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65"/>
  </p:notesMasterIdLst>
  <p:handoutMasterIdLst>
    <p:handoutMasterId r:id="rId66"/>
  </p:handoutMasterIdLst>
  <p:sldIdLst>
    <p:sldId id="346" r:id="rId2"/>
    <p:sldId id="256" r:id="rId3"/>
    <p:sldId id="257" r:id="rId4"/>
    <p:sldId id="258" r:id="rId5"/>
    <p:sldId id="259" r:id="rId6"/>
    <p:sldId id="335" r:id="rId7"/>
    <p:sldId id="262" r:id="rId8"/>
    <p:sldId id="354" r:id="rId9"/>
    <p:sldId id="348" r:id="rId10"/>
    <p:sldId id="263" r:id="rId11"/>
    <p:sldId id="268" r:id="rId12"/>
    <p:sldId id="350" r:id="rId13"/>
    <p:sldId id="270" r:id="rId14"/>
    <p:sldId id="271" r:id="rId15"/>
    <p:sldId id="272" r:id="rId16"/>
    <p:sldId id="362" r:id="rId17"/>
    <p:sldId id="275" r:id="rId18"/>
    <p:sldId id="277" r:id="rId19"/>
    <p:sldId id="276" r:id="rId20"/>
    <p:sldId id="364" r:id="rId21"/>
    <p:sldId id="278" r:id="rId22"/>
    <p:sldId id="334" r:id="rId23"/>
    <p:sldId id="344" r:id="rId24"/>
    <p:sldId id="279" r:id="rId25"/>
    <p:sldId id="284" r:id="rId26"/>
    <p:sldId id="285" r:id="rId27"/>
    <p:sldId id="286" r:id="rId28"/>
    <p:sldId id="290" r:id="rId29"/>
    <p:sldId id="287" r:id="rId30"/>
    <p:sldId id="264" r:id="rId31"/>
    <p:sldId id="365" r:id="rId32"/>
    <p:sldId id="289" r:id="rId33"/>
    <p:sldId id="291" r:id="rId34"/>
    <p:sldId id="293" r:id="rId35"/>
    <p:sldId id="292" r:id="rId36"/>
    <p:sldId id="294" r:id="rId37"/>
    <p:sldId id="295" r:id="rId38"/>
    <p:sldId id="336" r:id="rId39"/>
    <p:sldId id="296" r:id="rId40"/>
    <p:sldId id="297" r:id="rId41"/>
    <p:sldId id="298" r:id="rId42"/>
    <p:sldId id="299" r:id="rId43"/>
    <p:sldId id="355" r:id="rId44"/>
    <p:sldId id="301" r:id="rId45"/>
    <p:sldId id="302" r:id="rId46"/>
    <p:sldId id="366" r:id="rId47"/>
    <p:sldId id="367" r:id="rId48"/>
    <p:sldId id="356" r:id="rId49"/>
    <p:sldId id="353" r:id="rId50"/>
    <p:sldId id="352" r:id="rId51"/>
    <p:sldId id="337" r:id="rId52"/>
    <p:sldId id="305" r:id="rId53"/>
    <p:sldId id="338" r:id="rId54"/>
    <p:sldId id="306" r:id="rId55"/>
    <p:sldId id="339" r:id="rId56"/>
    <p:sldId id="340" r:id="rId57"/>
    <p:sldId id="357" r:id="rId58"/>
    <p:sldId id="358" r:id="rId59"/>
    <p:sldId id="341" r:id="rId60"/>
    <p:sldId id="359" r:id="rId61"/>
    <p:sldId id="360" r:id="rId62"/>
    <p:sldId id="361" r:id="rId63"/>
    <p:sldId id="363" r:id="rId6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94660"/>
  </p:normalViewPr>
  <p:slideViewPr>
    <p:cSldViewPr snapToGrid="0">
      <p:cViewPr>
        <p:scale>
          <a:sx n="75" d="100"/>
          <a:sy n="75" d="100"/>
        </p:scale>
        <p:origin x="1446" y="54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xmlns="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xmlns="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xmlns="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xmlns="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16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69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55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22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8169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980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589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9699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910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975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665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772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639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FDF6E270-062A-4B6B-9E73-A7EE028C7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8BB0E7-2398-4769-8733-666D1E41A670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D9F3026B-AB87-4F2D-894D-708EB8DEF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F984C1A4-2D0A-4235-82CF-89A1FC1FB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7815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D0365CAA-984C-4D5A-8917-E4657D9DB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1E0D87-7048-4B74-B1DF-2AF9DA51A874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84BD6879-3B1A-4164-A8A5-4F223FB72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54D6EF25-97D7-4168-982F-CC5359FC6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31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xmlns="" id="{88042581-1980-4B12-A9F3-07484395D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AFDCA1-D0BD-4EE3-B84B-B245344EAE6D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A15DD8C8-9D07-4212-8097-6DF934C34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D1CDDFF4-AC53-4860-9138-DCD6819BE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8350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xmlns="" id="{E820A2E4-B987-4EA5-B8FB-1D3DE01E4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A5CC6D-5ABE-49B7-A447-1FFC5073AB7E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E4B9858F-DA21-428E-83D3-353EE3F15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2367EC13-7DE2-4B5B-8D33-AB15B9A7D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228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6186B664-24D4-47FE-9BA7-BB2E13D2A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8903F0-31AD-45B7-BCF1-F759BF484E5E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8C0D0BE4-6FD3-417D-9A1D-5D9F86A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CF60DFE1-B1A8-411A-A468-19A545E4C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798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F14EB24E-1992-449A-AD28-FF477E1F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2FD7109D-2297-4F46-9A8F-16F23C6FA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D63074D6-C005-48DF-B89D-3BD9BDA7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489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025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xmlns="" id="{9C51CAF2-9CEA-43E4-9F13-33B481615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FA7D35-4712-41D8-B665-A94477D35433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5E9F84F8-5007-4AFA-B1CA-32DECFCA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DC503CC5-3C73-48F3-94C8-DD3EE462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6495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xmlns="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6816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xmlns="" id="{AD93E615-994D-4A37-82DE-F08F13E8E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30C5C6-B038-4CA0-85B6-DDA03BA885E7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AA762C56-9F03-4061-93F2-0924767E5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70E3782E-4DA0-4575-BE2D-D9C584EDA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683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A73E5832-2ABE-4BFE-BB50-28F915EA8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B8EA5F-502C-43A9-830F-42CE989F4625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9902172E-A11B-4483-A0E5-C19110049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xmlns="" id="{D621418C-DB3C-4B2B-8C64-6143806C6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793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824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6D654B33-BC99-47A5-93CC-4F991970F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6370A2-C9CC-4121-BAFB-25936DC797BE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E96E3140-7FEA-474E-B9D0-609C76109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B635C07C-4FB6-4E4B-8EF5-756580B01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17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xmlns="" id="{556A1349-140A-4CD0-8290-0C85EC64B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28B150-66F0-48B2-8723-F0B4B4E21AD8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xmlns="" id="{DC72631A-11CF-4A9F-9276-90C504DE0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xmlns="" id="{C41B2CCA-6AB4-45BC-A730-EE771BA6C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30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xmlns="" id="{02A0F754-33C5-4C0A-B518-576CF71D4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A34F9-AEED-4B4E-B7D2-FBF59CD7A95A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xmlns="" id="{FC6D0380-CE7D-4DCC-A871-D153A3DC6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xmlns="" id="{26D12600-61F5-4F10-A72D-B27075AD7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9670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xmlns="" id="{AA579BEF-3A24-4B50-889B-A595EFD4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463BFB-5BAE-446A-BC00-D651D93EA269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xmlns="" id="{63F9ACA6-3F1E-4CEC-B741-656C2F9A5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xmlns="" id="{459FC99F-9019-4083-A1D8-FA9D7FC9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98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xmlns="" id="{851F700A-7B2B-4836-88B1-F9CACD8E5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2A4DCB-5A1D-4D5C-82F2-DF14D924F197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CB231B14-6D7F-47FC-8278-5EDCD36CE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xmlns="" id="{B5287FC9-2084-42BE-9146-A9C0EAD44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70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xmlns="" id="{0661E089-8628-442E-ACBE-9D54FD07A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82FC5-DED1-4F9E-A1AD-02661FDD5AAB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xmlns="" id="{1349231C-8B31-41F8-897F-ABC2DFA65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xmlns="" id="{AB9608B6-72A7-4DBD-9892-0B4739201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895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xmlns="" id="{916D6A6B-3D6A-4502-86D4-1C5C10FE9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1F64DF-0F73-4F11-A473-987EDFB7EBD7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4489731F-BC84-422E-B581-3B4768EC5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13066965-8C02-4467-BCC4-3BB0E0A02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520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xmlns="" id="{36A39A31-1CC5-4EEF-B14A-A3A647425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AD197-26E9-4498-9B31-5B905F4B37DB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16C85EC2-1C14-4D55-8F48-98B0119F3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B5456B7D-F458-49BC-BEE4-37E1A290D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42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E2B0230E-BEFC-41CE-A486-77D294D17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1C98CC-71ED-4C18-9105-63AFDC2E9524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2E1AC8FC-7F54-4A19-9F22-F3C3BC31A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7A796A79-55B5-4143-923C-B07D08913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7592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xmlns="" id="{50F19A0C-FBFC-4C79-A811-E80C0E4F5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6EC564-EE84-4871-A23A-FD88EFA5ED28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xmlns="" id="{506FBE16-B02E-423E-9C2C-71B5C960A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xmlns="" id="{56309900-9CF6-4CFD-9B33-E31B7F9ED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70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5548085A-D25E-4939-827D-300A7A33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01124E80-D0DC-4932-B542-DFB39974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166882AB-D16E-4B3F-A02D-193DE371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28521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xmlns="" id="{E70BF573-6002-434F-A566-42B8E6440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9B1DA8-1186-447B-B22B-1367974E9126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xmlns="" id="{FBE3CDFB-CD8F-478A-8EC1-8D3DCC6A3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xmlns="" id="{865815F9-10A0-4280-8ED5-97E491BD0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4776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xmlns="" id="{C6A4245A-8ADB-4BFE-B4F4-6D18B81D7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8E5D01-CD6B-41FD-BA6C-A659A5249DB1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xmlns="" id="{FF8507F1-E132-4067-B6FF-099BA76E7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xmlns="" id="{5C34C685-9185-4A3E-90A3-CAC4AF3C5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8705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xmlns="" id="{D06FC9D1-2B29-4318-9DE5-2580D98EC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06D649-6B81-4475-8D4D-CAACF74D4643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xmlns="" id="{650A1E83-E92B-4677-B68A-745A6E514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xmlns="" id="{23188A57-90AF-4DB9-B105-B826374AD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3134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C0FE7339-DC65-49D2-A655-B3EDFE070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77F1E5-9A6B-46E3-9126-D4752AF9E700}" type="slidenum">
              <a:rPr lang="en-US" altLang="en-US" sz="130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xmlns="" id="{F888EA74-F32C-4E49-A95D-3091B2086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xmlns="" id="{AD886AE4-BDE3-40CF-A981-1D1FE4BAA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014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xmlns="" id="{86EA7C32-3CD6-4A7B-8313-39AF8B847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7758C1-1925-4887-847D-E1170C9BEA4A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xmlns="" id="{E3526EB3-5356-43D9-9E8E-C62C6257E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xmlns="" id="{71B7110A-8059-4AF8-9431-3AF6F8F33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864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xmlns="" id="{BBD4E9BF-7BF8-481C-AC1B-ED96DA5F2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117447-F4AE-4284-AB6D-224478129415}" type="slidenum">
              <a:rPr lang="en-US" altLang="en-US" sz="130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xmlns="" id="{43E7147C-D594-433C-A5E1-A0B3D7B64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xmlns="" id="{60835B37-D988-43B6-8D91-28C307462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681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xmlns="" id="{A14D627B-8583-4FCC-8823-103F47D7D0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3E663E3-952B-4846-8441-493A61D6A660}" type="slidenum">
              <a:rPr lang="en-US" altLang="en-US" sz="1300"/>
              <a:pPr algn="r"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xmlns="" id="{E6B91A8E-8D5B-4723-943B-0641B2205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xmlns="" id="{6D29102D-C5AC-4F22-9F01-526D62221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0506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xmlns="" id="{A6E795B8-7014-4067-A4F8-1D3A5D89DB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86C849EC-2575-4203-B63F-83C54A65991F}" type="slidenum">
              <a:rPr lang="en-US" altLang="en-US" sz="1300"/>
              <a:pPr algn="r"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xmlns="" id="{BF37AB42-B0E0-4066-B39F-ADC5FA379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xmlns="" id="{044F4149-1659-41EA-90C8-F97B65313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9823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xmlns="" id="{F794B59E-23F9-4AF1-87EC-4AAEF380C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BD636F-715A-4B25-A681-97DEEED8DD2F}" type="slidenum">
              <a:rPr lang="en-US" altLang="en-US" sz="1300"/>
              <a:pPr>
                <a:spcBef>
                  <a:spcPct val="0"/>
                </a:spcBef>
              </a:pPr>
              <a:t>51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xmlns="" id="{1F8D85A2-D5DE-4B5C-842A-4ED3B9385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xmlns="" id="{ADE88C13-5FDC-4080-B024-79E0712BC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4058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xmlns="" id="{A9C31A9A-21DA-4EBE-B19A-8621513D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  <a:pPr>
                <a:spcBef>
                  <a:spcPct val="0"/>
                </a:spcBef>
              </a:pPr>
              <a:t>52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xmlns="" id="{4E27E3FF-FE69-461B-A41B-ED037C499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xmlns="" id="{396EEB19-736D-49D7-907E-7285BCB7C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62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8159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xmlns="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53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xmlns="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90465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xmlns="" id="{EB4A74A6-6BAE-48D5-887A-08ECE2B9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  <a:pPr>
                <a:spcBef>
                  <a:spcPct val="0"/>
                </a:spcBef>
              </a:pPr>
              <a:t>54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xmlns="" id="{1A2D4F9E-523D-4D83-9CCA-0A0A3EDC3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xmlns="" id="{4C17232C-71C3-4C8F-94CC-B46F85BCC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8307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xmlns="" id="{9537D33B-516E-4E1D-8155-1BB8818AF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  <a:pPr>
                <a:spcBef>
                  <a:spcPct val="0"/>
                </a:spcBef>
              </a:pPr>
              <a:t>55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xmlns="" id="{DD97AD53-BD51-4766-B4CC-07042C973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xmlns="" id="{1F53E999-D5D9-4EE0-BF00-9FF2703B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4569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xmlns="" id="{42110E80-B291-467E-B6C9-4151025D1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694927-76E6-4EA2-BC0D-83CC70E039BB}" type="slidenum">
              <a:rPr lang="en-US" altLang="en-US" sz="1300"/>
              <a:pPr>
                <a:spcBef>
                  <a:spcPct val="0"/>
                </a:spcBef>
              </a:pPr>
              <a:t>56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xmlns="" id="{263D960F-547C-4311-9DFB-F0B9B7184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xmlns="" id="{B4D7C663-09D8-4E58-BD41-5E440BEEA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5423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xmlns="" id="{0BD00E35-2581-4360-932D-5853D7956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F3113D-CFEA-49FB-89AC-A0F427401462}" type="slidenum">
              <a:rPr lang="en-US" altLang="en-US" sz="1300"/>
              <a:pPr>
                <a:spcBef>
                  <a:spcPct val="0"/>
                </a:spcBef>
              </a:pPr>
              <a:t>59</a:t>
            </a:fld>
            <a:endParaRPr lang="en-US" altLang="en-US" sz="13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xmlns="" id="{09D6BDB9-42C5-4D74-8C9B-2BB1DD909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xmlns="" id="{ADE81651-BE6A-402F-AC40-628067C7B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919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132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25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xmlns="" id="{9431BE85-134C-45C2-841D-83F2DF7DE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  <a:pPr algn="r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0BA0B7EA-541F-493F-AD5E-6A7E36288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80C7B06E-F917-45BD-A079-6C73087A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316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5B23C462-273B-47CE-B464-FA0DEA18F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C51EB6E8-DB40-47B3-A1ED-7368CB8F40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/>
          <a:stretch>
            <a:fillRect/>
          </a:stretch>
        </p:blipFill>
        <p:spPr bwMode="auto"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  <p:sldLayoutId id="214748373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xmlns="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Query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xmlns="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2" y="1198753"/>
            <a:ext cx="7523391" cy="4937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Algorithm </a:t>
            </a:r>
            <a:r>
              <a:rPr lang="en-US" altLang="en-US" b="1" dirty="0">
                <a:ea typeface="MS PGothic" panose="020B0600070205080204" pitchFamily="34" charset="-128"/>
              </a:rPr>
              <a:t>A1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dirty="0">
                <a:ea typeface="MS PGothic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estimate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block transfers + 1 seek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= 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/2) block transfers + 1 seek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and binary search requires more seeks than index search</a:t>
            </a: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162657"/>
            <a:ext cx="7617041" cy="356575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dirty="0">
                <a:ea typeface="MS PGothic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selection condition must be on search-key of index.</a:t>
            </a:r>
          </a:p>
          <a:p>
            <a:r>
              <a:rPr lang="en-US" altLang="en-US" b="1" dirty="0">
                <a:ea typeface="MS PGothic" panose="020B0600070205080204" pitchFamily="34" charset="-128"/>
              </a:rPr>
              <a:t>A2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key</a:t>
            </a:r>
            <a:r>
              <a:rPr lang="en-US" altLang="en-US" dirty="0">
                <a:ea typeface="MS PGothic" panose="020B0600070205080204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</a:rPr>
              <a:t> =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ea typeface="MS PGothic" panose="020B0600070205080204" pitchFamily="34" charset="-128"/>
              </a:rPr>
              <a:t>A3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</a:t>
            </a:r>
            <a:r>
              <a:rPr lang="en-US" altLang="en-US" b="1" dirty="0" err="1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* b</a:t>
            </a:r>
            <a:endParaRPr lang="en-US" altLang="en-US" i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80" y="1162657"/>
            <a:ext cx="7747168" cy="3192775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</a:rPr>
              <a:t>A4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key/non-key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Cost = (h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of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matching records may be on a different block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Cost = 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>
                <a:ea typeface="MS PGothic" panose="020B0600070205080204" pitchFamily="34" charset="-128"/>
              </a:rPr>
              <a:t>n)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Can be very expensive!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xmlns="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xmlns="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638801" cy="472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</a:rPr>
              <a:t>Can implement selections of the form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A5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r>
              <a:rPr lang="en-US" altLang="en-US" dirty="0">
                <a:ea typeface="MS PGothic" panose="020B0600070205080204" pitchFamily="34" charset="-128"/>
              </a:rPr>
              <a:t> (Relation is sorted on A)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A6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strike="sngStrike" dirty="0">
                <a:solidFill>
                  <a:srgbClr val="FF0000"/>
                </a:solidFill>
                <a:ea typeface="MS PGothic" panose="020B0600070205080204" pitchFamily="34" charset="-128"/>
              </a:rPr>
              <a:t>clustering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tr-TR" altLang="en-US" b="1" dirty="0" err="1" smtClean="0">
                <a:solidFill>
                  <a:srgbClr val="FF0000"/>
                </a:solidFill>
                <a:ea typeface="MS PGothic" panose="020B0600070205080204" pitchFamily="34" charset="-128"/>
              </a:rPr>
              <a:t>secondary</a:t>
            </a:r>
            <a:r>
              <a:rPr lang="tr-TR" altLang="en-US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b="1" dirty="0" smtClean="0">
                <a:solidFill>
                  <a:srgbClr val="002060"/>
                </a:solidFill>
                <a:ea typeface="MS PGothic" panose="020B0600070205080204" pitchFamily="34" charset="-128"/>
              </a:rPr>
              <a:t>index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, comparison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requires an I/O per record;</a:t>
            </a:r>
            <a:r>
              <a:rPr lang="en-US" altLang="en-US" dirty="0">
                <a:ea typeface="MS PGothic" panose="020B0600070205080204" pitchFamily="34" charset="-128"/>
              </a:rPr>
              <a:t> Linear file scan may be cheaper!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xmlns="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xmlns="" id="{BB2B64C1-1D3F-4E22-A3D1-7315FFB6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49" y="1186721"/>
            <a:ext cx="7505638" cy="4841103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  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</a:rPr>
              <a:t>A7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conjunctive selection using one index</a:t>
            </a:r>
            <a:r>
              <a:rPr lang="en-US" altLang="en-US" dirty="0">
                <a:ea typeface="MS PGothic" panose="020B0600070205080204" pitchFamily="34" charset="-128"/>
              </a:rPr>
              <a:t>).</a:t>
            </a:r>
            <a:r>
              <a:rPr lang="en-US" altLang="en-US" i="1" dirty="0">
                <a:ea typeface="MS PGothic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Select a combination of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xmlns="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xmlns="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91276"/>
            <a:ext cx="7594412" cy="3902640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xmlns="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Bitmap Index Scan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xmlns="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36345"/>
            <a:ext cx="7421732" cy="436407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bitmap index scan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algorithm of PostgreSQL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Bridges gap between secondary index scan and linear file scan when number of matching records is not known before execution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Bitmap with 1 bit per page in relation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Steps: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Index scan used to find record ids, and set bit of corresponding page in bitmap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Linear file scan fetching only pages with bit set to 1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Performance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Similar to index scan when only a few bits are set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Similar to linear file scan when most bits are set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Never behaves very badly compared to best alternative</a:t>
            </a:r>
          </a:p>
        </p:txBody>
      </p:sp>
    </p:spTree>
    <p:extLst>
      <p:ext uri="{BB962C8B-B14F-4D97-AF65-F5344CB8AC3E}">
        <p14:creationId xmlns:p14="http://schemas.microsoft.com/office/powerpoint/2010/main" val="38950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xmlns="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2085867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relations that fit in memory, techniques like quicksort can be used. 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For relations that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fit in memory, </a:t>
            </a:r>
            <a:r>
              <a:rPr lang="en-US" altLang="ja-JP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dirty="0">
                <a:ea typeface="MS PGothic" panose="020B0600070205080204" pitchFamily="34" charset="-128"/>
              </a:rPr>
              <a:t>is a good choice.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xmlns="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xmlns="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3F6CCD75-942C-439D-82FA-FF88628B2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6" y="1530227"/>
            <a:ext cx="6951215" cy="24040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  </a:t>
            </a:r>
            <a:r>
              <a:rPr lang="en-US" altLang="en-US" b="1" dirty="0">
                <a:ea typeface="MS PGothic" panose="020B0600070205080204" pitchFamily="34" charset="-128"/>
              </a:rPr>
              <a:t>Create sorted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runs</a:t>
            </a:r>
            <a:r>
              <a:rPr lang="en-US" altLang="en-US" dirty="0">
                <a:ea typeface="MS PGothic" panose="020B0600070205080204" pitchFamily="34" charset="-128"/>
              </a:rPr>
              <a:t>.  Let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be 0 initially.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Repeatedly do the following till the end of the relation: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(a)  Read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blocks of relation into memory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(b)  Sort the in-memory blocks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(c)  Write sorted data to run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; increment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br>
              <a:rPr lang="en-US" altLang="en-US" i="1" dirty="0">
                <a:ea typeface="MS PGothic" panose="020B0600070205080204" pitchFamily="34" charset="-128"/>
              </a:rPr>
            </a:br>
            <a:r>
              <a:rPr lang="en-US" altLang="en-US" sz="800" i="1" dirty="0">
                <a:ea typeface="MS PGothic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Let the final value of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  </a:t>
            </a:r>
            <a:r>
              <a:rPr lang="en-US" altLang="en-US" i="1" dirty="0">
                <a:ea typeface="MS PGothic" panose="020B0600070205080204" pitchFamily="34" charset="-128"/>
              </a:rPr>
              <a:t>Merge the runs (next slide)…..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xmlns="" id="{19586A7C-CFE1-4107-AB21-0043BE6F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80" y="1124655"/>
            <a:ext cx="5459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 Let </a:t>
            </a:r>
            <a:r>
              <a:rPr kumimoji="0" lang="en-US" altLang="en-US" sz="1700" i="1" dirty="0"/>
              <a:t>M</a:t>
            </a:r>
            <a:r>
              <a:rPr kumimoji="0" lang="en-US" altLang="en-US" sz="1700" dirty="0"/>
              <a:t> denote memory size (in pages).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B83E7B48-50DD-40B1-82EB-DB0F7EE99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 Query Processing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B04C8AB1-093B-4BD3-B57D-1117443AE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509376" cy="309652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Overview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Measures of Query Cost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Selection Operation 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Sorting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Join Operation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Other Operations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Evaluation of Expressions</a:t>
            </a:r>
          </a:p>
        </p:txBody>
      </p:sp>
    </p:spTree>
  </p:cSld>
  <p:clrMapOvr>
    <a:masterClrMapping/>
  </p:clrMapOvr>
  <p:transition advTm="501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xmlns="" id="{B455E99A-6E33-4D71-AC5E-6946BAEB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D55E9DD6-1995-4144-A54F-C000727D8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8380"/>
            <a:ext cx="7483876" cy="394504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b="1" dirty="0">
                <a:ea typeface="MS PGothic" panose="020B0600070205080204" pitchFamily="34" charset="-128"/>
              </a:rPr>
              <a:t>Merge the runs (N-way merge)</a:t>
            </a:r>
            <a:r>
              <a:rPr lang="en-US" altLang="en-US" dirty="0">
                <a:ea typeface="MS PGothic" panose="020B0600070205080204" pitchFamily="34" charset="-128"/>
              </a:rPr>
              <a:t>. We assume (for now) that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&lt;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.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1.</a:t>
            </a:r>
            <a:r>
              <a:rPr lang="en-US" altLang="en-US" dirty="0">
                <a:ea typeface="MS PGothic" panose="020B0600070205080204" pitchFamily="34" charset="-128"/>
              </a:rPr>
              <a:t>	Use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blocks of memory to buffer input runs, and 1 block to buffer 	output. Read the first block of each run into its buffer page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b="1" dirty="0">
                <a:ea typeface="MS PGothic" panose="020B0600070205080204" pitchFamily="34" charset="-128"/>
              </a:rPr>
              <a:t>repeat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If</a:t>
            </a:r>
            <a:r>
              <a:rPr lang="en-US" altLang="en-US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b="1" dirty="0">
                <a:ea typeface="MS PGothic" panose="020B0600070205080204" pitchFamily="34" charset="-128"/>
              </a:rPr>
              <a:t>then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3.</a:t>
            </a:r>
            <a:r>
              <a:rPr lang="en-US" altLang="en-US" b="1" dirty="0">
                <a:ea typeface="MS PGothic" panose="020B0600070205080204" pitchFamily="34" charset="-128"/>
              </a:rPr>
              <a:t>    until</a:t>
            </a:r>
            <a:r>
              <a:rPr lang="en-US" altLang="en-US" dirty="0">
                <a:ea typeface="MS PGothic" panose="020B0600070205080204" pitchFamily="34" charset="-128"/>
              </a:rPr>
              <a:t> all input buffer pages are empty:</a:t>
            </a:r>
          </a:p>
        </p:txBody>
      </p:sp>
    </p:spTree>
    <p:extLst>
      <p:ext uri="{BB962C8B-B14F-4D97-AF65-F5344CB8AC3E}">
        <p14:creationId xmlns:p14="http://schemas.microsoft.com/office/powerpoint/2010/main" val="15207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xmlns="" id="{7F8477BF-A00E-4926-BD0B-683BCBA00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08BC4BBE-E990-4F52-8483-E23470A74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62657"/>
            <a:ext cx="7482474" cy="2735577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several merge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passes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each pass, contiguous groups of </a:t>
            </a:r>
            <a:r>
              <a:rPr lang="en-US" altLang="en-US" i="1" dirty="0">
                <a:ea typeface="MS PGothic" panose="020B0600070205080204" pitchFamily="34" charset="-128"/>
              </a:rPr>
              <a:t>M </a:t>
            </a:r>
            <a:r>
              <a:rPr lang="en-US" altLang="en-US" dirty="0">
                <a:ea typeface="MS PGothic" panose="020B0600070205080204" pitchFamily="34" charset="-128"/>
              </a:rPr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A pass reduces the number of runs by a factor of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Repeated passes are performed till all runs have been merged into one.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>
            <a:extLst>
              <a:ext uri="{FF2B5EF4-FFF2-40B4-BE49-F238E27FC236}">
                <a16:creationId xmlns:a16="http://schemas.microsoft.com/office/drawing/2014/main" xmlns="" id="{DFC73E65-9AFD-4ECD-9AF3-77E9B19EF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xmlns="" id="{DE302D56-8B04-422C-8D1F-3315935AF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0625"/>
            <a:ext cx="7510508" cy="42154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analysis: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 block per run leads to too many seeks during merge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Instead use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b</a:t>
            </a:r>
            <a:r>
              <a:rPr lang="en-US" altLang="en-US" dirty="0">
                <a:ea typeface="MS PGothic" panose="020B0600070205080204" pitchFamily="34" charset="-128"/>
              </a:rPr>
              <a:t> buffer blocks per run</a:t>
            </a:r>
            <a:endParaRPr lang="en-US" altLang="en-US" baseline="-25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read/write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blocks at a time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merge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M/b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–1 runs in one pass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Total number of merge passes required: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Block transfers for initial run creation as well as in each pass is 2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final pass, we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count write cost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we ignore final write cost for all operations since the output of an operation may be sent to the parent operation without being written to disk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Thus total number of block transfers for external sorting: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( 2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log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+ 1) 	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Seeks: next slide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xmlns="" id="{37F47688-C60A-4B93-A080-91044678D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00ABE10F-E8EA-413F-AB31-270B5A863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2657"/>
            <a:ext cx="7103771" cy="316871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Cost of seeks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During run generation: one seek to read each run and one seek to write each run</a:t>
            </a: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During the merge phase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Need 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seeks for each merge pass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except the final one which does not require a write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Total number of seeks: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(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-1)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xmlns="" id="{879B8AA5-A0A8-4838-ADA1-686E9F72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229C29A8-5587-4BF6-ABF6-F0C97C489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3195"/>
            <a:ext cx="7542632" cy="377029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Several different algorithms to implement joins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Block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Indexed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Merge-join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Hash-join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Choice based on cost estimate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Examples use the following information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records of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5,000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10,000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of  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   100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     400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xmlns="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52227" name="Rectangle 1027">
            <a:extLst>
              <a:ext uri="{FF2B5EF4-FFF2-40B4-BE49-F238E27FC236}">
                <a16:creationId xmlns:a16="http://schemas.microsoft.com/office/drawing/2014/main" xmlns="" id="{D21FCF93-DB51-4923-B080-101A70BED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4944"/>
            <a:ext cx="7729413" cy="3216838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To compute the theta join       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/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 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/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	     if they do, add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      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 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 is called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no indices 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xmlns="" id="{857CDEC3-6BD7-4F5B-9D23-EF0F2519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F91C2E64-0FB9-436E-9F23-CCE048FE2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131" y="1165225"/>
            <a:ext cx="7567778" cy="520382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the worst case, if there is enough memory only to hold one block of each relation, the estimated cost 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transfers, plus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seeks</a:t>
            </a:r>
            <a:endParaRPr lang="en-US" altLang="en-US" sz="16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smaller relation fits entirely in memory, use that as the inner relation.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Reduces cost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and 2 seeks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Assuming worst case memory availability cost estimate is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 outer relation: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 400 + 100 = 2,000,100 block transfers,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+ 100 = 5100 seeks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takes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as the outer relation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10000  100 + 400 = 1,000,400 block transfers and 10,400 seeks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smaller relation 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fits entirely in memory, the cost estimate will be 500 block transfers.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nested-loops algorithm (next slide) is preferable.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xmlns="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811"/>
            <a:ext cx="6794104" cy="3192774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 each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xmlns="" id="{9D3A3C43-4D24-468B-AFB2-2FAEEE455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 (Cont.)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157E4264-3916-4528-9C49-6A074457E9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64643"/>
            <a:ext cx="7491352" cy="44681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 estimate: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block transfers + 2 *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seeks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block in the inner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is read once for each </a:t>
            </a:r>
            <a:r>
              <a:rPr lang="en-US" altLang="en-US" i="1" dirty="0">
                <a:ea typeface="MS PGothic" panose="020B0600070205080204" pitchFamily="34" charset="-128"/>
              </a:rPr>
              <a:t>block</a:t>
            </a:r>
            <a:r>
              <a:rPr lang="en-US" altLang="en-US" dirty="0">
                <a:ea typeface="MS PGothic" panose="020B0600070205080204" pitchFamily="34" charset="-128"/>
              </a:rPr>
              <a:t> in the outer relation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case: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+ 2 seeks.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Improvements to nested loop and block nested loop algorithms: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 block nested-loop, use </a:t>
            </a:r>
            <a:r>
              <a:rPr lang="en-US" altLang="en-US" i="1" dirty="0">
                <a:ea typeface="MS PGothic" panose="020B0600070205080204" pitchFamily="34" charset="-128"/>
              </a:rPr>
              <a:t>M — </a:t>
            </a:r>
            <a:r>
              <a:rPr lang="en-US" altLang="en-US" dirty="0">
                <a:ea typeface="MS PGothic" panose="020B0600070205080204" pitchFamily="34" charset="-128"/>
              </a:rPr>
              <a:t>2 disk blocks as blocking unit for outer relations, where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= memory size in blocks; use remaining two blocks to buffer inner relation and output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 Cost =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             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attribute forms a key or inner relation, stop inner loop on first match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Scan inner loop forward and backward alternately, to make use of the blocks remaining in buffer (with LRU replacement)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 index on inner relation if available (next slide)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xmlns="" id="{AC6F6974-A8C7-4393-82EB-2846C81D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Indexed Nested-Loop Join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4D40F014-D3E9-4914-80EE-CCDD23D00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46887"/>
            <a:ext cx="7217779" cy="45042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join is an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or natural join and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 index is available on the inner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join attribute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the outer relation </a:t>
            </a:r>
            <a:r>
              <a:rPr lang="en-US" altLang="en-US" i="1" dirty="0">
                <a:ea typeface="MS PGothic" panose="020B0600070205080204" pitchFamily="34" charset="-128"/>
              </a:rPr>
              <a:t>r,</a:t>
            </a:r>
            <a:r>
              <a:rPr lang="en-US" altLang="en-US" dirty="0">
                <a:ea typeface="MS PGothic" panose="020B0600070205080204" pitchFamily="34" charset="-128"/>
              </a:rPr>
              <a:t> use the index to look up tuples in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that satisfy the join condition with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case:  buffer has space for only one page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and, for each tuple in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we perform an index lookup on </a:t>
            </a:r>
            <a:r>
              <a:rPr lang="en-US" altLang="en-US" i="1" dirty="0">
                <a:ea typeface="MS PGothic" panose="020B0600070205080204" pitchFamily="34" charset="-128"/>
              </a:rPr>
              <a:t>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the join: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 +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for one tuple or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can be estimated as cost of a single selection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indices are available on join attributes of both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the relation with fewer tuples as the outer relation.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xmlns="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2D2522C3-D90D-4FC0-8084-00D008867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93788"/>
            <a:ext cx="6925870" cy="122830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Parsing and translation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Optimization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Evaluation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xmlns="" id="{E260B1DB-F028-424C-8475-29B2DDDA2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Nested-Loop Join Costs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DCE07011-A9E6-40D9-A07C-CCA35253E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18587"/>
            <a:ext cx="7609099" cy="464711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Compute </a:t>
            </a:r>
            <a:r>
              <a:rPr lang="en-US" altLang="en-US" i="1" dirty="0">
                <a:ea typeface="MS PGothic" panose="020B0600070205080204" pitchFamily="34" charset="-128"/>
              </a:rPr>
              <a:t>student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takes, </a:t>
            </a:r>
            <a:r>
              <a:rPr lang="en-US" altLang="en-US" dirty="0">
                <a:ea typeface="MS PGothic" panose="020B0600070205080204" pitchFamily="34" charset="-128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as the outer relation.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Let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 have a primary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attribute </a:t>
            </a:r>
            <a:r>
              <a:rPr lang="en-US" altLang="en-US" i="1" dirty="0">
                <a:ea typeface="MS PGothic" panose="020B0600070205080204" pitchFamily="34" charset="-128"/>
              </a:rPr>
              <a:t>ID, </a:t>
            </a:r>
            <a:r>
              <a:rPr lang="en-US" altLang="en-US" dirty="0">
                <a:ea typeface="MS PGothic" panose="020B0600070205080204" pitchFamily="34" charset="-128"/>
              </a:rPr>
              <a:t>which contains 20 entries in each index node.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Since</a:t>
            </a:r>
            <a:r>
              <a:rPr lang="en-US" altLang="en-US" i="1" dirty="0">
                <a:ea typeface="MS PGothic" panose="020B0600070205080204" pitchFamily="34" charset="-128"/>
              </a:rPr>
              <a:t> takes </a:t>
            </a:r>
            <a:r>
              <a:rPr lang="en-US" altLang="en-US" dirty="0">
                <a:ea typeface="MS PGothic" panose="020B0600070205080204" pitchFamily="34" charset="-128"/>
              </a:rPr>
              <a:t>has 10,000 tuples, the height of the tree is 4, and one more access is needed to find the actual data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has 5000 tuples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xmlns="" id="{0543EE86-49A1-4B2E-A768-5258983E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A970AC8B-5F83-483D-AF83-922F8CEC9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3" y="1260397"/>
            <a:ext cx="7940028" cy="2537305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Sort both relations on their join attribute (if not already sorted on the join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attributes).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Merge the sorted relations to join them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Join step is similar to the merge stage of the sort-merge algorithm. 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Main difference is handling of duplicate values in join attribute —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every pair with same value on join attribute must be matched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3.   </a:t>
            </a:r>
            <a:r>
              <a:rPr lang="en-US" altLang="en-US" dirty="0">
                <a:ea typeface="MS PGothic" panose="020B0600070205080204" pitchFamily="34" charset="-128"/>
              </a:rPr>
              <a:t>Detailed algorithm in book</a:t>
            </a:r>
          </a:p>
        </p:txBody>
      </p:sp>
      <p:pic>
        <p:nvPicPr>
          <p:cNvPr id="64516" name="Picture 10">
            <a:extLst>
              <a:ext uri="{FF2B5EF4-FFF2-40B4-BE49-F238E27FC236}">
                <a16:creationId xmlns:a16="http://schemas.microsoft.com/office/drawing/2014/main" xmlns="" id="{EB9A4822-0DB7-4C8A-88DB-460E67E7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0" y="3316431"/>
            <a:ext cx="2183489" cy="2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xmlns="" id="{13E438D7-C598-4EDA-9E3F-8B9987EC8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B2137334-2ACC-454C-B8E0-4D4836714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226"/>
            <a:ext cx="7464719" cy="429711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Can be used only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Each block needs to be read only once (assuming all tuples for any given value of the join attributes fit in memory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Thus the cost of merge join is: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 block transfers  +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 + the cost of sorting if relations are unsorted.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hybrid merge-join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If one relation is sorted, and the other has a secondary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join attribute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 the sorted relation with the leaf entries of the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Sort the result on the addresses of the unsorted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Scan the unsorted relation in physical address order and merge with previous result, to replace addresses by the actual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Sequential scan more efficient than random lookup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xmlns="" id="{E449C0D3-B1B5-442F-8C15-9D1470DE1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74D9820F-1360-4789-A03A-243DEC74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78012"/>
            <a:ext cx="7554896" cy="345414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Applicable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 hash function</a:t>
            </a:r>
            <a:r>
              <a:rPr lang="en-US" altLang="en-US" i="1" dirty="0">
                <a:ea typeface="MS PGothic" panose="020B0600070205080204" pitchFamily="34" charset="-128"/>
              </a:rPr>
              <a:t> h</a:t>
            </a:r>
            <a:r>
              <a:rPr lang="en-US" altLang="en-US" dirty="0">
                <a:ea typeface="MS PGothic" panose="020B0600070205080204" pitchFamily="34" charset="-128"/>
              </a:rPr>
              <a:t> is used to partition tuples of both relations 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maps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dirty="0">
                <a:ea typeface="MS PGothic" panose="020B0600070205080204" pitchFamily="34" charset="-128"/>
              </a:rPr>
              <a:t> values to {0, 1, ...,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}, where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the common attributes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used in the natural join.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, 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 partitions of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</a:rPr>
              <a:t>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 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put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pPr lvl="1"/>
            <a:r>
              <a:rPr lang="en-US" altLang="en-US" i="1" strike="sngStrike" dirty="0">
                <a:ea typeface="MS PGothic" panose="020B0600070205080204" pitchFamily="34" charset="-128"/>
              </a:rPr>
              <a:t>r</a:t>
            </a:r>
            <a:r>
              <a:rPr lang="en-US" altLang="en-US" i="1" strike="sngStrike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strike="sngStrike" dirty="0">
                <a:ea typeface="MS PGothic" panose="020B0600070205080204" pitchFamily="34" charset="-128"/>
              </a:rPr>
              <a:t>,, r</a:t>
            </a:r>
            <a:r>
              <a:rPr lang="en-US" altLang="en-US" i="1" strike="sngStrike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strike="sngStrike" dirty="0">
                <a:ea typeface="MS PGothic" panose="020B0600070205080204" pitchFamily="34" charset="-128"/>
              </a:rPr>
              <a:t>. . ., </a:t>
            </a:r>
            <a:r>
              <a:rPr lang="en-US" altLang="en-US" i="1" strike="sngStrike" dirty="0" err="1">
                <a:ea typeface="MS PGothic" panose="020B0600070205080204" pitchFamily="34" charset="-128"/>
              </a:rPr>
              <a:t>r</a:t>
            </a:r>
            <a:r>
              <a:rPr lang="en-US" altLang="en-US" i="1" strike="sngStrike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tr-TR" altLang="en-US" dirty="0" smtClean="0">
                <a:ea typeface="MS PGothic" panose="020B0600070205080204" pitchFamily="34" charset="-128"/>
              </a:rPr>
              <a:t>  </a:t>
            </a:r>
            <a:r>
              <a:rPr lang="tr-TR" altLang="en-US" b="1" i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="1" i="1" baseline="-250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0</a:t>
            </a:r>
            <a:r>
              <a:rPr lang="en-US" altLang="en-US" b="1" i="1" dirty="0">
                <a:solidFill>
                  <a:srgbClr val="FF0000"/>
                </a:solidFill>
                <a:ea typeface="MS PGothic" panose="020B0600070205080204" pitchFamily="34" charset="-128"/>
              </a:rPr>
              <a:t>,, </a:t>
            </a:r>
            <a:r>
              <a:rPr lang="tr-TR" altLang="en-US" b="1" i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="1" i="1" baseline="-250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en-US" b="1" i="1" dirty="0">
                <a:solidFill>
                  <a:srgbClr val="FF0000"/>
                </a:solidFill>
                <a:ea typeface="MS PGothic" panose="020B0600070205080204" pitchFamily="34" charset="-128"/>
              </a:rPr>
              <a:t>. . ., </a:t>
            </a:r>
            <a:r>
              <a:rPr lang="tr-TR" altLang="en-US" b="1" i="1" dirty="0" err="1" smtClean="0">
                <a:solidFill>
                  <a:srgbClr val="FF000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="1" i="1" baseline="-250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</a:t>
            </a:r>
            <a:r>
              <a:rPr lang="en-US" altLang="en-US" dirty="0">
                <a:ea typeface="MS PGothic" panose="020B0600070205080204" pitchFamily="34" charset="-128"/>
              </a:rPr>
              <a:t>partitions of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put in partition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Note: </a:t>
            </a:r>
            <a:r>
              <a:rPr lang="en-US" altLang="en-US" dirty="0">
                <a:ea typeface="MS PGothic" panose="020B0600070205080204" pitchFamily="34" charset="-128"/>
              </a:rPr>
              <a:t>In book,  Figure 12.10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 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baseline="-25000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and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i="1" dirty="0">
                <a:ea typeface="MS PGothic" panose="020B0600070205080204" pitchFamily="34" charset="-128"/>
              </a:rPr>
              <a:t> n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xmlns="" id="{74E34440-0C98-4ADA-BA4C-BAEBEDF01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pic>
        <p:nvPicPr>
          <p:cNvPr id="70659" name="Picture 8">
            <a:extLst>
              <a:ext uri="{FF2B5EF4-FFF2-40B4-BE49-F238E27FC236}">
                <a16:creationId xmlns:a16="http://schemas.microsoft.com/office/drawing/2014/main" xmlns="" id="{EBE0E4E7-07C2-4B72-9B27-F9B80E26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50" y="1375060"/>
            <a:ext cx="4085807" cy="410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xmlns="" id="{48CAA5AF-67A3-4585-9C6F-0592EA7C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2BB958A5-6618-4B98-BAA4-FEA5A4750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8"/>
            <a:ext cx="7528265" cy="1965556"/>
          </a:xfrm>
        </p:spPr>
        <p:txBody>
          <a:bodyPr/>
          <a:lstStyle/>
          <a:p>
            <a:r>
              <a:rPr lang="en-US" altLang="en-US" i="1" dirty="0">
                <a:ea typeface="MS PGothic" panose="020B0600070205080204" pitchFamily="34" charset="-128"/>
              </a:rPr>
              <a:t>r 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need only to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 in any other partition, since: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and an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If that value is hashed to some value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, the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has to be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the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xmlns="" id="{4C19BC0B-9814-430F-B171-DC17AF515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F63281CE-1FCD-42D4-BD4A-8D618E6CF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8384" y="1522413"/>
            <a:ext cx="7203879" cy="3290219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Partition the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using hashing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similarly.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For each </a:t>
            </a:r>
            <a:r>
              <a:rPr lang="en-US" altLang="en-US" i="1" dirty="0">
                <a:ea typeface="MS PGothic" panose="020B0600070205080204" pitchFamily="34" charset="-128"/>
              </a:rPr>
              <a:t>i: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(a)	Load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into memory and build an in-memory hash index on it using the join attribute.  This hash index uses a different hash function than the earlier one </a:t>
            </a:r>
            <a:r>
              <a:rPr lang="en-US" altLang="en-US" i="1" dirty="0">
                <a:ea typeface="MS PGothic" panose="020B0600070205080204" pitchFamily="34" charset="-128"/>
              </a:rPr>
              <a:t>h.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(b)	Read the 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from the disk one by one.  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locate each matching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using the in-memory hash index.  Output the concatenation of their attributes.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xmlns="" id="{45789630-8926-4A06-8E70-2E740D63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56" y="1172404"/>
            <a:ext cx="510097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The hash-join of </a:t>
            </a:r>
            <a:r>
              <a:rPr kumimoji="0" lang="en-US" altLang="en-US" sz="1700" i="1" dirty="0"/>
              <a:t>r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s </a:t>
            </a:r>
            <a:r>
              <a:rPr kumimoji="0" lang="en-US" altLang="en-US" sz="1700" dirty="0"/>
              <a:t>is computed as follows.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xmlns="" id="{692CBE19-D556-4D45-83B8-A73BB61F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23" y="4960178"/>
            <a:ext cx="7587370" cy="35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Relation </a:t>
            </a:r>
            <a:r>
              <a:rPr kumimoji="0" lang="en-US" altLang="en-US" sz="1700" i="1" dirty="0"/>
              <a:t>s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build input</a:t>
            </a:r>
            <a:r>
              <a:rPr kumimoji="0" lang="en-US" altLang="en-US" sz="1700" dirty="0">
                <a:solidFill>
                  <a:srgbClr val="002060"/>
                </a:solidFill>
              </a:rPr>
              <a:t> </a:t>
            </a:r>
            <a:r>
              <a:rPr kumimoji="0" lang="en-US" altLang="en-US" sz="1700" dirty="0"/>
              <a:t>and  </a:t>
            </a:r>
            <a:r>
              <a:rPr kumimoji="0" lang="en-US" altLang="en-US" sz="1700" i="1" dirty="0"/>
              <a:t>r 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probe input</a:t>
            </a:r>
            <a:r>
              <a:rPr kumimoji="0" lang="en-US" altLang="en-US" sz="1700" dirty="0">
                <a:solidFill>
                  <a:schemeClr val="accent4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xmlns="" id="{AF20C07A-BC1B-42FB-A66A-3B1318B3D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 (Cont.)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E22CD1C5-A5E7-4586-9733-7EBAE6D11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7"/>
            <a:ext cx="7519387" cy="414327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The value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and the hash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is chosen such that each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should fit in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Typically n is chosen as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ea typeface="MS PGothic" panose="020B0600070205080204" pitchFamily="34" charset="-128"/>
              </a:rPr>
              <a:t>b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r>
              <a:rPr lang="en-US" altLang="en-US" dirty="0">
                <a:ea typeface="MS PGothic" panose="020B0600070205080204" pitchFamily="34" charset="-128"/>
              </a:rPr>
              <a:t> * f  where f is a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fudge factor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, typically around 1.2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probe relation partitions</a:t>
            </a:r>
            <a:r>
              <a:rPr lang="en-US" altLang="en-US" strike="sngStrike" dirty="0">
                <a:ea typeface="MS PGothic" panose="020B0600070205080204" pitchFamily="34" charset="-128"/>
              </a:rPr>
              <a:t> </a:t>
            </a:r>
            <a:r>
              <a:rPr lang="en-US" altLang="en-US" i="1" strike="sngStrike" dirty="0" err="1">
                <a:ea typeface="MS PGothic" panose="020B0600070205080204" pitchFamily="34" charset="-128"/>
              </a:rPr>
              <a:t>s</a:t>
            </a:r>
            <a:r>
              <a:rPr lang="en-US" altLang="en-US" i="1" strike="sngStrike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tr-TR" altLang="en-US" dirty="0" smtClean="0">
                <a:ea typeface="MS PGothic" panose="020B0600070205080204" pitchFamily="34" charset="-128"/>
              </a:rPr>
              <a:t> </a:t>
            </a:r>
            <a:r>
              <a:rPr lang="tr-TR" altLang="en-US" b="1" i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r</a:t>
            </a:r>
            <a:r>
              <a:rPr lang="en-US" altLang="en-US" b="1" i="1" baseline="-25000" dirty="0" err="1" smtClean="0">
                <a:solidFill>
                  <a:srgbClr val="FF0000"/>
                </a:solidFill>
                <a:ea typeface="MS PGothic" panose="020B0600070205080204" pitchFamily="34" charset="-128"/>
              </a:rPr>
              <a:t>i</a:t>
            </a:r>
            <a:r>
              <a:rPr lang="en-US" altLang="en-US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need </a:t>
            </a:r>
            <a:r>
              <a:rPr lang="en-US" altLang="en-US" dirty="0">
                <a:ea typeface="MS PGothic" panose="020B0600070205080204" pitchFamily="34" charset="-128"/>
              </a:rPr>
              <a:t>not fit in memory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Recursive partitioning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required if number of partitions </a:t>
            </a:r>
            <a:r>
              <a:rPr lang="en-US" altLang="en-US" i="1" dirty="0">
                <a:ea typeface="MS PGothic" panose="020B0600070205080204" pitchFamily="34" charset="-128"/>
              </a:rPr>
              <a:t>n </a:t>
            </a:r>
            <a:r>
              <a:rPr lang="en-US" altLang="en-US" dirty="0">
                <a:ea typeface="MS PGothic" panose="020B0600070205080204" pitchFamily="34" charset="-128"/>
              </a:rPr>
              <a:t>is greater than number of pages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of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instead of partitioning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ways, use</a:t>
            </a:r>
            <a:r>
              <a:rPr lang="en-US" altLang="en-US" i="1" dirty="0">
                <a:ea typeface="MS PGothic" panose="020B0600070205080204" pitchFamily="34" charset="-128"/>
              </a:rPr>
              <a:t>  M – </a:t>
            </a:r>
            <a:r>
              <a:rPr lang="en-US" altLang="en-US" dirty="0">
                <a:ea typeface="MS PGothic" panose="020B0600070205080204" pitchFamily="34" charset="-128"/>
              </a:rPr>
              <a:t>1 partitions for 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Further partition the </a:t>
            </a:r>
            <a:r>
              <a:rPr lang="en-US" altLang="en-US" i="1" dirty="0">
                <a:ea typeface="MS PGothic" panose="020B0600070205080204" pitchFamily="34" charset="-128"/>
              </a:rPr>
              <a:t>M – </a:t>
            </a:r>
            <a:r>
              <a:rPr lang="en-US" altLang="en-US" dirty="0">
                <a:ea typeface="MS PGothic" panose="020B0600070205080204" pitchFamily="34" charset="-128"/>
              </a:rPr>
              <a:t>1 partitions using a different hash function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same partitioning method 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Rarely required: e.g., with block size of 4 KB, recursive partitioning not needed for relations of &lt; 1GB with memory size of 2MB, or relations of &lt; 36 GB with memory of 12 MB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>
            <a:extLst>
              <a:ext uri="{FF2B5EF4-FFF2-40B4-BE49-F238E27FC236}">
                <a16:creationId xmlns:a16="http://schemas.microsoft.com/office/drawing/2014/main" xmlns="" id="{D42B7FD4-42ED-4237-9DF2-52B0BDCA6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Handling of Overflows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xmlns="" id="{EF56256C-BEFD-49B6-B765-56D6118FE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20253"/>
            <a:ext cx="7634798" cy="488922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Partitioning is said to be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skewed</a:t>
            </a:r>
            <a:r>
              <a:rPr lang="en-US" altLang="en-US" dirty="0">
                <a:ea typeface="MS PGothic" panose="020B0600070205080204" pitchFamily="34" charset="-128"/>
              </a:rPr>
              <a:t> if some partitions have significantly more tuples than some others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Hash-table overflow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occurs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if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does not fit in memory.  Reasons could be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Many tuples in s with same value for join attributes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hash function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resolution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can be done in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must be similarly partitioned.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avoidance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performs partitioning carefully to avoid overflows during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partition build relation into many partitions, then combine them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Fallback option: use block nested loops join on overflowed  partitions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xmlns="" id="{D3F5826D-9034-43DA-8D33-561C15508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Cost of Hash-Join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4112729D-780E-4613-BAB2-2D6AD9A42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234850"/>
            <a:ext cx="7528263" cy="405905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recursive partitioning is not required: cost of hash join is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3(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</a:t>
            </a:r>
            <a:r>
              <a:rPr lang="en-US" altLang="en-US" dirty="0">
                <a:ea typeface="MS PGothic" panose="020B0600070205080204" pitchFamily="34" charset="-128"/>
              </a:rPr>
              <a:t> +4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2(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 </a:t>
            </a:r>
            <a:r>
              <a:rPr lang="tr-TR" altLang="en-US" b="1" dirty="0" smtClean="0">
                <a:solidFill>
                  <a:srgbClr val="FF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+ 2n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recursive partitioning required: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number of passes required for partitioning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build relation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less than M blocks per partition is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to choose the smaller relation as the build relation.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Total cost estimate is: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dirty="0">
                <a:ea typeface="MS PGothic" panose="020B0600070205080204" pitchFamily="34" charset="-128"/>
              </a:rPr>
              <a:t>2</a:t>
            </a:r>
            <a:r>
              <a:rPr lang="en-US" altLang="en-US" i="1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2(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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entire build input can be kept in main memory no partitioning is required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 estimate goes down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xmlns="" id="{4E89BB60-2D0A-430C-B904-1D17058D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6428F809-F71E-403F-A785-3D6B01E4D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0626"/>
            <a:ext cx="7470445" cy="343340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Parsing and translation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translate the query into its internal form.  This is then translated into relational algebra.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Parser checks syntax, verifies relations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query-execution engine takes a query-evaluation plan, executes that plan, and returns the answers to the query.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992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xmlns="" id="{3013F738-F002-4DED-94F4-70D33E2E2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Cost of Hash-Join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CA1131E9-EC56-4C6B-87F1-FD17ADD65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6342" y="1654607"/>
            <a:ext cx="7057167" cy="303770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Assume that memory size is 20 blocks</a:t>
            </a:r>
          </a:p>
          <a:p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instructor</a:t>
            </a:r>
            <a:r>
              <a:rPr lang="en-US" altLang="en-US" dirty="0">
                <a:ea typeface="MS PGothic" panose="020B0600070205080204" pitchFamily="34" charset="-128"/>
              </a:rPr>
              <a:t>= 100 and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= 400.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Similarly, partition </a:t>
            </a:r>
            <a:r>
              <a:rPr lang="en-US" altLang="en-US" i="1" dirty="0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into five </a:t>
            </a:r>
            <a:r>
              <a:rPr lang="en-US" altLang="en-US" dirty="0" err="1">
                <a:ea typeface="MS PGothic" panose="020B0600070205080204" pitchFamily="34" charset="-128"/>
              </a:rPr>
              <a:t>partitions,each</a:t>
            </a:r>
            <a:r>
              <a:rPr lang="en-US" altLang="en-US" dirty="0">
                <a:ea typeface="MS PGothic" panose="020B0600070205080204" pitchFamily="34" charset="-128"/>
              </a:rPr>
              <a:t> of size 80.  This is also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3(100 + 400) = 1500 block transfers  +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2(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100/3 + 400/3) = 336 seeks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xmlns="" id="{14351E07-3738-482B-B521-1C6D9BF5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12" y="1175500"/>
            <a:ext cx="277058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i="1" dirty="0"/>
              <a:t>instructor</a:t>
            </a:r>
            <a:r>
              <a:rPr kumimoji="0" lang="en-IN" altLang="en-US" sz="1700" dirty="0"/>
              <a:t> ⨝</a:t>
            </a:r>
            <a:r>
              <a:rPr kumimoji="0" lang="en-US" altLang="en-US" sz="1700" i="1" dirty="0"/>
              <a:t> teaches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xmlns="" id="{DDC0045B-05CB-448A-B00C-FADF80215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Hybrid Hash–Join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A1F033D1-A316-4E96-9B57-092AD7F8B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0428" y="1226787"/>
            <a:ext cx="756672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      Keep the first partition of the build relation in memory.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 With memory size of 25 blocks, </a:t>
            </a:r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teaches </a:t>
            </a:r>
            <a:r>
              <a:rPr lang="en-US" altLang="en-US" dirty="0">
                <a:ea typeface="MS PGothic" panose="020B0600070205080204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3(80 + 320) + 20 +80 = 1300 block transfers for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Hybrid hash-join most useful if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&gt;&gt; </a:t>
            </a:r>
          </a:p>
        </p:txBody>
      </p:sp>
      <p:graphicFrame>
        <p:nvGraphicFramePr>
          <p:cNvPr id="84996" name="Object 2">
            <a:extLst>
              <a:ext uri="{FF2B5EF4-FFF2-40B4-BE49-F238E27FC236}">
                <a16:creationId xmlns:a16="http://schemas.microsoft.com/office/drawing/2014/main" xmlns="" id="{3BBAB7CC-4A49-4D8F-B055-0B95E7601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9641"/>
              </p:ext>
            </p:extLst>
          </p:nvPr>
        </p:nvGraphicFramePr>
        <p:xfrm>
          <a:off x="3739510" y="5683580"/>
          <a:ext cx="5064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9" name="Equation" r:id="rId4" imgW="431613" imgH="342751" progId="Equation.3">
                  <p:embed/>
                </p:oleObj>
              </mc:Choice>
              <mc:Fallback>
                <p:oleObj name="Equation" r:id="rId4" imgW="431613" imgH="342751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510" y="5683580"/>
                        <a:ext cx="506412" cy="401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xmlns="" id="{4A8C7246-B5CA-4016-A4F1-92AB9F443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Complex Joins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157C20A5-724E-4FAD-A218-59AA7A201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89875"/>
            <a:ext cx="7636318" cy="4335777"/>
          </a:xfrm>
        </p:spPr>
        <p:txBody>
          <a:bodyPr/>
          <a:lstStyle/>
          <a:p>
            <a:pPr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Join with a conjunctive condition:</a:t>
            </a:r>
          </a:p>
          <a:p>
            <a:pPr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2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...  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Compute the result of one of the simpler joins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–1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+1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Join with a disjunctive condition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		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 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...  </a:t>
            </a:r>
            <a:r>
              <a:rPr lang="en-US" altLang="en-US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Compute as the union of the records in individual joins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46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s: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. . .  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endParaRPr lang="en-US" altLang="en-US" i="1" baseline="-25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B5966-E590-4C44-8504-77CF8F2D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 over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9E6A2E-54CD-444E-87E1-0FB6426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4" y="1150625"/>
            <a:ext cx="7035321" cy="1748987"/>
          </a:xfrm>
        </p:spPr>
        <p:txBody>
          <a:bodyPr/>
          <a:lstStyle/>
          <a:p>
            <a:r>
              <a:rPr lang="en-IN" dirty="0"/>
              <a:t>No simple sort order for spatial joins</a:t>
            </a:r>
          </a:p>
          <a:p>
            <a:r>
              <a:rPr lang="en-IN" dirty="0"/>
              <a:t>Indexed nested loops join with spatial indices</a:t>
            </a:r>
          </a:p>
          <a:p>
            <a:pPr lvl="1"/>
            <a:r>
              <a:rPr lang="en-IN" dirty="0"/>
              <a:t>R-trees, quad-trees, k-d-B-trees</a:t>
            </a:r>
          </a:p>
        </p:txBody>
      </p:sp>
    </p:spTree>
    <p:extLst>
      <p:ext uri="{BB962C8B-B14F-4D97-AF65-F5344CB8AC3E}">
        <p14:creationId xmlns:p14="http://schemas.microsoft.com/office/powerpoint/2010/main" val="3986504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xmlns="" id="{F9DEBEE7-80B5-46A7-AA65-8A28BCE01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72B0884B-0A2B-4136-9A5F-5EA2E3782C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62656"/>
            <a:ext cx="7269060" cy="318074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Duplicate elimination </a:t>
            </a:r>
            <a:r>
              <a:rPr lang="en-US" altLang="en-US" dirty="0">
                <a:ea typeface="MS PGothic" panose="020B0600070205080204" pitchFamily="34" charset="-128"/>
              </a:rPr>
              <a:t>can be implemented via hashing or sorting.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On sorting duplicates will come adjacent to each other, and all but one set of duplicates can be deleted. 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Optimization: </a:t>
            </a:r>
            <a:r>
              <a:rPr lang="en-US" altLang="en-US" dirty="0">
                <a:ea typeface="MS PGothic" panose="020B0600070205080204" pitchFamily="34" charset="-128"/>
              </a:rPr>
              <a:t>duplicates can be deleted during run generation as well as at intermediate merge steps in external sort-merge.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Hashing is similar – duplicates will come into the same bucket.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Projection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perform projection on each tuple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followed by duplicate elimination. 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xmlns="" id="{2B4C0383-7AD0-4209-99D3-21904BE02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Aggregation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xmlns="" id="{3F09A406-91F2-42A0-9BDA-1A19D3843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012" y="1234849"/>
            <a:ext cx="7254458" cy="440796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Aggregation</a:t>
            </a:r>
            <a:r>
              <a:rPr lang="en-US" altLang="en-US" dirty="0">
                <a:ea typeface="MS PGothic" panose="020B0600070205080204" pitchFamily="34" charset="-128"/>
              </a:rPr>
              <a:t> can be implemented in a manner similar to duplicate elimination.</a:t>
            </a:r>
          </a:p>
          <a:p>
            <a:pPr lvl="1"/>
            <a:r>
              <a:rPr lang="en-US" altLang="en-US" b="1" dirty="0">
                <a:ea typeface="MS PGothic" panose="020B0600070205080204" pitchFamily="34" charset="-128"/>
              </a:rPr>
              <a:t>Sorting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ea typeface="MS PGothic" panose="020B0600070205080204" pitchFamily="34" charset="-128"/>
              </a:rPr>
              <a:t>hashing</a:t>
            </a:r>
            <a:r>
              <a:rPr lang="en-US" altLang="en-US" dirty="0">
                <a:ea typeface="MS PGothic" panose="020B0600070205080204" pitchFamily="34" charset="-128"/>
              </a:rPr>
              <a:t> can be used to bring tuples in the same group together, and then the aggregate functions can be applied on each group.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Optimization</a:t>
            </a:r>
            <a:r>
              <a:rPr lang="en-US" altLang="en-US" i="1" dirty="0">
                <a:ea typeface="MS PGothic" panose="020B0600070205080204" pitchFamily="34" charset="-128"/>
              </a:rPr>
              <a:t>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partial aggregation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combine tuples in the same group during run generation and intermediate merges, by computing partial aggregate values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count, min, max, sum: keep aggregate values on tuples found so far in the group. 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When combining partial aggregate for count, add up the partial aggregates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, keep sum and count, and divide sum by count at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xmlns="" id="{AB807669-EBD0-4AC5-BCFA-DBF3B62A4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xmlns="" id="{6E40900F-A6E6-4645-B453-267190B4D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282973"/>
            <a:ext cx="7483875" cy="3758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Set operations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,  and ):  can either use variant of merge-join after sorting, or variant of hash-join.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Set operations using hashing: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Partition both relations using the same hash function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Process each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follows.  </a:t>
            </a: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Using a different hashing function, build an in-memory hash index 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Process </a:t>
            </a:r>
            <a:r>
              <a:rPr lang="en-US" altLang="en-US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</a:p>
          <a:p>
            <a:pPr lvl="3"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 </a:t>
            </a: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Add tuples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to the hash index if they are not already in it.  </a:t>
            </a: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At end of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add the tuples in the hash index to the result.</a:t>
            </a:r>
          </a:p>
        </p:txBody>
      </p:sp>
    </p:spTree>
    <p:extLst>
      <p:ext uri="{BB962C8B-B14F-4D97-AF65-F5344CB8AC3E}">
        <p14:creationId xmlns:p14="http://schemas.microsoft.com/office/powerpoint/2010/main" val="224056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xmlns="" id="{96624044-35CC-40EB-823F-BAC444890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A6EF4BE5-C57A-4CB8-A83E-7C7C1A09D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7" y="1207363"/>
            <a:ext cx="7518568" cy="420486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E.g., Set operations using hashing: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as before 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</a:t>
            </a:r>
            <a:r>
              <a:rPr lang="en-US" altLang="en-US" dirty="0">
                <a:ea typeface="MS PGothic" panose="020B0600070205080204" pitchFamily="34" charset="-128"/>
              </a:rPr>
              <a:t>   as before, process each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build a hash index 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Process </a:t>
            </a:r>
            <a:r>
              <a:rPr lang="en-US" altLang="en-US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</a:p>
          <a:p>
            <a:pPr lvl="3"/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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output tuples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 if they are already there in the hash index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each tuple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it is there in the hash index, delete it from the index.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At end of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add remaining tuples in the hash index to the result. </a:t>
            </a:r>
          </a:p>
        </p:txBody>
      </p:sp>
    </p:spTree>
    <p:extLst>
      <p:ext uri="{BB962C8B-B14F-4D97-AF65-F5344CB8AC3E}">
        <p14:creationId xmlns:p14="http://schemas.microsoft.com/office/powerpoint/2010/main" val="1395029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710A1-4CA4-4055-838A-69DE09ED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Answering Keyword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7DBF9-4BCB-465F-8DFB-F4E603AA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9" y="1171852"/>
            <a:ext cx="7359588" cy="4013760"/>
          </a:xfrm>
        </p:spPr>
        <p:txBody>
          <a:bodyPr/>
          <a:lstStyle/>
          <a:p>
            <a:r>
              <a:rPr lang="en-IN" dirty="0"/>
              <a:t>Indices mapping keywords to documents</a:t>
            </a:r>
          </a:p>
          <a:p>
            <a:pPr lvl="1"/>
            <a:r>
              <a:rPr lang="en-IN" dirty="0"/>
              <a:t>For each keyword, store sorted list of document IDs that contain the keyword</a:t>
            </a:r>
          </a:p>
          <a:p>
            <a:pPr lvl="2"/>
            <a:r>
              <a:rPr lang="en-IN" dirty="0"/>
              <a:t>Commonly referred to as a </a:t>
            </a:r>
            <a:r>
              <a:rPr lang="en-IN" b="1" dirty="0">
                <a:solidFill>
                  <a:srgbClr val="002060"/>
                </a:solidFill>
              </a:rPr>
              <a:t>inverted index</a:t>
            </a:r>
          </a:p>
          <a:p>
            <a:pPr lvl="2"/>
            <a:r>
              <a:rPr lang="en-IN" dirty="0"/>
              <a:t>E.g.,: database:  d1, d4, d11, d45, d77, d123</a:t>
            </a:r>
            <a:br>
              <a:rPr lang="en-IN" dirty="0"/>
            </a:br>
            <a:r>
              <a:rPr lang="en-IN" dirty="0"/>
              <a:t>         distributed:  d4, d8, d11, d56, d77, d121, d333</a:t>
            </a:r>
          </a:p>
          <a:p>
            <a:pPr lvl="1"/>
            <a:r>
              <a:rPr lang="en-IN" dirty="0"/>
              <a:t>To answer a query with several keywords, compute intersection of lists corresponding to those keywords</a:t>
            </a:r>
          </a:p>
          <a:p>
            <a:r>
              <a:rPr lang="en-IN" dirty="0"/>
              <a:t>To support ranking, inverted lists store extra information</a:t>
            </a:r>
          </a:p>
          <a:p>
            <a:pPr lvl="1"/>
            <a:r>
              <a:rPr lang="en-IN" dirty="0"/>
              <a:t>“</a:t>
            </a:r>
            <a:r>
              <a:rPr lang="en-IN" b="1" dirty="0">
                <a:solidFill>
                  <a:srgbClr val="002060"/>
                </a:solidFill>
              </a:rPr>
              <a:t>Term frequency</a:t>
            </a:r>
            <a:r>
              <a:rPr lang="en-IN" dirty="0"/>
              <a:t>” of the keyword in the document</a:t>
            </a:r>
          </a:p>
          <a:p>
            <a:pPr lvl="1"/>
            <a:r>
              <a:rPr lang="en-IN" dirty="0"/>
              <a:t>“</a:t>
            </a:r>
            <a:r>
              <a:rPr lang="en-IN" b="1" dirty="0">
                <a:solidFill>
                  <a:srgbClr val="002060"/>
                </a:solidFill>
              </a:rPr>
              <a:t>Inverse document frequency</a:t>
            </a:r>
            <a:r>
              <a:rPr lang="en-IN" dirty="0"/>
              <a:t>” of the keyword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Page rank </a:t>
            </a:r>
            <a:r>
              <a:rPr lang="en-IN" dirty="0"/>
              <a:t>of the document/web page</a:t>
            </a:r>
          </a:p>
        </p:txBody>
      </p:sp>
    </p:spTree>
    <p:extLst>
      <p:ext uri="{BB962C8B-B14F-4D97-AF65-F5344CB8AC3E}">
        <p14:creationId xmlns:p14="http://schemas.microsoft.com/office/powerpoint/2010/main" val="3510430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xmlns="" id="{485A5D21-9288-4E36-ACF8-F7E86541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50B536A7-0B11-4D7E-AFE8-3B0B97F0A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5" y="1198753"/>
            <a:ext cx="7244997" cy="326496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Outer join </a:t>
            </a:r>
            <a:r>
              <a:rPr lang="en-US" altLang="en-US" dirty="0">
                <a:ea typeface="MS PGothic" panose="020B0600070205080204" pitchFamily="34" charset="-128"/>
              </a:rPr>
              <a:t>can be computed either as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 join followed by addition of null-padded non-participating tuples.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by modifying the join algorithms.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Modifying merge 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non participating tuples are those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– 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Modify merge-join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s: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During merging, for every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from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that do not match any tuple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output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padded with nulls.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Right outer-join and full outer-join can be computed similarly.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xmlns="" id="{7D8769D6-EEA1-4DD7-8A0F-3FF60C99D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3235325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6" name="Equation" r:id="rId3" imgW="152334" imgH="291973" progId="">
                  <p:embed/>
                </p:oleObj>
              </mc:Choice>
              <mc:Fallback>
                <p:oleObj name="Equation" r:id="rId3" imgW="152334" imgH="291973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3235325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xmlns="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80730"/>
            <a:ext cx="7629923" cy="413722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 relational algebra expression may have many equivalent expressions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equivalent to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an index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to find instructors with salary &lt; 75000,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Or perform complete relation scan and discard instructors with salary  75000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xmlns="" id="{D30F5A5B-28A8-440F-A030-681D44B58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xmlns="" id="{6590D52A-9E7D-4BC6-A3EF-E27F1F66D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74689"/>
            <a:ext cx="7483875" cy="198961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Modifying hash 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probe relation, output non-matching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build relation, when probing keep track of which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tuples matched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tuples.  At end of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output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non-matched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 </a:t>
            </a:r>
          </a:p>
          <a:p>
            <a:pPr lvl="1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xmlns="" id="{2C329AFD-BD7B-4896-95F9-6BEA682B2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0" name="Equation" r:id="rId4" imgW="152334" imgH="291973" progId="">
                  <p:embed/>
                </p:oleObj>
              </mc:Choice>
              <mc:Fallback>
                <p:oleObj name="Equation" r:id="rId4" imgW="152334" imgH="291973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xmlns="" id="{DAD3CFC1-2C2A-42D2-A575-828A9E8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of Expressions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xmlns="" id="{A77B05E4-D4F7-4717-B352-991F9A2B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70717"/>
            <a:ext cx="7272213" cy="262728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far: we have seen algorithms for individual operations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Alternatives for evaluating an entire expression tree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Materialization</a:t>
            </a:r>
            <a:r>
              <a:rPr lang="en-US" altLang="en-US" dirty="0">
                <a:ea typeface="MS PGothic" panose="020B0600070205080204" pitchFamily="34" charset="-128"/>
              </a:rPr>
              <a:t>:  generate results of an expression whose inputs are relations or are already computed,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(store) it on disk.  Repeat.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Pipelining</a:t>
            </a:r>
            <a:r>
              <a:rPr lang="en-US" altLang="en-US" dirty="0">
                <a:ea typeface="MS PGothic" panose="020B0600070205080204" pitchFamily="34" charset="-128"/>
              </a:rPr>
              <a:t>:  pass on tuples to parent operations even as an operation is being executed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study above alternatives in more detail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xmlns="" id="{B75B16A1-B58F-4CB3-AA24-54C6642B9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AB83BF51-4205-4CC7-9E7F-33401B9B8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55766"/>
            <a:ext cx="7288581" cy="2097901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  <a:r>
              <a:rPr lang="en-US" altLang="en-US" b="1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E.g., in figure below, compute and store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/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/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then compute the store its join with </a:t>
            </a:r>
            <a:r>
              <a:rPr lang="en-US" altLang="en-US" i="1" dirty="0">
                <a:ea typeface="MS PGothic" panose="020B0600070205080204" pitchFamily="34" charset="-128"/>
              </a:rPr>
              <a:t>instructor, </a:t>
            </a:r>
            <a:r>
              <a:rPr lang="en-US" altLang="en-US" dirty="0">
                <a:ea typeface="MS PGothic" panose="020B0600070205080204" pitchFamily="34" charset="-128"/>
              </a:rPr>
              <a:t>and finally compute the projection on </a:t>
            </a:r>
            <a:r>
              <a:rPr lang="en-US" altLang="en-US" i="1" dirty="0">
                <a:ea typeface="MS PGothic" panose="020B0600070205080204" pitchFamily="34" charset="-128"/>
              </a:rPr>
              <a:t>name. </a:t>
            </a:r>
            <a:endParaRPr lang="en-US" altLang="en-US" b="1" i="1" dirty="0">
              <a:ea typeface="MS PGothic" panose="020B0600070205080204" pitchFamily="34" charset="-128"/>
            </a:endParaRPr>
          </a:p>
        </p:txBody>
      </p:sp>
      <p:graphicFrame>
        <p:nvGraphicFramePr>
          <p:cNvPr id="102404" name="Object 2">
            <a:extLst>
              <a:ext uri="{FF2B5EF4-FFF2-40B4-BE49-F238E27FC236}">
                <a16:creationId xmlns:a16="http://schemas.microsoft.com/office/drawing/2014/main" xmlns="" id="{046F3984-63E5-43B3-97DD-A0384B4EA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586318"/>
              </p:ext>
            </p:extLst>
          </p:nvPr>
        </p:nvGraphicFramePr>
        <p:xfrm>
          <a:off x="2251199" y="2285199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7" name="Equation" r:id="rId4" imgW="1676400" imgH="241300" progId="">
                  <p:embed/>
                </p:oleObj>
              </mc:Choice>
              <mc:Fallback>
                <p:oleObj name="Equation" r:id="rId4" imgW="1676400" imgH="2413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199" y="2285199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5" name="Picture 14">
            <a:extLst>
              <a:ext uri="{FF2B5EF4-FFF2-40B4-BE49-F238E27FC236}">
                <a16:creationId xmlns:a16="http://schemas.microsoft.com/office/drawing/2014/main" xmlns="" id="{B56C90A5-F0AE-475D-8135-EDB0B495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89" y="3500475"/>
            <a:ext cx="2840163" cy="21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xmlns="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54950"/>
            <a:ext cx="7466121" cy="297620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Overall cost  =  Sum of costs of individual operations +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               cost of writing intermediate results to disk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Allows overlap of disk writes with computation and reduces execution time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>
            <a:extLst>
              <a:ext uri="{FF2B5EF4-FFF2-40B4-BE49-F238E27FC236}">
                <a16:creationId xmlns:a16="http://schemas.microsoft.com/office/drawing/2014/main" xmlns="" id="{08BE99F7-675F-4CF6-B440-2AF8B1C37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</a:p>
        </p:txBody>
      </p:sp>
      <p:sp>
        <p:nvSpPr>
          <p:cNvPr id="106499" name="Rectangle 2051">
            <a:extLst>
              <a:ext uri="{FF2B5EF4-FFF2-40B4-BE49-F238E27FC236}">
                <a16:creationId xmlns:a16="http://schemas.microsoft.com/office/drawing/2014/main" xmlns="" id="{96D60249-A125-4E6A-AC6B-5F3808DCA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85553"/>
            <a:ext cx="7600221" cy="40109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Pipelined evaluation</a:t>
            </a:r>
            <a:r>
              <a:rPr lang="en-US" altLang="en-US" dirty="0">
                <a:ea typeface="MS PGothic" panose="020B0600070205080204" pitchFamily="34" charset="-128"/>
              </a:rPr>
              <a:t>:  evaluate several operations simultaneously, passing the results of one operation on to the next.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in previous expression tree,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store result of</a:t>
            </a:r>
            <a:br>
              <a:rPr lang="en-US" altLang="ja-JP" dirty="0">
                <a:ea typeface="MS PGothic" panose="020B0600070205080204" pitchFamily="34" charset="-128"/>
              </a:rPr>
            </a:br>
            <a:r>
              <a:rPr lang="en-US" altLang="ja-JP" dirty="0">
                <a:ea typeface="MS PGothic" panose="020B0600070205080204" pitchFamily="34" charset="-128"/>
              </a:rPr>
              <a:t/>
            </a:r>
            <a:br>
              <a:rPr lang="en-US" altLang="ja-JP" dirty="0">
                <a:ea typeface="MS PGothic" panose="020B0600070205080204" pitchFamily="34" charset="-128"/>
              </a:rPr>
            </a:br>
            <a:r>
              <a:rPr lang="en-US" altLang="ja-JP" dirty="0">
                <a:ea typeface="MS PGothic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instead, pass tuples directly to the join..  Similarly,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store result of join, pass tuples directly to projection.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Much cheaper than materialization: no need to store a temporary relation to disk.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Pipelines can be executed in two ways: 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</p:txBody>
      </p:sp>
      <p:graphicFrame>
        <p:nvGraphicFramePr>
          <p:cNvPr id="106500" name="Object 5">
            <a:extLst>
              <a:ext uri="{FF2B5EF4-FFF2-40B4-BE49-F238E27FC236}">
                <a16:creationId xmlns:a16="http://schemas.microsoft.com/office/drawing/2014/main" xmlns="" id="{4F0A48FF-087B-401A-A1C0-B05A20AB0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41865"/>
              </p:ext>
            </p:extLst>
          </p:nvPr>
        </p:nvGraphicFramePr>
        <p:xfrm>
          <a:off x="2391737" y="2003736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1" name="Equation" r:id="rId4" imgW="1676400" imgH="241300" progId="">
                  <p:embed/>
                </p:oleObj>
              </mc:Choice>
              <mc:Fallback>
                <p:oleObj name="Equation" r:id="rId4" imgW="1676400" imgH="2413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737" y="2003736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xmlns="" id="{3D969869-47E9-4D95-B1BC-52547E73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xmlns="" id="{0F65DC46-5F18-44FC-BC85-911914755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4363"/>
            <a:ext cx="7537142" cy="496141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lazy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between calls, operation has to maintain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state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 so it knows what to return next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producer-driven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eager</a:t>
            </a:r>
            <a:r>
              <a:rPr lang="en-US" altLang="en-US" dirty="0">
                <a:ea typeface="MS PGothic" panose="020B0600070205080204" pitchFamily="34" charset="-128"/>
              </a:rPr>
              <a:t> pipelining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Operators produce tuples eagerly and pass them up to their parents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Buffer maintained between operators, child puts tuples in buffer, parent removes tuples from buffer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if buffer is full, child waits till there is space in the buffer, and then generates more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Alternative name: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pull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push</a:t>
            </a:r>
            <a:r>
              <a:rPr lang="en-US" altLang="en-US" dirty="0">
                <a:ea typeface="MS PGothic" panose="020B0600070205080204" pitchFamily="34" charset="-128"/>
              </a:rPr>
              <a:t> models of pipelining</a:t>
            </a: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xmlns="" id="{3EF99701-7A8B-4FEC-B522-3B9840E1B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xmlns="" id="{6F533134-555E-43F5-B79B-23B670FAF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3" y="1182398"/>
            <a:ext cx="7479002" cy="43117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Implementation of demand-driven pipelining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operation is implemented as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iterator</a:t>
            </a:r>
            <a:r>
              <a:rPr lang="en-US" altLang="en-US" dirty="0">
                <a:ea typeface="MS PGothic" panose="020B0600070205080204" pitchFamily="34" charset="-128"/>
              </a:rPr>
              <a:t> implementing the following operations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open()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file scan: initialize file scan</a:t>
            </a:r>
          </a:p>
          <a:p>
            <a:pPr lvl="4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state: pointer to beginning of file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merge join: sort relations;</a:t>
            </a:r>
          </a:p>
          <a:p>
            <a:pPr lvl="4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state: pointers to beginning of sorted relations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next()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for file scan: Output next tuple, and advance and store file pointer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for merge join:  continue with merge from earlier state till next output tuple is found.  Save pointers as iterator state.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close()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7F7BB-005A-414E-95FD-9FBD5D4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E9A331-FE07-421E-AA36-4BBCD21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7" y="1154365"/>
            <a:ext cx="7466120" cy="294840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Blocking operations</a:t>
            </a:r>
            <a:r>
              <a:rPr lang="en-IN" dirty="0"/>
              <a:t>:  cannot generate any output until all input is consumed</a:t>
            </a:r>
          </a:p>
          <a:p>
            <a:pPr lvl="1"/>
            <a:r>
              <a:rPr lang="en-IN" dirty="0"/>
              <a:t>E.g., sorting, aggregation, …</a:t>
            </a:r>
          </a:p>
          <a:p>
            <a:r>
              <a:rPr lang="en-IN" dirty="0"/>
              <a:t>But can often consume inputs from a pipeline, or produce outputs to a pipeline</a:t>
            </a:r>
          </a:p>
          <a:p>
            <a:r>
              <a:rPr lang="en-IN" dirty="0"/>
              <a:t>Key idea: blocking operations often have two </a:t>
            </a:r>
            <a:r>
              <a:rPr lang="en-IN" dirty="0" err="1"/>
              <a:t>suboperations</a:t>
            </a:r>
            <a:endParaRPr lang="en-IN" dirty="0"/>
          </a:p>
          <a:p>
            <a:pPr lvl="1"/>
            <a:r>
              <a:rPr lang="en-IN" dirty="0"/>
              <a:t>E.g., for sort:  run generation and merge</a:t>
            </a:r>
          </a:p>
          <a:p>
            <a:pPr lvl="1"/>
            <a:r>
              <a:rPr lang="en-IN" dirty="0"/>
              <a:t>For hash join:  partitioning and build-probe </a:t>
            </a:r>
          </a:p>
          <a:p>
            <a:r>
              <a:rPr lang="en-IN" dirty="0"/>
              <a:t>Treat them as separate operations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6C6A83B-19D2-4A6B-A8EC-CF6B2DB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31985" y="4376621"/>
            <a:ext cx="5480030" cy="14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976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7F7BB-005A-414E-95FD-9FBD5D4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E9A331-FE07-421E-AA36-4BBCD21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222817"/>
            <a:ext cx="7159563" cy="124365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Pipeline stages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All operations in a stage run concurrently</a:t>
            </a:r>
          </a:p>
          <a:p>
            <a:pPr lvl="1"/>
            <a:r>
              <a:rPr lang="en-IN" dirty="0"/>
              <a:t>A stage can start only after preceding stages have completed execution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6C6A83B-19D2-4A6B-A8EC-CF6B2DB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62742" y="2683030"/>
            <a:ext cx="4863677" cy="13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23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xmlns="" id="{81D62DB0-FA7D-4320-942D-5D69C79A3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213731"/>
            <a:ext cx="8077200" cy="58035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Algorithms for Pipelining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F2384CE1-2EEE-4754-BAF9-8380C7873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010" y="1182399"/>
            <a:ext cx="7372205" cy="47448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Some algorithms are not able to output results even as they get input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merge join, or hash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intermediate results written to disk and then read back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Algorithm variants to generate (at least some) results on the fly, as input tuples are read 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hybrid hash join generates output tuples even as probe relation tuples in the in-memory partition (partition 0) are read in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Double-pipelined join technique</a:t>
            </a:r>
            <a:r>
              <a:rPr lang="en-US" altLang="en-US" dirty="0">
                <a:ea typeface="MS PGothic" panose="020B0600070205080204" pitchFamily="34" charset="-128"/>
              </a:rPr>
              <a:t>: Hybrid hash join, modified to buffer partition 0 tuples of both relations in-memory, reading them as they become available, and output results of any matches between partition 0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When a new r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 is found, match it with existing s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tuples, output matches, and save it in r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Symmetrically for s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xmlns="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Steps: Optimization (Cont.)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xmlns="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427561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with lowest cost.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this chapter we study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measure query costs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Algorithms for evaluating relational algebra operations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Chapter 16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24B2D-71FF-4A45-8AA5-5331C99C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Pipelining for Continuous-Stream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83B42-5FCE-49D9-8621-E31C6036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210785"/>
            <a:ext cx="7543218" cy="3565754"/>
          </a:xfrm>
        </p:spPr>
        <p:txBody>
          <a:bodyPr/>
          <a:lstStyle/>
          <a:p>
            <a:r>
              <a:rPr lang="en-IN" b="1" dirty="0"/>
              <a:t>Data </a:t>
            </a:r>
            <a:r>
              <a:rPr lang="en-IN" b="1" dirty="0">
                <a:solidFill>
                  <a:srgbClr val="002060"/>
                </a:solidFill>
              </a:rPr>
              <a:t>streams</a:t>
            </a:r>
          </a:p>
          <a:p>
            <a:pPr lvl="1"/>
            <a:r>
              <a:rPr lang="en-IN" dirty="0"/>
              <a:t>Data entering database in a continuous manner</a:t>
            </a:r>
          </a:p>
          <a:p>
            <a:pPr lvl="1"/>
            <a:r>
              <a:rPr lang="en-IN" dirty="0"/>
              <a:t>E.g.,  Sensor networks, user clicks, …</a:t>
            </a:r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</a:p>
          <a:p>
            <a:pPr lvl="1"/>
            <a:r>
              <a:rPr lang="en-IN" dirty="0"/>
              <a:t>Results get updated as streaming data enters the database</a:t>
            </a:r>
          </a:p>
          <a:p>
            <a:pPr lvl="1"/>
            <a:r>
              <a:rPr lang="en-IN" dirty="0"/>
              <a:t>Aggregation on windows is often used</a:t>
            </a:r>
          </a:p>
          <a:p>
            <a:pPr lvl="2"/>
            <a:r>
              <a:rPr lang="en-IN" dirty="0"/>
              <a:t>E.g., </a:t>
            </a:r>
            <a:r>
              <a:rPr lang="en-IN" b="1" dirty="0">
                <a:solidFill>
                  <a:srgbClr val="002060"/>
                </a:solidFill>
              </a:rPr>
              <a:t>tumbling windows </a:t>
            </a:r>
            <a:r>
              <a:rPr lang="en-IN" dirty="0"/>
              <a:t>divide time into units, e.g., hours, minutes</a:t>
            </a:r>
          </a:p>
          <a:p>
            <a:r>
              <a:rPr lang="en-IN" dirty="0"/>
              <a:t>Need to use pipelined processing algorithms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used to infer when all data for a window has been received</a:t>
            </a:r>
          </a:p>
        </p:txBody>
      </p:sp>
    </p:spTree>
    <p:extLst>
      <p:ext uri="{BB962C8B-B14F-4D97-AF65-F5344CB8AC3E}">
        <p14:creationId xmlns:p14="http://schemas.microsoft.com/office/powerpoint/2010/main" val="2323847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F50DE-CBAC-4B8E-BCD9-A3C4041E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Processing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4ABE4-6C89-421A-BAAE-1C989B04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186721"/>
            <a:ext cx="7383657" cy="3866545"/>
          </a:xfrm>
        </p:spPr>
        <p:txBody>
          <a:bodyPr/>
          <a:lstStyle/>
          <a:p>
            <a:r>
              <a:rPr lang="en-IN" dirty="0"/>
              <a:t>Query compilation to machine code</a:t>
            </a:r>
          </a:p>
          <a:p>
            <a:pPr lvl="1"/>
            <a:r>
              <a:rPr lang="en-IN" dirty="0"/>
              <a:t>Overheads of interpretation</a:t>
            </a:r>
          </a:p>
          <a:p>
            <a:pPr lvl="2"/>
            <a:r>
              <a:rPr lang="en-IN" dirty="0"/>
              <a:t>E.g., repeatedly finding attribute location within tuple, from metadata </a:t>
            </a:r>
          </a:p>
          <a:p>
            <a:pPr lvl="2"/>
            <a:r>
              <a:rPr lang="en-IN" dirty="0"/>
              <a:t>Overhead of expression evaluation</a:t>
            </a:r>
          </a:p>
          <a:p>
            <a:pPr lvl="1"/>
            <a:r>
              <a:rPr lang="en-IN" dirty="0"/>
              <a:t>Compilation can avoid many such overheads and speed up query processing</a:t>
            </a:r>
          </a:p>
          <a:p>
            <a:pPr lvl="1"/>
            <a:r>
              <a:rPr lang="en-IN" dirty="0"/>
              <a:t>Often via generation of Java byte code / LLVM, with just-in-time (JIT) compilation</a:t>
            </a:r>
          </a:p>
          <a:p>
            <a:r>
              <a:rPr lang="en-IN" dirty="0"/>
              <a:t>Column-oriented storage</a:t>
            </a:r>
          </a:p>
          <a:p>
            <a:pPr lvl="1"/>
            <a:r>
              <a:rPr lang="en-IN" dirty="0"/>
              <a:t>Allows vector operations (in conjunction with compilation)</a:t>
            </a:r>
          </a:p>
          <a:p>
            <a:r>
              <a:rPr lang="en-IN" dirty="0"/>
              <a:t>Cache conscious algorithms</a:t>
            </a:r>
          </a:p>
        </p:txBody>
      </p:sp>
    </p:spTree>
    <p:extLst>
      <p:ext uri="{BB962C8B-B14F-4D97-AF65-F5344CB8AC3E}">
        <p14:creationId xmlns:p14="http://schemas.microsoft.com/office/powerpoint/2010/main" val="2882072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525D2-5705-42BB-BF22-E8D0AFA5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Conscious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A28705-5571-4565-8D33-7139B60F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3" y="1102497"/>
            <a:ext cx="7457241" cy="5129861"/>
          </a:xfrm>
        </p:spPr>
        <p:txBody>
          <a:bodyPr/>
          <a:lstStyle/>
          <a:p>
            <a:r>
              <a:rPr lang="en-IN" dirty="0"/>
              <a:t>Goal: minimize cache misses, make best use of data fetched into the cache as part of a cache line</a:t>
            </a:r>
          </a:p>
          <a:p>
            <a:r>
              <a:rPr lang="en-IN" dirty="0"/>
              <a:t>For sorting:</a:t>
            </a:r>
          </a:p>
          <a:p>
            <a:pPr lvl="1"/>
            <a:r>
              <a:rPr lang="en-IN" dirty="0"/>
              <a:t>Use runs that are as large as L3 cache (a few megabytes) to avoid cache misses during sorting of a run</a:t>
            </a:r>
          </a:p>
          <a:p>
            <a:pPr lvl="1"/>
            <a:r>
              <a:rPr lang="en-IN" dirty="0"/>
              <a:t>Then merge runs as usual in merge-sort</a:t>
            </a:r>
          </a:p>
          <a:p>
            <a:r>
              <a:rPr lang="en-IN" dirty="0"/>
              <a:t>For hash-join</a:t>
            </a:r>
          </a:p>
          <a:p>
            <a:pPr lvl="1"/>
            <a:r>
              <a:rPr lang="en-IN" dirty="0"/>
              <a:t>First create partitions such that </a:t>
            </a:r>
            <a:r>
              <a:rPr lang="en-IN" dirty="0" err="1"/>
              <a:t>build+probe</a:t>
            </a:r>
            <a:r>
              <a:rPr lang="en-IN" dirty="0"/>
              <a:t> partitions fit in memory</a:t>
            </a:r>
          </a:p>
          <a:p>
            <a:pPr lvl="1"/>
            <a:r>
              <a:rPr lang="en-IN" dirty="0"/>
              <a:t>Then </a:t>
            </a:r>
            <a:r>
              <a:rPr lang="en-IN" dirty="0" err="1"/>
              <a:t>subpartition</a:t>
            </a:r>
            <a:r>
              <a:rPr lang="en-IN" dirty="0"/>
              <a:t> further </a:t>
            </a:r>
            <a:r>
              <a:rPr lang="en-IN" dirty="0" err="1"/>
              <a:t>s.t.</a:t>
            </a:r>
            <a:r>
              <a:rPr lang="en-IN" dirty="0"/>
              <a:t> build </a:t>
            </a:r>
            <a:r>
              <a:rPr lang="en-IN" dirty="0" err="1"/>
              <a:t>subpartition+index</a:t>
            </a:r>
            <a:r>
              <a:rPr lang="en-IN" dirty="0"/>
              <a:t> fits in L3 cache</a:t>
            </a:r>
          </a:p>
          <a:p>
            <a:pPr lvl="2"/>
            <a:r>
              <a:rPr lang="en-IN" dirty="0"/>
              <a:t>Speeds up probe phase significantly by avoiding cache misses</a:t>
            </a:r>
          </a:p>
          <a:p>
            <a:r>
              <a:rPr lang="en-IN" dirty="0"/>
              <a:t>Lay out attributes of tuples to maximize cache usage</a:t>
            </a:r>
          </a:p>
          <a:p>
            <a:pPr lvl="1"/>
            <a:r>
              <a:rPr lang="en-IN" dirty="0"/>
              <a:t>Attributes that are often accessed together should be stored adjacent to each other</a:t>
            </a:r>
          </a:p>
          <a:p>
            <a:r>
              <a:rPr lang="en-IN" dirty="0"/>
              <a:t>Use multiple threads for parallel query processing</a:t>
            </a:r>
          </a:p>
          <a:p>
            <a:pPr lvl="1"/>
            <a:r>
              <a:rPr lang="en-IN" dirty="0"/>
              <a:t>Cache misses leads to stall of one thread, but others can proceed</a:t>
            </a:r>
          </a:p>
        </p:txBody>
      </p:sp>
    </p:spTree>
    <p:extLst>
      <p:ext uri="{BB962C8B-B14F-4D97-AF65-F5344CB8AC3E}">
        <p14:creationId xmlns:p14="http://schemas.microsoft.com/office/powerpoint/2010/main" val="1032822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xmlns="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013" y="1138593"/>
            <a:ext cx="7663796" cy="4720787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Many factors contribute to time cost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disk access, CPU</a:t>
            </a:r>
            <a:r>
              <a:rPr lang="en-US" altLang="en-US" dirty="0">
                <a:ea typeface="MS PGothic" panose="020B0600070205080204" pitchFamily="34" charset="-128"/>
              </a:rPr>
              <a:t>, and network </a:t>
            </a:r>
            <a:r>
              <a:rPr lang="en-US" altLang="en-US" i="1" dirty="0">
                <a:ea typeface="MS PGothic" panose="020B0600070205080204" pitchFamily="34" charset="-128"/>
              </a:rPr>
              <a:t>communication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can be measured based on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response time</a:t>
            </a:r>
            <a:r>
              <a:rPr lang="en-US" altLang="en-US" dirty="0">
                <a:ea typeface="MS PGothic" panose="020B0600070205080204" pitchFamily="34" charset="-128"/>
              </a:rPr>
              <a:t>, i.e. total elapsed time for answering query, or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total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resource consumption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use total resource consumption as cost metric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Response time harder to estimate, and minimizing resource consumption is a good idea in a shared database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ignore CPU costs for simplicity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Real systems do take CPU cost into account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Network costs must be considered for parallel systems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describe how estimate the cost of each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We do not include cost to writing output to disk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xmlns="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76657" cy="52020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Disk cost can be estimated as: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seeks             * average-seek-cost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read     * average-block-read-cost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written * average-block-write-cost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simplicity we just use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block transfers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from disk and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seeks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as the cost measures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– time to transfer one block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Assuming for simplicity that write cost is same as read cost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for one seek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Cost for b block transfers plus S seeks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</a:t>
            </a:r>
            <a:r>
              <a:rPr lang="en-US" altLang="en-US" i="1" dirty="0">
                <a:ea typeface="MS PGothic" panose="020B0600070205080204" pitchFamily="34" charset="-128"/>
              </a:rPr>
              <a:t>b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+ S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4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=0.1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SSD: 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20-90 microsec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 2-10 microsec for 4KB 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8277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xmlns="" id="{A3E1E502-3E9D-494A-A6D9-C6467FFE5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 (Cont.)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xmlns="" id="{B3CCAC2C-F516-42ED-A047-876AE173F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98753"/>
            <a:ext cx="7670306" cy="307246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hard to take into account for cost estimation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Several algorithms can reduce disk IO by using extra buffer space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Amount of real memory available to buffer depends on other concurrent queries and OS processes, known only during execution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Worst case estimates assume that no data is initially in buffer  and only the minimum amount of memory needed for the operation is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more optimistic estimates are used in practice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7472"/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69483</TotalTime>
  <Words>4611</Words>
  <Application>Microsoft Office PowerPoint</Application>
  <PresentationFormat>Ekran Gösterisi (4:3)</PresentationFormat>
  <Paragraphs>577</Paragraphs>
  <Slides>63</Slides>
  <Notes>54</Notes>
  <HiddenSlides>4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63</vt:i4>
      </vt:variant>
    </vt:vector>
  </HeadingPairs>
  <TitlesOfParts>
    <vt:vector size="75" baseType="lpstr">
      <vt:lpstr>MS PGothic</vt:lpstr>
      <vt:lpstr>MS PGothic</vt:lpstr>
      <vt:lpstr>Arial</vt:lpstr>
      <vt:lpstr>Greek Symbols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Equation</vt:lpstr>
      <vt:lpstr>Chapter 15: Query Processing</vt:lpstr>
      <vt:lpstr>Chapter 15:  Query Processing</vt:lpstr>
      <vt:lpstr>Basic Steps in Query Processing</vt:lpstr>
      <vt:lpstr>Basic Steps in Query Processing (Cont.)</vt:lpstr>
      <vt:lpstr>Basic Steps in Query Processing: Optimization</vt:lpstr>
      <vt:lpstr>Basic Steps: Optimization (Cont.)</vt:lpstr>
      <vt:lpstr>Measures of Query Cost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Bitmap Index Scan</vt:lpstr>
      <vt:lpstr>Sorting</vt:lpstr>
      <vt:lpstr>Example: External Sorting Using Sort-Merge</vt:lpstr>
      <vt:lpstr>External Sort-Merge</vt:lpstr>
      <vt:lpstr>External Sort-Merge (Cont.)</vt:lpstr>
      <vt:lpstr>External Sort-Merge (Cont.)</vt:lpstr>
      <vt:lpstr>External Merge Sort (Cont.)</vt:lpstr>
      <vt:lpstr>External Merge Sort (Cont.)</vt:lpstr>
      <vt:lpstr>Join Operation</vt:lpstr>
      <vt:lpstr>Nested-Loop Join</vt:lpstr>
      <vt:lpstr>Nested-Loop Join (Cont.)</vt:lpstr>
      <vt:lpstr>Block Nested-Loop Join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</vt:lpstr>
      <vt:lpstr>Complex Joins</vt:lpstr>
      <vt:lpstr>Joins over Spatial Data</vt:lpstr>
      <vt:lpstr>Other Operations</vt:lpstr>
      <vt:lpstr>Other Operations : Aggregation</vt:lpstr>
      <vt:lpstr>Other Operations : Set Operations</vt:lpstr>
      <vt:lpstr>Other Operations : Set Operations</vt:lpstr>
      <vt:lpstr>Answering Keyword Queries</vt:lpstr>
      <vt:lpstr>Other Operations : Outer Join</vt:lpstr>
      <vt:lpstr>Other Operations : Outer Join</vt:lpstr>
      <vt:lpstr>Evaluation of Expressions</vt:lpstr>
      <vt:lpstr>Materialization</vt:lpstr>
      <vt:lpstr>Materialization (Cont.)</vt:lpstr>
      <vt:lpstr>Pipelining</vt:lpstr>
      <vt:lpstr>Pipelining (Cont.)</vt:lpstr>
      <vt:lpstr>Pipelining (Cont.)</vt:lpstr>
      <vt:lpstr>Blocking Operations</vt:lpstr>
      <vt:lpstr>Pipeline Stages</vt:lpstr>
      <vt:lpstr>Evaluation Algorithms for Pipelining</vt:lpstr>
      <vt:lpstr>Pipelining for Continuous-Stream Data</vt:lpstr>
      <vt:lpstr>Query Processing in Memory</vt:lpstr>
      <vt:lpstr>Cache Conscious Algorithms</vt:lpstr>
      <vt:lpstr>End of Chapter 15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mustafa kalay</cp:lastModifiedBy>
  <cp:revision>590</cp:revision>
  <cp:lastPrinted>1999-06-28T19:27:31Z</cp:lastPrinted>
  <dcterms:created xsi:type="dcterms:W3CDTF">2000-02-23T18:58:38Z</dcterms:created>
  <dcterms:modified xsi:type="dcterms:W3CDTF">2022-11-01T10:49:26Z</dcterms:modified>
</cp:coreProperties>
</file>