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2"/>
  </p:notesMasterIdLst>
  <p:handoutMasterIdLst>
    <p:handoutMasterId r:id="rId83"/>
  </p:handout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91" r:id="rId19"/>
    <p:sldId id="354" r:id="rId20"/>
    <p:sldId id="355" r:id="rId21"/>
    <p:sldId id="356" r:id="rId22"/>
    <p:sldId id="357" r:id="rId23"/>
    <p:sldId id="392" r:id="rId24"/>
    <p:sldId id="359" r:id="rId25"/>
    <p:sldId id="360" r:id="rId26"/>
    <p:sldId id="361" r:id="rId27"/>
    <p:sldId id="362" r:id="rId28"/>
    <p:sldId id="363" r:id="rId29"/>
    <p:sldId id="393" r:id="rId30"/>
    <p:sldId id="470" r:id="rId31"/>
    <p:sldId id="405" r:id="rId32"/>
    <p:sldId id="367" r:id="rId33"/>
    <p:sldId id="368" r:id="rId34"/>
    <p:sldId id="395" r:id="rId35"/>
    <p:sldId id="396" r:id="rId36"/>
    <p:sldId id="397" r:id="rId37"/>
    <p:sldId id="372" r:id="rId38"/>
    <p:sldId id="399" r:id="rId39"/>
    <p:sldId id="400" r:id="rId40"/>
    <p:sldId id="375" r:id="rId41"/>
    <p:sldId id="401" r:id="rId42"/>
    <p:sldId id="377" r:id="rId43"/>
    <p:sldId id="378" r:id="rId44"/>
    <p:sldId id="379" r:id="rId45"/>
    <p:sldId id="402" r:id="rId46"/>
    <p:sldId id="381" r:id="rId47"/>
    <p:sldId id="382" r:id="rId48"/>
    <p:sldId id="383" r:id="rId49"/>
    <p:sldId id="384" r:id="rId50"/>
    <p:sldId id="385" r:id="rId51"/>
    <p:sldId id="386" r:id="rId52"/>
    <p:sldId id="389" r:id="rId53"/>
    <p:sldId id="387" r:id="rId54"/>
    <p:sldId id="403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  <p:sldId id="459" r:id="rId71"/>
    <p:sldId id="460" r:id="rId72"/>
    <p:sldId id="461" r:id="rId73"/>
    <p:sldId id="462" r:id="rId74"/>
    <p:sldId id="463" r:id="rId75"/>
    <p:sldId id="464" r:id="rId76"/>
    <p:sldId id="465" r:id="rId77"/>
    <p:sldId id="466" r:id="rId78"/>
    <p:sldId id="467" r:id="rId79"/>
    <p:sldId id="468" r:id="rId80"/>
    <p:sldId id="469" r:id="rId81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0D1C6-FFB7-4984-A9B2-93C9E2E424F6}" v="769" dt="2023-02-26T14:39:58.252"/>
    <p1510:client id="{61FC36FC-D909-CB07-D335-58BD118341D5}" v="36" dt="2023-03-02T08:06:12.487"/>
    <p1510:client id="{623C0C0A-896F-AD91-9AF0-34141802A086}" v="29" dt="2023-02-26T20:26:00.788"/>
    <p1510:client id="{824632AE-1E3D-9021-A52C-0AAD70F5F7C3}" v="412" dt="2023-02-24T13:13:00.058"/>
    <p1510:client id="{B901DEEA-470F-50A2-D652-11C7C92E64E6}" v="349" dt="2023-02-25T09:38:00.043"/>
    <p1510:client id="{E8674744-A799-E789-24F5-212A919D176D}" v="820" dt="2023-02-25T14:17:47.453"/>
    <p1510:client id="{FBE48334-47F4-E9DD-0F30-6039AA05231D}" v="134" dt="2023-02-25T19:17:07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85159" autoAdjust="0"/>
  </p:normalViewPr>
  <p:slideViewPr>
    <p:cSldViewPr snapToGrid="0">
      <p:cViewPr varScale="1">
        <p:scale>
          <a:sx n="64" d="100"/>
          <a:sy n="64" d="100"/>
        </p:scale>
        <p:origin x="1872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Utku KALAY" userId="S::ukalay@yildiz.edu.tr::8cf5cb78-80df-4188-b6d3-6b01a02d176e" providerId="AD" clId="Web-{B901DEEA-470F-50A2-D652-11C7C92E64E6}"/>
    <pc:docChg chg="addSld delSld modSld sldOrd">
      <pc:chgData name="Mustafa Utku KALAY" userId="S::ukalay@yildiz.edu.tr::8cf5cb78-80df-4188-b6d3-6b01a02d176e" providerId="AD" clId="Web-{B901DEEA-470F-50A2-D652-11C7C92E64E6}" dt="2023-02-25T09:37:59.824" v="371" actId="14100"/>
      <pc:docMkLst>
        <pc:docMk/>
      </pc:docMkLst>
      <pc:sldChg chg="modSp">
        <pc:chgData name="Mustafa Utku KALAY" userId="S::ukalay@yildiz.edu.tr::8cf5cb78-80df-4188-b6d3-6b01a02d176e" providerId="AD" clId="Web-{B901DEEA-470F-50A2-D652-11C7C92E64E6}" dt="2023-02-25T08:48:20.829" v="229" actId="20577"/>
        <pc:sldMkLst>
          <pc:docMk/>
          <pc:sldMk cId="0" sldId="339"/>
        </pc:sldMkLst>
        <pc:spChg chg="mod">
          <ac:chgData name="Mustafa Utku KALAY" userId="S::ukalay@yildiz.edu.tr::8cf5cb78-80df-4188-b6d3-6b01a02d176e" providerId="AD" clId="Web-{B901DEEA-470F-50A2-D652-11C7C92E64E6}" dt="2023-02-25T08:48:20.829" v="229" actId="20577"/>
          <ac:spMkLst>
            <pc:docMk/>
            <pc:sldMk cId="0" sldId="339"/>
            <ac:spMk id="7171" creationId="{00000000-0000-0000-0000-000000000000}"/>
          </ac:spMkLst>
        </pc:spChg>
      </pc:sldChg>
      <pc:sldChg chg="modSp modNotes">
        <pc:chgData name="Mustafa Utku KALAY" userId="S::ukalay@yildiz.edu.tr::8cf5cb78-80df-4188-b6d3-6b01a02d176e" providerId="AD" clId="Web-{B901DEEA-470F-50A2-D652-11C7C92E64E6}" dt="2023-02-25T08:11:28.681" v="26" actId="20577"/>
        <pc:sldMkLst>
          <pc:docMk/>
          <pc:sldMk cId="0" sldId="348"/>
        </pc:sldMkLst>
        <pc:spChg chg="mod">
          <ac:chgData name="Mustafa Utku KALAY" userId="S::ukalay@yildiz.edu.tr::8cf5cb78-80df-4188-b6d3-6b01a02d176e" providerId="AD" clId="Web-{B901DEEA-470F-50A2-D652-11C7C92E64E6}" dt="2023-02-25T08:11:28.681" v="26" actId="20577"/>
          <ac:spMkLst>
            <pc:docMk/>
            <pc:sldMk cId="0" sldId="348"/>
            <ac:spMk id="16387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B901DEEA-470F-50A2-D652-11C7C92E64E6}" dt="2023-02-25T08:25:56.027" v="137" actId="20577"/>
        <pc:sldMkLst>
          <pc:docMk/>
          <pc:sldMk cId="0" sldId="349"/>
        </pc:sldMkLst>
        <pc:spChg chg="mod">
          <ac:chgData name="Mustafa Utku KALAY" userId="S::ukalay@yildiz.edu.tr::8cf5cb78-80df-4188-b6d3-6b01a02d176e" providerId="AD" clId="Web-{B901DEEA-470F-50A2-D652-11C7C92E64E6}" dt="2023-02-25T08:25:56.027" v="137" actId="20577"/>
          <ac:spMkLst>
            <pc:docMk/>
            <pc:sldMk cId="0" sldId="349"/>
            <ac:spMk id="17411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B901DEEA-470F-50A2-D652-11C7C92E64E6}" dt="2023-02-25T08:25:46.449" v="134" actId="20577"/>
        <pc:sldMkLst>
          <pc:docMk/>
          <pc:sldMk cId="0" sldId="351"/>
        </pc:sldMkLst>
        <pc:spChg chg="mod">
          <ac:chgData name="Mustafa Utku KALAY" userId="S::ukalay@yildiz.edu.tr::8cf5cb78-80df-4188-b6d3-6b01a02d176e" providerId="AD" clId="Web-{B901DEEA-470F-50A2-D652-11C7C92E64E6}" dt="2023-02-25T08:25:46.449" v="134" actId="20577"/>
          <ac:spMkLst>
            <pc:docMk/>
            <pc:sldMk cId="0" sldId="351"/>
            <ac:spMk id="19459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B901DEEA-470F-50A2-D652-11C7C92E64E6}" dt="2023-02-25T08:38:49.558" v="200" actId="14100"/>
        <pc:sldMkLst>
          <pc:docMk/>
          <pc:sldMk cId="0" sldId="354"/>
        </pc:sldMkLst>
        <pc:spChg chg="mod">
          <ac:chgData name="Mustafa Utku KALAY" userId="S::ukalay@yildiz.edu.tr::8cf5cb78-80df-4188-b6d3-6b01a02d176e" providerId="AD" clId="Web-{B901DEEA-470F-50A2-D652-11C7C92E64E6}" dt="2023-02-25T08:38:49.558" v="200" actId="14100"/>
          <ac:spMkLst>
            <pc:docMk/>
            <pc:sldMk cId="0" sldId="354"/>
            <ac:spMk id="22531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B901DEEA-470F-50A2-D652-11C7C92E64E6}" dt="2023-02-25T08:40:35.578" v="202" actId="20577"/>
        <pc:sldMkLst>
          <pc:docMk/>
          <pc:sldMk cId="0" sldId="356"/>
        </pc:sldMkLst>
        <pc:spChg chg="mod">
          <ac:chgData name="Mustafa Utku KALAY" userId="S::ukalay@yildiz.edu.tr::8cf5cb78-80df-4188-b6d3-6b01a02d176e" providerId="AD" clId="Web-{B901DEEA-470F-50A2-D652-11C7C92E64E6}" dt="2023-02-25T08:40:35.578" v="202" actId="20577"/>
          <ac:spMkLst>
            <pc:docMk/>
            <pc:sldMk cId="0" sldId="356"/>
            <ac:spMk id="24579" creationId="{00000000-0000-0000-0000-000000000000}"/>
          </ac:spMkLst>
        </pc:spChg>
      </pc:sldChg>
      <pc:sldChg chg="del">
        <pc:chgData name="Mustafa Utku KALAY" userId="S::ukalay@yildiz.edu.tr::8cf5cb78-80df-4188-b6d3-6b01a02d176e" providerId="AD" clId="Web-{B901DEEA-470F-50A2-D652-11C7C92E64E6}" dt="2023-02-25T08:49:39.676" v="232"/>
        <pc:sldMkLst>
          <pc:docMk/>
          <pc:sldMk cId="0" sldId="366"/>
        </pc:sldMkLst>
      </pc:sldChg>
      <pc:sldChg chg="modSp">
        <pc:chgData name="Mustafa Utku KALAY" userId="S::ukalay@yildiz.edu.tr::8cf5cb78-80df-4188-b6d3-6b01a02d176e" providerId="AD" clId="Web-{B901DEEA-470F-50A2-D652-11C7C92E64E6}" dt="2023-02-25T08:56:01.549" v="302" actId="20577"/>
        <pc:sldMkLst>
          <pc:docMk/>
          <pc:sldMk cId="0" sldId="367"/>
        </pc:sldMkLst>
        <pc:spChg chg="mod">
          <ac:chgData name="Mustafa Utku KALAY" userId="S::ukalay@yildiz.edu.tr::8cf5cb78-80df-4188-b6d3-6b01a02d176e" providerId="AD" clId="Web-{B901DEEA-470F-50A2-D652-11C7C92E64E6}" dt="2023-02-25T08:56:01.549" v="302" actId="20577"/>
          <ac:spMkLst>
            <pc:docMk/>
            <pc:sldMk cId="0" sldId="367"/>
            <ac:spMk id="35843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B901DEEA-470F-50A2-D652-11C7C92E64E6}" dt="2023-02-25T09:01:16.014" v="331" actId="20577"/>
        <pc:sldMkLst>
          <pc:docMk/>
          <pc:sldMk cId="0" sldId="368"/>
        </pc:sldMkLst>
        <pc:spChg chg="mod">
          <ac:chgData name="Mustafa Utku KALAY" userId="S::ukalay@yildiz.edu.tr::8cf5cb78-80df-4188-b6d3-6b01a02d176e" providerId="AD" clId="Web-{B901DEEA-470F-50A2-D652-11C7C92E64E6}" dt="2023-02-25T09:01:16.014" v="331" actId="20577"/>
          <ac:spMkLst>
            <pc:docMk/>
            <pc:sldMk cId="0" sldId="368"/>
            <ac:spMk id="38915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B901DEEA-470F-50A2-D652-11C7C92E64E6}" dt="2023-02-25T09:37:59.824" v="371" actId="14100"/>
        <pc:sldMkLst>
          <pc:docMk/>
          <pc:sldMk cId="0" sldId="383"/>
        </pc:sldMkLst>
        <pc:spChg chg="mod">
          <ac:chgData name="Mustafa Utku KALAY" userId="S::ukalay@yildiz.edu.tr::8cf5cb78-80df-4188-b6d3-6b01a02d176e" providerId="AD" clId="Web-{B901DEEA-470F-50A2-D652-11C7C92E64E6}" dt="2023-02-25T09:37:59.824" v="371" actId="14100"/>
          <ac:spMkLst>
            <pc:docMk/>
            <pc:sldMk cId="0" sldId="383"/>
            <ac:spMk id="52227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B901DEEA-470F-50A2-D652-11C7C92E64E6}" dt="2023-02-25T08:35:37.176" v="147" actId="20577"/>
        <pc:sldMkLst>
          <pc:docMk/>
          <pc:sldMk cId="0" sldId="391"/>
        </pc:sldMkLst>
        <pc:spChg chg="mod">
          <ac:chgData name="Mustafa Utku KALAY" userId="S::ukalay@yildiz.edu.tr::8cf5cb78-80df-4188-b6d3-6b01a02d176e" providerId="AD" clId="Web-{B901DEEA-470F-50A2-D652-11C7C92E64E6}" dt="2023-02-25T08:35:37.176" v="147" actId="20577"/>
          <ac:spMkLst>
            <pc:docMk/>
            <pc:sldMk cId="0" sldId="391"/>
            <ac:spMk id="7171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B901DEEA-470F-50A2-D652-11C7C92E64E6}" dt="2023-02-25T09:02:53.595" v="342" actId="20577"/>
        <pc:sldMkLst>
          <pc:docMk/>
          <pc:sldMk cId="0" sldId="396"/>
        </pc:sldMkLst>
        <pc:spChg chg="mod">
          <ac:chgData name="Mustafa Utku KALAY" userId="S::ukalay@yildiz.edu.tr::8cf5cb78-80df-4188-b6d3-6b01a02d176e" providerId="AD" clId="Web-{B901DEEA-470F-50A2-D652-11C7C92E64E6}" dt="2023-02-25T09:02:53.595" v="342" actId="20577"/>
          <ac:spMkLst>
            <pc:docMk/>
            <pc:sldMk cId="0" sldId="396"/>
            <ac:spMk id="7170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B901DEEA-470F-50A2-D652-11C7C92E64E6}" dt="2023-02-25T09:05:15.647" v="346" actId="20577"/>
        <pc:sldMkLst>
          <pc:docMk/>
          <pc:sldMk cId="0" sldId="401"/>
        </pc:sldMkLst>
        <pc:spChg chg="mod">
          <ac:chgData name="Mustafa Utku KALAY" userId="S::ukalay@yildiz.edu.tr::8cf5cb78-80df-4188-b6d3-6b01a02d176e" providerId="AD" clId="Web-{B901DEEA-470F-50A2-D652-11C7C92E64E6}" dt="2023-02-25T09:05:15.647" v="346" actId="20577"/>
          <ac:spMkLst>
            <pc:docMk/>
            <pc:sldMk cId="0" sldId="401"/>
            <ac:spMk id="7170" creationId="{00000000-0000-0000-0000-000000000000}"/>
          </ac:spMkLst>
        </pc:spChg>
      </pc:sldChg>
      <pc:sldChg chg="modSp new">
        <pc:chgData name="Mustafa Utku KALAY" userId="S::ukalay@yildiz.edu.tr::8cf5cb78-80df-4188-b6d3-6b01a02d176e" providerId="AD" clId="Web-{B901DEEA-470F-50A2-D652-11C7C92E64E6}" dt="2023-02-25T08:52:54.308" v="291" actId="20577"/>
        <pc:sldMkLst>
          <pc:docMk/>
          <pc:sldMk cId="2418879288" sldId="470"/>
        </pc:sldMkLst>
        <pc:spChg chg="mod">
          <ac:chgData name="Mustafa Utku KALAY" userId="S::ukalay@yildiz.edu.tr::8cf5cb78-80df-4188-b6d3-6b01a02d176e" providerId="AD" clId="Web-{B901DEEA-470F-50A2-D652-11C7C92E64E6}" dt="2023-02-25T08:50:12.911" v="245" actId="20577"/>
          <ac:spMkLst>
            <pc:docMk/>
            <pc:sldMk cId="2418879288" sldId="470"/>
            <ac:spMk id="2" creationId="{45312616-4F7E-70CC-D7EC-9AB42897E120}"/>
          </ac:spMkLst>
        </pc:spChg>
        <pc:spChg chg="mod">
          <ac:chgData name="Mustafa Utku KALAY" userId="S::ukalay@yildiz.edu.tr::8cf5cb78-80df-4188-b6d3-6b01a02d176e" providerId="AD" clId="Web-{B901DEEA-470F-50A2-D652-11C7C92E64E6}" dt="2023-02-25T08:52:54.308" v="291" actId="20577"/>
          <ac:spMkLst>
            <pc:docMk/>
            <pc:sldMk cId="2418879288" sldId="470"/>
            <ac:spMk id="3" creationId="{DF24CF2A-2999-0814-E578-9D4B19B1575C}"/>
          </ac:spMkLst>
        </pc:spChg>
      </pc:sldChg>
      <pc:sldChg chg="modSp new del ord">
        <pc:chgData name="Mustafa Utku KALAY" userId="S::ukalay@yildiz.edu.tr::8cf5cb78-80df-4188-b6d3-6b01a02d176e" providerId="AD" clId="Web-{B901DEEA-470F-50A2-D652-11C7C92E64E6}" dt="2023-02-25T08:35:56.130" v="149"/>
        <pc:sldMkLst>
          <pc:docMk/>
          <pc:sldMk cId="2486304809" sldId="470"/>
        </pc:sldMkLst>
        <pc:spChg chg="mod">
          <ac:chgData name="Mustafa Utku KALAY" userId="S::ukalay@yildiz.edu.tr::8cf5cb78-80df-4188-b6d3-6b01a02d176e" providerId="AD" clId="Web-{B901DEEA-470F-50A2-D652-11C7C92E64E6}" dt="2023-02-25T08:14:33.094" v="30" actId="20577"/>
          <ac:spMkLst>
            <pc:docMk/>
            <pc:sldMk cId="2486304809" sldId="470"/>
            <ac:spMk id="2" creationId="{EBD05C50-6FEE-C82C-A0CD-626796100E1E}"/>
          </ac:spMkLst>
        </pc:spChg>
        <pc:spChg chg="mod">
          <ac:chgData name="Mustafa Utku KALAY" userId="S::ukalay@yildiz.edu.tr::8cf5cb78-80df-4188-b6d3-6b01a02d176e" providerId="AD" clId="Web-{B901DEEA-470F-50A2-D652-11C7C92E64E6}" dt="2023-02-25T08:35:53.552" v="148" actId="20577"/>
          <ac:spMkLst>
            <pc:docMk/>
            <pc:sldMk cId="2486304809" sldId="470"/>
            <ac:spMk id="3" creationId="{4D080A79-533E-9B57-3D2B-38A290F57414}"/>
          </ac:spMkLst>
        </pc:spChg>
      </pc:sldChg>
      <pc:sldChg chg="new del">
        <pc:chgData name="Mustafa Utku KALAY" userId="S::ukalay@yildiz.edu.tr::8cf5cb78-80df-4188-b6d3-6b01a02d176e" providerId="AD" clId="Web-{B901DEEA-470F-50A2-D652-11C7C92E64E6}" dt="2023-02-25T08:49:38.176" v="231"/>
        <pc:sldMkLst>
          <pc:docMk/>
          <pc:sldMk cId="2686267922" sldId="470"/>
        </pc:sldMkLst>
      </pc:sldChg>
    </pc:docChg>
  </pc:docChgLst>
  <pc:docChgLst>
    <pc:chgData name="Mustafa Utku KALAY" userId="S::ukalay@yildiz.edu.tr::8cf5cb78-80df-4188-b6d3-6b01a02d176e" providerId="AD" clId="Web-{E8674744-A799-E789-24F5-212A919D176D}"/>
    <pc:docChg chg="modSld sldOrd">
      <pc:chgData name="Mustafa Utku KALAY" userId="S::ukalay@yildiz.edu.tr::8cf5cb78-80df-4188-b6d3-6b01a02d176e" providerId="AD" clId="Web-{E8674744-A799-E789-24F5-212A919D176D}" dt="2023-02-25T14:17:47.453" v="893" actId="1076"/>
      <pc:docMkLst>
        <pc:docMk/>
      </pc:docMkLst>
      <pc:sldChg chg="modSp">
        <pc:chgData name="Mustafa Utku KALAY" userId="S::ukalay@yildiz.edu.tr::8cf5cb78-80df-4188-b6d3-6b01a02d176e" providerId="AD" clId="Web-{E8674744-A799-E789-24F5-212A919D176D}" dt="2023-02-25T11:04:55.472" v="71" actId="20577"/>
        <pc:sldMkLst>
          <pc:docMk/>
          <pc:sldMk cId="0" sldId="383"/>
        </pc:sldMkLst>
        <pc:spChg chg="mod">
          <ac:chgData name="Mustafa Utku KALAY" userId="S::ukalay@yildiz.edu.tr::8cf5cb78-80df-4188-b6d3-6b01a02d176e" providerId="AD" clId="Web-{E8674744-A799-E789-24F5-212A919D176D}" dt="2023-02-25T11:04:55.472" v="71" actId="20577"/>
          <ac:spMkLst>
            <pc:docMk/>
            <pc:sldMk cId="0" sldId="383"/>
            <ac:spMk id="52227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E8674744-A799-E789-24F5-212A919D176D}" dt="2023-02-25T11:09:30.090" v="93" actId="20577"/>
        <pc:sldMkLst>
          <pc:docMk/>
          <pc:sldMk cId="0" sldId="384"/>
        </pc:sldMkLst>
        <pc:spChg chg="mod">
          <ac:chgData name="Mustafa Utku KALAY" userId="S::ukalay@yildiz.edu.tr::8cf5cb78-80df-4188-b6d3-6b01a02d176e" providerId="AD" clId="Web-{E8674744-A799-E789-24F5-212A919D176D}" dt="2023-02-25T11:09:30.090" v="93" actId="20577"/>
          <ac:spMkLst>
            <pc:docMk/>
            <pc:sldMk cId="0" sldId="384"/>
            <ac:spMk id="53251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E8674744-A799-E789-24F5-212A919D176D}" dt="2023-02-25T14:17:31.359" v="888" actId="1076"/>
        <pc:sldMkLst>
          <pc:docMk/>
          <pc:sldMk cId="0" sldId="385"/>
        </pc:sldMkLst>
        <pc:spChg chg="mod">
          <ac:chgData name="Mustafa Utku KALAY" userId="S::ukalay@yildiz.edu.tr::8cf5cb78-80df-4188-b6d3-6b01a02d176e" providerId="AD" clId="Web-{E8674744-A799-E789-24F5-212A919D176D}" dt="2023-02-25T14:17:31.359" v="888" actId="1076"/>
          <ac:spMkLst>
            <pc:docMk/>
            <pc:sldMk cId="0" sldId="385"/>
            <ac:spMk id="5123" creationId="{00000000-0000-0000-0000-000000000000}"/>
          </ac:spMkLst>
        </pc:spChg>
      </pc:sldChg>
      <pc:sldChg chg="addSp modSp">
        <pc:chgData name="Mustafa Utku KALAY" userId="S::ukalay@yildiz.edu.tr::8cf5cb78-80df-4188-b6d3-6b01a02d176e" providerId="AD" clId="Web-{E8674744-A799-E789-24F5-212A919D176D}" dt="2023-02-25T12:47:06.398" v="453" actId="20577"/>
        <pc:sldMkLst>
          <pc:docMk/>
          <pc:sldMk cId="0" sldId="386"/>
        </pc:sldMkLst>
        <pc:spChg chg="add mod">
          <ac:chgData name="Mustafa Utku KALAY" userId="S::ukalay@yildiz.edu.tr::8cf5cb78-80df-4188-b6d3-6b01a02d176e" providerId="AD" clId="Web-{E8674744-A799-E789-24F5-212A919D176D}" dt="2023-02-25T11:55:39.852" v="249" actId="1076"/>
          <ac:spMkLst>
            <pc:docMk/>
            <pc:sldMk cId="0" sldId="386"/>
            <ac:spMk id="2" creationId="{A58E3446-19B1-EA5D-A8E9-8CA6A53F3652}"/>
          </ac:spMkLst>
        </pc:spChg>
        <pc:spChg chg="add mod">
          <ac:chgData name="Mustafa Utku KALAY" userId="S::ukalay@yildiz.edu.tr::8cf5cb78-80df-4188-b6d3-6b01a02d176e" providerId="AD" clId="Web-{E8674744-A799-E789-24F5-212A919D176D}" dt="2023-02-25T11:55:43.930" v="250" actId="1076"/>
          <ac:spMkLst>
            <pc:docMk/>
            <pc:sldMk cId="0" sldId="386"/>
            <ac:spMk id="3" creationId="{75D93631-CAC9-DA85-16E0-89D1D7E43521}"/>
          </ac:spMkLst>
        </pc:spChg>
        <pc:spChg chg="mod">
          <ac:chgData name="Mustafa Utku KALAY" userId="S::ukalay@yildiz.edu.tr::8cf5cb78-80df-4188-b6d3-6b01a02d176e" providerId="AD" clId="Web-{E8674744-A799-E789-24F5-212A919D176D}" dt="2023-02-25T12:47:06.398" v="453" actId="20577"/>
          <ac:spMkLst>
            <pc:docMk/>
            <pc:sldMk cId="0" sldId="386"/>
            <ac:spMk id="55299" creationId="{00000000-0000-0000-0000-000000000000}"/>
          </ac:spMkLst>
        </pc:spChg>
        <pc:spChg chg="mod">
          <ac:chgData name="Mustafa Utku KALAY" userId="S::ukalay@yildiz.edu.tr::8cf5cb78-80df-4188-b6d3-6b01a02d176e" providerId="AD" clId="Web-{E8674744-A799-E789-24F5-212A919D176D}" dt="2023-02-25T11:52:11.423" v="229" actId="1076"/>
          <ac:spMkLst>
            <pc:docMk/>
            <pc:sldMk cId="0" sldId="386"/>
            <ac:spMk id="386050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E8674744-A799-E789-24F5-212A919D176D}" dt="2023-02-25T12:02:04.973" v="350" actId="20577"/>
        <pc:sldMkLst>
          <pc:docMk/>
          <pc:sldMk cId="0" sldId="387"/>
        </pc:sldMkLst>
        <pc:spChg chg="mod">
          <ac:chgData name="Mustafa Utku KALAY" userId="S::ukalay@yildiz.edu.tr::8cf5cb78-80df-4188-b6d3-6b01a02d176e" providerId="AD" clId="Web-{E8674744-A799-E789-24F5-212A919D176D}" dt="2023-02-25T12:02:04.973" v="350" actId="20577"/>
          <ac:spMkLst>
            <pc:docMk/>
            <pc:sldMk cId="0" sldId="387"/>
            <ac:spMk id="56323" creationId="{00000000-0000-0000-0000-000000000000}"/>
          </ac:spMkLst>
        </pc:spChg>
      </pc:sldChg>
      <pc:sldChg chg="addSp modSp ord">
        <pc:chgData name="Mustafa Utku KALAY" userId="S::ukalay@yildiz.edu.tr::8cf5cb78-80df-4188-b6d3-6b01a02d176e" providerId="AD" clId="Web-{E8674744-A799-E789-24F5-212A919D176D}" dt="2023-02-25T12:11:31.430" v="451" actId="20577"/>
        <pc:sldMkLst>
          <pc:docMk/>
          <pc:sldMk cId="0" sldId="389"/>
        </pc:sldMkLst>
        <pc:spChg chg="add mod">
          <ac:chgData name="Mustafa Utku KALAY" userId="S::ukalay@yildiz.edu.tr::8cf5cb78-80df-4188-b6d3-6b01a02d176e" providerId="AD" clId="Web-{E8674744-A799-E789-24F5-212A919D176D}" dt="2023-02-25T12:11:31.430" v="451" actId="20577"/>
          <ac:spMkLst>
            <pc:docMk/>
            <pc:sldMk cId="0" sldId="389"/>
            <ac:spMk id="2" creationId="{A28D82F4-6297-7102-3AA9-3B0A4437EDC9}"/>
          </ac:spMkLst>
        </pc:spChg>
        <pc:picChg chg="mod">
          <ac:chgData name="Mustafa Utku KALAY" userId="S::ukalay@yildiz.edu.tr::8cf5cb78-80df-4188-b6d3-6b01a02d176e" providerId="AD" clId="Web-{E8674744-A799-E789-24F5-212A919D176D}" dt="2023-02-25T12:10:52.632" v="437" actId="1076"/>
          <ac:picMkLst>
            <pc:docMk/>
            <pc:sldMk cId="0" sldId="389"/>
            <ac:picMk id="58371" creationId="{00000000-0000-0000-0000-000000000000}"/>
          </ac:picMkLst>
        </pc:picChg>
        <pc:picChg chg="mod">
          <ac:chgData name="Mustafa Utku KALAY" userId="S::ukalay@yildiz.edu.tr::8cf5cb78-80df-4188-b6d3-6b01a02d176e" providerId="AD" clId="Web-{E8674744-A799-E789-24F5-212A919D176D}" dt="2023-02-25T12:10:50.226" v="436" actId="1076"/>
          <ac:picMkLst>
            <pc:docMk/>
            <pc:sldMk cId="0" sldId="389"/>
            <ac:picMk id="58372" creationId="{00000000-0000-0000-0000-000000000000}"/>
          </ac:picMkLst>
        </pc:picChg>
      </pc:sldChg>
      <pc:sldChg chg="modSp">
        <pc:chgData name="Mustafa Utku KALAY" userId="S::ukalay@yildiz.edu.tr::8cf5cb78-80df-4188-b6d3-6b01a02d176e" providerId="AD" clId="Web-{E8674744-A799-E789-24F5-212A919D176D}" dt="2023-02-25T12:10:43.132" v="435" actId="20577"/>
        <pc:sldMkLst>
          <pc:docMk/>
          <pc:sldMk cId="0" sldId="403"/>
        </pc:sldMkLst>
        <pc:spChg chg="mod">
          <ac:chgData name="Mustafa Utku KALAY" userId="S::ukalay@yildiz.edu.tr::8cf5cb78-80df-4188-b6d3-6b01a02d176e" providerId="AD" clId="Web-{E8674744-A799-E789-24F5-212A919D176D}" dt="2023-02-25T12:10:43.132" v="435" actId="20577"/>
          <ac:spMkLst>
            <pc:docMk/>
            <pc:sldMk cId="0" sldId="403"/>
            <ac:spMk id="7170" creationId="{00000000-0000-0000-0000-000000000000}"/>
          </ac:spMkLst>
        </pc:spChg>
        <pc:spChg chg="mod">
          <ac:chgData name="Mustafa Utku KALAY" userId="S::ukalay@yildiz.edu.tr::8cf5cb78-80df-4188-b6d3-6b01a02d176e" providerId="AD" clId="Web-{E8674744-A799-E789-24F5-212A919D176D}" dt="2023-02-25T12:10:34.256" v="431" actId="20577"/>
          <ac:spMkLst>
            <pc:docMk/>
            <pc:sldMk cId="0" sldId="403"/>
            <ac:spMk id="648194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E8674744-A799-E789-24F5-212A919D176D}" dt="2023-02-25T14:17:47.453" v="893" actId="1076"/>
        <pc:sldMkLst>
          <pc:docMk/>
          <pc:sldMk cId="0" sldId="444"/>
        </pc:sldMkLst>
        <pc:spChg chg="mod">
          <ac:chgData name="Mustafa Utku KALAY" userId="S::ukalay@yildiz.edu.tr::8cf5cb78-80df-4188-b6d3-6b01a02d176e" providerId="AD" clId="Web-{E8674744-A799-E789-24F5-212A919D176D}" dt="2023-02-25T14:17:47.453" v="893" actId="1076"/>
          <ac:spMkLst>
            <pc:docMk/>
            <pc:sldMk cId="0" sldId="444"/>
            <ac:spMk id="43010" creationId="{63BFFAA5-B47C-4947-A0E1-AAC77791CC7B}"/>
          </ac:spMkLst>
        </pc:spChg>
      </pc:sldChg>
      <pc:sldChg chg="modSp">
        <pc:chgData name="Mustafa Utku KALAY" userId="S::ukalay@yildiz.edu.tr::8cf5cb78-80df-4188-b6d3-6b01a02d176e" providerId="AD" clId="Web-{E8674744-A799-E789-24F5-212A919D176D}" dt="2023-02-25T13:00:05.106" v="494" actId="20577"/>
        <pc:sldMkLst>
          <pc:docMk/>
          <pc:sldMk cId="0" sldId="445"/>
        </pc:sldMkLst>
        <pc:spChg chg="mod">
          <ac:chgData name="Mustafa Utku KALAY" userId="S::ukalay@yildiz.edu.tr::8cf5cb78-80df-4188-b6d3-6b01a02d176e" providerId="AD" clId="Web-{E8674744-A799-E789-24F5-212A919D176D}" dt="2023-02-25T13:00:05.106" v="494" actId="20577"/>
          <ac:spMkLst>
            <pc:docMk/>
            <pc:sldMk cId="0" sldId="445"/>
            <ac:spMk id="44035" creationId="{106A4800-7FC7-45BD-BC3A-2F7B380A3A0F}"/>
          </ac:spMkLst>
        </pc:spChg>
      </pc:sldChg>
      <pc:sldChg chg="modSp">
        <pc:chgData name="Mustafa Utku KALAY" userId="S::ukalay@yildiz.edu.tr::8cf5cb78-80df-4188-b6d3-6b01a02d176e" providerId="AD" clId="Web-{E8674744-A799-E789-24F5-212A919D176D}" dt="2023-02-25T13:07:23.931" v="577" actId="20577"/>
        <pc:sldMkLst>
          <pc:docMk/>
          <pc:sldMk cId="0" sldId="446"/>
        </pc:sldMkLst>
        <pc:spChg chg="mod">
          <ac:chgData name="Mustafa Utku KALAY" userId="S::ukalay@yildiz.edu.tr::8cf5cb78-80df-4188-b6d3-6b01a02d176e" providerId="AD" clId="Web-{E8674744-A799-E789-24F5-212A919D176D}" dt="2023-02-25T13:07:23.931" v="577" actId="20577"/>
          <ac:spMkLst>
            <pc:docMk/>
            <pc:sldMk cId="0" sldId="446"/>
            <ac:spMk id="45059" creationId="{90D6413A-0B41-478D-9178-E41F7C60DE58}"/>
          </ac:spMkLst>
        </pc:spChg>
      </pc:sldChg>
      <pc:sldChg chg="modSp">
        <pc:chgData name="Mustafa Utku KALAY" userId="S::ukalay@yildiz.edu.tr::8cf5cb78-80df-4188-b6d3-6b01a02d176e" providerId="AD" clId="Web-{E8674744-A799-E789-24F5-212A919D176D}" dt="2023-02-25T13:56:06.324" v="746" actId="20577"/>
        <pc:sldMkLst>
          <pc:docMk/>
          <pc:sldMk cId="0" sldId="447"/>
        </pc:sldMkLst>
        <pc:spChg chg="mod">
          <ac:chgData name="Mustafa Utku KALAY" userId="S::ukalay@yildiz.edu.tr::8cf5cb78-80df-4188-b6d3-6b01a02d176e" providerId="AD" clId="Web-{E8674744-A799-E789-24F5-212A919D176D}" dt="2023-02-25T13:56:06.324" v="746" actId="20577"/>
          <ac:spMkLst>
            <pc:docMk/>
            <pc:sldMk cId="0" sldId="447"/>
            <ac:spMk id="46083" creationId="{8E022C26-7E6F-46F2-8709-AABBBED2234E}"/>
          </ac:spMkLst>
        </pc:spChg>
        <pc:spChg chg="mod">
          <ac:chgData name="Mustafa Utku KALAY" userId="S::ukalay@yildiz.edu.tr::8cf5cb78-80df-4188-b6d3-6b01a02d176e" providerId="AD" clId="Web-{E8674744-A799-E789-24F5-212A919D176D}" dt="2023-02-25T13:54:40.490" v="743" actId="1076"/>
          <ac:spMkLst>
            <pc:docMk/>
            <pc:sldMk cId="0" sldId="447"/>
            <ac:spMk id="221186" creationId="{855B8998-10B5-4A7D-B740-78BB9A45CD21}"/>
          </ac:spMkLst>
        </pc:spChg>
      </pc:sldChg>
      <pc:sldChg chg="modSp">
        <pc:chgData name="Mustafa Utku KALAY" userId="S::ukalay@yildiz.edu.tr::8cf5cb78-80df-4188-b6d3-6b01a02d176e" providerId="AD" clId="Web-{E8674744-A799-E789-24F5-212A919D176D}" dt="2023-02-25T14:15:23.929" v="867" actId="20577"/>
        <pc:sldMkLst>
          <pc:docMk/>
          <pc:sldMk cId="0" sldId="449"/>
        </pc:sldMkLst>
        <pc:spChg chg="mod">
          <ac:chgData name="Mustafa Utku KALAY" userId="S::ukalay@yildiz.edu.tr::8cf5cb78-80df-4188-b6d3-6b01a02d176e" providerId="AD" clId="Web-{E8674744-A799-E789-24F5-212A919D176D}" dt="2023-02-25T14:15:23.929" v="867" actId="20577"/>
          <ac:spMkLst>
            <pc:docMk/>
            <pc:sldMk cId="0" sldId="449"/>
            <ac:spMk id="48131" creationId="{E34B8D4B-5449-4029-B22F-729D4EA2C21E}"/>
          </ac:spMkLst>
        </pc:spChg>
      </pc:sldChg>
    </pc:docChg>
  </pc:docChgLst>
  <pc:docChgLst>
    <pc:chgData name="Mustafa Utku KALAY" userId="S::ukalay@yildiz.edu.tr::8cf5cb78-80df-4188-b6d3-6b01a02d176e" providerId="AD" clId="Web-{07E0D1C6-FFB7-4984-A9B2-93C9E2E424F6}"/>
    <pc:docChg chg="modSld">
      <pc:chgData name="Mustafa Utku KALAY" userId="S::ukalay@yildiz.edu.tr::8cf5cb78-80df-4188-b6d3-6b01a02d176e" providerId="AD" clId="Web-{07E0D1C6-FFB7-4984-A9B2-93C9E2E424F6}" dt="2023-02-26T14:41:39.599" v="692"/>
      <pc:docMkLst>
        <pc:docMk/>
      </pc:docMkLst>
      <pc:sldChg chg="modSp">
        <pc:chgData name="Mustafa Utku KALAY" userId="S::ukalay@yildiz.edu.tr::8cf5cb78-80df-4188-b6d3-6b01a02d176e" providerId="AD" clId="Web-{07E0D1C6-FFB7-4984-A9B2-93C9E2E424F6}" dt="2023-02-26T11:57:41.309" v="168" actId="20577"/>
        <pc:sldMkLst>
          <pc:docMk/>
          <pc:sldMk cId="0" sldId="454"/>
        </pc:sldMkLst>
        <pc:spChg chg="mod">
          <ac:chgData name="Mustafa Utku KALAY" userId="S::ukalay@yildiz.edu.tr::8cf5cb78-80df-4188-b6d3-6b01a02d176e" providerId="AD" clId="Web-{07E0D1C6-FFB7-4984-A9B2-93C9E2E424F6}" dt="2023-02-26T11:57:41.309" v="168" actId="20577"/>
          <ac:spMkLst>
            <pc:docMk/>
            <pc:sldMk cId="0" sldId="454"/>
            <ac:spMk id="53251" creationId="{F29619C2-DC6F-4BB0-89B7-0CDB37A12C02}"/>
          </ac:spMkLst>
        </pc:spChg>
        <pc:spChg chg="mod">
          <ac:chgData name="Mustafa Utku KALAY" userId="S::ukalay@yildiz.edu.tr::8cf5cb78-80df-4188-b6d3-6b01a02d176e" providerId="AD" clId="Web-{07E0D1C6-FFB7-4984-A9B2-93C9E2E424F6}" dt="2023-02-26T11:55:34.463" v="128" actId="20577"/>
          <ac:spMkLst>
            <pc:docMk/>
            <pc:sldMk cId="0" sldId="454"/>
            <ac:spMk id="416770" creationId="{6501EE5C-1DE8-4363-BDBC-F65681AE4B92}"/>
          </ac:spMkLst>
        </pc:spChg>
      </pc:sldChg>
      <pc:sldChg chg="addSp delSp modSp">
        <pc:chgData name="Mustafa Utku KALAY" userId="S::ukalay@yildiz.edu.tr::8cf5cb78-80df-4188-b6d3-6b01a02d176e" providerId="AD" clId="Web-{07E0D1C6-FFB7-4984-A9B2-93C9E2E424F6}" dt="2023-02-26T14:39:31.830" v="634" actId="20577"/>
        <pc:sldMkLst>
          <pc:docMk/>
          <pc:sldMk cId="0" sldId="455"/>
        </pc:sldMkLst>
        <pc:spChg chg="add mod">
          <ac:chgData name="Mustafa Utku KALAY" userId="S::ukalay@yildiz.edu.tr::8cf5cb78-80df-4188-b6d3-6b01a02d176e" providerId="AD" clId="Web-{07E0D1C6-FFB7-4984-A9B2-93C9E2E424F6}" dt="2023-02-26T12:30:16.662" v="296" actId="20577"/>
          <ac:spMkLst>
            <pc:docMk/>
            <pc:sldMk cId="0" sldId="455"/>
            <ac:spMk id="2" creationId="{3AA5DF91-80F2-3B35-9C16-3F447538D949}"/>
          </ac:spMkLst>
        </pc:spChg>
        <pc:spChg chg="add mod">
          <ac:chgData name="Mustafa Utku KALAY" userId="S::ukalay@yildiz.edu.tr::8cf5cb78-80df-4188-b6d3-6b01a02d176e" providerId="AD" clId="Web-{07E0D1C6-FFB7-4984-A9B2-93C9E2E424F6}" dt="2023-02-26T12:04:24.178" v="226"/>
          <ac:spMkLst>
            <pc:docMk/>
            <pc:sldMk cId="0" sldId="455"/>
            <ac:spMk id="12" creationId="{FBF8EE3E-C7BE-FBDB-CFC4-CA49D3B113F8}"/>
          </ac:spMkLst>
        </pc:spChg>
        <pc:spChg chg="add mod">
          <ac:chgData name="Mustafa Utku KALAY" userId="S::ukalay@yildiz.edu.tr::8cf5cb78-80df-4188-b6d3-6b01a02d176e" providerId="AD" clId="Web-{07E0D1C6-FFB7-4984-A9B2-93C9E2E424F6}" dt="2023-02-26T14:39:31.830" v="634" actId="20577"/>
          <ac:spMkLst>
            <pc:docMk/>
            <pc:sldMk cId="0" sldId="455"/>
            <ac:spMk id="13" creationId="{948FF1EF-CE99-DDDB-C338-933056C4B84F}"/>
          </ac:spMkLst>
        </pc:spChg>
        <pc:spChg chg="mod">
          <ac:chgData name="Mustafa Utku KALAY" userId="S::ukalay@yildiz.edu.tr::8cf5cb78-80df-4188-b6d3-6b01a02d176e" providerId="AD" clId="Web-{07E0D1C6-FFB7-4984-A9B2-93C9E2E424F6}" dt="2023-02-26T14:05:43.606" v="492" actId="20577"/>
          <ac:spMkLst>
            <pc:docMk/>
            <pc:sldMk cId="0" sldId="455"/>
            <ac:spMk id="418818" creationId="{A63B9AE9-C0A9-4225-987D-6ED26CBFD469}"/>
          </ac:spMkLst>
        </pc:spChg>
        <pc:picChg chg="add mod">
          <ac:chgData name="Mustafa Utku KALAY" userId="S::ukalay@yildiz.edu.tr::8cf5cb78-80df-4188-b6d3-6b01a02d176e" providerId="AD" clId="Web-{07E0D1C6-FFB7-4984-A9B2-93C9E2E424F6}" dt="2023-02-26T12:01:10.330" v="196" actId="1076"/>
          <ac:picMkLst>
            <pc:docMk/>
            <pc:sldMk cId="0" sldId="455"/>
            <ac:picMk id="3" creationId="{35531600-D631-D9DB-995A-EBAFE3FE04AC}"/>
          </ac:picMkLst>
        </pc:picChg>
        <pc:picChg chg="mod">
          <ac:chgData name="Mustafa Utku KALAY" userId="S::ukalay@yildiz.edu.tr::8cf5cb78-80df-4188-b6d3-6b01a02d176e" providerId="AD" clId="Web-{07E0D1C6-FFB7-4984-A9B2-93C9E2E424F6}" dt="2023-02-26T11:59:53.891" v="174" actId="1076"/>
          <ac:picMkLst>
            <pc:docMk/>
            <pc:sldMk cId="0" sldId="455"/>
            <ac:picMk id="54275" creationId="{A5E4AEB3-3001-430E-B4D0-3B01B7EDE759}"/>
          </ac:picMkLst>
        </pc:picChg>
        <pc:inkChg chg="add">
          <ac:chgData name="Mustafa Utku KALAY" userId="S::ukalay@yildiz.edu.tr::8cf5cb78-80df-4188-b6d3-6b01a02d176e" providerId="AD" clId="Web-{07E0D1C6-FFB7-4984-A9B2-93C9E2E424F6}" dt="2023-02-26T12:02:24.988" v="201"/>
          <ac:inkMkLst>
            <pc:docMk/>
            <pc:sldMk cId="0" sldId="455"/>
            <ac:inkMk id="4" creationId="{3515BBFE-9ACA-7361-DFF0-6A4644A445AE}"/>
          </ac:inkMkLst>
        </pc:inkChg>
        <pc:inkChg chg="add del">
          <ac:chgData name="Mustafa Utku KALAY" userId="S::ukalay@yildiz.edu.tr::8cf5cb78-80df-4188-b6d3-6b01a02d176e" providerId="AD" clId="Web-{07E0D1C6-FFB7-4984-A9B2-93C9E2E424F6}" dt="2023-02-26T12:02:47.832" v="203"/>
          <ac:inkMkLst>
            <pc:docMk/>
            <pc:sldMk cId="0" sldId="455"/>
            <ac:inkMk id="5" creationId="{A23BA3D1-E409-3064-6522-D91FEF21966C}"/>
          </ac:inkMkLst>
        </pc:inkChg>
        <pc:inkChg chg="add">
          <ac:chgData name="Mustafa Utku KALAY" userId="S::ukalay@yildiz.edu.tr::8cf5cb78-80df-4188-b6d3-6b01a02d176e" providerId="AD" clId="Web-{07E0D1C6-FFB7-4984-A9B2-93C9E2E424F6}" dt="2023-02-26T12:02:55.457" v="204"/>
          <ac:inkMkLst>
            <pc:docMk/>
            <pc:sldMk cId="0" sldId="455"/>
            <ac:inkMk id="6" creationId="{DD9BB2D2-A4CD-CE04-6BE6-E31F41CFAE0E}"/>
          </ac:inkMkLst>
        </pc:inkChg>
        <pc:inkChg chg="add">
          <ac:chgData name="Mustafa Utku KALAY" userId="S::ukalay@yildiz.edu.tr::8cf5cb78-80df-4188-b6d3-6b01a02d176e" providerId="AD" clId="Web-{07E0D1C6-FFB7-4984-A9B2-93C9E2E424F6}" dt="2023-02-26T12:03:12.817" v="205"/>
          <ac:inkMkLst>
            <pc:docMk/>
            <pc:sldMk cId="0" sldId="455"/>
            <ac:inkMk id="7" creationId="{6C345365-F744-EDFD-4399-368DC1036D08}"/>
          </ac:inkMkLst>
        </pc:inkChg>
        <pc:inkChg chg="add del">
          <ac:chgData name="Mustafa Utku KALAY" userId="S::ukalay@yildiz.edu.tr::8cf5cb78-80df-4188-b6d3-6b01a02d176e" providerId="AD" clId="Web-{07E0D1C6-FFB7-4984-A9B2-93C9E2E424F6}" dt="2023-02-26T12:03:25.146" v="208"/>
          <ac:inkMkLst>
            <pc:docMk/>
            <pc:sldMk cId="0" sldId="455"/>
            <ac:inkMk id="9" creationId="{9B40F5E1-8F0C-3FD3-958C-2123DFF3E11E}"/>
          </ac:inkMkLst>
        </pc:inkChg>
        <pc:inkChg chg="add del">
          <ac:chgData name="Mustafa Utku KALAY" userId="S::ukalay@yildiz.edu.tr::8cf5cb78-80df-4188-b6d3-6b01a02d176e" providerId="AD" clId="Web-{07E0D1C6-FFB7-4984-A9B2-93C9E2E424F6}" dt="2023-02-26T12:03:27.693" v="210"/>
          <ac:inkMkLst>
            <pc:docMk/>
            <pc:sldMk cId="0" sldId="455"/>
            <ac:inkMk id="10" creationId="{B30CE4D9-B6B6-A233-EF43-3852CABC10BF}"/>
          </ac:inkMkLst>
        </pc:inkChg>
        <pc:cxnChg chg="add mod">
          <ac:chgData name="Mustafa Utku KALAY" userId="S::ukalay@yildiz.edu.tr::8cf5cb78-80df-4188-b6d3-6b01a02d176e" providerId="AD" clId="Web-{07E0D1C6-FFB7-4984-A9B2-93C9E2E424F6}" dt="2023-02-26T12:03:44.709" v="212" actId="14100"/>
          <ac:cxnSpMkLst>
            <pc:docMk/>
            <pc:sldMk cId="0" sldId="455"/>
            <ac:cxnSpMk id="8" creationId="{FE40BB8E-FF4C-9483-0FBE-2E9FC14FF5E5}"/>
          </ac:cxnSpMkLst>
        </pc:cxnChg>
        <pc:cxnChg chg="add mod">
          <ac:chgData name="Mustafa Utku KALAY" userId="S::ukalay@yildiz.edu.tr::8cf5cb78-80df-4188-b6d3-6b01a02d176e" providerId="AD" clId="Web-{07E0D1C6-FFB7-4984-A9B2-93C9E2E424F6}" dt="2023-02-26T12:03:52.271" v="215" actId="14100"/>
          <ac:cxnSpMkLst>
            <pc:docMk/>
            <pc:sldMk cId="0" sldId="455"/>
            <ac:cxnSpMk id="11" creationId="{9884A434-2DA7-FF61-48EC-8D3367B6446D}"/>
          </ac:cxnSpMkLst>
        </pc:cxnChg>
      </pc:sldChg>
      <pc:sldChg chg="addSp delSp modSp">
        <pc:chgData name="Mustafa Utku KALAY" userId="S::ukalay@yildiz.edu.tr::8cf5cb78-80df-4188-b6d3-6b01a02d176e" providerId="AD" clId="Web-{07E0D1C6-FFB7-4984-A9B2-93C9E2E424F6}" dt="2023-02-26T14:05:14.199" v="483" actId="20577"/>
        <pc:sldMkLst>
          <pc:docMk/>
          <pc:sldMk cId="0" sldId="456"/>
        </pc:sldMkLst>
        <pc:spChg chg="add mod">
          <ac:chgData name="Mustafa Utku KALAY" userId="S::ukalay@yildiz.edu.tr::8cf5cb78-80df-4188-b6d3-6b01a02d176e" providerId="AD" clId="Web-{07E0D1C6-FFB7-4984-A9B2-93C9E2E424F6}" dt="2023-02-26T12:59:13.014" v="469" actId="1076"/>
          <ac:spMkLst>
            <pc:docMk/>
            <pc:sldMk cId="0" sldId="456"/>
            <ac:spMk id="3" creationId="{624A398E-A446-494E-B7E4-93F075E02B68}"/>
          </ac:spMkLst>
        </pc:spChg>
        <pc:spChg chg="add mod">
          <ac:chgData name="Mustafa Utku KALAY" userId="S::ukalay@yildiz.edu.tr::8cf5cb78-80df-4188-b6d3-6b01a02d176e" providerId="AD" clId="Web-{07E0D1C6-FFB7-4984-A9B2-93C9E2E424F6}" dt="2023-02-26T14:05:14.199" v="483" actId="20577"/>
          <ac:spMkLst>
            <pc:docMk/>
            <pc:sldMk cId="0" sldId="456"/>
            <ac:spMk id="4" creationId="{78D9AF72-FE78-FAB9-5006-8B525F416AA7}"/>
          </ac:spMkLst>
        </pc:spChg>
        <pc:spChg chg="mod">
          <ac:chgData name="Mustafa Utku KALAY" userId="S::ukalay@yildiz.edu.tr::8cf5cb78-80df-4188-b6d3-6b01a02d176e" providerId="AD" clId="Web-{07E0D1C6-FFB7-4984-A9B2-93C9E2E424F6}" dt="2023-02-26T12:28:20.032" v="262" actId="20577"/>
          <ac:spMkLst>
            <pc:docMk/>
            <pc:sldMk cId="0" sldId="456"/>
            <ac:spMk id="55299" creationId="{8ECCC4B4-1F18-4776-A684-B679A9F506E5}"/>
          </ac:spMkLst>
        </pc:spChg>
        <pc:picChg chg="mod">
          <ac:chgData name="Mustafa Utku KALAY" userId="S::ukalay@yildiz.edu.tr::8cf5cb78-80df-4188-b6d3-6b01a02d176e" providerId="AD" clId="Web-{07E0D1C6-FFB7-4984-A9B2-93C9E2E424F6}" dt="2023-02-26T12:30:51.882" v="299" actId="1076"/>
          <ac:picMkLst>
            <pc:docMk/>
            <pc:sldMk cId="0" sldId="456"/>
            <ac:picMk id="55300" creationId="{09C53CDB-1095-4FA4-8F57-748A2353E692}"/>
          </ac:picMkLst>
        </pc:picChg>
        <pc:cxnChg chg="add del mod">
          <ac:chgData name="Mustafa Utku KALAY" userId="S::ukalay@yildiz.edu.tr::8cf5cb78-80df-4188-b6d3-6b01a02d176e" providerId="AD" clId="Web-{07E0D1C6-FFB7-4984-A9B2-93C9E2E424F6}" dt="2023-02-26T12:59:15.577" v="470"/>
          <ac:cxnSpMkLst>
            <pc:docMk/>
            <pc:sldMk cId="0" sldId="456"/>
            <ac:cxnSpMk id="2" creationId="{B380E581-A219-AAE2-2D7C-7B74E480902C}"/>
          </ac:cxnSpMkLst>
        </pc:cxnChg>
      </pc:sldChg>
      <pc:sldChg chg="addSp delSp modSp modNotes">
        <pc:chgData name="Mustafa Utku KALAY" userId="S::ukalay@yildiz.edu.tr::8cf5cb78-80df-4188-b6d3-6b01a02d176e" providerId="AD" clId="Web-{07E0D1C6-FFB7-4984-A9B2-93C9E2E424F6}" dt="2023-02-26T14:41:39.599" v="692"/>
        <pc:sldMkLst>
          <pc:docMk/>
          <pc:sldMk cId="0" sldId="457"/>
        </pc:sldMkLst>
        <pc:spChg chg="add mod">
          <ac:chgData name="Mustafa Utku KALAY" userId="S::ukalay@yildiz.edu.tr::8cf5cb78-80df-4188-b6d3-6b01a02d176e" providerId="AD" clId="Web-{07E0D1C6-FFB7-4984-A9B2-93C9E2E424F6}" dt="2023-02-26T14:36:54.482" v="632" actId="1076"/>
          <ac:spMkLst>
            <pc:docMk/>
            <pc:sldMk cId="0" sldId="457"/>
            <ac:spMk id="2" creationId="{65894C7F-3B51-BC88-FBF1-4D653FABCCB7}"/>
          </ac:spMkLst>
        </pc:spChg>
        <pc:spChg chg="add mod">
          <ac:chgData name="Mustafa Utku KALAY" userId="S::ukalay@yildiz.edu.tr::8cf5cb78-80df-4188-b6d3-6b01a02d176e" providerId="AD" clId="Web-{07E0D1C6-FFB7-4984-A9B2-93C9E2E424F6}" dt="2023-02-26T14:25:00.511" v="573" actId="14100"/>
          <ac:spMkLst>
            <pc:docMk/>
            <pc:sldMk cId="0" sldId="457"/>
            <ac:spMk id="3" creationId="{27010D24-AE61-724B-3575-8CB3DA5888D8}"/>
          </ac:spMkLst>
        </pc:spChg>
        <pc:spChg chg="add mod">
          <ac:chgData name="Mustafa Utku KALAY" userId="S::ukalay@yildiz.edu.tr::8cf5cb78-80df-4188-b6d3-6b01a02d176e" providerId="AD" clId="Web-{07E0D1C6-FFB7-4984-A9B2-93C9E2E424F6}" dt="2023-02-26T14:26:17.747" v="589" actId="14100"/>
          <ac:spMkLst>
            <pc:docMk/>
            <pc:sldMk cId="0" sldId="457"/>
            <ac:spMk id="11" creationId="{D0F96D08-D9B2-5242-D43E-CCFA42403E34}"/>
          </ac:spMkLst>
        </pc:spChg>
        <pc:spChg chg="mod">
          <ac:chgData name="Mustafa Utku KALAY" userId="S::ukalay@yildiz.edu.tr::8cf5cb78-80df-4188-b6d3-6b01a02d176e" providerId="AD" clId="Web-{07E0D1C6-FFB7-4984-A9B2-93C9E2E424F6}" dt="2023-02-26T14:36:28.294" v="631" actId="20577"/>
          <ac:spMkLst>
            <pc:docMk/>
            <pc:sldMk cId="0" sldId="457"/>
            <ac:spMk id="56324" creationId="{EC7BB68F-1F0E-4D96-B843-EBD71EDAB236}"/>
          </ac:spMkLst>
        </pc:spChg>
        <pc:grpChg chg="add mod">
          <ac:chgData name="Mustafa Utku KALAY" userId="S::ukalay@yildiz.edu.tr::8cf5cb78-80df-4188-b6d3-6b01a02d176e" providerId="AD" clId="Web-{07E0D1C6-FFB7-4984-A9B2-93C9E2E424F6}" dt="2023-02-26T14:39:57.909" v="647" actId="1076"/>
          <ac:grpSpMkLst>
            <pc:docMk/>
            <pc:sldMk cId="0" sldId="457"/>
            <ac:grpSpMk id="13" creationId="{36E3AD05-F335-EEC0-8947-881045A5F1E4}"/>
          </ac:grpSpMkLst>
        </pc:grpChg>
        <pc:picChg chg="mod">
          <ac:chgData name="Mustafa Utku KALAY" userId="S::ukalay@yildiz.edu.tr::8cf5cb78-80df-4188-b6d3-6b01a02d176e" providerId="AD" clId="Web-{07E0D1C6-FFB7-4984-A9B2-93C9E2E424F6}" dt="2023-02-26T14:33:03.367" v="627" actId="1076"/>
          <ac:picMkLst>
            <pc:docMk/>
            <pc:sldMk cId="0" sldId="457"/>
            <ac:picMk id="56325" creationId="{AA4E7A54-E5A2-4F68-9E32-EF1A9DE6D58D}"/>
          </ac:picMkLst>
        </pc:picChg>
        <pc:inkChg chg="add">
          <ac:chgData name="Mustafa Utku KALAY" userId="S::ukalay@yildiz.edu.tr::8cf5cb78-80df-4188-b6d3-6b01a02d176e" providerId="AD" clId="Web-{07E0D1C6-FFB7-4984-A9B2-93C9E2E424F6}" dt="2023-02-26T14:23:39.087" v="556"/>
          <ac:inkMkLst>
            <pc:docMk/>
            <pc:sldMk cId="0" sldId="457"/>
            <ac:inkMk id="4" creationId="{D77BC8C5-E443-B1A4-DD9E-9B0D06D723C5}"/>
          </ac:inkMkLst>
        </pc:inkChg>
        <pc:inkChg chg="add del">
          <ac:chgData name="Mustafa Utku KALAY" userId="S::ukalay@yildiz.edu.tr::8cf5cb78-80df-4188-b6d3-6b01a02d176e" providerId="AD" clId="Web-{07E0D1C6-FFB7-4984-A9B2-93C9E2E424F6}" dt="2023-02-26T14:23:54.462" v="559"/>
          <ac:inkMkLst>
            <pc:docMk/>
            <pc:sldMk cId="0" sldId="457"/>
            <ac:inkMk id="6" creationId="{C668551A-59E3-BFC0-986C-E52FC88839BE}"/>
          </ac:inkMkLst>
        </pc:inkChg>
        <pc:inkChg chg="add del">
          <ac:chgData name="Mustafa Utku KALAY" userId="S::ukalay@yildiz.edu.tr::8cf5cb78-80df-4188-b6d3-6b01a02d176e" providerId="AD" clId="Web-{07E0D1C6-FFB7-4984-A9B2-93C9E2E424F6}" dt="2023-02-26T14:25:29.761" v="577"/>
          <ac:inkMkLst>
            <pc:docMk/>
            <pc:sldMk cId="0" sldId="457"/>
            <ac:inkMk id="7" creationId="{6A0F171D-56CB-2DAA-E77C-DA4934F9D8F1}"/>
          </ac:inkMkLst>
        </pc:inkChg>
        <pc:inkChg chg="add del">
          <ac:chgData name="Mustafa Utku KALAY" userId="S::ukalay@yildiz.edu.tr::8cf5cb78-80df-4188-b6d3-6b01a02d176e" providerId="AD" clId="Web-{07E0D1C6-FFB7-4984-A9B2-93C9E2E424F6}" dt="2023-02-26T14:25:29.027" v="576"/>
          <ac:inkMkLst>
            <pc:docMk/>
            <pc:sldMk cId="0" sldId="457"/>
            <ac:inkMk id="8" creationId="{0ADCD091-9AB7-78A9-D00D-E4ABC748B52A}"/>
          </ac:inkMkLst>
        </pc:inkChg>
        <pc:inkChg chg="add">
          <ac:chgData name="Mustafa Utku KALAY" userId="S::ukalay@yildiz.edu.tr::8cf5cb78-80df-4188-b6d3-6b01a02d176e" providerId="AD" clId="Web-{07E0D1C6-FFB7-4984-A9B2-93C9E2E424F6}" dt="2023-02-26T14:25:35.715" v="578"/>
          <ac:inkMkLst>
            <pc:docMk/>
            <pc:sldMk cId="0" sldId="457"/>
            <ac:inkMk id="9" creationId="{C57747A8-8717-1578-922A-F462A0C85F21}"/>
          </ac:inkMkLst>
        </pc:inkChg>
        <pc:inkChg chg="add">
          <ac:chgData name="Mustafa Utku KALAY" userId="S::ukalay@yildiz.edu.tr::8cf5cb78-80df-4188-b6d3-6b01a02d176e" providerId="AD" clId="Web-{07E0D1C6-FFB7-4984-A9B2-93C9E2E424F6}" dt="2023-02-26T14:25:37.965" v="579"/>
          <ac:inkMkLst>
            <pc:docMk/>
            <pc:sldMk cId="0" sldId="457"/>
            <ac:inkMk id="10" creationId="{EA4D44C9-BC7F-FA05-8C85-83C5C61CF4F5}"/>
          </ac:inkMkLst>
        </pc:inkChg>
        <pc:cxnChg chg="add mod">
          <ac:chgData name="Mustafa Utku KALAY" userId="S::ukalay@yildiz.edu.tr::8cf5cb78-80df-4188-b6d3-6b01a02d176e" providerId="AD" clId="Web-{07E0D1C6-FFB7-4984-A9B2-93C9E2E424F6}" dt="2023-02-26T14:24:05.978" v="561" actId="14100"/>
          <ac:cxnSpMkLst>
            <pc:docMk/>
            <pc:sldMk cId="0" sldId="457"/>
            <ac:cxnSpMk id="5" creationId="{458A41AF-5F76-B75F-767E-2B047FA7D58A}"/>
          </ac:cxnSpMkLst>
        </pc:cxnChg>
        <pc:cxnChg chg="add mod">
          <ac:chgData name="Mustafa Utku KALAY" userId="S::ukalay@yildiz.edu.tr::8cf5cb78-80df-4188-b6d3-6b01a02d176e" providerId="AD" clId="Web-{07E0D1C6-FFB7-4984-A9B2-93C9E2E424F6}" dt="2023-02-26T14:34:07.650" v="628" actId="14100"/>
          <ac:cxnSpMkLst>
            <pc:docMk/>
            <pc:sldMk cId="0" sldId="457"/>
            <ac:cxnSpMk id="12" creationId="{C2FED225-7333-5E13-7B18-B9DD956D6268}"/>
          </ac:cxnSpMkLst>
        </pc:cxnChg>
      </pc:sldChg>
      <pc:sldChg chg="modSp">
        <pc:chgData name="Mustafa Utku KALAY" userId="S::ukalay@yildiz.edu.tr::8cf5cb78-80df-4188-b6d3-6b01a02d176e" providerId="AD" clId="Web-{07E0D1C6-FFB7-4984-A9B2-93C9E2E424F6}" dt="2023-02-26T12:40:26.812" v="330" actId="20577"/>
        <pc:sldMkLst>
          <pc:docMk/>
          <pc:sldMk cId="0" sldId="461"/>
        </pc:sldMkLst>
        <pc:spChg chg="mod">
          <ac:chgData name="Mustafa Utku KALAY" userId="S::ukalay@yildiz.edu.tr::8cf5cb78-80df-4188-b6d3-6b01a02d176e" providerId="AD" clId="Web-{07E0D1C6-FFB7-4984-A9B2-93C9E2E424F6}" dt="2023-02-26T12:40:26.812" v="330" actId="20577"/>
          <ac:spMkLst>
            <pc:docMk/>
            <pc:sldMk cId="0" sldId="461"/>
            <ac:spMk id="60419" creationId="{B137C887-05EB-4B2A-9B2F-85A0ACBB6214}"/>
          </ac:spMkLst>
        </pc:spChg>
      </pc:sldChg>
      <pc:sldChg chg="modSp modNotes">
        <pc:chgData name="Mustafa Utku KALAY" userId="S::ukalay@yildiz.edu.tr::8cf5cb78-80df-4188-b6d3-6b01a02d176e" providerId="AD" clId="Web-{07E0D1C6-FFB7-4984-A9B2-93C9E2E424F6}" dt="2023-02-26T14:11:14.271" v="495" actId="20577"/>
        <pc:sldMkLst>
          <pc:docMk/>
          <pc:sldMk cId="0" sldId="462"/>
        </pc:sldMkLst>
        <pc:spChg chg="mod">
          <ac:chgData name="Mustafa Utku KALAY" userId="S::ukalay@yildiz.edu.tr::8cf5cb78-80df-4188-b6d3-6b01a02d176e" providerId="AD" clId="Web-{07E0D1C6-FFB7-4984-A9B2-93C9E2E424F6}" dt="2023-02-26T14:11:14.271" v="495" actId="20577"/>
          <ac:spMkLst>
            <pc:docMk/>
            <pc:sldMk cId="0" sldId="462"/>
            <ac:spMk id="61443" creationId="{B6DCD9E3-EB34-4F40-9E0F-7E730B3D33FE}"/>
          </ac:spMkLst>
        </pc:spChg>
      </pc:sldChg>
      <pc:sldChg chg="modSp">
        <pc:chgData name="Mustafa Utku KALAY" userId="S::ukalay@yildiz.edu.tr::8cf5cb78-80df-4188-b6d3-6b01a02d176e" providerId="AD" clId="Web-{07E0D1C6-FFB7-4984-A9B2-93C9E2E424F6}" dt="2023-02-26T12:43:58.196" v="353" actId="20577"/>
        <pc:sldMkLst>
          <pc:docMk/>
          <pc:sldMk cId="0" sldId="464"/>
        </pc:sldMkLst>
        <pc:spChg chg="mod">
          <ac:chgData name="Mustafa Utku KALAY" userId="S::ukalay@yildiz.edu.tr::8cf5cb78-80df-4188-b6d3-6b01a02d176e" providerId="AD" clId="Web-{07E0D1C6-FFB7-4984-A9B2-93C9E2E424F6}" dt="2023-02-26T12:43:58.196" v="353" actId="20577"/>
          <ac:spMkLst>
            <pc:docMk/>
            <pc:sldMk cId="0" sldId="464"/>
            <ac:spMk id="63491" creationId="{3D85F60D-2990-4D36-95F3-E3EE12BCADC7}"/>
          </ac:spMkLst>
        </pc:spChg>
      </pc:sldChg>
      <pc:sldChg chg="modSp">
        <pc:chgData name="Mustafa Utku KALAY" userId="S::ukalay@yildiz.edu.tr::8cf5cb78-80df-4188-b6d3-6b01a02d176e" providerId="AD" clId="Web-{07E0D1C6-FFB7-4984-A9B2-93C9E2E424F6}" dt="2023-02-26T14:28:12.656" v="620" actId="20577"/>
        <pc:sldMkLst>
          <pc:docMk/>
          <pc:sldMk cId="0" sldId="466"/>
        </pc:sldMkLst>
        <pc:spChg chg="mod">
          <ac:chgData name="Mustafa Utku KALAY" userId="S::ukalay@yildiz.edu.tr::8cf5cb78-80df-4188-b6d3-6b01a02d176e" providerId="AD" clId="Web-{07E0D1C6-FFB7-4984-A9B2-93C9E2E424F6}" dt="2023-02-26T14:28:12.656" v="620" actId="20577"/>
          <ac:spMkLst>
            <pc:docMk/>
            <pc:sldMk cId="0" sldId="466"/>
            <ac:spMk id="65539" creationId="{93E2ABEF-C884-4206-9616-6CDC3157AC1E}"/>
          </ac:spMkLst>
        </pc:spChg>
      </pc:sldChg>
      <pc:sldChg chg="modSp">
        <pc:chgData name="Mustafa Utku KALAY" userId="S::ukalay@yildiz.edu.tr::8cf5cb78-80df-4188-b6d3-6b01a02d176e" providerId="AD" clId="Web-{07E0D1C6-FFB7-4984-A9B2-93C9E2E424F6}" dt="2023-02-26T09:58:10.810" v="91" actId="20577"/>
        <pc:sldMkLst>
          <pc:docMk/>
          <pc:sldMk cId="0" sldId="467"/>
        </pc:sldMkLst>
        <pc:spChg chg="mod">
          <ac:chgData name="Mustafa Utku KALAY" userId="S::ukalay@yildiz.edu.tr::8cf5cb78-80df-4188-b6d3-6b01a02d176e" providerId="AD" clId="Web-{07E0D1C6-FFB7-4984-A9B2-93C9E2E424F6}" dt="2023-02-26T09:58:10.810" v="91" actId="20577"/>
          <ac:spMkLst>
            <pc:docMk/>
            <pc:sldMk cId="0" sldId="467"/>
            <ac:spMk id="66563" creationId="{5F359102-76A4-4E15-887B-F58A0F460176}"/>
          </ac:spMkLst>
        </pc:spChg>
      </pc:sldChg>
      <pc:sldChg chg="modSp">
        <pc:chgData name="Mustafa Utku KALAY" userId="S::ukalay@yildiz.edu.tr::8cf5cb78-80df-4188-b6d3-6b01a02d176e" providerId="AD" clId="Web-{07E0D1C6-FFB7-4984-A9B2-93C9E2E424F6}" dt="2023-02-26T14:13:02.133" v="498" actId="20577"/>
        <pc:sldMkLst>
          <pc:docMk/>
          <pc:sldMk cId="0" sldId="468"/>
        </pc:sldMkLst>
        <pc:spChg chg="mod">
          <ac:chgData name="Mustafa Utku KALAY" userId="S::ukalay@yildiz.edu.tr::8cf5cb78-80df-4188-b6d3-6b01a02d176e" providerId="AD" clId="Web-{07E0D1C6-FFB7-4984-A9B2-93C9E2E424F6}" dt="2023-02-26T14:13:02.133" v="498" actId="20577"/>
          <ac:spMkLst>
            <pc:docMk/>
            <pc:sldMk cId="0" sldId="468"/>
            <ac:spMk id="67587" creationId="{C4F94E02-1670-4A9F-A946-ACB2064439B6}"/>
          </ac:spMkLst>
        </pc:spChg>
      </pc:sldChg>
    </pc:docChg>
  </pc:docChgLst>
  <pc:docChgLst>
    <pc:chgData name="Mustafa Utku KALAY" userId="S::ukalay@yildiz.edu.tr::8cf5cb78-80df-4188-b6d3-6b01a02d176e" providerId="AD" clId="Web-{FBE48334-47F4-E9DD-0F30-6039AA05231D}"/>
    <pc:docChg chg="modSld">
      <pc:chgData name="Mustafa Utku KALAY" userId="S::ukalay@yildiz.edu.tr::8cf5cb78-80df-4188-b6d3-6b01a02d176e" providerId="AD" clId="Web-{FBE48334-47F4-E9DD-0F30-6039AA05231D}" dt="2023-02-25T19:17:07.061" v="138" actId="20577"/>
      <pc:docMkLst>
        <pc:docMk/>
      </pc:docMkLst>
      <pc:sldChg chg="modTransition">
        <pc:chgData name="Mustafa Utku KALAY" userId="S::ukalay@yildiz.edu.tr::8cf5cb78-80df-4188-b6d3-6b01a02d176e" providerId="AD" clId="Web-{FBE48334-47F4-E9DD-0F30-6039AA05231D}" dt="2023-02-25T18:26:26.287" v="0"/>
        <pc:sldMkLst>
          <pc:docMk/>
          <pc:sldMk cId="0" sldId="347"/>
        </pc:sldMkLst>
      </pc:sldChg>
      <pc:sldChg chg="modTransition">
        <pc:chgData name="Mustafa Utku KALAY" userId="S::ukalay@yildiz.edu.tr::8cf5cb78-80df-4188-b6d3-6b01a02d176e" providerId="AD" clId="Web-{FBE48334-47F4-E9DD-0F30-6039AA05231D}" dt="2023-02-25T18:26:44.990" v="1"/>
        <pc:sldMkLst>
          <pc:docMk/>
          <pc:sldMk cId="0" sldId="349"/>
        </pc:sldMkLst>
      </pc:sldChg>
      <pc:sldChg chg="modSp">
        <pc:chgData name="Mustafa Utku KALAY" userId="S::ukalay@yildiz.edu.tr::8cf5cb78-80df-4188-b6d3-6b01a02d176e" providerId="AD" clId="Web-{FBE48334-47F4-E9DD-0F30-6039AA05231D}" dt="2023-02-25T18:35:52.551" v="3" actId="20577"/>
        <pc:sldMkLst>
          <pc:docMk/>
          <pc:sldMk cId="0" sldId="447"/>
        </pc:sldMkLst>
        <pc:spChg chg="mod">
          <ac:chgData name="Mustafa Utku KALAY" userId="S::ukalay@yildiz.edu.tr::8cf5cb78-80df-4188-b6d3-6b01a02d176e" providerId="AD" clId="Web-{FBE48334-47F4-E9DD-0F30-6039AA05231D}" dt="2023-02-25T18:35:52.551" v="3" actId="20577"/>
          <ac:spMkLst>
            <pc:docMk/>
            <pc:sldMk cId="0" sldId="447"/>
            <ac:spMk id="46083" creationId="{8E022C26-7E6F-46F2-8709-AABBBED2234E}"/>
          </ac:spMkLst>
        </pc:spChg>
      </pc:sldChg>
      <pc:sldChg chg="modSp">
        <pc:chgData name="Mustafa Utku KALAY" userId="S::ukalay@yildiz.edu.tr::8cf5cb78-80df-4188-b6d3-6b01a02d176e" providerId="AD" clId="Web-{FBE48334-47F4-E9DD-0F30-6039AA05231D}" dt="2023-02-25T18:42:52.672" v="25" actId="14100"/>
        <pc:sldMkLst>
          <pc:docMk/>
          <pc:sldMk cId="0" sldId="449"/>
        </pc:sldMkLst>
        <pc:spChg chg="mod">
          <ac:chgData name="Mustafa Utku KALAY" userId="S::ukalay@yildiz.edu.tr::8cf5cb78-80df-4188-b6d3-6b01a02d176e" providerId="AD" clId="Web-{FBE48334-47F4-E9DD-0F30-6039AA05231D}" dt="2023-02-25T18:42:52.672" v="25" actId="14100"/>
          <ac:spMkLst>
            <pc:docMk/>
            <pc:sldMk cId="0" sldId="449"/>
            <ac:spMk id="48131" creationId="{E34B8D4B-5449-4029-B22F-729D4EA2C21E}"/>
          </ac:spMkLst>
        </pc:spChg>
      </pc:sldChg>
      <pc:sldChg chg="modSp">
        <pc:chgData name="Mustafa Utku KALAY" userId="S::ukalay@yildiz.edu.tr::8cf5cb78-80df-4188-b6d3-6b01a02d176e" providerId="AD" clId="Web-{FBE48334-47F4-E9DD-0F30-6039AA05231D}" dt="2023-02-25T19:07:06.853" v="117" actId="20577"/>
        <pc:sldMkLst>
          <pc:docMk/>
          <pc:sldMk cId="0" sldId="450"/>
        </pc:sldMkLst>
        <pc:spChg chg="mod">
          <ac:chgData name="Mustafa Utku KALAY" userId="S::ukalay@yildiz.edu.tr::8cf5cb78-80df-4188-b6d3-6b01a02d176e" providerId="AD" clId="Web-{FBE48334-47F4-E9DD-0F30-6039AA05231D}" dt="2023-02-25T19:07:06.853" v="117" actId="20577"/>
          <ac:spMkLst>
            <pc:docMk/>
            <pc:sldMk cId="0" sldId="450"/>
            <ac:spMk id="49155" creationId="{D7B8C780-D017-4066-B60A-1180B6D06F63}"/>
          </ac:spMkLst>
        </pc:spChg>
      </pc:sldChg>
      <pc:sldChg chg="modSp">
        <pc:chgData name="Mustafa Utku KALAY" userId="S::ukalay@yildiz.edu.tr::8cf5cb78-80df-4188-b6d3-6b01a02d176e" providerId="AD" clId="Web-{FBE48334-47F4-E9DD-0F30-6039AA05231D}" dt="2023-02-25T19:07:20.791" v="119" actId="20577"/>
        <pc:sldMkLst>
          <pc:docMk/>
          <pc:sldMk cId="0" sldId="451"/>
        </pc:sldMkLst>
        <pc:spChg chg="mod">
          <ac:chgData name="Mustafa Utku KALAY" userId="S::ukalay@yildiz.edu.tr::8cf5cb78-80df-4188-b6d3-6b01a02d176e" providerId="AD" clId="Web-{FBE48334-47F4-E9DD-0F30-6039AA05231D}" dt="2023-02-25T19:07:20.791" v="119" actId="20577"/>
          <ac:spMkLst>
            <pc:docMk/>
            <pc:sldMk cId="0" sldId="451"/>
            <ac:spMk id="50179" creationId="{16AE1B83-3BA5-46B9-9D76-2298EA81BE4F}"/>
          </ac:spMkLst>
        </pc:spChg>
      </pc:sldChg>
      <pc:sldChg chg="modSp">
        <pc:chgData name="Mustafa Utku KALAY" userId="S::ukalay@yildiz.edu.tr::8cf5cb78-80df-4188-b6d3-6b01a02d176e" providerId="AD" clId="Web-{FBE48334-47F4-E9DD-0F30-6039AA05231D}" dt="2023-02-25T19:14:44.463" v="136" actId="20577"/>
        <pc:sldMkLst>
          <pc:docMk/>
          <pc:sldMk cId="0" sldId="452"/>
        </pc:sldMkLst>
        <pc:spChg chg="mod">
          <ac:chgData name="Mustafa Utku KALAY" userId="S::ukalay@yildiz.edu.tr::8cf5cb78-80df-4188-b6d3-6b01a02d176e" providerId="AD" clId="Web-{FBE48334-47F4-E9DD-0F30-6039AA05231D}" dt="2023-02-25T19:14:44.463" v="136" actId="20577"/>
          <ac:spMkLst>
            <pc:docMk/>
            <pc:sldMk cId="0" sldId="452"/>
            <ac:spMk id="51203" creationId="{6391D88F-0F72-41D5-B647-40BEEA8A806F}"/>
          </ac:spMkLst>
        </pc:spChg>
      </pc:sldChg>
      <pc:sldChg chg="modSp">
        <pc:chgData name="Mustafa Utku KALAY" userId="S::ukalay@yildiz.edu.tr::8cf5cb78-80df-4188-b6d3-6b01a02d176e" providerId="AD" clId="Web-{FBE48334-47F4-E9DD-0F30-6039AA05231D}" dt="2023-02-25T19:17:07.061" v="138" actId="20577"/>
        <pc:sldMkLst>
          <pc:docMk/>
          <pc:sldMk cId="0" sldId="454"/>
        </pc:sldMkLst>
        <pc:spChg chg="mod">
          <ac:chgData name="Mustafa Utku KALAY" userId="S::ukalay@yildiz.edu.tr::8cf5cb78-80df-4188-b6d3-6b01a02d176e" providerId="AD" clId="Web-{FBE48334-47F4-E9DD-0F30-6039AA05231D}" dt="2023-02-25T19:17:07.061" v="138" actId="20577"/>
          <ac:spMkLst>
            <pc:docMk/>
            <pc:sldMk cId="0" sldId="454"/>
            <ac:spMk id="53251" creationId="{F29619C2-DC6F-4BB0-89B7-0CDB37A12C02}"/>
          </ac:spMkLst>
        </pc:spChg>
      </pc:sldChg>
    </pc:docChg>
  </pc:docChgLst>
  <pc:docChgLst>
    <pc:chgData name="Mustafa Utku KALAY" userId="S::ukalay@yildiz.edu.tr::8cf5cb78-80df-4188-b6d3-6b01a02d176e" providerId="AD" clId="Web-{824632AE-1E3D-9021-A52C-0AAD70F5F7C3}"/>
    <pc:docChg chg="modSld">
      <pc:chgData name="Mustafa Utku KALAY" userId="S::ukalay@yildiz.edu.tr::8cf5cb78-80df-4188-b6d3-6b01a02d176e" providerId="AD" clId="Web-{824632AE-1E3D-9021-A52C-0AAD70F5F7C3}" dt="2023-02-24T13:13:00.058" v="399" actId="14100"/>
      <pc:docMkLst>
        <pc:docMk/>
      </pc:docMkLst>
      <pc:sldChg chg="modSp">
        <pc:chgData name="Mustafa Utku KALAY" userId="S::ukalay@yildiz.edu.tr::8cf5cb78-80df-4188-b6d3-6b01a02d176e" providerId="AD" clId="Web-{824632AE-1E3D-9021-A52C-0AAD70F5F7C3}" dt="2023-02-24T12:19:16.379" v="81" actId="20577"/>
        <pc:sldMkLst>
          <pc:docMk/>
          <pc:sldMk cId="0" sldId="339"/>
        </pc:sldMkLst>
        <pc:spChg chg="mod">
          <ac:chgData name="Mustafa Utku KALAY" userId="S::ukalay@yildiz.edu.tr::8cf5cb78-80df-4188-b6d3-6b01a02d176e" providerId="AD" clId="Web-{824632AE-1E3D-9021-A52C-0AAD70F5F7C3}" dt="2023-02-24T12:19:16.379" v="81" actId="20577"/>
          <ac:spMkLst>
            <pc:docMk/>
            <pc:sldMk cId="0" sldId="339"/>
            <ac:spMk id="7171" creationId="{00000000-0000-0000-0000-000000000000}"/>
          </ac:spMkLst>
        </pc:spChg>
        <pc:spChg chg="mod">
          <ac:chgData name="Mustafa Utku KALAY" userId="S::ukalay@yildiz.edu.tr::8cf5cb78-80df-4188-b6d3-6b01a02d176e" providerId="AD" clId="Web-{824632AE-1E3D-9021-A52C-0AAD70F5F7C3}" dt="2023-02-24T12:17:13.496" v="74" actId="1076"/>
          <ac:spMkLst>
            <pc:docMk/>
            <pc:sldMk cId="0" sldId="339"/>
            <ac:spMk id="7173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824632AE-1E3D-9021-A52C-0AAD70F5F7C3}" dt="2023-02-24T12:51:02.447" v="302" actId="20577"/>
        <pc:sldMkLst>
          <pc:docMk/>
          <pc:sldMk cId="0" sldId="347"/>
        </pc:sldMkLst>
        <pc:spChg chg="mod">
          <ac:chgData name="Mustafa Utku KALAY" userId="S::ukalay@yildiz.edu.tr::8cf5cb78-80df-4188-b6d3-6b01a02d176e" providerId="AD" clId="Web-{824632AE-1E3D-9021-A52C-0AAD70F5F7C3}" dt="2023-02-24T12:51:02.447" v="302" actId="20577"/>
          <ac:spMkLst>
            <pc:docMk/>
            <pc:sldMk cId="0" sldId="347"/>
            <ac:spMk id="15363" creationId="{00000000-0000-0000-0000-000000000000}"/>
          </ac:spMkLst>
        </pc:spChg>
      </pc:sldChg>
      <pc:sldChg chg="addSp modSp">
        <pc:chgData name="Mustafa Utku KALAY" userId="S::ukalay@yildiz.edu.tr::8cf5cb78-80df-4188-b6d3-6b01a02d176e" providerId="AD" clId="Web-{824632AE-1E3D-9021-A52C-0AAD70F5F7C3}" dt="2023-02-24T13:13:00.058" v="399" actId="14100"/>
        <pc:sldMkLst>
          <pc:docMk/>
          <pc:sldMk cId="0" sldId="348"/>
        </pc:sldMkLst>
        <pc:spChg chg="add mod">
          <ac:chgData name="Mustafa Utku KALAY" userId="S::ukalay@yildiz.edu.tr::8cf5cb78-80df-4188-b6d3-6b01a02d176e" providerId="AD" clId="Web-{824632AE-1E3D-9021-A52C-0AAD70F5F7C3}" dt="2023-02-24T13:13:00.058" v="399" actId="14100"/>
          <ac:spMkLst>
            <pc:docMk/>
            <pc:sldMk cId="0" sldId="348"/>
            <ac:spMk id="3" creationId="{2C4F8DCE-1112-F621-6498-642E8BAA377F}"/>
          </ac:spMkLst>
        </pc:spChg>
        <pc:spChg chg="add mod">
          <ac:chgData name="Mustafa Utku KALAY" userId="S::ukalay@yildiz.edu.tr::8cf5cb78-80df-4188-b6d3-6b01a02d176e" providerId="AD" clId="Web-{824632AE-1E3D-9021-A52C-0AAD70F5F7C3}" dt="2023-02-24T13:12:57.636" v="398" actId="14100"/>
          <ac:spMkLst>
            <pc:docMk/>
            <pc:sldMk cId="0" sldId="348"/>
            <ac:spMk id="5" creationId="{C7C036BE-338A-7E0B-76D6-B9E39FB1E96C}"/>
          </ac:spMkLst>
        </pc:spChg>
        <pc:spChg chg="mod">
          <ac:chgData name="Mustafa Utku KALAY" userId="S::ukalay@yildiz.edu.tr::8cf5cb78-80df-4188-b6d3-6b01a02d176e" providerId="AD" clId="Web-{824632AE-1E3D-9021-A52C-0AAD70F5F7C3}" dt="2023-02-24T13:10:19.330" v="356" actId="20577"/>
          <ac:spMkLst>
            <pc:docMk/>
            <pc:sldMk cId="0" sldId="348"/>
            <ac:spMk id="16387" creationId="{00000000-0000-0000-0000-000000000000}"/>
          </ac:spMkLst>
        </pc:spChg>
        <pc:cxnChg chg="add mod">
          <ac:chgData name="Mustafa Utku KALAY" userId="S::ukalay@yildiz.edu.tr::8cf5cb78-80df-4188-b6d3-6b01a02d176e" providerId="AD" clId="Web-{824632AE-1E3D-9021-A52C-0AAD70F5F7C3}" dt="2023-02-24T13:11:31.881" v="359" actId="14100"/>
          <ac:cxnSpMkLst>
            <pc:docMk/>
            <pc:sldMk cId="0" sldId="348"/>
            <ac:cxnSpMk id="2" creationId="{490DD521-3926-1B6C-DE92-F4EB25F0D259}"/>
          </ac:cxnSpMkLst>
        </pc:cxnChg>
        <pc:cxnChg chg="add mod">
          <ac:chgData name="Mustafa Utku KALAY" userId="S::ukalay@yildiz.edu.tr::8cf5cb78-80df-4188-b6d3-6b01a02d176e" providerId="AD" clId="Web-{824632AE-1E3D-9021-A52C-0AAD70F5F7C3}" dt="2023-02-24T13:12:10.336" v="378" actId="14100"/>
          <ac:cxnSpMkLst>
            <pc:docMk/>
            <pc:sldMk cId="0" sldId="348"/>
            <ac:cxnSpMk id="4" creationId="{973FB52B-E181-6D50-4082-4A3C6F7551C7}"/>
          </ac:cxnSpMkLst>
        </pc:cxnChg>
      </pc:sldChg>
    </pc:docChg>
  </pc:docChgLst>
  <pc:docChgLst>
    <pc:chgData name="Mustafa Utku KALAY" userId="S::ukalay@yildiz.edu.tr::8cf5cb78-80df-4188-b6d3-6b01a02d176e" providerId="AD" clId="Web-{61FC36FC-D909-CB07-D335-58BD118341D5}"/>
    <pc:docChg chg="modSld">
      <pc:chgData name="Mustafa Utku KALAY" userId="S::ukalay@yildiz.edu.tr::8cf5cb78-80df-4188-b6d3-6b01a02d176e" providerId="AD" clId="Web-{61FC36FC-D909-CB07-D335-58BD118341D5}" dt="2023-03-02T08:06:10.425" v="35" actId="20577"/>
      <pc:docMkLst>
        <pc:docMk/>
      </pc:docMkLst>
      <pc:sldChg chg="modSp">
        <pc:chgData name="Mustafa Utku KALAY" userId="S::ukalay@yildiz.edu.tr::8cf5cb78-80df-4188-b6d3-6b01a02d176e" providerId="AD" clId="Web-{61FC36FC-D909-CB07-D335-58BD118341D5}" dt="2023-03-02T07:43:42.189" v="4" actId="20577"/>
        <pc:sldMkLst>
          <pc:docMk/>
          <pc:sldMk cId="0" sldId="347"/>
        </pc:sldMkLst>
        <pc:spChg chg="mod">
          <ac:chgData name="Mustafa Utku KALAY" userId="S::ukalay@yildiz.edu.tr::8cf5cb78-80df-4188-b6d3-6b01a02d176e" providerId="AD" clId="Web-{61FC36FC-D909-CB07-D335-58BD118341D5}" dt="2023-03-02T07:43:42.189" v="4" actId="20577"/>
          <ac:spMkLst>
            <pc:docMk/>
            <pc:sldMk cId="0" sldId="347"/>
            <ac:spMk id="15363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61FC36FC-D909-CB07-D335-58BD118341D5}" dt="2023-03-02T07:48:02.102" v="6" actId="20577"/>
        <pc:sldMkLst>
          <pc:docMk/>
          <pc:sldMk cId="0" sldId="348"/>
        </pc:sldMkLst>
        <pc:spChg chg="mod">
          <ac:chgData name="Mustafa Utku KALAY" userId="S::ukalay@yildiz.edu.tr::8cf5cb78-80df-4188-b6d3-6b01a02d176e" providerId="AD" clId="Web-{61FC36FC-D909-CB07-D335-58BD118341D5}" dt="2023-03-02T07:48:02.102" v="6" actId="20577"/>
          <ac:spMkLst>
            <pc:docMk/>
            <pc:sldMk cId="0" sldId="348"/>
            <ac:spMk id="16387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61FC36FC-D909-CB07-D335-58BD118341D5}" dt="2023-03-02T07:53:23.782" v="8" actId="20577"/>
        <pc:sldMkLst>
          <pc:docMk/>
          <pc:sldMk cId="0" sldId="354"/>
        </pc:sldMkLst>
        <pc:spChg chg="mod">
          <ac:chgData name="Mustafa Utku KALAY" userId="S::ukalay@yildiz.edu.tr::8cf5cb78-80df-4188-b6d3-6b01a02d176e" providerId="AD" clId="Web-{61FC36FC-D909-CB07-D335-58BD118341D5}" dt="2023-03-02T07:53:23.782" v="8" actId="20577"/>
          <ac:spMkLst>
            <pc:docMk/>
            <pc:sldMk cId="0" sldId="354"/>
            <ac:spMk id="22531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61FC36FC-D909-CB07-D335-58BD118341D5}" dt="2023-03-02T08:06:10.425" v="35" actId="20577"/>
        <pc:sldMkLst>
          <pc:docMk/>
          <pc:sldMk cId="0" sldId="377"/>
        </pc:sldMkLst>
        <pc:spChg chg="mod">
          <ac:chgData name="Mustafa Utku KALAY" userId="S::ukalay@yildiz.edu.tr::8cf5cb78-80df-4188-b6d3-6b01a02d176e" providerId="AD" clId="Web-{61FC36FC-D909-CB07-D335-58BD118341D5}" dt="2023-03-02T08:06:10.425" v="35" actId="20577"/>
          <ac:spMkLst>
            <pc:docMk/>
            <pc:sldMk cId="0" sldId="377"/>
            <ac:spMk id="46083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61FC36FC-D909-CB07-D335-58BD118341D5}" dt="2023-03-02T08:01:27.840" v="21" actId="20577"/>
        <pc:sldMkLst>
          <pc:docMk/>
          <pc:sldMk cId="2418879288" sldId="470"/>
        </pc:sldMkLst>
        <pc:spChg chg="mod">
          <ac:chgData name="Mustafa Utku KALAY" userId="S::ukalay@yildiz.edu.tr::8cf5cb78-80df-4188-b6d3-6b01a02d176e" providerId="AD" clId="Web-{61FC36FC-D909-CB07-D335-58BD118341D5}" dt="2023-03-02T07:54:26.033" v="9" actId="20577"/>
          <ac:spMkLst>
            <pc:docMk/>
            <pc:sldMk cId="2418879288" sldId="470"/>
            <ac:spMk id="2" creationId="{45312616-4F7E-70CC-D7EC-9AB42897E120}"/>
          </ac:spMkLst>
        </pc:spChg>
        <pc:spChg chg="mod">
          <ac:chgData name="Mustafa Utku KALAY" userId="S::ukalay@yildiz.edu.tr::8cf5cb78-80df-4188-b6d3-6b01a02d176e" providerId="AD" clId="Web-{61FC36FC-D909-CB07-D335-58BD118341D5}" dt="2023-03-02T08:01:27.840" v="21" actId="20577"/>
          <ac:spMkLst>
            <pc:docMk/>
            <pc:sldMk cId="2418879288" sldId="470"/>
            <ac:spMk id="3" creationId="{DF24CF2A-2999-0814-E578-9D4B19B1575C}"/>
          </ac:spMkLst>
        </pc:spChg>
      </pc:sldChg>
    </pc:docChg>
  </pc:docChgLst>
  <pc:docChgLst>
    <pc:chgData name="Mustafa Utku KALAY" userId="S::ukalay@yildiz.edu.tr::8cf5cb78-80df-4188-b6d3-6b01a02d176e" providerId="AD" clId="Web-{623C0C0A-896F-AD91-9AF0-34141802A086}"/>
    <pc:docChg chg="modSld">
      <pc:chgData name="Mustafa Utku KALAY" userId="S::ukalay@yildiz.edu.tr::8cf5cb78-80df-4188-b6d3-6b01a02d176e" providerId="AD" clId="Web-{623C0C0A-896F-AD91-9AF0-34141802A086}" dt="2023-02-26T20:26:00.788" v="38" actId="20577"/>
      <pc:docMkLst>
        <pc:docMk/>
      </pc:docMkLst>
      <pc:sldChg chg="modNotes">
        <pc:chgData name="Mustafa Utku KALAY" userId="S::ukalay@yildiz.edu.tr::8cf5cb78-80df-4188-b6d3-6b01a02d176e" providerId="AD" clId="Web-{623C0C0A-896F-AD91-9AF0-34141802A086}" dt="2023-02-26T20:14:02.509" v="12"/>
        <pc:sldMkLst>
          <pc:docMk/>
          <pc:sldMk cId="0" sldId="458"/>
        </pc:sldMkLst>
      </pc:sldChg>
      <pc:sldChg chg="modSp">
        <pc:chgData name="Mustafa Utku KALAY" userId="S::ukalay@yildiz.edu.tr::8cf5cb78-80df-4188-b6d3-6b01a02d176e" providerId="AD" clId="Web-{623C0C0A-896F-AD91-9AF0-34141802A086}" dt="2023-02-26T20:26:00.788" v="38" actId="20577"/>
        <pc:sldMkLst>
          <pc:docMk/>
          <pc:sldMk cId="0" sldId="466"/>
        </pc:sldMkLst>
        <pc:spChg chg="mod">
          <ac:chgData name="Mustafa Utku KALAY" userId="S::ukalay@yildiz.edu.tr::8cf5cb78-80df-4188-b6d3-6b01a02d176e" providerId="AD" clId="Web-{623C0C0A-896F-AD91-9AF0-34141802A086}" dt="2023-02-26T20:26:00.788" v="38" actId="20577"/>
          <ac:spMkLst>
            <pc:docMk/>
            <pc:sldMk cId="0" sldId="466"/>
            <ac:spMk id="65539" creationId="{93E2ABEF-C884-4206-9616-6CDC3157AC1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817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6T12:25:0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16060 3952 16383 0 0,'0'13'0'0'0,"13"11"0"0"0,24 14 0 0 0,24 1 0 0 0,22-7 0 0 0,23-15 0 0 0,18-16 0 0 0,15-10 0 0 0,10-8 0 0 0,17-9 0 0 0,7-6 0 0 0,7-4 0 0 0,-2-2 0 0 0,-6 5 0 0 0,1 2 0 0 0,-3 6 0 0 0,-5 7 0 0 0,-4 7 0 0 0,-11 5 0 0 0,-11 4 0 0 0,-3 2 0 0 0,-6 1 0 0 0,-18 1 0 0 0,-9-1 0 0 0,-9 0 0 0 0,-14 0 0 0 0,-14-1 0 0 0,-5 1 0 0 0,-7-1 0 0 0,-6 0 0 0 0,-5 0 0 0 0,-3 0 0 0 0,-2-1 0 0 0,-1 1 0 0 0,0 0 0 0 0,0 0 0 0 0,0 0 0 0 0,0 0 0 0 0,1 0 0 0 0,0 0 0 0 0,0 0 0 0 0,0 0 0 0 0,0 0 0 0 0,0 0 0 0 0,0 0 0 0 0,6 0 0 0 0,3 0 0 0 0,-1 0 0 0 0,5 0 0 0 0,1 0 0 0 0,3 7 0 0 0,7 1 0 0 0,4 7 0 0 0,-1 0 0 0 0,0-2 0 0 0,2 3 0 0 0,-3-1 0 0 0,0 3 0 0 0,2-1 0 0 0,-4-4 0 0 0,1 3 0 0 0,-4-2 0 0 0,-6-3 0 0 0,-5-3 0 0 0,-4-4 0 0 0,-4-1 0 0 0,-1-2 0 0 0,-8 5 0 0 0,-3 2 0 0 0,-6 6 0 0 0,0 0 0 0 0,-4 5 0 0 0,2-1 0 0 0,3-4 0 0 0,5-4 0 0 0,3-3 0 0 0,4-4 0 0 0,2-2 0 0 0,1-1 0 0 0,-6 6 0 0 0,-8 8 0 0 0,-2 2 0 0 0,2-2 0 0 0,3-3 0 0 0,4-3 0 0 0,3-4 0 0 0,2-2 0 0 0,1-1 0 0 0,1-1 0 0 0,1-1 0 0 0,0 0 0 0 0,6 1 0 0 0,2-1 0 0 0,-1 1 0 0 0,-1 0 0 0 0,4 0 0 0 0,1-1 0 0 0,-2 1 0 0 0,-3 1 0 0 0,-2-1 0 0 0,-3 0 0 0 0,0 0 0 0 0,-2 0 0 0 0,-7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6T12:25:02.9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8308 1677 16383 0 0,'0'6'0'0'0,"6"9"0"0"0,3 8 0 0 0,6 1 0 0 0,6-5 0 0 0,1 2 0 0 0,2-3 0 0 0,-3 2 0 0 0,2-3 0 0 0,4-4 0 0 0,2 3 0 0 0,-2 4 0 0 0,0 6 0 0 0,2-2 0 0 0,-4 2 0 0 0,0 2 0 0 0,3 4 0 0 0,2-5 0 0 0,4-5 0 0 0,1-8 0 0 0,2 0 0 0 0,-6 6 0 0 0,-1-3 0 0 0,-6 4 0 0 0,0-2 0 0 0,1 2 0 0 0,-3 4 0 0 0,2-2 0 0 0,2-6 0 0 0,4 2 0 0 0,3 3 0 0 0,-4 5 0 0 0,0-2 0 0 0,0-6 0 0 0,3-5 0 0 0,2-19 0 0 0,2-21 0 0 0,1-13 0 0 0,-6-6 0 0 0,-1 5 0 0 0,-6 2 0 0 0,-1 2 0 0 0,3 6 0 0 0,-4 3 0 0 0,-5-2 0 0 0,-6-1 0 0 0,-4-3 0 0 0,-4-2 0 0 0,-2-1 0 0 0,5 5 0 0 0,1 2 0 0 0,7 5 0 0 0,0 1 0 0 0,5 4 0 0 0,-2-2 0 0 0,4 4 0 0 0,-2-2 0 0 0,1 1 0 0 0,5 5 0 0 0,-2-2 0 0 0,1 1 0 0 0,4 3 0 0 0,2 4 0 0 0,-2-4 0 0 0,-14 0 0 0 0,-15-4 0 0 0,-14 0 0 0 0,-11-4 0 0 0,-14 2 0 0 0,-13 3 0 0 0,-4-2 0 0 0,1 1 0 0 0,4 4 0 0 0,4 3 0 0 0,-2 3 0 0 0,0 3 0 0 0,2 1 0 0 0,4 2 0 0 0,2-1 0 0 0,8-12 0 0 0,10-11 0 0 0,10-14 0 0 0,6-8 0 0 0,-2 4 0 0 0,-5 9 0 0 0,-6 10 0 0 0,-7 9 0 0 0,-5 13 0 0 0,-3 6 0 0 0,-2 2 0 0 0,-1 1 0 0 0,6 4 0 0 0,9 6 0 0 0,2 1 0 0 0,4 3 0 0 0,0-2 0 0 0,2 1 0 0 0,-3-3 0 0 0,3 2 0 0 0,3 4 0 0 0,4 4 0 0 0,4 4 0 0 0,-4-4 0 0 0,0-1 0 0 0,1 2 0 0 0,2 2 0 0 0,2 2 0 0 0,1 2 0 0 0,3 1 0 0 0,-1 1 0 0 0,1 0 0 0 0,1 1 0 0 0,-1-1 0 0 0,1 1 0 0 0,-1-1 0 0 0,0 0 0 0 0,0 0 0 0 0,0 0 0 0 0,0 0 0 0 0,0 0 0 0 0,0 0 0 0 0,0 0 0 0 0,0 0 0 0 0,7-6 0 0 0,1-3 0 0 0,7 1 0 0 0,0 2 0 0 0,-2 1 0 0 0,3-5 0 0 0,-1 0 0 0 0,-3 2 0 0 0,2 1 0 0 0,6 3 0 0 0,6 1 0 0 0,-1 2 0 0 0,0-6 0 0 0,4-8 0 0 0,-4-1 0 0 0,-5 2 0 0 0,-7 3 0 0 0,1-3 0 0 0,4-5 0 0 0,7-7 0 0 0,-2 2 0 0 0,-5 5 0 0 0,-5 6 0 0 0,-11 4 0 0 0,-13-2 0 0 0,-4 1 0 0 0,-7-5 0 0 0,-5 1 0 0 0,2 2 0 0 0,-2 4 0 0 0,4 2 0 0 0,6 3 0 0 0,12-4 0 0 0,21-2 0 0 0,13-5 0 0 0,14-1 0 0 0,14-4 0 0 0,3-5 0 0 0,5-5 0 0 0,3-4 0 0 0,-2-3 0 0 0,6-8 0 0 0,4-10 0 0 0,9-2 0 0 0,-4 3 0 0 0,3 2 0 0 0,-5-1 0 0 0,-10 0 0 0 0,-11-3 0 0 0,-8 1 0 0 0,-13-3 0 0 0,-19 2 0 0 0,-19 3 0 0 0,-16 5 0 0 0,-11 3 0 0 0,-8 3 0 0 0,-4 2 0 0 0,-1 1 0 0 0,-8 1 0 0 0,-7 0 0 0 0,-8-1 0 0 0,1 1 0 0 0,5-1 0 0 0,5 1 0 0 0,6-1 0 0 0,10-7 0 0 0,12-8 0 0 0,17-2 0 0 0,15 3 0 0 0,8-4 0 0 0,7-5 0 0 0,12-5 0 0 0,8 3 0 0 0,3-2 0 0 0,-7-2 0 0 0,-9-3 0 0 0,-10-2 0 0 0,-8-2 0 0 0,-6-1 0 0 0,-3-2 0 0 0,-3 1 0 0 0,-8-1 0 0 0,-1 1 0 0 0,-6 6 0 0 0,-7 9 0 0 0,-6 1 0 0 0,-11 5 0 0 0,-5 6 0 0 0,-1 4 0 0 0,0 3 0 0 0,2 3 0 0 0,-5 1 0 0 0,0 1 0 0 0,2 0 0 0 0,2 0 0 0 0,2-1 0 0 0,2 1 0 0 0,2-1 0 0 0,14-6 0 0 0,17-9 0 0 0,17-8 0 0 0,13-7 0 0 0,10-5 0 0 0,5 4 0 0 0,10 7 0 0 0,3 8 0 0 0,0 6 0 0 0,-3 5 0 0 0,-9 10 0 0 0,-17 10 0 0 0,-13 10 0 0 0,-7 6 0 0 0,-17 5 0 0 0,-12 3 0 0 0,-8 7 0 0 0,-17 16 0 0 0,-13 3 0 0 0,-7 4 0 0 0,-12 3 0 0 0,-3-4 0 0 0,6-8 0 0 0,11 0 0 0 0,11-11 0 0 0,9-14 0 0 0,13-6 0 0 0,13-2 0 0 0,5-5 0 0 0,5 0 0 0 0,-1-4 0 0 0,3 2 0 0 0,2 4 0 0 0,4 4 0 0 0,3 3 0 0 0,9-2 0 0 0,3-1 0 0 0,7-4 0 0 0,7-7 0 0 0,7-6 0 0 0,4-5 0 0 0,4-4 0 0 0,1-2 0 0 0,2 0 0 0 0,-1-2 0 0 0,-6 8 0 0 0,-9 8 0 0 0,-2 2 0 0 0,1 5 0 0 0,-2 5 0 0 0,1-2 0 0 0,-3 2 0 0 0,-5 2 0 0 0,-5-3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6T12:25:02.9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18845 6239 16383 0 0,'-6'0'0'0'0,"4"0"0"0"0,21-7 0 0 0,22-1 0 0 0,28 0 0 0 0,23 1 0 0 0,8 2 0 0 0,1-4 0 0 0,1-1 0 0 0,4-6 0 0 0,-3-5 0 0 0,-7 0 0 0 0,-7 3 0 0 0,-5 6 0 0 0,-10 4 0 0 0,-12 3 0 0 0,-10 4 0 0 0,-7 0 0 0 0,-5 2 0 0 0,-2 0 0 0 0,-2 0 0 0 0,0 0 0 0 0,6-1 0 0 0,3 1 0 0 0,7-1 0 0 0,7 0 0 0 0,7 0 0 0 0,-2 0 0 0 0,1 0 0 0 0,-3 0 0 0 0,-7 0 0 0 0,1 0 0 0 0,-2 0 0 0 0,1 0 0 0 0,12 0 0 0 0,1 0 0 0 0,-5 0 0 0 0,-7 0 0 0 0,-6 0 0 0 0,-6 0 0 0 0,-3 0 0 0 0,-2 0 0 0 0,-2 0 0 0 0,0 6 0 0 0,0 3 0 0 0,-7 5 0 0 0,-1 2 0 0 0,0-3 0 0 0,2-4 0 0 0,2-3 0 0 0,3-2 0 0 0,-6 4 0 0 0,-2 1 0 0 0,2-1 0 0 0,2-2 0 0 0,2-2 0 0 0,1-2 0 0 0,2-1 0 0 0,1 0 0 0 0,6-2 0 0 0,3 1 0 0 0,0 0 0 0 0,-2-1 0 0 0,-2 1 0 0 0,-2 0 0 0 0,-1 0 0 0 0,-2 0 0 0 0,0 0 0 0 0,0 0 0 0 0,0 0 0 0 0,-1 0 0 0 0,1 0 0 0 0,0 0 0 0 0,0 0 0 0 0,0 0 0 0 0,0 0 0 0 0,0 0 0 0 0,0 0 0 0 0,0 0 0 0 0,0 0 0 0 0,0 0 0 0 0,0 0 0 0 0,-6 6 0 0 0,-3 3 0 0 0,-6 6 0 0 0,0 0 0 0 0,2-2 0 0 0,4-4 0 0 0,3-3 0 0 0,-11-2 0 0 0,-15-2 0 0 0,-14 4 0 0 0,-14 3 0 0 0,-8-2 0 0 0,-7-1 0 0 0,-2-2 0 0 0,-8-1 0 0 0,-10-2 0 0 0,0-1 0 0 0,2 0 0 0 0,5 0 0 0 0,-3 0 0 0 0,1-1 0 0 0,4 1 0 0 0,3 0 0 0 0,2 0 0 0 0,3 0 0 0 0,1 0 0 0 0,1 0 0 0 0,1 0 0 0 0,0 0 0 0 0,-1 0 0 0 0,1 0 0 0 0,-1 0 0 0 0,0 0 0 0 0,0 0 0 0 0,0 0 0 0 0,0 0 0 0 0,0 0 0 0 0,0 0 0 0 0,0 0 0 0 0,0 0 0 0 0,0 0 0 0 0,0 0 0 0 0,0 0 0 0 0,0 0 0 0 0,0 0 0 0 0,0 0 0 0 0,0 0 0 0 0,0 0 0 0 0,0 0 0 0 0,0 0 0 0 0,0 0 0 0 0,0 0 0 0 0,0 0 0 0 0,0 0 0 0 0,0 0 0 0 0,-7 0 0 0 0,-2 0 0 0 0,-5 0 0 0 0,-8 0 0 0 0,1 0 0 0 0,3 0 0 0 0,5 0 0 0 0,5 0 0 0 0,3 0 0 0 0,3 0 0 0 0,2 0 0 0 0,0 0 0 0 0,1 0 0 0 0,0 0 0 0 0,0 0 0 0 0,0 0 0 0 0,-1 0 0 0 0,0 0 0 0 0,0 0 0 0 0,0 0 0 0 0,0 0 0 0 0,0 0 0 0 0,0 0 0 0 0,0 0 0 0 0,0 0 0 0 0,0 0 0 0 0,0 0 0 0 0,0 0 0 0 0,0 0 0 0 0,0 0 0 0 0,0 0 0 0 0,0 0 0 0 0,0 0 0 0 0,0 0 0 0 0,0 0 0 0 0,0 0 0 0 0,0 0 0 0 0,0 0 0 0 0,-7 0 0 0 0,-2 0 0 0 0,1 0 0 0 0,2 0 0 0 0,1 0 0 0 0,2 0 0 0 0,1 0 0 0 0,2 0 0 0 0,0 0 0 0 0,0 0 0 0 0,0 0 0 0 0,1 0 0 0 0,-1 0 0 0 0,0 0 0 0 0,0 0 0 0 0,0 0 0 0 0,0 0 0 0 0,0 0 0 0 0,0 0 0 0 0,0 0 0 0 0,0 0 0 0 0,0 0 0 0 0,6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6T19:57:55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11863 4286 16383 0 0,'5'6'0'0'0,"14"1"0"0"0,14 0 0 0 0,7-1 0 0 0,2 3 0 0 0,0 1 0 0 0,-1-1 0 0 0,-9 2 0 0 0,-3 1 0 0 0,4-3 0 0 0,2-2 0 0 0,1-3 0 0 0,-1-2 0 0 0,0-1 0 0 0,0-1 0 0 0,-1 0 0 0 0,-1 0 0 0 0,0-1 0 0 0,-12 1 0 0 0,-14-1 0 0 0,-14 1 0 0 0,-12 0 0 0 0,-3 6 0 0 0,4 7 0 0 0,-3 1 0 0 0,-1-1 0 0 0,-4-4 0 0 0,3 4 0 0 0,-1-2 0 0 0,-1-2 0 0 0,-2 2 0 0 0,-2 6 0 0 0,-2 0 0 0 0,-1-4 0 0 0,0-3 0 0 0,-1-4 0 0 0,-1-3 0 0 0,1-1 0 0 0,0-2 0 0 0,0-1 0 0 0,0 0 0 0 0,0 1 0 0 0,1-1 0 0 0,4-5 0 0 0,3-1 0 0 0,-1-1 0 0 0,5-3 0 0 0,0 0 0 0 0,3-4 0 0 0,0 0 0 0 0,2-2 0 0 0,5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6T19:57:55.12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10180 6809 16383 0 0,'6'0'0'0'0,"7"0"0"0"0,7 0 0 0 0,6 0 0 0 0,3 5 0 0 0,4 3 0 0 0,0 4 0 0 0,2 1 0 0 0,-1-2 0 0 0,0-2 0 0 0,-1-4 0 0 0,1-2 0 0 0,-1-2 0 0 0,-6-6 0 0 0,-2-8 0 0 0,-4-8 0 0 0,-7-5 0 0 0,-6-4 0 0 0,-3-3 0 0 0,-4 0 0 0 0,-6 4 0 0 0,-4 2 0 0 0,1 0 0 0 0,-4 5 0 0 0,-1 0 0 0 0,-3 5 0 0 0,2-2 0 0 0,2-2 0 0 0,-2 2 0 0 0,-4 5 0 0 0,-5 4 0 0 0,-4 4 0 0 0,3 9 0 0 0,0 3 0 0 0,-2 7 0 0 0,-2 6 0 0 0,-2 6 0 0 0,-1-1 0 0 0,5 0 0 0 0,1-3 0 0 0,-1-6 0 0 0,-2-5 0 0 0,-1-5 0 0 0,-1-2 0 0 0,4 3 0 0 0,1 1 0 0 0,4-1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6T19:57:55.12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15940 10266 16383 0 0,'0'5'0'0'0,"0"8"0"0"0,0 7 0 0 0,0 6 0 0 0,0 3 0 0 0,5-2 0 0 0,3-1 0 0 0,4 1 0 0 0,1 2 0 0 0,-2 0 0 0 0,-2 2 0 0 0,-4 1 0 0 0,4-5 0 0 0,5-1 0 0 0,6-1 0 0 0,6 3 0 0 0,3 1 0 0 0,3-5 0 0 0,-5 0 0 0 0,0-4 0 0 0,0-6 0 0 0,-5 0 0 0 0,0-1 0 0 0,2 1 0 0 0,2-1 0 0 0,2-2 0 0 0,3-4 0 0 0,0-3 0 0 0,2-7 0 0 0,0-4 0 0 0,0 0 0 0 0,0 1 0 0 0,-5-4 0 0 0,-3-1 0 0 0,-4-3 0 0 0,-7-6 0 0 0,0 2 0 0 0,-2-3 0 0 0,-9 3 0 0 0,-10 4 0 0 0,-4-1 0 0 0,-6 2 0 0 0,-6 4 0 0 0,2-3 0 0 0,-2 1 0 0 0,3-4 0 0 0,0 2 0 0 0,-3 2 0 0 0,3-2 0 0 0,-1 1 0 0 0,-2 2 0 0 0,-3 4 0 0 0,3-4 0 0 0,-1 1 0 0 0,-1 1 0 0 0,4-3 0 0 0,-1 0 0 0 0,4-4 0 0 0,-1 1 0 0 0,-2 3 0 0 0,-4 3 0 0 0,-3 3 0 0 0,-2 3 0 0 0,-2 1 0 0 0,5-5 0 0 0,1-1 0 0 0,0 1 0 0 0,4-5 0 0 0,0 0 0 0 0,-1 2 0 0 0,-3 2 0 0 0,-3 3 0 0 0,5 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846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9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EA5081-7C3B-4331-8DF4-4701702254E9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2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65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"</a:t>
            </a:r>
            <a:r>
              <a:rPr lang="en-US" altLang="en-US" sz="1600" dirty="0">
                <a:ea typeface="ＭＳ Ｐゴシック" panose="020B0600070205080204" pitchFamily="34" charset="-128"/>
              </a:rPr>
              <a:t>select * from instructor where name = </a:t>
            </a:r>
            <a:r>
              <a:rPr lang="en-US" altLang="ja-JP" sz="1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tr-TR" altLang="ja-JP" sz="1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"</a:t>
            </a:r>
            <a:r>
              <a:rPr lang="en-US" altLang="ja-JP" sz="1600" dirty="0">
                <a:ea typeface="ＭＳ Ｐゴシック" panose="020B0600070205080204" pitchFamily="34" charset="-128"/>
              </a:rPr>
              <a:t> + name + </a:t>
            </a:r>
            <a:r>
              <a:rPr lang="tr-TR" altLang="ja-JP" sz="1600" b="1" dirty="0">
                <a:ea typeface="ＭＳ Ｐゴシック" panose="020B0600070205080204" pitchFamily="34" charset="-128"/>
              </a:rPr>
              <a:t>" </a:t>
            </a:r>
            <a:r>
              <a:rPr lang="en-US" altLang="ja-JP" sz="1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tr-TR" altLang="ja-JP" sz="1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1600" b="1" dirty="0">
                <a:ea typeface="ＭＳ Ｐゴシック" panose="020B0600070205080204" pitchFamily="34" charset="-128"/>
              </a:rPr>
              <a:t>"</a:t>
            </a:r>
            <a:endParaRPr lang="tr-TR" altLang="ja-JP" sz="1600" b="1" dirty="0">
              <a:ea typeface="ＭＳ Ｐゴシック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altLang="ja-JP" sz="1600" b="1" dirty="0" err="1">
                <a:ea typeface="ＭＳ Ｐゴシック" panose="020B0600070205080204" pitchFamily="34" charset="-128"/>
              </a:rPr>
              <a:t>Prepared</a:t>
            </a:r>
            <a:r>
              <a:rPr lang="tr-TR" altLang="ja-JP" sz="1600" b="1" dirty="0">
                <a:ea typeface="ＭＳ Ｐゴシック" panose="020B0600070205080204" pitchFamily="34" charset="-128"/>
              </a:rPr>
              <a:t> </a:t>
            </a:r>
            <a:r>
              <a:rPr lang="tr-TR" altLang="ja-JP" sz="1600" b="1" dirty="0" err="1">
                <a:ea typeface="ＭＳ Ｐゴシック" panose="020B0600070205080204" pitchFamily="34" charset="-128"/>
              </a:rPr>
              <a:t>statement</a:t>
            </a:r>
            <a:r>
              <a:rPr lang="tr-TR" altLang="ja-JP" sz="1600" b="1" dirty="0">
                <a:ea typeface="ＭＳ Ｐゴシック" panose="020B0600070205080204" pitchFamily="34" charset="-128"/>
              </a:rPr>
              <a:t> </a:t>
            </a:r>
            <a:r>
              <a:rPr lang="tr-TR" altLang="ja-JP" sz="1600" b="1" dirty="0" err="1">
                <a:ea typeface="ＭＳ Ｐゴシック" panose="020B0600070205080204" pitchFamily="34" charset="-128"/>
              </a:rPr>
              <a:t>setString</a:t>
            </a:r>
            <a:r>
              <a:rPr lang="tr-TR" altLang="ja-JP" sz="1600" b="1" baseline="0" dirty="0">
                <a:ea typeface="ＭＳ Ｐゴシック" panose="020B0600070205080204" pitchFamily="34" charset="-128"/>
              </a:rPr>
              <a:t> ve benzeri fonksiyonlar </a:t>
            </a:r>
            <a:r>
              <a:rPr lang="tr-TR" altLang="ja-JP" sz="1600" b="1" baseline="0" dirty="0" err="1">
                <a:ea typeface="ＭＳ Ｐゴシック" panose="020B0600070205080204" pitchFamily="34" charset="-128"/>
              </a:rPr>
              <a:t>input</a:t>
            </a:r>
            <a:r>
              <a:rPr lang="tr-TR" altLang="ja-JP" sz="1600" b="1" baseline="0" dirty="0">
                <a:ea typeface="ＭＳ Ｐゴシック" panose="020B0600070205080204" pitchFamily="34" charset="-128"/>
              </a:rPr>
              <a:t> içindeki ‘ </a:t>
            </a:r>
            <a:r>
              <a:rPr lang="tr-TR" altLang="ja-JP" sz="1600" b="1" baseline="0" dirty="0" err="1">
                <a:ea typeface="ＭＳ Ｐゴシック" panose="020B0600070205080204" pitchFamily="34" charset="-128"/>
              </a:rPr>
              <a:t>leri</a:t>
            </a:r>
            <a:r>
              <a:rPr lang="tr-TR" altLang="ja-JP" sz="1600" b="1" baseline="0" dirty="0">
                <a:ea typeface="ＭＳ Ｐゴシック" panose="020B0600070205080204" pitchFamily="34" charset="-128"/>
              </a:rPr>
              <a:t> </a:t>
            </a:r>
            <a:r>
              <a:rPr lang="tr-TR" altLang="ja-JP" sz="1600" b="1" baseline="0" dirty="0" err="1">
                <a:ea typeface="ＭＳ Ｐゴシック" panose="020B0600070205080204" pitchFamily="34" charset="-128"/>
              </a:rPr>
              <a:t>escape</a:t>
            </a:r>
            <a:r>
              <a:rPr lang="tr-TR" altLang="ja-JP" sz="1600" b="1" baseline="0" dirty="0">
                <a:ea typeface="ＭＳ Ｐゴシック" panose="020B0600070205080204" pitchFamily="34" charset="-128"/>
              </a:rPr>
              <a:t> ile tutuyor. Böylece </a:t>
            </a:r>
            <a:r>
              <a:rPr lang="en-US" altLang="ja-JP" sz="1600" b="1" dirty="0"/>
              <a:t>\</a:t>
            </a:r>
            <a:r>
              <a:rPr lang="en-US" altLang="ja-JP" sz="1600" b="1" dirty="0">
                <a:latin typeface="Arial" panose="020B0604020202020204" pitchFamily="34" charset="0"/>
              </a:rPr>
              <a:t>'</a:t>
            </a:r>
            <a:r>
              <a:rPr lang="en-US" altLang="ja-JP" sz="1600" b="1" dirty="0"/>
              <a:t>Y\</a:t>
            </a:r>
            <a:r>
              <a:rPr lang="en-US" altLang="ja-JP" sz="1600" b="1" dirty="0">
                <a:latin typeface="Arial" panose="020B0604020202020204" pitchFamily="34" charset="0"/>
              </a:rPr>
              <a:t>'</a:t>
            </a:r>
            <a:r>
              <a:rPr lang="en-US" altLang="ja-JP" sz="1600" b="1" dirty="0"/>
              <a:t> = \</a:t>
            </a:r>
            <a:r>
              <a:rPr lang="en-US" altLang="ja-JP" sz="1600" b="1" dirty="0">
                <a:latin typeface="Arial" panose="020B0604020202020204" pitchFamily="34" charset="0"/>
              </a:rPr>
              <a:t>'</a:t>
            </a:r>
            <a:r>
              <a:rPr lang="en-US" altLang="ja-JP" sz="1600" b="1" dirty="0"/>
              <a:t>Y</a:t>
            </a:r>
            <a:r>
              <a:rPr lang="tr-TR" altLang="ja-JP" sz="1600" b="1" dirty="0"/>
              <a:t>  TRUE olmuyor.</a:t>
            </a:r>
            <a:endParaRPr lang="en-US" altLang="ja-JP" sz="1600" b="1" dirty="0">
              <a:ea typeface="ＭＳ Ｐゴシック" panose="020B0600070205080204" pitchFamily="34" charset="-128"/>
            </a:endParaRPr>
          </a:p>
          <a:p>
            <a:r>
              <a:rPr lang="tr-TR" dirty="0" err="1">
                <a:latin typeface="Times New Roman"/>
                <a:ea typeface="MS PGothic"/>
                <a:cs typeface="Times New Roman"/>
              </a:rPr>
              <a:t>Some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database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systems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allow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multiple SQL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statements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to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be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executed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in a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single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 JDBC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execute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method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,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with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statements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separated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by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a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semicolon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.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This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feature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has</a:t>
            </a:r>
          </a:p>
          <a:p>
            <a:r>
              <a:rPr lang="tr-TR" dirty="0" err="1">
                <a:latin typeface="Times New Roman"/>
                <a:ea typeface="MS PGothic"/>
                <a:cs typeface="Times New Roman"/>
              </a:rPr>
              <a:t>been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turned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off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by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default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on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some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JDBC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drivers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because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it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allows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malicious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hackers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 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to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insert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whole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SQL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statements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using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SQL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injection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736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 used to write a database browser that allows a user to find the tables in a database, examine their schema, examine rows in a table, apply selections to see desired rows, and so on. The metadata information can be used to make code used for these tasks</a:t>
            </a:r>
          </a:p>
          <a:p>
            <a:r>
              <a:rPr lang="en-US" dirty="0"/>
              <a:t>generic;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772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148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5684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7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619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BA436F-0A43-4014-B8D3-1B023E7936D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46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5ABEB0D-E689-4772-BE6A-4FA7DBC8FEE3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84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74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5A182C-C5A4-4D0D-A6BE-A4D6F473207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16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12ABCD7-1D35-4F42-9F48-1FA3A1BF75A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72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5239BC-08AC-4171-BC29-B11CED1C00D8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41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609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528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34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64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647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45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7B0BBF-B3C9-440E-B986-950E14E24760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95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83D157-7C62-425E-BB0E-CE8BAE867B6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981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269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894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8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046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145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652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383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643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581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AEAC40-D26E-4DE7-A131-BE43F6F065EA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52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176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C5C2D2E6-F3AE-4706-AA7C-A27CB5881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3E3BA3E-1163-4871-A1C5-DDC284DA4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23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11377A80-0AAD-447B-BE0B-51EE48D2E4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A8A5EF8-1EA2-40F7-ACE3-511711E5D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52C85F7F-263F-4BCA-A748-E7BF53C31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48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6101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3C515C3-4144-46F2-9488-0C2F9C995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2CDE7844-086F-44A6-BD23-B7F220B0A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823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B3BA81C-442A-4230-A20A-E595EBE42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48B2855-8CA5-440D-9408-4CE865C84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254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9AE2622C-3725-441E-83A6-02F180C38E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195425E-B128-4221-8204-CB4CCCA7DF75}" type="slidenum">
              <a:rPr lang="en-US" altLang="en-US" sz="1200"/>
              <a:pPr algn="r"/>
              <a:t>59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690451F-D741-432D-92E9-516ABF987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BE2C4D40-217F-4CE6-B4E8-F1DA3F833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171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D0EAB560-37BF-4BCA-B8B2-3F91FFA8DC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  <a:pPr algn="r"/>
              <a:t>60</a:t>
            </a:fld>
            <a:endParaRPr lang="en-US" altLang="en-US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4BF505B-7173-4754-A528-D8FA43F0A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22B67DF2-5D25-46F8-ACC9-D9394CC34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12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B1916905-3F23-48B5-B6F3-A8A48ED274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1AACACD-8B6D-4E06-8D1A-2038FD192ACE}" type="slidenum">
              <a:rPr lang="en-US" altLang="en-US" sz="1200"/>
              <a:pPr algn="r"/>
              <a:t>61</a:t>
            </a:fld>
            <a:endParaRPr lang="en-US" altLang="en-US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32371CE-4867-4407-B3A6-51B53F312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8B4DCB98-CC70-4854-9597-C4D5A37DA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977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A7615A99-8D1A-4BC1-9629-12BC9DF9EE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748E501-D662-4A27-9C06-945CF1E5CC34}" type="slidenum">
              <a:rPr lang="en-US" altLang="en-US" sz="1200"/>
              <a:pPr algn="r"/>
              <a:t>62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661E8095-6D2C-41A8-B271-9AB1D651D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86D5D4DC-B829-48BF-B1AC-E75D18F98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819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841B4EAA-8DEC-4091-900B-F533CB361E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0EEDD03-8CC7-4993-B1DC-9F7BF290D871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8809479-F953-4055-B86B-B7BBDED36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946F2EA-0356-44B0-A850-64B9E5368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582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7A787AF7-66B7-4972-B7D6-364DAE18B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20F94DD8-2809-4B5A-B4AF-08400FB9E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2751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5AB8FDEF-5BD6-4003-AB54-905620D33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5CFC35-B157-4AC7-8AB7-E1A48B0EE199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4499535-6F71-45E0-8F21-448C498DF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B18A5756-94E4-49C3-ABAF-2FB7113AD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435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375DABD8-6F94-4383-A073-09A69F57D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6D0486-2383-464C-8F37-EE396CDFE6B7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C61A5E75-BCB2-4DC1-A7EA-5EA6F3ECE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A51625C8-428E-42A3-A2E9-C899D2160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45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250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148FBFC0-4311-421C-BC03-F76D62307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F7C2E8-7F0D-4256-96FD-C289296D7A78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3C93AC7-CA99-43E4-AE8F-91CDBA14C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4F316149-E36D-4BAF-878D-B38887B1C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671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23DF8502-8D0D-46C4-9475-8D9E378F0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34B156-CC36-4057-9BA9-DAFF2ADAEBE0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E2B9470B-BE2B-461E-A82C-20E238B200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559F1B65-B0E5-4571-87D7-11F1FDB4B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dirty="0">
                <a:latin typeface="Times New Roman"/>
                <a:ea typeface="MS PGothic"/>
                <a:cs typeface="Times New Roman"/>
              </a:rPr>
              <a:t>Sales relation has 4 items * 3 </a:t>
            </a:r>
            <a:r>
              <a:rPr lang="en-IN" altLang="en-US" dirty="0" err="1">
                <a:latin typeface="Times New Roman"/>
                <a:ea typeface="MS PGothic"/>
                <a:cs typeface="Times New Roman"/>
              </a:rPr>
              <a:t>colors</a:t>
            </a:r>
            <a:r>
              <a:rPr lang="en-IN" altLang="en-US" dirty="0">
                <a:latin typeface="Times New Roman"/>
                <a:ea typeface="MS PGothic"/>
                <a:cs typeface="Times New Roman"/>
              </a:rPr>
              <a:t> * 3 sizes = 36 cells.</a:t>
            </a:r>
          </a:p>
          <a:p>
            <a:r>
              <a:rPr lang="en-IN" altLang="en-US" dirty="0">
                <a:latin typeface="Times New Roman"/>
                <a:ea typeface="MS PGothic"/>
                <a:cs typeface="Times New Roman"/>
              </a:rPr>
              <a:t>The figure in this slide has 5*4*4 = 80 cells</a:t>
            </a:r>
            <a:endParaRPr lang="en-IN" altLang="en-US" dirty="0">
              <a:latin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51615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BE32ABD2-DC6C-45D8-AA16-9196C793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7232A8-64F6-48E8-B73B-ADCEE6F9D8FE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7C8F1F65-53E9-43E5-BAF2-60CCDAB0E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DD84AF79-177F-440D-9CAF-AFA9FE699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 err="1">
                <a:latin typeface="Times New Roman" panose="02020603050405020304" pitchFamily="18" charset="0"/>
              </a:rPr>
              <a:t>sample</a:t>
            </a:r>
            <a:r>
              <a:rPr lang="tr-TR" altLang="en-US" dirty="0">
                <a:latin typeface="Times New Roman" panose="02020603050405020304" pitchFamily="18" charset="0"/>
              </a:rPr>
              <a:t> DATE : </a:t>
            </a:r>
            <a:r>
              <a:rPr lang="en-IN" altLang="en-US" b="1" dirty="0">
                <a:latin typeface="Times New Roman" panose="02020603050405020304" pitchFamily="18" charset="0"/>
              </a:rPr>
              <a:t>1999-01-08</a:t>
            </a:r>
            <a:endParaRPr lang="tr-TR" altLang="en-US" b="1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 err="1">
                <a:latin typeface="Times New Roman" panose="02020603050405020304" pitchFamily="18" charset="0"/>
              </a:rPr>
              <a:t>sample</a:t>
            </a:r>
            <a:r>
              <a:rPr lang="tr-TR" altLang="en-US" dirty="0">
                <a:latin typeface="Times New Roman" panose="02020603050405020304" pitchFamily="18" charset="0"/>
              </a:rPr>
              <a:t> TIME:  </a:t>
            </a:r>
            <a:r>
              <a:rPr lang="en-IN" altLang="en-US" b="1" dirty="0">
                <a:latin typeface="Times New Roman" panose="02020603050405020304" pitchFamily="18" charset="0"/>
              </a:rPr>
              <a:t>04:05:06</a:t>
            </a:r>
            <a:r>
              <a:rPr lang="tr-TR" altLang="en-US" b="1" dirty="0">
                <a:latin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 err="1">
                <a:latin typeface="Times New Roman" panose="02020603050405020304" pitchFamily="18" charset="0"/>
              </a:rPr>
              <a:t>sample</a:t>
            </a:r>
            <a:r>
              <a:rPr lang="tr-TR" altLang="en-US" dirty="0">
                <a:latin typeface="Times New Roman" panose="02020603050405020304" pitchFamily="18" charset="0"/>
              </a:rPr>
              <a:t> TIME </a:t>
            </a:r>
            <a:r>
              <a:rPr lang="en-US" altLang="en-US" dirty="0">
                <a:latin typeface="Times New Roman" panose="02020603050405020304" pitchFamily="18" charset="0"/>
              </a:rPr>
              <a:t>followed by an optional time zone</a:t>
            </a:r>
            <a:r>
              <a:rPr lang="tr-TR" altLang="en-US" dirty="0">
                <a:latin typeface="Times New Roman" panose="02020603050405020304" pitchFamily="18" charset="0"/>
              </a:rPr>
              <a:t>. :  </a:t>
            </a:r>
            <a:r>
              <a:rPr lang="en-IN" altLang="en-US" b="1" dirty="0">
                <a:latin typeface="Times New Roman" panose="02020603050405020304" pitchFamily="18" charset="0"/>
              </a:rPr>
              <a:t>04:05:06</a:t>
            </a:r>
            <a:r>
              <a:rPr lang="tr-TR" altLang="en-US" b="1" dirty="0">
                <a:latin typeface="Times New Roman" panose="02020603050405020304" pitchFamily="18" charset="0"/>
              </a:rPr>
              <a:t> PST</a:t>
            </a:r>
          </a:p>
          <a:p>
            <a:r>
              <a:rPr lang="tr-TR" altLang="en-US" dirty="0" err="1">
                <a:latin typeface="Times New Roman" panose="02020603050405020304" pitchFamily="18" charset="0"/>
              </a:rPr>
              <a:t>Sample</a:t>
            </a:r>
            <a:r>
              <a:rPr lang="tr-TR" altLang="en-US" dirty="0">
                <a:latin typeface="Times New Roman" panose="02020603050405020304" pitchFamily="18" charset="0"/>
              </a:rPr>
              <a:t> TIMESTAMP: </a:t>
            </a:r>
            <a:r>
              <a:rPr lang="en-US" altLang="en-US" dirty="0">
                <a:latin typeface="Times New Roman" panose="02020603050405020304" pitchFamily="18" charset="0"/>
              </a:rPr>
              <a:t>concatenation of a date and a time, followed by an optional time zone</a:t>
            </a:r>
            <a:r>
              <a:rPr lang="tr-TR" altLang="en-US" dirty="0">
                <a:latin typeface="Times New Roman" panose="02020603050405020304" pitchFamily="18" charset="0"/>
              </a:rPr>
              <a:t>. </a:t>
            </a:r>
            <a:r>
              <a:rPr lang="tr-TR" altLang="en-US" b="1" dirty="0" err="1">
                <a:latin typeface="Times New Roman" panose="02020603050405020304" pitchFamily="18" charset="0"/>
              </a:rPr>
              <a:t>January</a:t>
            </a:r>
            <a:r>
              <a:rPr lang="tr-TR" altLang="en-US" b="1" dirty="0">
                <a:latin typeface="Times New Roman" panose="02020603050405020304" pitchFamily="18" charset="0"/>
              </a:rPr>
              <a:t> 8 04:05:06 1999 PST</a:t>
            </a:r>
          </a:p>
          <a:p>
            <a:endParaRPr lang="tr-TR" altLang="en-US" b="1" dirty="0">
              <a:latin typeface="Times New Roman" panose="02020603050405020304" pitchFamily="18" charset="0"/>
              <a:cs typeface="Times New Roman"/>
            </a:endParaRPr>
          </a:p>
          <a:p>
            <a:r>
              <a:rPr lang="en-US" b="1" dirty="0">
                <a:latin typeface="Times New Roman"/>
                <a:ea typeface="MS PGothic"/>
                <a:cs typeface="Times New Roman"/>
              </a:rPr>
              <a:t>Hierarchies  are 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provided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by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a domain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expert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,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because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then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the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resulting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general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concepts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will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make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sense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to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people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familiar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with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the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domain.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Concept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hierarchies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might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also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be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formed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automatically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by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 </a:t>
            </a:r>
            <a:r>
              <a:rPr lang="tr-TR" dirty="0" err="1">
                <a:latin typeface="Times New Roman"/>
                <a:ea typeface="MS PGothic"/>
                <a:cs typeface="Times New Roman"/>
              </a:rPr>
              <a:t>clustering</a:t>
            </a:r>
            <a:r>
              <a:rPr lang="tr-TR" dirty="0">
                <a:latin typeface="Times New Roman"/>
                <a:ea typeface="MS PGothic"/>
                <a:cs typeface="Times New Roman"/>
              </a:rPr>
              <a:t>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7937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9C600FC-25C5-48DB-8B59-D3FD01816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EED90-ACF9-422B-915D-7246E309F195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7B42EEEC-3A31-4BA6-84C5-4846D1EFE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AE2EDAE-02D8-4130-8B73-45B3F8FD3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422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90996C1E-24C8-48FC-AD5C-6409A79720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04FD1F-96DF-4300-AD07-17DC7A99019F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0D4EFE85-7A1F-44AD-87B2-A81E9D28A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725CC705-0DD6-40FF-AFF2-3ACD9964A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407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9320E0F5-85BB-4833-9F4A-BED9244457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E5F7E46-45D8-462F-926B-991372CA2A56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2C44E2E1-DF2F-4706-82AD-0E21CD7E1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EDE43156-BBCC-4F31-87CB-3AA3FF6DD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574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ED84FF49-0D5A-496D-A872-9090CABCA7E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897B525-AB85-4C24-B44B-743940307121}" type="slidenum">
              <a:rPr lang="en-US" altLang="en-US" sz="1200"/>
              <a:pPr algn="r"/>
              <a:t>73</a:t>
            </a:fld>
            <a:endParaRPr lang="en-US" altLang="en-US" sz="12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709D3E4E-1403-42C1-BB81-F296EF3ED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13FB87FF-8B87-4E2E-BF8A-09229A330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dirty="0">
                <a:latin typeface="Times New Roman"/>
                <a:ea typeface="MS PGothic"/>
                <a:cs typeface="Times New Roman"/>
              </a:rPr>
              <a:t>(case when grouping(item name) = 1 then ’all’</a:t>
            </a:r>
            <a:endParaRPr lang="tr-TR" dirty="0">
              <a:latin typeface="Times New Roman"/>
              <a:ea typeface="MS PGothic"/>
              <a:cs typeface="Times New Roman"/>
            </a:endParaRPr>
          </a:p>
          <a:p>
            <a:r>
              <a:rPr lang="en-IN" dirty="0">
                <a:latin typeface="Times New Roman"/>
                <a:ea typeface="MS PGothic"/>
                <a:cs typeface="Times New Roman"/>
              </a:rPr>
              <a:t>else item name end) as item name,</a:t>
            </a:r>
          </a:p>
        </p:txBody>
      </p:sp>
    </p:spTree>
    <p:extLst>
      <p:ext uri="{BB962C8B-B14F-4D97-AF65-F5344CB8AC3E}">
        <p14:creationId xmlns:p14="http://schemas.microsoft.com/office/powerpoint/2010/main" val="39835943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BBBD082B-4275-4186-88A3-9A2849F9C7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5CB8196-3869-44DC-99DF-42C11768853F}" type="slidenum">
              <a:rPr lang="en-US" altLang="en-US" sz="1200"/>
              <a:pPr algn="r"/>
              <a:t>74</a:t>
            </a:fld>
            <a:endParaRPr lang="en-US" altLang="en-US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3AD9FA62-AE53-462E-BF52-7F816F7A7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06C6DCDE-01DA-4A7F-9654-905CDEA95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>
                <a:latin typeface="Times New Roman" panose="02020603050405020304" pitchFamily="18" charset="0"/>
              </a:rPr>
              <a:t>DECODE is </a:t>
            </a:r>
            <a:r>
              <a:rPr lang="tr-TR" altLang="en-US" dirty="0" err="1">
                <a:latin typeface="Times New Roman" panose="02020603050405020304" pitchFamily="18" charset="0"/>
              </a:rPr>
              <a:t>absent</a:t>
            </a:r>
            <a:r>
              <a:rPr lang="tr-TR" altLang="en-US" dirty="0">
                <a:latin typeface="Times New Roman" panose="02020603050405020304" pitchFamily="18" charset="0"/>
              </a:rPr>
              <a:t> in PGSQL.</a:t>
            </a:r>
            <a:r>
              <a:rPr lang="tr-TR" altLang="en-US" baseline="0" dirty="0">
                <a:latin typeface="Times New Roman" panose="02020603050405020304" pitchFamily="18" charset="0"/>
              </a:rPr>
              <a:t> May </a:t>
            </a:r>
            <a:r>
              <a:rPr lang="tr-TR" altLang="en-US" baseline="0" dirty="0" err="1">
                <a:latin typeface="Times New Roman" panose="02020603050405020304" pitchFamily="18" charset="0"/>
              </a:rPr>
              <a:t>use</a:t>
            </a:r>
            <a:r>
              <a:rPr lang="tr-TR" altLang="en-US" baseline="0" dirty="0">
                <a:latin typeface="Times New Roman" panose="02020603050405020304" pitchFamily="18" charset="0"/>
              </a:rPr>
              <a:t> CASE.</a:t>
            </a:r>
            <a:endParaRPr lang="en-I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26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65D0C9B7-D4F0-46CD-8304-A48F6FC9BB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D7A2C95-D4B0-4DED-AF83-59C697A357B3}" type="slidenum">
              <a:rPr lang="en-US" altLang="en-US" sz="1200"/>
              <a:pPr algn="r"/>
              <a:t>75</a:t>
            </a:fld>
            <a:endParaRPr lang="en-US" altLang="en-US" sz="12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4E6C2557-692A-4C26-A999-D6F44D9B3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9692E777-5FF9-4FC8-938B-860A4F28B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373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6A0DAA6D-A998-4B94-B4AD-D86A087D25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AF534BB-9825-443C-99B7-76466BEA7223}" type="slidenum">
              <a:rPr lang="en-US" altLang="en-US" sz="1200"/>
              <a:pPr algn="r"/>
              <a:t>76</a:t>
            </a:fld>
            <a:endParaRPr lang="en-US" altLang="en-US" sz="12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CC2A6F4A-DF2E-490A-9981-B3021240E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7B6FF9CF-A9E8-4643-83F1-801B59FDF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88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522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4608B392-B382-433A-80AE-EF6C47D6F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131894-5A1D-4527-A683-DA1180A7E7AC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0BCE5266-A70B-4241-828C-87B74029F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B45E3F25-5650-42C8-A467-2DB8C4550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132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C6E3A8DF-30D3-4E0C-BA58-0E4953DB1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43E662-CB9A-4C3E-A77F-E9C3019374AD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954061BF-0A24-4D43-93C1-6A9798772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17AEAA54-50CE-4B35-8824-D0407D87A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5308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2825F836-76EB-4933-8C54-38841E319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D3F978-FDE2-4BBF-A170-9F7AEE734DA4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FEDFD892-41AE-4A6D-B8DF-214B1D3EA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2B426679-9F43-40C9-96D1-BCB41FC4C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815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1D77FF02-3555-47C0-A739-7773DB24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950C1B-400B-4121-9FED-A7A42814D2A9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DF4FB788-3F7E-4D41-B04A-400256640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AA17D98E-B593-469A-9179-1066E959B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50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6412B2-536C-4355-9676-2D56984C8D0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0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52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5.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tutorial.com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gexercises.com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tutorial.com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gexercises.com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openxmlformats.org/officeDocument/2006/relationships/customXml" Target="../ink/ink4.xml"/><Relationship Id="rId9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s.uregina.ca/~dbd/cs831/notes/dcubes/dcubes.htm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5: Advanced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SUBSECTIONS      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Connecting to the Database</a:t>
            </a:r>
          </a:p>
          <a:p>
            <a:r>
              <a:rPr lang="en-US" altLang="en-US" dirty="0"/>
              <a:t>Shipping SQL Statements to the Database System</a:t>
            </a:r>
          </a:p>
          <a:p>
            <a:r>
              <a:rPr lang="en-US" altLang="en-US" dirty="0"/>
              <a:t>Exceptions and Resource Management</a:t>
            </a:r>
          </a:p>
          <a:p>
            <a:r>
              <a:rPr lang="en-US" altLang="en-US" dirty="0"/>
              <a:t>Retrieving the Result of a Query</a:t>
            </a:r>
          </a:p>
          <a:p>
            <a:r>
              <a:rPr lang="en-US" altLang="en-US" dirty="0"/>
              <a:t>Prepared Statements</a:t>
            </a:r>
          </a:p>
          <a:p>
            <a:r>
              <a:rPr lang="en-US" altLang="en-US" dirty="0"/>
              <a:t>Callable Statements</a:t>
            </a:r>
          </a:p>
          <a:p>
            <a:r>
              <a:rPr lang="en-US" altLang="en-US" dirty="0"/>
              <a:t>Metadata Features</a:t>
            </a:r>
          </a:p>
          <a:p>
            <a:r>
              <a:rPr lang="en-US" altLang="en-US" dirty="0"/>
              <a:t>Other Features</a:t>
            </a:r>
          </a:p>
          <a:p>
            <a:r>
              <a:rPr lang="en-US" altLang="en-US" dirty="0"/>
              <a:t>Database Access from Python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</a:p>
          <a:p>
            <a:pPr lvl="1"/>
            <a:r>
              <a:rPr lang="en-US" altLang="en-US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 and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ja-JP" b="1" dirty="0">
                <a:ea typeface="ＭＳ Ｐゴシック" panose="020B0600070205080204" pitchFamily="34" charset="-128"/>
              </a:rPr>
              <a:t>(1) equivalent if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ja-JP" b="1" dirty="0">
                <a:ea typeface="ＭＳ Ｐゴシック" panose="020B0600070205080204" pitchFamily="34" charset="-128"/>
              </a:rPr>
              <a:t> is the first argument of select result.</a:t>
            </a:r>
          </a:p>
          <a:p>
            <a:r>
              <a:rPr lang="en-US" altLang="en-US" dirty="0"/>
              <a:t>Dealing with Null values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b="1" dirty="0">
                <a:ea typeface="ＭＳ Ｐゴシック" panose="020B0600070205080204" pitchFamily="34" charset="-128"/>
              </a:rPr>
              <a:t> a =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rs.getInt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if 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rs.wasNull</a:t>
            </a:r>
            <a:r>
              <a:rPr lang="en-US" altLang="en-US" b="1" dirty="0">
                <a:ea typeface="ＭＳ Ｐゴシック" panose="020B0600070205080204" pitchFamily="34" charset="-128"/>
              </a:rPr>
              <a:t>())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Systems.out.println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388" y="590580"/>
            <a:ext cx="8843124" cy="6269635"/>
          </a:xfrm>
        </p:spPr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some values are replaced by “?”,  actual values will be provided later. The database system compiles the query when it is prepared. </a:t>
            </a:r>
            <a:endParaRPr lang="en-US" dirty="0">
              <a:solidFill>
                <a:srgbClr val="FF0000"/>
              </a:solidFill>
              <a:cs typeface="+mn-lt"/>
            </a:endParaRPr>
          </a:p>
          <a:p>
            <a:pPr marL="0" indent="0"/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Primary advantage:: 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Compile one, execute multiple times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with different input parameters</a:t>
            </a:r>
            <a:endParaRPr lang="en-US">
              <a:solidFill>
                <a:srgbClr val="FF0000"/>
              </a:solidFill>
              <a:cs typeface="Helvetica"/>
            </a:endParaRPr>
          </a:p>
          <a:p>
            <a:r>
              <a:rPr lang="en-US" altLang="en-US" dirty="0" err="1">
                <a:latin typeface="Arial"/>
                <a:ea typeface="MS PGothic"/>
                <a:cs typeface="Arial"/>
              </a:rPr>
              <a:t>PreparedStatement</a:t>
            </a:r>
            <a:r>
              <a:rPr lang="en-US" altLang="en-US" dirty="0">
                <a:latin typeface="Arial"/>
                <a:ea typeface="MS PGothic"/>
                <a:cs typeface="Arial"/>
              </a:rPr>
              <a:t> </a:t>
            </a:r>
            <a:r>
              <a:rPr lang="en-US" altLang="en-US" dirty="0" err="1">
                <a:latin typeface="Arial"/>
                <a:ea typeface="MS PGothic"/>
                <a:cs typeface="Arial"/>
              </a:rPr>
              <a:t>pStmt</a:t>
            </a:r>
            <a:r>
              <a:rPr lang="en-US" altLang="en-US" dirty="0">
                <a:latin typeface="Arial"/>
                <a:ea typeface="MS PGothic"/>
                <a:cs typeface="Arial"/>
              </a:rPr>
              <a:t> = </a:t>
            </a:r>
            <a:r>
              <a:rPr lang="en-US" altLang="en-US" dirty="0" err="1">
                <a:latin typeface="Arial"/>
                <a:ea typeface="MS PGothic"/>
                <a:cs typeface="Arial"/>
              </a:rPr>
              <a:t>conn.prepareStatement</a:t>
            </a:r>
            <a:r>
              <a:rPr lang="en-US" altLang="en-US" dirty="0">
                <a:latin typeface="Arial"/>
                <a:ea typeface="MS PGothic"/>
                <a:cs typeface="Arial"/>
              </a:rPr>
              <a:t>(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/>
                <a:ea typeface="MS PGothic"/>
                <a:cs typeface="Arial"/>
              </a:rPr>
              <a:t>                                         "insert into instructor values(?,?,?,?)");  </a:t>
            </a:r>
            <a:endParaRPr lang="en-US">
              <a:solidFill>
                <a:srgbClr val="000000"/>
              </a:solidFill>
              <a:latin typeface="Arial"/>
              <a:ea typeface="MS PGothic"/>
              <a:cs typeface="Arial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Arial"/>
                <a:ea typeface="MS PGothic"/>
                <a:cs typeface="Arial"/>
              </a:rPr>
              <a:t>                                                 // No execution </a:t>
            </a:r>
            <a:r>
              <a:rPr lang="en-US" altLang="en-US" dirty="0" err="1">
                <a:solidFill>
                  <a:srgbClr val="FF0000"/>
                </a:solidFill>
                <a:latin typeface="Arial"/>
                <a:ea typeface="MS PGothic"/>
                <a:cs typeface="Arial"/>
              </a:rPr>
              <a:t>yet.</a:t>
            </a:r>
            <a:r>
              <a:rPr lang="en-US" altLang="en-US" dirty="0" err="1">
                <a:latin typeface="Arial"/>
                <a:ea typeface="MS PGothic"/>
                <a:cs typeface="Arial"/>
              </a:rPr>
              <a:t>.</a:t>
            </a:r>
            <a:r>
              <a:rPr lang="en-US" altLang="en-US" dirty="0" err="1">
                <a:solidFill>
                  <a:srgbClr val="FF0000"/>
                </a:solidFill>
                <a:latin typeface="Arial"/>
                <a:ea typeface="MS PGothic"/>
                <a:cs typeface="Arial"/>
              </a:rPr>
              <a:t>Only</a:t>
            </a:r>
            <a:r>
              <a:rPr lang="en-US" altLang="en-US" dirty="0">
                <a:solidFill>
                  <a:srgbClr val="FF0000"/>
                </a:solidFill>
                <a:latin typeface="Arial"/>
                <a:ea typeface="MS PGothic"/>
                <a:cs typeface="Arial"/>
              </a:rPr>
              <a:t> generate access plan.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/>
                <a:ea typeface="MS PGothic"/>
                <a:cs typeface="Arial"/>
              </a:rPr>
              <a:t>pStmt.setString</a:t>
            </a:r>
            <a:r>
              <a:rPr lang="en-US" altLang="en-US" dirty="0">
                <a:latin typeface="Arial"/>
                <a:ea typeface="MS PGothic"/>
                <a:cs typeface="Arial"/>
              </a:rPr>
              <a:t>(1, "88877");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/>
                <a:ea typeface="MS PGothic"/>
                <a:cs typeface="Arial"/>
              </a:rPr>
              <a:t>pStmt.setString</a:t>
            </a:r>
            <a:r>
              <a:rPr lang="en-US" altLang="en-US" dirty="0">
                <a:latin typeface="Arial"/>
                <a:ea typeface="MS PGothic"/>
                <a:cs typeface="Arial"/>
              </a:rPr>
              <a:t>(2, "Perry");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/>
                <a:ea typeface="MS PGothic"/>
                <a:cs typeface="Arial"/>
              </a:rPr>
              <a:t>pStmt.setString</a:t>
            </a:r>
            <a:r>
              <a:rPr lang="en-US" altLang="en-US" dirty="0">
                <a:latin typeface="Arial"/>
                <a:ea typeface="MS PGothic"/>
                <a:cs typeface="Arial"/>
              </a:rPr>
              <a:t>(3, "Finance");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/>
                <a:ea typeface="MS PGothic"/>
                <a:cs typeface="Arial"/>
              </a:rPr>
              <a:t>pStmt.setInt</a:t>
            </a:r>
            <a:r>
              <a:rPr lang="en-US" altLang="en-US" dirty="0">
                <a:latin typeface="Arial"/>
                <a:ea typeface="MS PGothic"/>
                <a:cs typeface="Arial"/>
              </a:rPr>
              <a:t>(4, 125000);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/>
                <a:ea typeface="MS PGothic"/>
                <a:cs typeface="Arial"/>
              </a:rPr>
              <a:t>pStmt.executeUpdate</a:t>
            </a:r>
            <a:r>
              <a:rPr lang="en-US" altLang="en-US" dirty="0">
                <a:latin typeface="Arial"/>
                <a:ea typeface="MS PGothic"/>
                <a:cs typeface="Arial"/>
              </a:rPr>
              <a:t>();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/>
                <a:ea typeface="MS PGothic"/>
                <a:cs typeface="Arial"/>
              </a:rPr>
              <a:t>pStmt.setString</a:t>
            </a:r>
            <a:r>
              <a:rPr lang="en-US" altLang="en-US" dirty="0">
                <a:latin typeface="Arial"/>
                <a:ea typeface="MS PGothic"/>
                <a:cs typeface="Arial"/>
              </a:rPr>
              <a:t>(1, "88878");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/>
                <a:ea typeface="MS PGothic"/>
                <a:cs typeface="Arial"/>
              </a:rPr>
              <a:t>pStmt.executeUpdate</a:t>
            </a:r>
            <a:r>
              <a:rPr lang="en-US" altLang="en-US" dirty="0">
                <a:latin typeface="Arial"/>
                <a:ea typeface="MS PGothic"/>
                <a:cs typeface="Arial"/>
              </a:rPr>
              <a:t>();     </a:t>
            </a:r>
            <a:r>
              <a:rPr lang="en-US" altLang="en-US" dirty="0">
                <a:solidFill>
                  <a:srgbClr val="FF0000"/>
                </a:solidFill>
                <a:latin typeface="Arial"/>
                <a:ea typeface="MS PGothic"/>
                <a:cs typeface="Arial"/>
              </a:rPr>
              <a:t>// execute !!</a:t>
            </a:r>
            <a:endParaRPr lang="en-US" dirty="0">
              <a:solidFill>
                <a:srgbClr val="FF0000"/>
              </a:solidFill>
              <a:latin typeface="Arial"/>
              <a:ea typeface="MS PGothic"/>
              <a:cs typeface="Arial"/>
            </a:endParaRPr>
          </a:p>
          <a:p>
            <a:r>
              <a:rPr lang="en-US" altLang="en-US" dirty="0">
                <a:ea typeface="MS PGothic"/>
              </a:rPr>
              <a:t>WARNING: always use prepared statements when taking an input from the user and adding it to a query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NEVER create a query by concatenating strings</a:t>
            </a:r>
          </a:p>
          <a:p>
            <a:pPr lvl="1"/>
            <a:r>
              <a:rPr lang="en-US" altLang="en-US" dirty="0">
                <a:latin typeface="Arial"/>
                <a:ea typeface="ＭＳ Ｐゴシック"/>
                <a:cs typeface="Arial"/>
              </a:rPr>
              <a:t>"</a:t>
            </a:r>
            <a:r>
              <a:rPr lang="en-US" altLang="en-US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insert into instructor values(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dirty="0">
                <a:highlight>
                  <a:srgbClr val="FFFF00"/>
                </a:highlight>
                <a:latin typeface="Arial"/>
                <a:ea typeface="ＭＳ Ｐゴシック"/>
                <a:cs typeface="Arial"/>
              </a:rPr>
              <a:t> " +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ＭＳ Ｐゴシック"/>
                <a:cs typeface="Arial"/>
              </a:rPr>
              <a:t> ID</a:t>
            </a:r>
            <a:r>
              <a:rPr lang="en-US" altLang="ja-JP" dirty="0">
                <a:highlight>
                  <a:srgbClr val="FFFF00"/>
                </a:highlight>
                <a:latin typeface="Arial"/>
                <a:ea typeface="ＭＳ Ｐゴシック"/>
                <a:cs typeface="Arial"/>
              </a:rPr>
              <a:t> + "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ＭＳ Ｐゴシック"/>
                <a:cs typeface="Arial"/>
              </a:rPr>
              <a:t> '</a:t>
            </a:r>
            <a:r>
              <a:rPr lang="en-US" altLang="ja-JP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, 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ＭＳ Ｐゴシック"/>
                <a:cs typeface="Arial"/>
              </a:rPr>
              <a:t>' </a:t>
            </a:r>
            <a:r>
              <a:rPr lang="en-US" altLang="ja-JP" dirty="0">
                <a:highlight>
                  <a:srgbClr val="FFFF00"/>
                </a:highlight>
                <a:latin typeface="Arial"/>
                <a:ea typeface="ＭＳ Ｐゴシック"/>
                <a:cs typeface="Arial"/>
              </a:rPr>
              <a:t>" + 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ＭＳ Ｐゴシック"/>
                <a:cs typeface="Arial"/>
              </a:rPr>
              <a:t>name </a:t>
            </a:r>
            <a:r>
              <a:rPr lang="en-US" altLang="ja-JP" dirty="0">
                <a:highlight>
                  <a:srgbClr val="FFFF00"/>
                </a:highlight>
                <a:latin typeface="Arial"/>
                <a:ea typeface="ＭＳ Ｐゴシック"/>
                <a:cs typeface="Arial"/>
              </a:rPr>
              <a:t>+ "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ＭＳ Ｐゴシック"/>
                <a:cs typeface="Arial"/>
              </a:rPr>
              <a:t> '</a:t>
            </a:r>
            <a:r>
              <a:rPr lang="en-US" altLang="ja-JP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,</a:t>
            </a:r>
            <a:r>
              <a:rPr lang="en-US" altLang="ja-JP" dirty="0">
                <a:latin typeface="Arial"/>
                <a:ea typeface="ＭＳ Ｐゴシック"/>
                <a:cs typeface="Arial"/>
              </a:rPr>
              <a:t> " + " </a:t>
            </a:r>
            <a:r>
              <a:rPr lang="en-US" altLang="ja-JP" dirty="0">
                <a:highlight>
                  <a:srgbClr val="FFFF00"/>
                </a:highlight>
                <a:latin typeface="Arial"/>
                <a:ea typeface="ＭＳ Ｐゴシック"/>
                <a:cs typeface="Arial"/>
              </a:rPr>
              <a:t>' + dept name + " '</a:t>
            </a:r>
            <a:r>
              <a:rPr lang="en-US" altLang="ja-JP" dirty="0">
                <a:latin typeface="Arial"/>
                <a:ea typeface="ＭＳ Ｐゴシック"/>
                <a:cs typeface="Arial"/>
              </a:rPr>
              <a:t>, " ' balance + </a:t>
            </a:r>
            <a:r>
              <a:rPr lang="en-US" altLang="ja-JP" dirty="0">
                <a:ea typeface="MS PGothic"/>
              </a:rPr>
              <a:t>'</a:t>
            </a:r>
            <a:r>
              <a:rPr lang="en-US" altLang="ja-JP" dirty="0">
                <a:latin typeface="Arial"/>
                <a:ea typeface="ＭＳ Ｐゴシック"/>
                <a:cs typeface="Arial"/>
              </a:rPr>
              <a:t>)</a:t>
            </a:r>
            <a:r>
              <a:rPr lang="ja-JP" altLang="en-US" dirty="0">
                <a:latin typeface="Arial"/>
                <a:ea typeface="ＭＳ Ｐゴシック"/>
                <a:cs typeface="Arial"/>
              </a:rPr>
              <a:t>“</a:t>
            </a:r>
            <a:endParaRPr lang="en-US" altLang="ja-JP" dirty="0">
              <a:latin typeface="Arial"/>
              <a:ea typeface="ＭＳ Ｐゴシック"/>
              <a:cs typeface="Arial"/>
            </a:endParaRPr>
          </a:p>
          <a:p>
            <a:pPr lvl="1"/>
            <a:r>
              <a:rPr lang="en-US" altLang="en-US" dirty="0">
                <a:latin typeface="Arial"/>
                <a:ea typeface="ＭＳ Ｐゴシック"/>
                <a:cs typeface="Arial"/>
              </a:rPr>
              <a:t>What if name is </a:t>
            </a:r>
            <a:r>
              <a:rPr lang="ja-JP" altLang="en-US">
                <a:latin typeface="Arial"/>
                <a:ea typeface="ＭＳ Ｐゴシック"/>
                <a:cs typeface="Arial"/>
              </a:rPr>
              <a:t>“</a:t>
            </a:r>
            <a:r>
              <a:rPr lang="en-US" altLang="ja-JP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D'</a:t>
            </a:r>
            <a:r>
              <a:rPr lang="en-US" altLang="ja-JP" dirty="0">
                <a:latin typeface="Arial"/>
                <a:ea typeface="ＭＳ Ｐゴシック"/>
                <a:cs typeface="Arial"/>
              </a:rPr>
              <a:t>Souza</a:t>
            </a:r>
            <a:r>
              <a:rPr lang="ja-JP" altLang="en-US">
                <a:latin typeface="Arial"/>
                <a:ea typeface="ＭＳ Ｐゴシック"/>
                <a:cs typeface="Arial"/>
              </a:rPr>
              <a:t>”</a:t>
            </a:r>
            <a:r>
              <a:rPr lang="en-US" altLang="ja-JP" dirty="0">
                <a:latin typeface="Arial"/>
                <a:ea typeface="ＭＳ Ｐゴシック"/>
                <a:cs typeface="Arial"/>
              </a:rPr>
              <a:t>?  </a:t>
            </a:r>
            <a:r>
              <a:rPr lang="en-US" altLang="ja-JP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==&gt; Need prepared statement!!</a:t>
            </a:r>
          </a:p>
          <a:p>
            <a:pPr lvl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520" y="734355"/>
            <a:ext cx="8771237" cy="55651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ea typeface="MS PGothic"/>
              </a:rPr>
              <a:t>Even 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Compile one, execute only 1 time. ==&gt; use prepared statement for security!!</a:t>
            </a:r>
            <a:endParaRPr lang="en-US" altLang="en-US" dirty="0">
              <a:solidFill>
                <a:srgbClr val="FF0000"/>
              </a:solidFill>
              <a:ea typeface="MS PGothic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/>
              </a:rPr>
              <a:t>Suppose query is constructed using</a:t>
            </a:r>
            <a:endParaRPr lang="en-US">
              <a:ea typeface="MS PGothic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/>
              </a:rPr>
              <a:t>"</a:t>
            </a:r>
            <a:r>
              <a:rPr lang="en-US" altLang="en-US" dirty="0">
                <a:solidFill>
                  <a:srgbClr val="FF0000"/>
                </a:solidFill>
                <a:ea typeface="ＭＳ Ｐゴシック"/>
              </a:rPr>
              <a:t>select * from instructor where name =</a:t>
            </a:r>
            <a:r>
              <a:rPr lang="en-US" altLang="en-US" dirty="0">
                <a:ea typeface="ＭＳ Ｐゴシック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dirty="0">
                <a:highlight>
                  <a:srgbClr val="FFFF00"/>
                </a:highlight>
                <a:ea typeface="ＭＳ Ｐゴシック"/>
              </a:rPr>
              <a:t>" + name + "</a:t>
            </a:r>
            <a:r>
              <a:rPr lang="en-US" altLang="ja-JP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dirty="0">
                <a:ea typeface="ＭＳ Ｐゴシック"/>
              </a:rPr>
              <a:t>"</a:t>
            </a:r>
            <a:endParaRPr lang="en-US" altLang="ja-JP" dirty="0">
              <a:ea typeface="ＭＳ Ｐゴシック"/>
              <a:cs typeface="Helvetica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/>
              </a:rPr>
              <a:t>Suppose the user, instead of entering a name, enters: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/>
              </a:rPr>
              <a:t>X</a:t>
            </a:r>
            <a:r>
              <a:rPr lang="en-US" altLang="ja-JP" b="1" dirty="0"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b="1" dirty="0">
                <a:ea typeface="ＭＳ Ｐゴシック"/>
              </a:rPr>
              <a:t> or </a:t>
            </a:r>
            <a:r>
              <a:rPr lang="en-US" altLang="ja-JP" b="1" dirty="0"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b="1" dirty="0">
                <a:ea typeface="ＭＳ Ｐゴシック"/>
              </a:rPr>
              <a:t>Y</a:t>
            </a:r>
            <a:r>
              <a:rPr lang="en-US" altLang="ja-JP" b="1" dirty="0"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b="1" dirty="0">
                <a:ea typeface="ＭＳ Ｐゴシック"/>
              </a:rPr>
              <a:t> = </a:t>
            </a:r>
            <a:r>
              <a:rPr lang="en-US" altLang="ja-JP" b="1" dirty="0"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b="1" dirty="0">
                <a:ea typeface="ＭＳ Ｐゴシック"/>
              </a:rPr>
              <a:t>Y</a:t>
            </a:r>
            <a:endParaRPr lang="en-US" altLang="ja-JP" b="1" dirty="0">
              <a:ea typeface="ＭＳ Ｐゴシック"/>
              <a:cs typeface="Helvetica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/>
              </a:rPr>
              <a:t>then the resulting statement becomes: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/>
              </a:rPr>
              <a:t>"select * from instructor where name = </a:t>
            </a:r>
            <a:r>
              <a:rPr lang="en-US" altLang="ja-JP" dirty="0"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dirty="0">
                <a:ea typeface="ＭＳ Ｐゴシック"/>
              </a:rPr>
              <a:t>" + "X</a:t>
            </a:r>
            <a:r>
              <a:rPr lang="en-US" altLang="ja-JP" dirty="0"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dirty="0">
                <a:ea typeface="ＭＳ Ｐゴシック"/>
              </a:rPr>
              <a:t> or </a:t>
            </a:r>
            <a:r>
              <a:rPr lang="en-US" altLang="ja-JP" dirty="0"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dirty="0">
                <a:ea typeface="ＭＳ Ｐゴシック"/>
              </a:rPr>
              <a:t>Y</a:t>
            </a:r>
            <a:r>
              <a:rPr lang="en-US" altLang="ja-JP" dirty="0"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dirty="0">
                <a:ea typeface="ＭＳ Ｐゴシック"/>
              </a:rPr>
              <a:t> = </a:t>
            </a:r>
            <a:r>
              <a:rPr lang="en-US" altLang="ja-JP" dirty="0"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dirty="0">
                <a:ea typeface="ＭＳ Ｐゴシック"/>
              </a:rPr>
              <a:t>Y" + "</a:t>
            </a:r>
            <a:r>
              <a:rPr lang="en-US" altLang="ja-JP" dirty="0"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dirty="0">
                <a:ea typeface="ＭＳ Ｐゴシック"/>
              </a:rPr>
              <a:t>"</a:t>
            </a:r>
            <a:endParaRPr lang="en-US" altLang="ja-JP" dirty="0">
              <a:ea typeface="ＭＳ Ｐゴシック"/>
              <a:cs typeface="Helvetica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/>
              </a:rPr>
              <a:t>which is:</a:t>
            </a:r>
            <a:endParaRPr lang="en-US" altLang="en-US" dirty="0">
              <a:ea typeface="ＭＳ Ｐゴシック"/>
              <a:cs typeface="Helvetica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ea typeface="ＭＳ Ｐゴシック"/>
              </a:rPr>
              <a:t>select * from instructor where name = </a:t>
            </a:r>
            <a:r>
              <a:rPr lang="en-US" altLang="ja-JP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dirty="0">
                <a:solidFill>
                  <a:srgbClr val="FF0000"/>
                </a:solidFill>
                <a:ea typeface="ＭＳ Ｐゴシック"/>
              </a:rPr>
              <a:t>X</a:t>
            </a:r>
            <a:r>
              <a:rPr lang="en-US" altLang="ja-JP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dirty="0">
                <a:solidFill>
                  <a:srgbClr val="FF0000"/>
                </a:solidFill>
                <a:ea typeface="ＭＳ Ｐゴシック"/>
              </a:rPr>
              <a:t> or </a:t>
            </a:r>
            <a:r>
              <a:rPr lang="en-US" altLang="ja-JP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b="1" dirty="0">
                <a:solidFill>
                  <a:srgbClr val="FF0000"/>
                </a:solidFill>
                <a:ea typeface="ＭＳ Ｐゴシック"/>
              </a:rPr>
              <a:t>Y</a:t>
            </a:r>
            <a:r>
              <a:rPr lang="en-US" altLang="ja-JP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b="1" dirty="0">
                <a:solidFill>
                  <a:srgbClr val="FF0000"/>
                </a:solidFill>
                <a:ea typeface="ＭＳ Ｐゴシック"/>
              </a:rPr>
              <a:t> = </a:t>
            </a:r>
            <a:r>
              <a:rPr lang="en-US" altLang="ja-JP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b="1" dirty="0">
                <a:solidFill>
                  <a:srgbClr val="FF0000"/>
                </a:solidFill>
                <a:ea typeface="ＭＳ Ｐゴシック"/>
              </a:rPr>
              <a:t>Y</a:t>
            </a:r>
            <a:r>
              <a:rPr lang="en-US" altLang="ja-JP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'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/>
              </a:rPr>
              <a:t>User could have even used</a:t>
            </a:r>
            <a:endParaRPr lang="en-US" altLang="en-US" dirty="0">
              <a:ea typeface="ＭＳ Ｐゴシック"/>
              <a:cs typeface="Helvetica"/>
            </a:endParaRPr>
          </a:p>
          <a:p>
            <a:pPr marL="1143000" lvl="2" indent="-285750">
              <a:lnSpc>
                <a:spcPct val="90000"/>
              </a:lnSpc>
            </a:pPr>
            <a:r>
              <a:rPr lang="en-US" altLang="en-US" b="1" dirty="0">
                <a:ea typeface="ＭＳ Ｐゴシック"/>
              </a:rPr>
              <a:t>X</a:t>
            </a:r>
            <a:r>
              <a:rPr lang="en-US" altLang="ja-JP" b="1" dirty="0">
                <a:latin typeface="Arial"/>
                <a:ea typeface="ＭＳ Ｐゴシック"/>
                <a:cs typeface="Arial"/>
              </a:rPr>
              <a:t>'</a:t>
            </a:r>
            <a:r>
              <a:rPr lang="en-US" altLang="ja-JP" b="1" dirty="0">
                <a:ea typeface="ＭＳ Ｐゴシック"/>
              </a:rPr>
              <a:t>; update instructor set salary = salary + 10000; -- </a:t>
            </a:r>
            <a:r>
              <a:rPr lang="en-US" dirty="0">
                <a:ea typeface="+mn-lt"/>
                <a:cs typeface="+mn-lt"/>
              </a:rPr>
              <a:t>      </a:t>
            </a:r>
            <a:r>
              <a:rPr lang="en-US" i="1" dirty="0">
                <a:ea typeface="+mn-lt"/>
                <a:cs typeface="+mn-lt"/>
              </a:rPr>
              <a:t>+ name + "'"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/>
              </a:rPr>
              <a:t>Prepared </a:t>
            </a:r>
            <a:r>
              <a:rPr lang="en-US" altLang="en-US" dirty="0" err="1">
                <a:ea typeface="MS PGothic"/>
              </a:rPr>
              <a:t>stament</a:t>
            </a:r>
            <a:r>
              <a:rPr lang="en-US" altLang="en-US" dirty="0">
                <a:ea typeface="MS PGothic"/>
              </a:rPr>
              <a:t> internally uses: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"select * from instructor where name = </a:t>
            </a:r>
            <a:r>
              <a:rPr lang="en-US" altLang="ja-JP" dirty="0">
                <a:latin typeface="Arial"/>
                <a:ea typeface="MS PGothic"/>
              </a:rPr>
              <a:t>'</a:t>
            </a:r>
            <a:r>
              <a:rPr lang="en-US" altLang="ja-JP" dirty="0">
                <a:ea typeface="MS PGothic"/>
              </a:rPr>
              <a:t>X\</a:t>
            </a:r>
            <a:r>
              <a:rPr lang="en-US" altLang="ja-JP" dirty="0">
                <a:latin typeface="Arial"/>
                <a:ea typeface="MS PGothic"/>
              </a:rPr>
              <a:t>'</a:t>
            </a:r>
            <a:r>
              <a:rPr lang="en-US" altLang="ja-JP" dirty="0">
                <a:ea typeface="MS PGothic"/>
              </a:rPr>
              <a:t> or</a:t>
            </a:r>
            <a:r>
              <a:rPr lang="en-US" altLang="ja-JP" b="1" dirty="0">
                <a:solidFill>
                  <a:srgbClr val="FF0000"/>
                </a:solidFill>
                <a:ea typeface="MS PGothic"/>
              </a:rPr>
              <a:t> \</a:t>
            </a:r>
            <a:r>
              <a:rPr lang="en-US" altLang="ja-JP" b="1" dirty="0">
                <a:solidFill>
                  <a:srgbClr val="FF0000"/>
                </a:solidFill>
                <a:latin typeface="Arial"/>
                <a:ea typeface="MS PGothic"/>
              </a:rPr>
              <a:t>'</a:t>
            </a:r>
            <a:r>
              <a:rPr lang="en-US" altLang="ja-JP" b="1" dirty="0">
                <a:solidFill>
                  <a:srgbClr val="FF0000"/>
                </a:solidFill>
                <a:ea typeface="MS PGothic"/>
              </a:rPr>
              <a:t>Y\</a:t>
            </a:r>
            <a:r>
              <a:rPr lang="en-US" altLang="ja-JP" b="1" dirty="0">
                <a:solidFill>
                  <a:srgbClr val="FF0000"/>
                </a:solidFill>
                <a:latin typeface="Arial"/>
                <a:ea typeface="MS PGothic"/>
              </a:rPr>
              <a:t>'</a:t>
            </a:r>
            <a:r>
              <a:rPr lang="en-US" altLang="ja-JP" b="1" dirty="0">
                <a:solidFill>
                  <a:srgbClr val="FF0000"/>
                </a:solidFill>
                <a:ea typeface="MS PGothic"/>
              </a:rPr>
              <a:t> = \</a:t>
            </a:r>
            <a:r>
              <a:rPr lang="en-US" altLang="ja-JP" b="1" dirty="0">
                <a:solidFill>
                  <a:srgbClr val="FF0000"/>
                </a:solidFill>
                <a:latin typeface="Arial"/>
                <a:ea typeface="MS PGothic"/>
              </a:rPr>
              <a:t>'</a:t>
            </a:r>
            <a:r>
              <a:rPr lang="en-US" altLang="ja-JP" b="1" dirty="0">
                <a:solidFill>
                  <a:srgbClr val="FF0000"/>
                </a:solidFill>
                <a:ea typeface="MS PGothic"/>
              </a:rPr>
              <a:t>Y</a:t>
            </a:r>
            <a:r>
              <a:rPr lang="en-US" altLang="ja-JP" b="1" dirty="0">
                <a:solidFill>
                  <a:srgbClr val="FF0000"/>
                </a:solidFill>
                <a:latin typeface="Arial"/>
                <a:ea typeface="MS PGothic"/>
              </a:rPr>
              <a:t>'      'Y' = 'Y   false!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ＭＳ Ｐゴシック"/>
              </a:rPr>
              <a:t>Always use prepared statements, with user inputs as parameters.</a:t>
            </a:r>
            <a:endParaRPr lang="en-US" altLang="en-US" b="1" dirty="0">
              <a:solidFill>
                <a:srgbClr val="002060"/>
              </a:solidFill>
              <a:ea typeface="ＭＳ Ｐゴシック" panose="020B0600070205080204" pitchFamily="34" charset="-128"/>
              <a:cs typeface="Helvetica"/>
            </a:endParaRPr>
          </a:p>
          <a:p>
            <a:pPr marL="0" indent="0">
              <a:buClr>
                <a:srgbClr val="FF9933"/>
              </a:buClr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 there have been a number of attacks in the real world using SQL injections; attacks on multiple financial sites have resulted in theft of large amounts of money by using SQL injection attacks.!!</a:t>
            </a:r>
            <a:endParaRPr lang="en-US" b="1" dirty="0">
              <a:solidFill>
                <a:srgbClr val="000000"/>
              </a:solidFill>
              <a:cs typeface="Helvetica"/>
            </a:endParaRPr>
          </a:p>
        </p:txBody>
      </p:sp>
      <p:cxnSp>
        <p:nvCxnSpPr>
          <p:cNvPr id="2" name="Düz Ok Bağlayıcısı 1">
            <a:extLst>
              <a:ext uri="{FF2B5EF4-FFF2-40B4-BE49-F238E27FC236}">
                <a16:creationId xmlns:a16="http://schemas.microsoft.com/office/drawing/2014/main" id="{490DD521-3926-1B6C-DE92-F4EB25F0D259}"/>
              </a:ext>
            </a:extLst>
          </p:cNvPr>
          <p:cNvCxnSpPr/>
          <p:nvPr/>
        </p:nvCxnSpPr>
        <p:spPr bwMode="auto">
          <a:xfrm>
            <a:off x="6414825" y="1835812"/>
            <a:ext cx="914400" cy="479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Metin kutusu 2">
            <a:extLst>
              <a:ext uri="{FF2B5EF4-FFF2-40B4-BE49-F238E27FC236}">
                <a16:creationId xmlns:a16="http://schemas.microsoft.com/office/drawing/2014/main" id="{2C4F8DCE-1112-F621-6498-642E8BAA377F}"/>
              </a:ext>
            </a:extLst>
          </p:cNvPr>
          <p:cNvSpPr txBox="1"/>
          <p:nvPr/>
        </p:nvSpPr>
        <p:spPr>
          <a:xfrm>
            <a:off x="7376908" y="2187827"/>
            <a:ext cx="15426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Application!!</a:t>
            </a:r>
            <a:endParaRPr lang="tr-TR" b="1" dirty="0">
              <a:solidFill>
                <a:srgbClr val="FF0000"/>
              </a:solidFill>
            </a:endParaRPr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973FB52B-E181-6D50-4082-4A3C6F7551C7}"/>
              </a:ext>
            </a:extLst>
          </p:cNvPr>
          <p:cNvCxnSpPr>
            <a:cxnSpLocks/>
          </p:cNvCxnSpPr>
          <p:nvPr/>
        </p:nvCxnSpPr>
        <p:spPr bwMode="auto">
          <a:xfrm flipV="1">
            <a:off x="6036162" y="3633758"/>
            <a:ext cx="1629651" cy="572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Metin kutusu 4">
            <a:extLst>
              <a:ext uri="{FF2B5EF4-FFF2-40B4-BE49-F238E27FC236}">
                <a16:creationId xmlns:a16="http://schemas.microsoft.com/office/drawing/2014/main" id="{C7C036BE-338A-7E0B-76D6-B9E39FB1E96C}"/>
              </a:ext>
            </a:extLst>
          </p:cNvPr>
          <p:cNvSpPr txBox="1"/>
          <p:nvPr/>
        </p:nvSpPr>
        <p:spPr>
          <a:xfrm>
            <a:off x="6970196" y="3295765"/>
            <a:ext cx="22299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Inject</a:t>
            </a:r>
            <a:r>
              <a:rPr lang="tr-TR" b="1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 </a:t>
            </a:r>
            <a:r>
              <a:rPr lang="tr-TR" b="1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another</a:t>
            </a:r>
            <a:r>
              <a:rPr lang="tr-TR" b="1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 SQL!!</a:t>
            </a:r>
            <a:endParaRPr lang="tr-T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966105" cy="5263220"/>
          </a:xfrm>
        </p:spPr>
        <p:txBody>
          <a:bodyPr/>
          <a:lstStyle/>
          <a:p>
            <a:pPr marL="0" indent="0"/>
            <a:r>
              <a:rPr lang="en-US" altLang="en-US" dirty="0" err="1">
                <a:ea typeface="MS PGothic"/>
              </a:rPr>
              <a:t>ResultSet</a:t>
            </a:r>
            <a:r>
              <a:rPr lang="en-US" altLang="en-US" dirty="0">
                <a:ea typeface="MS PGothic"/>
              </a:rPr>
              <a:t> metadata:::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the number of columns in the result, the name of a specified column, or the type of a specified column.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en-US" dirty="0" err="1">
                <a:ea typeface="MS PGothic"/>
              </a:rPr>
              <a:t>E.g.after</a:t>
            </a:r>
            <a:r>
              <a:rPr lang="en-US" altLang="en-US" dirty="0">
                <a:ea typeface="MS PGothic"/>
              </a:rPr>
              <a:t> executing query to get a </a:t>
            </a:r>
            <a:r>
              <a:rPr lang="en-US" altLang="en-US" dirty="0" err="1">
                <a:ea typeface="MS PGothic"/>
              </a:rPr>
              <a:t>ResultSet</a:t>
            </a:r>
            <a:r>
              <a:rPr lang="en-US" altLang="en-US" dirty="0">
                <a:ea typeface="MS PGothic"/>
              </a:rPr>
              <a:t> </a:t>
            </a:r>
            <a:r>
              <a:rPr lang="en-US" altLang="en-US" dirty="0" err="1">
                <a:ea typeface="MS PGothic"/>
              </a:rPr>
              <a:t>rs</a:t>
            </a:r>
            <a:r>
              <a:rPr lang="en-US" altLang="en-US" dirty="0">
                <a:ea typeface="MS PGothic"/>
              </a:rPr>
              <a:t>:</a:t>
            </a:r>
          </a:p>
          <a:p>
            <a:pPr lvl="1"/>
            <a:r>
              <a:rPr lang="en-US" altLang="en-US" dirty="0" err="1">
                <a:solidFill>
                  <a:srgbClr val="FF0000"/>
                </a:solidFill>
                <a:ea typeface="ＭＳ Ｐゴシック"/>
              </a:rPr>
              <a:t>ResultSetMetaData</a:t>
            </a:r>
            <a:r>
              <a:rPr lang="en-US" altLang="en-US" dirty="0">
                <a:solidFill>
                  <a:srgbClr val="FF0000"/>
                </a:solidFill>
                <a:ea typeface="ＭＳ Ｐゴシック"/>
              </a:rPr>
              <a:t> </a:t>
            </a:r>
            <a:r>
              <a:rPr lang="en-US" altLang="en-US" dirty="0" err="1">
                <a:ea typeface="ＭＳ Ｐゴシック"/>
              </a:rPr>
              <a:t>rsmd</a:t>
            </a:r>
            <a:r>
              <a:rPr lang="en-US" altLang="en-US" dirty="0">
                <a:ea typeface="ＭＳ Ｐゴシック"/>
              </a:rPr>
              <a:t> = </a:t>
            </a:r>
            <a:r>
              <a:rPr lang="en-US" altLang="en-US" dirty="0" err="1">
                <a:ea typeface="ＭＳ Ｐゴシック"/>
              </a:rPr>
              <a:t>rs.getMetaData</a:t>
            </a:r>
            <a:r>
              <a:rPr lang="en-US" altLang="en-US" dirty="0">
                <a:ea typeface="ＭＳ Ｐゴシック"/>
              </a:rPr>
              <a:t>();</a:t>
            </a:r>
            <a:endParaRPr lang="en-US" altLang="en-US" dirty="0">
              <a:ea typeface="ＭＳ Ｐゴシック"/>
              <a:cs typeface="Helvetica"/>
            </a:endParaRPr>
          </a:p>
          <a:p>
            <a:pPr lvl="1">
              <a:buNone/>
            </a:pPr>
            <a:r>
              <a:rPr lang="en-US" altLang="en-US" dirty="0">
                <a:ea typeface="ＭＳ Ｐゴシック"/>
              </a:rPr>
              <a:t>     for(int </a:t>
            </a:r>
            <a:r>
              <a:rPr lang="en-US" altLang="en-US" dirty="0" err="1">
                <a:ea typeface="ＭＳ Ｐゴシック"/>
              </a:rPr>
              <a:t>i</a:t>
            </a:r>
            <a:r>
              <a:rPr lang="en-US" altLang="en-US" dirty="0">
                <a:ea typeface="ＭＳ Ｐゴシック"/>
              </a:rPr>
              <a:t> = 1; </a:t>
            </a:r>
            <a:r>
              <a:rPr lang="en-US" altLang="en-US" dirty="0" err="1">
                <a:ea typeface="ＭＳ Ｐゴシック"/>
              </a:rPr>
              <a:t>i</a:t>
            </a:r>
            <a:r>
              <a:rPr lang="en-US" altLang="en-US" dirty="0">
                <a:ea typeface="ＭＳ Ｐゴシック"/>
              </a:rPr>
              <a:t> &lt;= </a:t>
            </a:r>
            <a:r>
              <a:rPr lang="en-US" altLang="en-US" dirty="0" err="1">
                <a:ea typeface="ＭＳ Ｐゴシック"/>
              </a:rPr>
              <a:t>rsmd.getColumnCount</a:t>
            </a:r>
            <a:r>
              <a:rPr lang="en-US" altLang="en-US" dirty="0">
                <a:ea typeface="ＭＳ Ｐゴシック"/>
              </a:rPr>
              <a:t>(); </a:t>
            </a:r>
            <a:r>
              <a:rPr lang="en-US" altLang="en-US" dirty="0" err="1">
                <a:ea typeface="ＭＳ Ｐゴシック"/>
              </a:rPr>
              <a:t>i</a:t>
            </a:r>
            <a:r>
              <a:rPr lang="en-US" altLang="en-US" dirty="0">
                <a:ea typeface="ＭＳ Ｐゴシック"/>
              </a:rPr>
              <a:t>++) {</a:t>
            </a:r>
            <a:endParaRPr lang="en-US" altLang="en-US" dirty="0">
              <a:ea typeface="ＭＳ Ｐゴシック"/>
              <a:cs typeface="Helvetica"/>
            </a:endParaRPr>
          </a:p>
          <a:p>
            <a:pPr lvl="1">
              <a:buNone/>
            </a:pPr>
            <a:r>
              <a:rPr lang="en-US" altLang="en-US" dirty="0">
                <a:ea typeface="ＭＳ Ｐゴシック"/>
              </a:rPr>
              <a:t>           </a:t>
            </a:r>
            <a:r>
              <a:rPr lang="en-US" altLang="en-US" dirty="0" err="1">
                <a:ea typeface="ＭＳ Ｐゴシック"/>
              </a:rPr>
              <a:t>System.out.println</a:t>
            </a:r>
            <a:r>
              <a:rPr lang="en-US" altLang="en-US" dirty="0">
                <a:ea typeface="ＭＳ Ｐゴシック"/>
              </a:rPr>
              <a:t>(</a:t>
            </a:r>
            <a:r>
              <a:rPr lang="en-US" altLang="en-US" dirty="0" err="1">
                <a:ea typeface="ＭＳ Ｐゴシック"/>
              </a:rPr>
              <a:t>rsmd.getColumnName</a:t>
            </a:r>
            <a:r>
              <a:rPr lang="en-US" altLang="en-US" dirty="0">
                <a:ea typeface="ＭＳ Ｐゴシック"/>
              </a:rPr>
              <a:t>(</a:t>
            </a:r>
            <a:r>
              <a:rPr lang="en-US" altLang="en-US" dirty="0" err="1">
                <a:ea typeface="ＭＳ Ｐゴシック"/>
              </a:rPr>
              <a:t>i</a:t>
            </a:r>
            <a:r>
              <a:rPr lang="en-US" altLang="en-US" dirty="0">
                <a:ea typeface="ＭＳ Ｐゴシック"/>
              </a:rPr>
              <a:t>));</a:t>
            </a:r>
            <a:endParaRPr lang="en-US" altLang="en-US" dirty="0">
              <a:ea typeface="ＭＳ Ｐゴシック"/>
              <a:cs typeface="Helvetica"/>
            </a:endParaRPr>
          </a:p>
          <a:p>
            <a:pPr>
              <a:buNone/>
            </a:pPr>
            <a:r>
              <a:rPr lang="en-US" altLang="en-US" dirty="0">
                <a:ea typeface="MS PGothic"/>
              </a:rPr>
              <a:t>                  </a:t>
            </a:r>
            <a:r>
              <a:rPr lang="en-US" altLang="en-US" dirty="0" err="1">
                <a:ea typeface="MS PGothic"/>
              </a:rPr>
              <a:t>System.out.println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dirty="0" err="1">
                <a:ea typeface="MS PGothic"/>
              </a:rPr>
              <a:t>rsmd.getColumnTypeName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dirty="0" err="1">
                <a:ea typeface="MS PGothic"/>
              </a:rPr>
              <a:t>i</a:t>
            </a:r>
            <a:r>
              <a:rPr lang="en-US" altLang="en-US" dirty="0">
                <a:ea typeface="MS PGothic"/>
              </a:rPr>
              <a:t>));</a:t>
            </a:r>
          </a:p>
          <a:p>
            <a:pPr>
              <a:buNone/>
            </a:pPr>
            <a:r>
              <a:rPr lang="en-US" altLang="en-US" dirty="0">
                <a:ea typeface="MS PGothic"/>
              </a:rPr>
              <a:t>	       }</a:t>
            </a:r>
          </a:p>
          <a:p>
            <a:pPr marL="0" indent="0"/>
            <a:endParaRPr lang="en-US" dirty="0">
              <a:ea typeface="MS PGothic"/>
              <a:cs typeface="Helvetica"/>
            </a:endParaRPr>
          </a:p>
          <a:p>
            <a:r>
              <a:rPr lang="en-US" altLang="en-US" dirty="0">
                <a:ea typeface="MS PGothic"/>
              </a:rPr>
              <a:t>How is this useful?</a:t>
            </a:r>
            <a:endParaRPr lang="en-US" dirty="0"/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MS PGothic"/>
              </a:rPr>
              <a:t>Enable to application more generic, search all cases..</a:t>
            </a:r>
            <a:endParaRPr lang="en-US" altLang="en-US" dirty="0">
              <a:solidFill>
                <a:srgbClr val="FF0000"/>
              </a:solidFill>
              <a:cs typeface="Helvetica"/>
            </a:endParaRPr>
          </a:p>
          <a:p>
            <a:pPr lvl="1">
              <a:buClr>
                <a:srgbClr val="FF9933"/>
              </a:buClr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code can work regardless of the actual query submitted.</a:t>
            </a:r>
            <a:endParaRPr lang="en-US" alt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getColumns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Column-Pattern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column;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COLUMN_NAME, TYPE_NAME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</a:t>
            </a:r>
            <a:r>
              <a:rPr lang="tr-TR" altLang="en-US" dirty="0">
                <a:solidFill>
                  <a:srgbClr val="002060"/>
                </a:solidFill>
              </a:rPr>
              <a:t> </a:t>
            </a:r>
            <a:r>
              <a:rPr lang="tr-TR" altLang="en-US" b="1" dirty="0" err="1">
                <a:solidFill>
                  <a:srgbClr val="002060"/>
                </a:solidFill>
              </a:rPr>
              <a:t>all</a:t>
            </a:r>
            <a:r>
              <a:rPr lang="tr-TR" altLang="en-US" b="1" dirty="0">
                <a:solidFill>
                  <a:srgbClr val="002060"/>
                </a:solidFill>
              </a:rPr>
              <a:t> </a:t>
            </a:r>
            <a:r>
              <a:rPr lang="tr-TR" altLang="en-US" b="1" dirty="0" err="1">
                <a:solidFill>
                  <a:srgbClr val="002060"/>
                </a:solidFill>
              </a:rPr>
              <a:t>names</a:t>
            </a:r>
            <a:endParaRPr lang="en-US" altLang="en-US" b="1" dirty="0">
              <a:solidFill>
                <a:srgbClr val="002060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dbmd.getColumns</a:t>
            </a:r>
            <a:r>
              <a:rPr lang="en-US" altLang="en-US" dirty="0"/>
              <a:t>(null, "</a:t>
            </a:r>
            <a:r>
              <a:rPr lang="en-US" altLang="en-US" dirty="0" err="1"/>
              <a:t>univdb</a:t>
            </a:r>
            <a:r>
              <a:rPr lang="en-US" altLang="en-US" dirty="0"/>
              <a:t>", "department", "%");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("TYPE_NAME");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898" y="734354"/>
            <a:ext cx="8551652" cy="5665787"/>
          </a:xfrm>
        </p:spPr>
        <p:txBody>
          <a:bodyPr/>
          <a:lstStyle/>
          <a:p>
            <a:r>
              <a:rPr lang="en-US" altLang="en-US" dirty="0">
                <a:ea typeface="MS PGothic"/>
              </a:rPr>
              <a:t>Database metadata</a:t>
            </a:r>
          </a:p>
          <a:p>
            <a:r>
              <a:rPr lang="en-US" altLang="en-US" dirty="0" err="1">
                <a:ea typeface="MS PGothic"/>
              </a:rPr>
              <a:t>DatabaseMetaData</a:t>
            </a:r>
            <a:r>
              <a:rPr lang="en-US" altLang="en-US" dirty="0">
                <a:ea typeface="MS PGothic"/>
              </a:rPr>
              <a:t> </a:t>
            </a:r>
            <a:r>
              <a:rPr lang="en-US" altLang="en-US" dirty="0" err="1">
                <a:ea typeface="MS PGothic"/>
              </a:rPr>
              <a:t>dbmd</a:t>
            </a:r>
            <a:r>
              <a:rPr lang="en-US" altLang="en-US" dirty="0">
                <a:ea typeface="MS PGothic"/>
              </a:rPr>
              <a:t> = </a:t>
            </a:r>
            <a:r>
              <a:rPr lang="en-US" altLang="en-US" dirty="0" err="1">
                <a:ea typeface="MS PGothic"/>
              </a:rPr>
              <a:t>conn.getMetaData</a:t>
            </a:r>
            <a:r>
              <a:rPr lang="en-US" altLang="en-US" dirty="0">
                <a:ea typeface="MS PGothic"/>
              </a:rPr>
              <a:t>();</a:t>
            </a:r>
          </a:p>
          <a:p>
            <a:pPr>
              <a:buNone/>
            </a:pPr>
            <a:r>
              <a:rPr lang="en-US" altLang="en-US" dirty="0">
                <a:ea typeface="MS PGothic"/>
              </a:rPr>
              <a:t>	</a:t>
            </a:r>
            <a:r>
              <a:rPr lang="en-US" altLang="en-US" dirty="0">
                <a:solidFill>
                  <a:srgbClr val="002060"/>
                </a:solidFill>
                <a:ea typeface="MS PGothic"/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  <a:ea typeface="MS PGothic"/>
              </a:rPr>
              <a:t>getTables</a:t>
            </a:r>
            <a:r>
              <a:rPr lang="en-US" altLang="en-US" dirty="0">
                <a:solidFill>
                  <a:srgbClr val="002060"/>
                </a:solidFill>
                <a:ea typeface="MS PGothic"/>
              </a:rPr>
              <a:t>: Catalog, Schema-pattern, Table-pattern,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  <a:ea typeface="MS PGothic"/>
              </a:rPr>
              <a:t>// and Table-Type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  <a:ea typeface="MS PGothic"/>
              </a:rPr>
              <a:t>// Returns: One row for each table; row has a number of attributes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  <a:ea typeface="MS PGothic"/>
              </a:rPr>
              <a:t>// such as TABLE_NAME, TABLE_CAT, TABLE_TYPE, ..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  <a:ea typeface="MS PGothic"/>
              </a:rPr>
              <a:t>// The value null indicates all Catalogs/Schemas.  </a:t>
            </a:r>
            <a:br>
              <a:rPr lang="en-US" altLang="en-US" dirty="0">
                <a:ea typeface="MS PGothic"/>
              </a:rPr>
            </a:br>
            <a:r>
              <a:rPr lang="en-US" altLang="en-US" dirty="0">
                <a:solidFill>
                  <a:srgbClr val="002060"/>
                </a:solidFill>
                <a:ea typeface="MS PGothic"/>
              </a:rPr>
              <a:t>// The value “” indicates current catalog/schema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  <a:ea typeface="MS PGothic"/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  <a:ea typeface="MS PGothic"/>
              </a:rPr>
              <a:t>like</a:t>
            </a:r>
            <a:r>
              <a:rPr lang="en-US" altLang="en-US" dirty="0">
                <a:solidFill>
                  <a:srgbClr val="002060"/>
                </a:solidFill>
                <a:ea typeface="MS PGothic"/>
              </a:rPr>
              <a:t> clause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  <a:ea typeface="MS PGothic"/>
              </a:rPr>
              <a:t>// The last attribute is an array of types of tables to return.  </a:t>
            </a:r>
            <a:br>
              <a:rPr lang="en-US" altLang="en-US" dirty="0">
                <a:ea typeface="MS PGothic"/>
              </a:rPr>
            </a:br>
            <a:r>
              <a:rPr lang="en-US" altLang="en-US" dirty="0">
                <a:solidFill>
                  <a:srgbClr val="002060"/>
                </a:solidFill>
                <a:ea typeface="MS PGothic"/>
              </a:rPr>
              <a:t>//    TABLE means only regular tables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dbmd.getTables</a:t>
            </a:r>
            <a:r>
              <a:rPr lang="en-US" altLang="en-US" dirty="0"/>
              <a:t> (“”, "", “%", new String[] {“TABLES”});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(“TABLE_NAME“));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pPr marL="0" indent="0">
              <a:buNone/>
            </a:pPr>
            <a:r>
              <a:rPr lang="en-US" altLang="en-US" dirty="0">
                <a:ea typeface="MS PGothic"/>
              </a:rPr>
              <a:t>And where is this useful?</a:t>
            </a:r>
          </a:p>
          <a:p>
            <a:pPr marL="0" indent="0"/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The metadata information can be used to make code used for applications generic: </a:t>
            </a:r>
            <a:endParaRPr lang="en-US" alt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/>
            <a:endParaRPr lang="en-US" dirty="0">
              <a:cs typeface="Helvetica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Finding Primary Keys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dmd</a:t>
            </a:r>
            <a:r>
              <a:rPr lang="en-US" altLang="en-US" dirty="0"/>
              <a:t> = </a:t>
            </a:r>
            <a:r>
              <a:rPr lang="en-US" altLang="en-US" dirty="0" err="1"/>
              <a:t>connection.getMetaData</a:t>
            </a:r>
            <a:r>
              <a:rPr lang="en-US" altLang="en-US" dirty="0"/>
              <a:t>();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// Arguments below are:  Catalog, Schema, and Table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 for Catalog/Schema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The value null indicates all catalogs/schemas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dmd.getPrimaryKeys</a:t>
            </a:r>
            <a:r>
              <a:rPr lang="en-US" altLang="en-US" dirty="0"/>
              <a:t>(“”, “”, </a:t>
            </a:r>
            <a:r>
              <a:rPr lang="en-US" altLang="en-US" dirty="0" err="1"/>
              <a:t>tableName</a:t>
            </a:r>
            <a:r>
              <a:rPr lang="en-US" altLang="en-US" dirty="0"/>
              <a:t>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while(</a:t>
            </a:r>
            <a:r>
              <a:rPr lang="en-US" altLang="en-US" dirty="0" err="1"/>
              <a:t>rs.next</a:t>
            </a:r>
            <a:r>
              <a:rPr lang="en-US" altLang="en-US" dirty="0"/>
              <a:t>()){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   // KEY_SEQ indicates the position of the attribute in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the primary key, which is required if a primary key has multiple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(“KEY_SEQ”),  </a:t>
            </a:r>
            <a:br>
              <a:rPr lang="en-US" altLang="en-US" dirty="0"/>
            </a:br>
            <a:r>
              <a:rPr lang="en-US" altLang="en-US" dirty="0"/>
              <a:t>  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>
                <a:ea typeface="MS PGothic"/>
              </a:rPr>
              <a:t>By default, each SQL statement is treated as a separate transaction that is committed automatically</a:t>
            </a:r>
          </a:p>
          <a:p>
            <a:pPr lvl="1"/>
            <a:r>
              <a:rPr lang="en-US" altLang="en-US" dirty="0">
                <a:ea typeface="ＭＳ Ｐゴシック"/>
              </a:rPr>
              <a:t>bad idea for transactions with multiple updates </a:t>
            </a:r>
            <a:r>
              <a:rPr lang="en-US" altLang="en-US" dirty="0">
                <a:solidFill>
                  <a:srgbClr val="FF0000"/>
                </a:solidFill>
                <a:ea typeface="ＭＳ Ｐゴシック"/>
              </a:rPr>
              <a:t>?? Why bad idea??</a:t>
            </a: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  <a:cs typeface="Helvetica"/>
            </a:endParaRPr>
          </a:p>
          <a:p>
            <a:r>
              <a:rPr lang="en-US" altLang="en-US" dirty="0">
                <a:ea typeface="MS PGothic"/>
              </a:rPr>
              <a:t>Can turn off automatic commit on a connection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conn.setAutoCommit</a:t>
            </a:r>
            <a:r>
              <a:rPr lang="en-US" altLang="en-US" dirty="0">
                <a:ea typeface="ＭＳ Ｐゴシック" panose="020B0600070205080204" pitchFamily="34" charset="-128"/>
              </a:rPr>
              <a:t>(false);</a:t>
            </a:r>
          </a:p>
          <a:p>
            <a:r>
              <a:rPr lang="en-US" altLang="en-US" dirty="0">
                <a:ea typeface="MS PGothic"/>
              </a:rPr>
              <a:t>Transactions must then be committed or rolled back explicitly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conn.commit</a:t>
            </a:r>
            <a:r>
              <a:rPr lang="en-US" altLang="en-US" dirty="0">
                <a:ea typeface="ＭＳ Ｐゴシック" panose="020B0600070205080204" pitchFamily="34" charset="-128"/>
              </a:rPr>
              <a:t>();     or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conn.rollback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r>
              <a:rPr lang="en-US" altLang="en-US" dirty="0" err="1"/>
              <a:t>conn.setAutoCommit</a:t>
            </a:r>
            <a:r>
              <a:rPr lang="en-US" altLang="en-US" dirty="0"/>
              <a:t>(true) turns on automatic commit.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520" y="1093788"/>
            <a:ext cx="8561208" cy="5263220"/>
          </a:xfrm>
        </p:spPr>
        <p:txBody>
          <a:bodyPr/>
          <a:lstStyle/>
          <a:p>
            <a:r>
              <a:rPr lang="en-US" altLang="en-US" dirty="0">
                <a:ea typeface="MS PGothic"/>
              </a:rPr>
              <a:t>Calling  </a:t>
            </a:r>
            <a:r>
              <a:rPr lang="en-US" dirty="0">
                <a:ea typeface="+mn-lt"/>
                <a:cs typeface="+mn-lt"/>
              </a:rPr>
              <a:t> functions and procedures</a:t>
            </a:r>
            <a:r>
              <a:rPr lang="en-US" dirty="0">
                <a:ea typeface="MS PGothic"/>
                <a:cs typeface="Helvetica"/>
              </a:rPr>
              <a:t>::</a:t>
            </a:r>
            <a:r>
              <a:rPr lang="en-US" altLang="en-US" dirty="0">
                <a:ea typeface="MS PGothic"/>
              </a:rPr>
              <a:t>                                                          </a:t>
            </a:r>
            <a:r>
              <a:rPr lang="en-US" dirty="0">
                <a:ea typeface="MS PGothic"/>
                <a:cs typeface="Helvetica"/>
              </a:rPr>
              <a:t> </a:t>
            </a:r>
            <a:r>
              <a:rPr lang="en-US" altLang="en-US" dirty="0">
                <a:ea typeface="MS PGothic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same</a:t>
            </a:r>
            <a:r>
              <a:rPr lang="tr-TR" dirty="0">
                <a:ea typeface="+mn-lt"/>
                <a:cs typeface="+mn-lt"/>
              </a:rPr>
              <a:t> role 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functions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procedures</a:t>
            </a:r>
            <a:r>
              <a:rPr lang="tr-TR" dirty="0">
                <a:ea typeface="+mn-lt"/>
                <a:cs typeface="+mn-lt"/>
              </a:rPr>
              <a:t> as </a:t>
            </a:r>
            <a:r>
              <a:rPr lang="tr-TR" dirty="0" err="1">
                <a:ea typeface="+mn-lt"/>
                <a:cs typeface="+mn-lt"/>
              </a:rPr>
              <a:t>prepareStatement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does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queries</a:t>
            </a:r>
            <a:r>
              <a:rPr lang="tr-TR" dirty="0">
                <a:ea typeface="+mn-lt"/>
                <a:cs typeface="+mn-lt"/>
              </a:rPr>
              <a:t>.</a:t>
            </a:r>
            <a:endParaRPr lang="en-US" altLang="en-US" dirty="0"/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cStmt1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("{? = call some function(?)}");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cStmt2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("{call some procedure(?,?)}");</a:t>
            </a:r>
          </a:p>
          <a:p>
            <a:r>
              <a:rPr lang="en-US" altLang="en-US" dirty="0">
                <a:ea typeface="MS PGothic"/>
              </a:rPr>
              <a:t>Handling large object types</a:t>
            </a:r>
          </a:p>
          <a:p>
            <a:pPr marL="0" indent="0"/>
            <a:r>
              <a:rPr lang="en-US" altLang="en-US" dirty="0" err="1">
                <a:ea typeface="ＭＳ Ｐゴシック"/>
              </a:rPr>
              <a:t>getBlob</a:t>
            </a:r>
            <a:r>
              <a:rPr lang="en-US" altLang="en-US" dirty="0">
                <a:ea typeface="ＭＳ Ｐゴシック"/>
              </a:rPr>
              <a:t>() and </a:t>
            </a:r>
            <a:r>
              <a:rPr lang="en-US" altLang="en-US" dirty="0" err="1">
                <a:ea typeface="ＭＳ Ｐゴシック"/>
              </a:rPr>
              <a:t>getClob</a:t>
            </a:r>
            <a:r>
              <a:rPr lang="en-US" altLang="en-US" dirty="0">
                <a:ea typeface="ＭＳ Ｐゴシック"/>
              </a:rPr>
              <a:t>() that are similar to the </a:t>
            </a:r>
            <a:r>
              <a:rPr lang="en-US" altLang="en-US" dirty="0" err="1">
                <a:ea typeface="ＭＳ Ｐゴシック"/>
              </a:rPr>
              <a:t>getString</a:t>
            </a:r>
            <a:r>
              <a:rPr lang="en-US" altLang="en-US" dirty="0">
                <a:ea typeface="ＭＳ Ｐゴシック"/>
              </a:rPr>
              <a:t>() method, but return objects of type Blob and </a:t>
            </a:r>
            <a:r>
              <a:rPr lang="en-US" altLang="en-US" dirty="0" err="1">
                <a:ea typeface="ＭＳ Ｐゴシック"/>
              </a:rPr>
              <a:t>Clob</a:t>
            </a:r>
            <a:r>
              <a:rPr lang="en-US" altLang="en-US" dirty="0">
                <a:ea typeface="ＭＳ Ｐゴシック"/>
              </a:rPr>
              <a:t>, respectively. </a:t>
            </a:r>
            <a:r>
              <a:rPr lang="en-US" altLang="en-US" b="1" dirty="0">
                <a:solidFill>
                  <a:srgbClr val="FF0000"/>
                </a:solidFill>
                <a:ea typeface="ＭＳ Ｐゴシック"/>
              </a:rPr>
              <a:t>These objects hold only 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logical pointers to the actual large object in the database.</a:t>
            </a:r>
            <a:endParaRPr lang="en-US">
              <a:solidFill>
                <a:srgbClr val="FF0000"/>
              </a:solidFill>
              <a:cs typeface="Helvetica"/>
            </a:endParaRPr>
          </a:p>
          <a:p>
            <a:pPr lvl="1"/>
            <a:r>
              <a:rPr lang="en-US" altLang="en-US" dirty="0">
                <a:ea typeface="ＭＳ Ｐゴシック"/>
              </a:rPr>
              <a:t>get data from these objects by </a:t>
            </a:r>
            <a:r>
              <a:rPr lang="en-US" altLang="en-US" dirty="0" err="1">
                <a:ea typeface="ＭＳ Ｐゴシック"/>
              </a:rPr>
              <a:t>getBytes</a:t>
            </a:r>
            <a:r>
              <a:rPr lang="en-US" altLang="en-US" dirty="0">
                <a:ea typeface="ＭＳ Ｐゴシック"/>
              </a:rPr>
              <a:t>()</a:t>
            </a:r>
            <a:endParaRPr lang="en-US" altLang="en-US" dirty="0">
              <a:ea typeface="ＭＳ Ｐゴシック"/>
              <a:cs typeface="Helvetica"/>
            </a:endParaRPr>
          </a:p>
          <a:p>
            <a:pPr lvl="1"/>
            <a:r>
              <a:rPr lang="en-US" altLang="en-US" dirty="0">
                <a:ea typeface="ＭＳ Ｐゴシック"/>
              </a:rPr>
              <a:t>associate an open stream with Java Blob or </a:t>
            </a:r>
            <a:r>
              <a:rPr lang="en-US" altLang="en-US" dirty="0" err="1">
                <a:ea typeface="ＭＳ Ｐゴシック"/>
              </a:rPr>
              <a:t>Clob</a:t>
            </a:r>
            <a:r>
              <a:rPr lang="en-US" altLang="en-US" dirty="0">
                <a:ea typeface="ＭＳ Ｐゴシック"/>
              </a:rPr>
              <a:t> object to update large objects</a:t>
            </a:r>
            <a:endParaRPr lang="en-US" altLang="en-US" dirty="0">
              <a:ea typeface="ＭＳ Ｐゴシック"/>
              <a:cs typeface="Helvetica"/>
            </a:endParaRPr>
          </a:p>
          <a:p>
            <a:pPr lvl="2"/>
            <a:r>
              <a:rPr lang="en-US" altLang="en-US" dirty="0" err="1">
                <a:ea typeface="ＭＳ Ｐゴシック"/>
              </a:rPr>
              <a:t>blob.setBlob</a:t>
            </a:r>
            <a:r>
              <a:rPr lang="en-US" altLang="en-US" dirty="0">
                <a:ea typeface="ＭＳ Ｐゴシック"/>
              </a:rPr>
              <a:t>(int </a:t>
            </a:r>
            <a:r>
              <a:rPr lang="en-US" altLang="en-US" dirty="0" err="1">
                <a:ea typeface="ＭＳ Ｐゴシック"/>
              </a:rPr>
              <a:t>parameterIndex</a:t>
            </a:r>
            <a:r>
              <a:rPr lang="en-US" altLang="en-US" dirty="0">
                <a:ea typeface="ＭＳ Ｐゴシック"/>
              </a:rPr>
              <a:t>, </a:t>
            </a:r>
            <a:r>
              <a:rPr lang="en-US" altLang="en-US" dirty="0" err="1">
                <a:ea typeface="ＭＳ Ｐゴシック"/>
              </a:rPr>
              <a:t>InputStream</a:t>
            </a:r>
            <a:r>
              <a:rPr lang="en-US" altLang="en-US" dirty="0">
                <a:ea typeface="ＭＳ Ｐゴシック"/>
              </a:rPr>
              <a:t> </a:t>
            </a:r>
            <a:r>
              <a:rPr lang="en-US" altLang="en-US" dirty="0" err="1">
                <a:ea typeface="ＭＳ Ｐゴシック"/>
              </a:rPr>
              <a:t>inputStream</a:t>
            </a:r>
            <a:r>
              <a:rPr lang="en-US" altLang="en-US" dirty="0">
                <a:ea typeface="ＭＳ Ｐゴシック"/>
              </a:rPr>
              <a:t>).</a:t>
            </a:r>
            <a:endParaRPr lang="en-US" altLang="en-US" dirty="0">
              <a:ea typeface="ＭＳ Ｐゴシック"/>
              <a:cs typeface="Helvetica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Accessing SQL From a Programming Language</a:t>
            </a:r>
          </a:p>
          <a:p>
            <a:r>
              <a:rPr lang="en-US" altLang="en-US" sz="1700" dirty="0"/>
              <a:t>Functions and Procedures</a:t>
            </a:r>
          </a:p>
          <a:p>
            <a:r>
              <a:rPr lang="en-US" altLang="en-US" sz="1700" dirty="0"/>
              <a:t>Triggers</a:t>
            </a:r>
          </a:p>
          <a:p>
            <a:r>
              <a:rPr lang="en-US" altLang="en-US" sz="1700" dirty="0"/>
              <a:t>Recursive Queries</a:t>
            </a:r>
          </a:p>
          <a:p>
            <a:r>
              <a:rPr lang="en-US" altLang="en-US" sz="1700" dirty="0"/>
              <a:t>Advanced Aggregation Features</a:t>
            </a:r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https://docs.oracle.com/javase/tutorial/jdbc/index.html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is overly dynamic, errors cannot be caught by compiler</a:t>
            </a:r>
          </a:p>
          <a:p>
            <a:r>
              <a:rPr lang="en-US" altLang="en-US" dirty="0">
                <a:ea typeface="MS PGothic"/>
              </a:rPr>
              <a:t>SQLJ: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 embedded SQL in Java</a:t>
            </a:r>
          </a:p>
          <a:p>
            <a:pPr lvl="1"/>
            <a:r>
              <a:rPr lang="en-US" altLang="en-US" dirty="0">
                <a:ea typeface="ＭＳ Ｐゴシック"/>
              </a:rPr>
              <a:t>#sql iterator </a:t>
            </a:r>
            <a:r>
              <a:rPr lang="en-US" altLang="en-US" dirty="0" err="1">
                <a:ea typeface="ＭＳ Ｐゴシック"/>
              </a:rPr>
              <a:t>deptInfoIter</a:t>
            </a:r>
            <a:r>
              <a:rPr lang="en-US" altLang="en-US" dirty="0">
                <a:ea typeface="ＭＳ Ｐゴシック"/>
              </a:rPr>
              <a:t> ( String dept name, int </a:t>
            </a:r>
            <a:r>
              <a:rPr lang="en-US" altLang="en-US" dirty="0" err="1">
                <a:ea typeface="ＭＳ Ｐゴシック"/>
              </a:rPr>
              <a:t>avgSal</a:t>
            </a:r>
            <a:r>
              <a:rPr lang="en-US" altLang="en-US" dirty="0">
                <a:ea typeface="ＭＳ Ｐゴシック"/>
              </a:rPr>
              <a:t>);</a:t>
            </a:r>
            <a:endParaRPr lang="en-US" altLang="en-US" dirty="0">
              <a:ea typeface="ＭＳ Ｐゴシック"/>
              <a:cs typeface="Helvetica"/>
            </a:endParaRP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null;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/>
              </a:rPr>
              <a:t>	#sql </a:t>
            </a:r>
            <a:r>
              <a:rPr lang="en-US" altLang="en-US" dirty="0" err="1">
                <a:ea typeface="ＭＳ Ｐゴシック"/>
              </a:rPr>
              <a:t>iter</a:t>
            </a:r>
            <a:r>
              <a:rPr lang="en-US" altLang="en-US" dirty="0">
                <a:ea typeface="ＭＳ Ｐゴシック"/>
              </a:rPr>
              <a:t> = { select </a:t>
            </a:r>
            <a:r>
              <a:rPr lang="en-US" altLang="en-US" dirty="0" err="1">
                <a:ea typeface="ＭＳ Ｐゴシック"/>
              </a:rPr>
              <a:t>dept_name</a:t>
            </a:r>
            <a:r>
              <a:rPr lang="en-US" altLang="en-US" dirty="0">
                <a:ea typeface="ＭＳ Ｐゴシック"/>
              </a:rPr>
              <a:t>, avg(salary) from instructor</a:t>
            </a:r>
            <a:endParaRPr lang="en-US" altLang="en-US" dirty="0">
              <a:ea typeface="ＭＳ Ｐゴシック"/>
              <a:cs typeface="Helvetica"/>
            </a:endParaRP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/>
              </a:rPr>
              <a:t>			 group by dept name };</a:t>
            </a:r>
            <a:endParaRPr lang="en-US" altLang="en-US" dirty="0">
              <a:ea typeface="ＭＳ Ｐゴシック"/>
              <a:cs typeface="Helvetica"/>
            </a:endParaRP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while (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iter.next</a:t>
            </a:r>
            <a:r>
              <a:rPr lang="en-US" altLang="en-US" dirty="0">
                <a:ea typeface="ＭＳ Ｐゴシック" panose="020B0600070205080204" pitchFamily="34" charset="-128"/>
              </a:rPr>
              <a:t>()) {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  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iter.dept_name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None/>
            </a:pPr>
            <a:r>
              <a:rPr lang="en-US" altLang="en-US" dirty="0">
                <a:ea typeface="ＭＳ Ｐゴシック"/>
              </a:rPr>
              <a:t>	      int </a:t>
            </a:r>
            <a:r>
              <a:rPr lang="en-US" altLang="en-US" dirty="0" err="1">
                <a:ea typeface="ＭＳ Ｐゴシック"/>
              </a:rPr>
              <a:t>avgSal</a:t>
            </a:r>
            <a:r>
              <a:rPr lang="en-US" altLang="en-US" dirty="0">
                <a:ea typeface="ＭＳ Ｐゴシック"/>
              </a:rPr>
              <a:t> = </a:t>
            </a:r>
            <a:r>
              <a:rPr lang="en-US" altLang="en-US" dirty="0" err="1">
                <a:ea typeface="ＭＳ Ｐゴシック"/>
              </a:rPr>
              <a:t>iter.avgSal</a:t>
            </a:r>
            <a:r>
              <a:rPr lang="en-US" altLang="en-US" dirty="0">
                <a:ea typeface="ＭＳ Ｐゴシック"/>
              </a:rPr>
              <a:t>();</a:t>
            </a:r>
            <a:endParaRPr lang="en-US" altLang="en-US" dirty="0">
              <a:ea typeface="ＭＳ Ｐゴシック"/>
              <a:cs typeface="Helvetica"/>
            </a:endParaRP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+ " " +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}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iter.close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standard for application program to communicate with a database server.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application program interface (API) to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open a connection with a database,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send queries and updates,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get back results.</a:t>
            </a:r>
          </a:p>
          <a:p>
            <a:r>
              <a:rPr lang="en-US" altLang="en-US" dirty="0"/>
              <a:t>Applications such as GUI, spreadsheets, etc. can use ODBC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0730"/>
            <a:ext cx="8105775" cy="485812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The SQL standard defines </a:t>
            </a:r>
            <a:r>
              <a:rPr lang="en-US" altLang="en-US" dirty="0" err="1"/>
              <a:t>embeddings</a:t>
            </a:r>
            <a:r>
              <a:rPr lang="en-US" altLang="en-US" dirty="0"/>
              <a:t> of SQL in a variety of programming languages such as C, C++, Java, Fortran, and PL/1, 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A language to which SQL queries are embedded is referred to as a </a:t>
            </a:r>
            <a:r>
              <a:rPr lang="en-US" altLang="en-US" b="1" dirty="0">
                <a:solidFill>
                  <a:srgbClr val="002060"/>
                </a:solidFill>
              </a:rPr>
              <a:t>host language</a:t>
            </a:r>
            <a:r>
              <a:rPr lang="en-US" altLang="en-US" dirty="0"/>
              <a:t>, and the SQL structures permitted in the host language comprise </a:t>
            </a:r>
            <a:r>
              <a:rPr lang="en-US" altLang="en-US" i="1" dirty="0"/>
              <a:t>embedded </a:t>
            </a:r>
            <a:r>
              <a:rPr lang="en-US" altLang="en-US" dirty="0"/>
              <a:t>SQL.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The basic form of these languages follows that of the System R embedding of SQL into PL/1.</a:t>
            </a:r>
          </a:p>
          <a:p>
            <a:pPr>
              <a:tabLst>
                <a:tab pos="744538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EXEC SQL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statement is used in the host language to identify embedded SQL request to the preprocessor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EXEC SQL &lt;embedded SQL statement &gt;;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Note:  this varies by language: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some languages, like COBOL,  the semicolon is replaced with END-EXEC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Java embedding uses    # SQL { …. };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962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Before executing any SQL statements, the program must first connect to the database.  This is done using: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EXEC-SQL </a:t>
            </a:r>
            <a:r>
              <a:rPr lang="en-US" altLang="en-US" b="1" dirty="0"/>
              <a:t>connect to  </a:t>
            </a:r>
            <a:r>
              <a:rPr lang="en-US" altLang="en-US" i="1" dirty="0"/>
              <a:t>server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b="1" dirty="0"/>
              <a:t>user</a:t>
            </a:r>
            <a:r>
              <a:rPr lang="en-US" altLang="en-US" dirty="0"/>
              <a:t> </a:t>
            </a:r>
            <a:r>
              <a:rPr lang="en-US" altLang="en-US" i="1" dirty="0"/>
              <a:t>user-name </a:t>
            </a:r>
            <a:r>
              <a:rPr lang="en-US" altLang="en-US" b="1" dirty="0"/>
              <a:t>using</a:t>
            </a:r>
            <a:r>
              <a:rPr lang="en-US" altLang="en-US" dirty="0"/>
              <a:t> </a:t>
            </a:r>
            <a:r>
              <a:rPr lang="en-US" altLang="en-US" i="1" dirty="0"/>
              <a:t>password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Here, </a:t>
            </a:r>
            <a:r>
              <a:rPr lang="en-US" altLang="en-US" i="1" dirty="0"/>
              <a:t>server</a:t>
            </a:r>
            <a:r>
              <a:rPr lang="en-US" altLang="en-US" dirty="0"/>
              <a:t> identifies the server to which a connection is to be established.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of the host language can be used within embedded SQL statements.  They are preceded  by a colon  (:) to distinguish from SQL variables (e.g.,  :</a:t>
            </a:r>
            <a:r>
              <a:rPr lang="en-US" altLang="en-US" i="1" dirty="0" err="1"/>
              <a:t>credit_amount</a:t>
            </a:r>
            <a:r>
              <a:rPr lang="en-US" altLang="en-US" i="1" dirty="0"/>
              <a:t> )</a:t>
            </a:r>
            <a:endParaRPr lang="en-US" altLang="en-US" dirty="0"/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used as above must be declared within DECLARE section, as illustrated below. The syntax for declaring the variables, however, follows the usual host language syntax.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BEGIN DECLARE SECTION}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     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i="1" dirty="0"/>
              <a:t>credit-amount 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END DECLARE SECTION;</a:t>
            </a:r>
          </a:p>
          <a:p>
            <a:pPr>
              <a:tabLst>
                <a:tab pos="744538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050"/>
            <a:ext cx="7445375" cy="4903788"/>
          </a:xfrm>
        </p:spPr>
        <p:txBody>
          <a:bodyPr/>
          <a:lstStyle/>
          <a:p>
            <a:pPr>
              <a:tabLst>
                <a:tab pos="3140075" algn="ctr"/>
              </a:tabLst>
              <a:defRPr/>
            </a:pPr>
            <a:r>
              <a:rPr lang="en-US" dirty="0"/>
              <a:t>To write an embedded SQL query, we use the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       declare </a:t>
            </a:r>
            <a:r>
              <a:rPr lang="en-US" i="1" dirty="0"/>
              <a:t>c</a:t>
            </a:r>
            <a:r>
              <a:rPr lang="en-US" b="1" dirty="0"/>
              <a:t> cursor for  &lt;SQL query&gt;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</a:t>
            </a:r>
            <a:r>
              <a:rPr lang="en-US" dirty="0"/>
              <a:t>statement.  </a:t>
            </a:r>
            <a:r>
              <a:rPr lang="en-US" kern="1200" dirty="0"/>
              <a:t>The  variable </a:t>
            </a:r>
            <a:r>
              <a:rPr lang="en-US" i="1" kern="1200" dirty="0"/>
              <a:t>c</a:t>
            </a:r>
            <a:r>
              <a:rPr lang="en-US" kern="1200" dirty="0"/>
              <a:t>  is used to identify the query</a:t>
            </a:r>
          </a:p>
          <a:p>
            <a:pPr>
              <a:tabLst>
                <a:tab pos="3140075" algn="ctr"/>
              </a:tabLst>
              <a:defRPr/>
            </a:pPr>
            <a:r>
              <a:rPr lang="en-US" dirty="0"/>
              <a:t>Example:</a:t>
            </a:r>
          </a:p>
          <a:p>
            <a:pPr lvl="1">
              <a:tabLst>
                <a:tab pos="3140075" algn="ctr"/>
              </a:tabLst>
              <a:defRPr/>
            </a:pPr>
            <a:r>
              <a:rPr lang="en-US" dirty="0"/>
              <a:t>From within a host language, find the ID and name of students who  have completed more than the number of credits stored in variable </a:t>
            </a:r>
            <a:r>
              <a:rPr lang="en-US" dirty="0" err="1">
                <a:solidFill>
                  <a:srgbClr val="002060"/>
                </a:solidFill>
              </a:rPr>
              <a:t>credit_amount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dirty="0"/>
              <a:t>in the host langue</a:t>
            </a:r>
          </a:p>
          <a:p>
            <a:pPr lvl="1">
              <a:tabLst>
                <a:tab pos="966788" algn="l"/>
              </a:tabLst>
              <a:defRPr/>
            </a:pPr>
            <a:r>
              <a:rPr lang="en-US" dirty="0"/>
              <a:t>Specify the query in SQL as follows: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/>
              <a:t>            </a:t>
            </a:r>
            <a:r>
              <a:rPr lang="en-US" dirty="0">
                <a:solidFill>
                  <a:srgbClr val="002060"/>
                </a:solidFill>
              </a:rPr>
              <a:t>EXEC SQL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	           </a:t>
            </a:r>
            <a:r>
              <a:rPr lang="en-US" b="1" dirty="0">
                <a:solidFill>
                  <a:srgbClr val="002060"/>
                </a:solidFill>
              </a:rPr>
              <a:t>declare 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cursor for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           select </a:t>
            </a:r>
            <a:r>
              <a:rPr lang="en-US" i="1" dirty="0">
                <a:solidFill>
                  <a:srgbClr val="002060"/>
                </a:solidFill>
              </a:rPr>
              <a:t>ID, name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from </a:t>
            </a:r>
            <a:r>
              <a:rPr lang="en-US" i="1" dirty="0">
                <a:solidFill>
                  <a:srgbClr val="002060"/>
                </a:solidFill>
              </a:rPr>
              <a:t>student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where </a:t>
            </a:r>
            <a:r>
              <a:rPr lang="en-US" b="1" dirty="0" err="1">
                <a:solidFill>
                  <a:srgbClr val="002060"/>
                </a:solidFill>
              </a:rPr>
              <a:t>tot_cred</a:t>
            </a:r>
            <a:r>
              <a:rPr lang="en-US" i="1" dirty="0">
                <a:solidFill>
                  <a:srgbClr val="002060"/>
                </a:solidFill>
              </a:rPr>
              <a:t> &gt; :</a:t>
            </a:r>
            <a:r>
              <a:rPr lang="en-US" i="1" dirty="0" err="1">
                <a:solidFill>
                  <a:srgbClr val="002060"/>
                </a:solidFill>
              </a:rPr>
              <a:t>credit_amount</a:t>
            </a:r>
            <a:endParaRPr lang="en-US" i="1" dirty="0">
              <a:solidFill>
                <a:srgbClr val="002060"/>
              </a:solidFill>
            </a:endParaRP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            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endParaRPr lang="en-US" dirty="0"/>
          </a:p>
          <a:p>
            <a:pPr>
              <a:tabLst>
                <a:tab pos="3140075" algn="ctr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35063"/>
            <a:ext cx="7594415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/>
              <a:t> statement for our example is as follows: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>
                <a:solidFill>
                  <a:srgbClr val="993300"/>
                </a:solidFill>
              </a:rPr>
              <a:t>     </a:t>
            </a:r>
            <a:r>
              <a:rPr lang="en-US" altLang="en-US" dirty="0"/>
              <a:t>This statement causes the database system to execute the query and  to save the results within a temporary relation.  The query uses the value of the host-language variable </a:t>
            </a:r>
            <a:r>
              <a:rPr lang="en-US" altLang="en-US" i="1" dirty="0"/>
              <a:t>credit-amount</a:t>
            </a:r>
            <a:r>
              <a:rPr lang="en-US" altLang="en-US" dirty="0"/>
              <a:t> at the time the </a:t>
            </a:r>
            <a:r>
              <a:rPr lang="en-US" altLang="en-US" b="1" dirty="0"/>
              <a:t>open</a:t>
            </a:r>
            <a:r>
              <a:rPr lang="en-US" altLang="en-US" dirty="0"/>
              <a:t> statement is executed.</a:t>
            </a:r>
            <a:endParaRPr lang="en-US" altLang="en-US" dirty="0">
              <a:solidFill>
                <a:srgbClr val="993300"/>
              </a:solidFill>
            </a:endParaRP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fetch statement causes the values of one tuple in the query result to be placed on host language variables.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</a:t>
            </a:r>
            <a:r>
              <a:rPr lang="en-US" altLang="en-US" b="1" dirty="0">
                <a:solidFill>
                  <a:srgbClr val="002060"/>
                </a:solidFill>
              </a:rPr>
              <a:t> fetch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into </a:t>
            </a:r>
            <a:r>
              <a:rPr lang="en-US" altLang="en-US" dirty="0">
                <a:solidFill>
                  <a:srgbClr val="002060"/>
                </a:solidFill>
              </a:rPr>
              <a:t>:</a:t>
            </a:r>
            <a:r>
              <a:rPr lang="en-US" altLang="en-US" i="1" dirty="0" err="1">
                <a:solidFill>
                  <a:srgbClr val="002060"/>
                </a:solidFill>
              </a:rPr>
              <a:t>si</a:t>
            </a:r>
            <a:r>
              <a:rPr lang="en-US" altLang="en-US" i="1" dirty="0">
                <a:solidFill>
                  <a:srgbClr val="002060"/>
                </a:solidFill>
              </a:rPr>
              <a:t>, :</a:t>
            </a:r>
            <a:r>
              <a:rPr lang="en-US" altLang="en-US" i="1" dirty="0" err="1">
                <a:solidFill>
                  <a:srgbClr val="002060"/>
                </a:solidFill>
              </a:rPr>
              <a:t>sn</a:t>
            </a:r>
            <a:r>
              <a:rPr lang="en-US" altLang="en-US" dirty="0">
                <a:solidFill>
                  <a:srgbClr val="002060"/>
                </a:solidFill>
              </a:rPr>
              <a:t>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sz="800" dirty="0">
                <a:solidFill>
                  <a:srgbClr val="993300"/>
                </a:solidFill>
              </a:rPr>
              <a:t> 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/>
              <a:t>Repeated calls to fetch get successive tuples in the query result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49350"/>
            <a:ext cx="7511218" cy="4903788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A variable called SQLSTATE in the SQL communication area (SQLCA) gets set to </a:t>
            </a:r>
            <a:r>
              <a:rPr lang="en-US" altLang="ja-JP" dirty="0"/>
              <a:t>'02000'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close</a:t>
            </a:r>
            <a:r>
              <a:rPr lang="en-US" altLang="en-US" dirty="0"/>
              <a:t> statement causes the database system to delete the temporary relation that holds the result of the query.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close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dirty="0">
                <a:solidFill>
                  <a:srgbClr val="002060"/>
                </a:solidFill>
              </a:rPr>
              <a:t> 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     Note: above details vary with language.  For example, the Java              embedding defines Java iterators to step through result tuples.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Through Embedded SQL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975"/>
            <a:ext cx="7629925" cy="4582188"/>
          </a:xfrm>
        </p:spPr>
        <p:txBody>
          <a:bodyPr/>
          <a:lstStyle/>
          <a:p>
            <a:r>
              <a:rPr lang="en-US" altLang="en-US" dirty="0"/>
              <a:t>Embedded SQL expressions for database modification (</a:t>
            </a:r>
            <a:r>
              <a:rPr lang="en-US" altLang="en-US" b="1" dirty="0"/>
              <a:t>update</a:t>
            </a:r>
            <a:r>
              <a:rPr lang="en-US" altLang="en-US" dirty="0"/>
              <a:t>, </a:t>
            </a:r>
            <a:r>
              <a:rPr lang="en-US" altLang="en-US" b="1" dirty="0"/>
              <a:t>insert</a:t>
            </a:r>
            <a:r>
              <a:rPr lang="en-US" altLang="en-US" dirty="0"/>
              <a:t>, and </a:t>
            </a:r>
            <a:r>
              <a:rPr lang="en-US" altLang="en-US" b="1" dirty="0"/>
              <a:t>delete</a:t>
            </a:r>
            <a:r>
              <a:rPr lang="en-US" altLang="en-US" dirty="0"/>
              <a:t>)</a:t>
            </a: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r>
              <a:rPr lang="en-US" altLang="en-US" dirty="0"/>
              <a:t>Can update tuples fetched by cursor by declaring that the cursor is for update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EXEC SQL 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  declare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cursor for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             select </a:t>
            </a:r>
            <a:r>
              <a:rPr lang="en-US" altLang="en-US" dirty="0">
                <a:solidFill>
                  <a:srgbClr val="002060"/>
                </a:solidFill>
              </a:rPr>
              <a:t>*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from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dept_name</a:t>
            </a:r>
            <a:r>
              <a:rPr lang="en-US" altLang="en-US" dirty="0">
                <a:solidFill>
                  <a:srgbClr val="002060"/>
                </a:solidFill>
              </a:rPr>
              <a:t> = </a:t>
            </a:r>
            <a:r>
              <a:rPr lang="en-US" altLang="ja-JP" dirty="0">
                <a:solidFill>
                  <a:srgbClr val="002060"/>
                </a:solidFill>
              </a:rPr>
              <a:t>'Music'</a:t>
            </a:r>
            <a:br>
              <a:rPr lang="en-US" altLang="ja-JP" dirty="0">
                <a:solidFill>
                  <a:srgbClr val="002060"/>
                </a:solidFill>
              </a:rPr>
            </a:br>
            <a:r>
              <a:rPr lang="en-US" altLang="ja-JP" dirty="0">
                <a:solidFill>
                  <a:srgbClr val="002060"/>
                </a:solidFill>
              </a:rPr>
              <a:t>             </a:t>
            </a:r>
            <a:r>
              <a:rPr lang="en-US" altLang="ja-JP" b="1" dirty="0">
                <a:solidFill>
                  <a:srgbClr val="002060"/>
                </a:solidFill>
              </a:rPr>
              <a:t>for update</a:t>
            </a:r>
          </a:p>
          <a:p>
            <a:r>
              <a:rPr lang="en-US" altLang="en-US" dirty="0"/>
              <a:t>We then iterate through the tuples by performing  </a:t>
            </a:r>
            <a:r>
              <a:rPr lang="en-US" altLang="en-US" b="1" dirty="0"/>
              <a:t>fetch</a:t>
            </a:r>
            <a:r>
              <a:rPr lang="en-US" altLang="en-US" dirty="0"/>
              <a:t> operations on the cursor (as illustrated earlier), and after fetching each tuple we execute the following code:</a:t>
            </a:r>
          </a:p>
          <a:p>
            <a:pPr>
              <a:buNone/>
            </a:pPr>
            <a:r>
              <a:rPr lang="en-US" altLang="en-US" b="1" dirty="0">
                <a:solidFill>
                  <a:srgbClr val="993300"/>
                </a:solidFill>
              </a:rPr>
              <a:t>                  </a:t>
            </a:r>
            <a:r>
              <a:rPr lang="en-US" altLang="en-US" b="1" dirty="0">
                <a:solidFill>
                  <a:srgbClr val="002060"/>
                </a:solidFill>
              </a:rPr>
              <a:t>update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set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salary = salary</a:t>
            </a:r>
            <a:r>
              <a:rPr lang="en-US" altLang="en-US" dirty="0">
                <a:solidFill>
                  <a:srgbClr val="002060"/>
                </a:solidFill>
              </a:rPr>
              <a:t> + 1000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 current of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SzPct val="100000"/>
              <a:buNone/>
            </a:pPr>
            <a:r>
              <a:rPr lang="en-US" altLang="en-US" b="1" dirty="0"/>
              <a:t>          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7247158" cy="2616073"/>
          </a:xfrm>
        </p:spPr>
        <p:txBody>
          <a:bodyPr/>
          <a:lstStyle/>
          <a:p>
            <a:r>
              <a:rPr lang="en-US" altLang="en-US" sz="1700" dirty="0"/>
              <a:t>Not all queries can be expressed in SQL, since SQL does not provide the full expressive power of a general-purpose language.</a:t>
            </a:r>
          </a:p>
          <a:p>
            <a:r>
              <a:rPr lang="en-US" altLang="en-US" sz="1700" dirty="0"/>
              <a:t>Non-declarative actions -- such as printing a report, interacting with a user, or sending the results of a query to a graphical user interface -- cannot be done from within SQL.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1" y="1119068"/>
            <a:ext cx="76920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A database programmer must have access to a general-purpose programming language for at least two reasons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312616-4F7E-70CC-D7EC-9AB42897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MS PGothic"/>
              </a:rPr>
              <a:t>Embedded </a:t>
            </a:r>
            <a:r>
              <a:rPr lang="tr-TR" dirty="0" err="1">
                <a:highlight>
                  <a:srgbClr val="FFFF00"/>
                </a:highlight>
                <a:ea typeface="MS PGothic"/>
              </a:rPr>
              <a:t>DBs</a:t>
            </a:r>
            <a:endParaRPr lang="tr-TR" dirty="0" err="1">
              <a:highlight>
                <a:srgbClr val="FFFF00"/>
              </a:highligh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24CF2A-2999-0814-E578-9D4B19B1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ea typeface="+mn-lt"/>
                <a:cs typeface="+mn-lt"/>
              </a:rPr>
              <a:t>access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database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through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application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itself</a:t>
            </a:r>
            <a:r>
              <a:rPr lang="tr-TR" dirty="0">
                <a:ea typeface="+mn-lt"/>
                <a:cs typeface="+mn-lt"/>
              </a:rPr>
              <a:t>. </a:t>
            </a:r>
            <a:r>
              <a:rPr lang="tr-TR" dirty="0">
                <a:solidFill>
                  <a:srgbClr val="FF0000"/>
                </a:solidFill>
                <a:ea typeface="+mn-lt"/>
                <a:cs typeface="+mn-lt"/>
              </a:rPr>
              <a:t>NOT </a:t>
            </a:r>
            <a:r>
              <a:rPr lang="tr-TR" dirty="0" err="1">
                <a:solidFill>
                  <a:srgbClr val="FF0000"/>
                </a:solidFill>
                <a:ea typeface="+mn-lt"/>
                <a:cs typeface="+mn-lt"/>
              </a:rPr>
              <a:t>client</a:t>
            </a:r>
            <a:r>
              <a:rPr lang="tr-TR" dirty="0">
                <a:solidFill>
                  <a:srgbClr val="FF0000"/>
                </a:solidFill>
                <a:ea typeface="+mn-lt"/>
                <a:cs typeface="+mn-lt"/>
              </a:rPr>
              <a:t>-server </a:t>
            </a:r>
            <a:r>
              <a:rPr lang="tr-TR" dirty="0" err="1">
                <a:solidFill>
                  <a:srgbClr val="FF0000"/>
                </a:solidFill>
                <a:ea typeface="+mn-lt"/>
                <a:cs typeface="+mn-lt"/>
              </a:rPr>
              <a:t>architecture</a:t>
            </a:r>
            <a:r>
              <a:rPr lang="tr-TR" dirty="0">
                <a:solidFill>
                  <a:srgbClr val="FF0000"/>
                </a:solidFill>
                <a:ea typeface="+mn-lt"/>
                <a:cs typeface="+mn-lt"/>
              </a:rPr>
              <a:t>..</a:t>
            </a:r>
          </a:p>
          <a:p>
            <a:pPr lvl="1"/>
            <a:r>
              <a:rPr lang="tr-TR" dirty="0">
                <a:ea typeface="+mn-lt"/>
                <a:cs typeface="+mn-lt"/>
              </a:rPr>
              <a:t>Java DB, </a:t>
            </a:r>
            <a:r>
              <a:rPr lang="tr-TR" dirty="0" err="1">
                <a:ea typeface="+mn-lt"/>
                <a:cs typeface="+mn-lt"/>
              </a:rPr>
              <a:t>SQLite</a:t>
            </a:r>
            <a:r>
              <a:rPr lang="tr-TR" dirty="0">
                <a:ea typeface="+mn-lt"/>
                <a:cs typeface="+mn-lt"/>
              </a:rPr>
              <a:t>, HSQLBD, </a:t>
            </a:r>
            <a:r>
              <a:rPr lang="tr-TR" dirty="0" err="1">
                <a:ea typeface="+mn-lt"/>
                <a:cs typeface="+mn-lt"/>
              </a:rPr>
              <a:t>embedded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version</a:t>
            </a:r>
            <a:r>
              <a:rPr lang="tr-TR" dirty="0">
                <a:ea typeface="+mn-lt"/>
                <a:cs typeface="+mn-lt"/>
              </a:rPr>
              <a:t> of MySQL.</a:t>
            </a:r>
          </a:p>
          <a:p>
            <a:pPr lvl="1"/>
            <a:r>
              <a:rPr lang="tr-TR" dirty="0">
                <a:ea typeface="+mn-lt"/>
                <a:cs typeface="+mn-lt"/>
              </a:rPr>
              <a:t>F.e. </a:t>
            </a:r>
            <a:r>
              <a:rPr lang="tr-TR" dirty="0" err="1">
                <a:ea typeface="+mn-lt"/>
                <a:cs typeface="+mn-lt"/>
              </a:rPr>
              <a:t>Derby</a:t>
            </a:r>
            <a:r>
              <a:rPr lang="tr-TR" dirty="0">
                <a:ea typeface="+mn-lt"/>
                <a:cs typeface="+mn-lt"/>
              </a:rPr>
              <a:t> has a </a:t>
            </a:r>
            <a:r>
              <a:rPr lang="tr-TR" dirty="0" err="1">
                <a:ea typeface="+mn-lt"/>
                <a:cs typeface="+mn-lt"/>
              </a:rPr>
              <a:t>small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footprint</a:t>
            </a:r>
            <a:r>
              <a:rPr lang="tr-TR" dirty="0">
                <a:ea typeface="+mn-lt"/>
                <a:cs typeface="+mn-lt"/>
              </a:rPr>
              <a:t> -- </a:t>
            </a:r>
            <a:r>
              <a:rPr lang="tr-TR" dirty="0" err="1">
                <a:ea typeface="+mn-lt"/>
                <a:cs typeface="+mn-lt"/>
              </a:rPr>
              <a:t>about</a:t>
            </a:r>
            <a:r>
              <a:rPr lang="tr-TR" dirty="0">
                <a:ea typeface="+mn-lt"/>
                <a:cs typeface="+mn-lt"/>
              </a:rPr>
              <a:t> 3.5 </a:t>
            </a:r>
            <a:r>
              <a:rPr lang="tr-TR" dirty="0" err="1">
                <a:ea typeface="+mn-lt"/>
                <a:cs typeface="+mn-lt"/>
              </a:rPr>
              <a:t>megabytes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base</a:t>
            </a:r>
            <a:r>
              <a:rPr lang="tr-TR" dirty="0">
                <a:ea typeface="+mn-lt"/>
                <a:cs typeface="+mn-lt"/>
              </a:rPr>
              <a:t> engine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embedded</a:t>
            </a:r>
            <a:r>
              <a:rPr lang="tr-TR" dirty="0">
                <a:ea typeface="+mn-lt"/>
                <a:cs typeface="+mn-lt"/>
              </a:rPr>
              <a:t> JDBC </a:t>
            </a:r>
            <a:r>
              <a:rPr lang="tr-TR" dirty="0" err="1">
                <a:ea typeface="+mn-lt"/>
                <a:cs typeface="+mn-lt"/>
              </a:rPr>
              <a:t>driver</a:t>
            </a:r>
            <a:r>
              <a:rPr lang="tr-TR" dirty="0">
                <a:ea typeface="+mn-lt"/>
                <a:cs typeface="+mn-lt"/>
              </a:rPr>
              <a:t>.</a:t>
            </a:r>
          </a:p>
          <a:p>
            <a:pPr marL="0" indent="0"/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lacks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many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features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full</a:t>
            </a:r>
            <a:r>
              <a:rPr lang="tr-TR" dirty="0">
                <a:ea typeface="+mn-lt"/>
                <a:cs typeface="+mn-lt"/>
              </a:rPr>
              <a:t> server-</a:t>
            </a:r>
            <a:r>
              <a:rPr lang="tr-TR" dirty="0" err="1">
                <a:ea typeface="+mn-lt"/>
                <a:cs typeface="+mn-lt"/>
              </a:rPr>
              <a:t>based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database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systems</a:t>
            </a:r>
            <a:r>
              <a:rPr lang="tr-TR" dirty="0">
                <a:ea typeface="+mn-lt"/>
                <a:cs typeface="+mn-lt"/>
              </a:rPr>
              <a:t>,</a:t>
            </a:r>
            <a:endParaRPr lang="tr-TR" dirty="0">
              <a:cs typeface="Helvetica"/>
            </a:endParaRPr>
          </a:p>
          <a:p>
            <a:pPr lvl="1"/>
            <a:endParaRPr lang="tr-TR" dirty="0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18879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</a:p>
          <a:p>
            <a:pPr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b="1" dirty="0">
                <a:ea typeface="MS PGothic"/>
              </a:rPr>
              <a:t>      select t </a:t>
            </a:r>
            <a:r>
              <a:rPr lang="en-US" altLang="en-US" i="1" dirty="0" err="1">
                <a:ea typeface="MS PGothic"/>
              </a:rPr>
              <a:t>dept_name</a:t>
            </a:r>
            <a:r>
              <a:rPr lang="en-US" altLang="en-US" i="1" dirty="0">
                <a:ea typeface="MS PGothic"/>
              </a:rPr>
              <a:t>, budget</a:t>
            </a:r>
            <a:br>
              <a:rPr lang="en-US" altLang="en-US" i="1" dirty="0"/>
            </a:br>
            <a:r>
              <a:rPr lang="en-US" altLang="en-US" i="1" dirty="0">
                <a:ea typeface="MS PGothic"/>
              </a:rPr>
              <a:t>	</a:t>
            </a:r>
            <a:r>
              <a:rPr lang="en-US" altLang="en-US" b="1" dirty="0">
                <a:ea typeface="MS PGothic"/>
              </a:rPr>
              <a:t>from</a:t>
            </a:r>
            <a:r>
              <a:rPr lang="en-US" altLang="en-US" i="1" dirty="0">
                <a:ea typeface="MS PGothic"/>
              </a:rPr>
              <a:t> department</a:t>
            </a:r>
            <a:br>
              <a:rPr lang="en-US" altLang="en-US" i="1" dirty="0"/>
            </a:br>
            <a:r>
              <a:rPr lang="en-US" altLang="en-US" i="1" dirty="0">
                <a:ea typeface="MS PGothic"/>
              </a:rPr>
              <a:t>	</a:t>
            </a:r>
            <a:r>
              <a:rPr lang="en-US" altLang="en-US" b="1" dirty="0">
                <a:ea typeface="MS PGothic"/>
              </a:rPr>
              <a:t>where </a:t>
            </a:r>
            <a:r>
              <a:rPr lang="en-US" altLang="en-US" i="1" dirty="0" err="1">
                <a:ea typeface="MS PGothic"/>
              </a:rPr>
              <a:t>dept_</a:t>
            </a:r>
            <a:r>
              <a:rPr lang="en-US" altLang="en-US" dirty="0" err="1">
                <a:ea typeface="MS PGothic"/>
              </a:rPr>
              <a:t>count</a:t>
            </a:r>
            <a:r>
              <a:rPr lang="en-US" altLang="en-US" dirty="0">
                <a:ea typeface="MS PGothic"/>
              </a:rPr>
              <a:t> (</a:t>
            </a:r>
            <a:r>
              <a:rPr lang="en-US" altLang="en-US" i="1" dirty="0" err="1">
                <a:ea typeface="MS PGothic"/>
              </a:rPr>
              <a:t>dept_name</a:t>
            </a:r>
            <a:r>
              <a:rPr lang="en-US" altLang="en-US" i="1" dirty="0">
                <a:ea typeface="MS PGothic"/>
              </a:rPr>
              <a:t> </a:t>
            </a:r>
            <a:r>
              <a:rPr lang="en-US" altLang="en-US" dirty="0">
                <a:ea typeface="MS PGothic"/>
              </a:rPr>
              <a:t>) &gt; 12</a:t>
            </a:r>
            <a:endParaRPr lang="en-US" altLang="en-US" i="1" dirty="0">
              <a:ea typeface="MS P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030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</a:p>
          <a:p>
            <a:pPr>
              <a:defRPr/>
            </a:pPr>
            <a:r>
              <a:rPr lang="en-US" altLang="en-US" dirty="0">
                <a:ea typeface="MS PGothic"/>
              </a:rPr>
              <a:t>Example: Return all instructors in a given department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</a:p>
          <a:p>
            <a:pPr>
              <a:buNone/>
              <a:defRPr/>
            </a:pPr>
            <a:r>
              <a:rPr lang="en-US" altLang="en-US" dirty="0">
                <a:ea typeface="MS PGothic"/>
              </a:rPr>
              <a:t>                        </a:t>
            </a:r>
            <a:r>
              <a:rPr lang="en-US" altLang="en-US" i="1" dirty="0">
                <a:ea typeface="MS PGothic"/>
              </a:rPr>
              <a:t>ID </a:t>
            </a:r>
            <a:r>
              <a:rPr lang="en-US" altLang="en-US" b="1" dirty="0">
                <a:ea typeface="MS PGothic"/>
              </a:rPr>
              <a:t>varchar</a:t>
            </a:r>
            <a:r>
              <a:rPr lang="en-US" altLang="en-US" dirty="0">
                <a:ea typeface="MS PGothic"/>
              </a:rPr>
              <a:t>(5),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                  </a:t>
            </a:r>
            <a:r>
              <a:rPr lang="en-US" altLang="en-US" i="1" dirty="0">
                <a:ea typeface="MS PGothic"/>
              </a:rPr>
              <a:t>name</a:t>
            </a:r>
            <a:r>
              <a:rPr lang="en-US" altLang="en-US" dirty="0">
                <a:ea typeface="MS PGothic"/>
              </a:rPr>
              <a:t> </a:t>
            </a:r>
            <a:r>
              <a:rPr lang="en-US" altLang="en-US" b="1" dirty="0">
                <a:ea typeface="MS PGothic"/>
              </a:rPr>
              <a:t>varchar</a:t>
            </a:r>
            <a:r>
              <a:rPr lang="en-US" altLang="en-US" dirty="0">
                <a:ea typeface="MS PGothic"/>
              </a:rPr>
              <a:t>(20),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                  </a:t>
            </a:r>
            <a:r>
              <a:rPr lang="en-US" altLang="en-US" i="1" dirty="0" err="1">
                <a:ea typeface="MS PGothic"/>
              </a:rPr>
              <a:t>dept_name</a:t>
            </a:r>
            <a:r>
              <a:rPr lang="en-US" altLang="en-US" dirty="0">
                <a:ea typeface="MS PGothic"/>
              </a:rPr>
              <a:t> </a:t>
            </a:r>
            <a:r>
              <a:rPr lang="en-US" altLang="en-US" b="1" dirty="0">
                <a:ea typeface="MS PGothic"/>
              </a:rPr>
              <a:t>varchar</a:t>
            </a:r>
            <a:r>
              <a:rPr lang="en-US" altLang="en-US" dirty="0">
                <a:ea typeface="MS PGothic"/>
              </a:rPr>
              <a:t>(20),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                 </a:t>
            </a:r>
            <a:r>
              <a:rPr lang="en-US" altLang="en-US" i="1" dirty="0">
                <a:ea typeface="MS PGothic"/>
              </a:rPr>
              <a:t>salary</a:t>
            </a:r>
            <a:r>
              <a:rPr lang="en-US" altLang="en-US" dirty="0">
                <a:ea typeface="MS PGothic"/>
              </a:rPr>
              <a:t> </a:t>
            </a:r>
            <a:r>
              <a:rPr lang="en-US" altLang="en-US" b="1" dirty="0">
                <a:ea typeface="MS PGothic"/>
              </a:rPr>
              <a:t>numeric</a:t>
            </a:r>
            <a:r>
              <a:rPr lang="en-US" altLang="en-US" dirty="0">
                <a:ea typeface="MS PGothic"/>
              </a:rPr>
              <a:t>(8,2))</a:t>
            </a:r>
          </a:p>
          <a:p>
            <a:pPr>
              <a:buNone/>
              <a:defRPr/>
            </a:pPr>
            <a:r>
              <a:rPr lang="en-US" altLang="en-US" dirty="0">
                <a:ea typeface="MS PGothic"/>
              </a:rPr>
              <a:t>	         </a:t>
            </a:r>
            <a:r>
              <a:rPr lang="en-US" altLang="en-US" b="1" dirty="0">
                <a:ea typeface="MS PGothic"/>
              </a:rPr>
              <a:t>return</a:t>
            </a:r>
            <a:r>
              <a:rPr lang="en-US" altLang="en-US" dirty="0">
                <a:ea typeface="MS PGothic"/>
              </a:rPr>
              <a:t> </a:t>
            </a:r>
            <a:r>
              <a:rPr lang="en-US" altLang="en-US" b="1" dirty="0">
                <a:ea typeface="MS PGothic"/>
              </a:rPr>
              <a:t>table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	         (</a:t>
            </a:r>
            <a:r>
              <a:rPr lang="en-US" altLang="en-US" b="1" dirty="0">
                <a:ea typeface="MS PGothic"/>
              </a:rPr>
              <a:t>select</a:t>
            </a:r>
            <a:r>
              <a:rPr lang="en-US" altLang="en-US" dirty="0">
                <a:ea typeface="MS PGothic"/>
              </a:rPr>
              <a:t> </a:t>
            </a:r>
            <a:r>
              <a:rPr lang="en-US" altLang="en-US" i="1" dirty="0">
                <a:ea typeface="MS PGothic"/>
              </a:rPr>
              <a:t>ID, name, dept_name, salary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	          </a:t>
            </a:r>
            <a:r>
              <a:rPr lang="en-US" altLang="en-US" b="1" dirty="0">
                <a:ea typeface="MS PGothic"/>
              </a:rPr>
              <a:t>from</a:t>
            </a:r>
            <a:r>
              <a:rPr lang="en-US" altLang="en-US" dirty="0">
                <a:ea typeface="MS PGothic"/>
              </a:rPr>
              <a:t> </a:t>
            </a:r>
            <a:r>
              <a:rPr lang="en-US" altLang="en-US" i="1" dirty="0">
                <a:ea typeface="MS PGothic"/>
              </a:rPr>
              <a:t>instructor</a:t>
            </a:r>
            <a:br>
              <a:rPr lang="en-US" altLang="en-US" i="1" dirty="0"/>
            </a:br>
            <a:r>
              <a:rPr lang="en-US" altLang="en-US" dirty="0">
                <a:ea typeface="MS PGothic"/>
              </a:rPr>
              <a:t>	          </a:t>
            </a:r>
            <a:r>
              <a:rPr lang="en-US" altLang="en-US" b="1" dirty="0">
                <a:ea typeface="MS PGothic"/>
              </a:rPr>
              <a:t>where</a:t>
            </a:r>
            <a:r>
              <a:rPr lang="en-US" altLang="en-US" i="1" dirty="0">
                <a:ea typeface="MS PGothic"/>
              </a:rPr>
              <a:t> </a:t>
            </a:r>
            <a:r>
              <a:rPr lang="en-US" altLang="en-US" i="1" dirty="0" err="1">
                <a:ea typeface="MS PGothic"/>
              </a:rPr>
              <a:t>instructor.dept_name</a:t>
            </a:r>
            <a:r>
              <a:rPr lang="en-US" altLang="en-US" i="1" dirty="0">
                <a:ea typeface="MS PGothic"/>
              </a:rPr>
              <a:t> = </a:t>
            </a:r>
            <a:r>
              <a:rPr lang="en-US" altLang="en-US" i="1" dirty="0" err="1">
                <a:ea typeface="MS PGothic"/>
              </a:rPr>
              <a:t>instructor_of.dept_name</a:t>
            </a:r>
            <a:r>
              <a:rPr lang="en-US" altLang="en-US" dirty="0">
                <a:ea typeface="MS PGothic"/>
              </a:rPr>
              <a:t>)</a:t>
            </a:r>
          </a:p>
          <a:p>
            <a:pPr>
              <a:defRPr/>
            </a:pPr>
            <a:r>
              <a:rPr lang="en-US" altLang="en-US" dirty="0"/>
              <a:t>Usage</a:t>
            </a:r>
          </a:p>
          <a:p>
            <a:pPr>
              <a:buNone/>
              <a:defRPr/>
            </a:pPr>
            <a:r>
              <a:rPr lang="en-US" altLang="en-US" dirty="0">
                <a:ea typeface="MS PGothic"/>
              </a:rPr>
              <a:t>		</a:t>
            </a:r>
            <a:r>
              <a:rPr lang="en-US" altLang="en-US" b="1" dirty="0">
                <a:ea typeface="MS PGothic"/>
              </a:rPr>
              <a:t>select *</a:t>
            </a:r>
            <a:br>
              <a:rPr lang="en-US" altLang="en-US" b="1" dirty="0"/>
            </a:br>
            <a:r>
              <a:rPr lang="en-US" altLang="en-US" b="1" dirty="0">
                <a:ea typeface="MS PGothic"/>
              </a:rPr>
              <a:t>          from table 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 err="1">
                <a:ea typeface="MS PGothic"/>
              </a:rPr>
              <a:t>instructor_of</a:t>
            </a:r>
            <a:r>
              <a:rPr lang="en-US" altLang="en-US" i="1" dirty="0">
                <a:ea typeface="MS PGothic"/>
              </a:rPr>
              <a:t> 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ja-JP" dirty="0">
                <a:ea typeface="MS PGothic"/>
              </a:rPr>
              <a:t>'Music'))</a:t>
            </a:r>
            <a:endParaRPr lang="en-US" altLang="en-US" dirty="0">
              <a:ea typeface="MS P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>
                <a:ea typeface="MS PGothic"/>
              </a:rPr>
              <a:t>Procedures and functions can be invoked also from dynamic SQL</a:t>
            </a:r>
          </a:p>
          <a:p>
            <a:r>
              <a:rPr lang="en-US" altLang="en-US" dirty="0">
                <a:ea typeface="MS PGothic"/>
              </a:rPr>
              <a:t>SQL allows more than one procedure of the same name, so long as the number of arguments of the procedures with the same name is different.</a:t>
            </a:r>
          </a:p>
          <a:p>
            <a:r>
              <a:rPr lang="en-US" altLang="en-US" dirty="0"/>
              <a:t>The name, along with the number of arguments, is used to identify the procedure.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Warning: most database systems implement their own variant of the standard syntax below.</a:t>
            </a: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May contain multiple SQL statements between </a:t>
            </a:r>
            <a:r>
              <a:rPr lang="en-US" altLang="en-US" b="1" dirty="0">
                <a:ea typeface="ＭＳ Ｐゴシック" pitchFamily="34" charset="-128"/>
              </a:rPr>
              <a:t>begin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b="1" dirty="0">
                <a:ea typeface="ＭＳ Ｐゴシック" pitchFamily="34" charset="-128"/>
              </a:rPr>
              <a:t>end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Local variables can be declared within a compound statements</a:t>
            </a:r>
          </a:p>
          <a:p>
            <a:pPr>
              <a:defRPr/>
            </a:pPr>
            <a:r>
              <a:rPr lang="en-US" altLang="en-US" dirty="0"/>
              <a:t>While and repeat statements: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 </a:t>
            </a:r>
            <a:r>
              <a:rPr lang="en-US" altLang="en-US" b="1" dirty="0">
                <a:ea typeface="ＭＳ Ｐゴシック" pitchFamily="34" charset="-128"/>
              </a:rPr>
              <a:t>while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 </a:t>
            </a:r>
            <a:r>
              <a:rPr lang="en-US" altLang="en-US" b="1" dirty="0">
                <a:ea typeface="ＭＳ Ｐゴシック" pitchFamily="34" charset="-128"/>
              </a:rPr>
              <a:t>do</a:t>
            </a: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while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sz="8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b="1" dirty="0">
                <a:ea typeface="ＭＳ Ｐゴシック" pitchFamily="34" charset="-128"/>
              </a:rPr>
              <a:t>repeat</a:t>
            </a:r>
          </a:p>
          <a:p>
            <a:pPr lvl="2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until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repeat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Permits iteration over all results of a query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Example: 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b="1" dirty="0"/>
              <a:t>end 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Returns 0 on success and -1 if capacity is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book (page 202) for details</a:t>
            </a:r>
          </a:p>
          <a:p>
            <a:r>
              <a:rPr lang="en-US" altLang="en-US" dirty="0"/>
              <a:t>Signaling of exception conditions, and declaring handlers for exceptions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  </a:t>
            </a:r>
            <a:r>
              <a:rPr lang="en-US" altLang="en-US" b="1" dirty="0"/>
              <a:t>condition</a:t>
            </a:r>
            <a:br>
              <a:rPr lang="en-US" altLang="en-US" b="1" dirty="0"/>
            </a:br>
            <a:r>
              <a:rPr lang="en-US" altLang="en-US" b="1" dirty="0"/>
              <a:t>	declare exit handler for </a:t>
            </a:r>
            <a:r>
              <a:rPr lang="en-US" altLang="en-US" i="1" dirty="0" err="1"/>
              <a:t>out_of_classroom_seats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begin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</a:p>
          <a:p>
            <a:r>
              <a:rPr lang="en-US" altLang="en-US" dirty="0"/>
              <a:t>The statements between the </a:t>
            </a:r>
            <a:r>
              <a:rPr lang="en-US" altLang="en-US" b="1" dirty="0"/>
              <a:t>begin</a:t>
            </a:r>
            <a:r>
              <a:rPr lang="en-US" altLang="en-US" dirty="0"/>
              <a:t> and the </a:t>
            </a:r>
            <a:r>
              <a:rPr lang="en-US" altLang="en-US" b="1" dirty="0"/>
              <a:t>end</a:t>
            </a:r>
            <a:r>
              <a:rPr lang="en-US" altLang="en-US" dirty="0"/>
              <a:t> can raise an exception by executing  “</a:t>
            </a:r>
            <a:r>
              <a:rPr lang="en-US" altLang="en-US" b="1" dirty="0"/>
              <a:t>signal</a:t>
            </a:r>
            <a:r>
              <a:rPr lang="en-US" altLang="en-US" dirty="0"/>
              <a:t>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”</a:t>
            </a:r>
            <a:endParaRPr lang="en-US" altLang="en-US" dirty="0"/>
          </a:p>
          <a:p>
            <a:r>
              <a:rPr lang="en-US" altLang="en-US" dirty="0"/>
              <a:t>The handler says that if the condition arises he action to be taken is to exit the enclosing  the </a:t>
            </a:r>
            <a:r>
              <a:rPr lang="en-US" altLang="en-US" b="1" dirty="0"/>
              <a:t>begin</a:t>
            </a:r>
            <a:r>
              <a:rPr lang="en-US" altLang="en-US" dirty="0"/>
              <a:t>  </a:t>
            </a:r>
            <a:r>
              <a:rPr lang="en-US" altLang="en-US" b="1" dirty="0"/>
              <a:t>end</a:t>
            </a:r>
            <a:r>
              <a:rPr lang="en-US" altLang="en-US" dirty="0"/>
              <a:t> statement.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058" y="1432362"/>
            <a:ext cx="8791432" cy="5132566"/>
          </a:xfrm>
        </p:spPr>
        <p:txBody>
          <a:bodyPr/>
          <a:lstStyle/>
          <a:p>
            <a:r>
              <a:rPr lang="en-US" altLang="en-US" sz="1700" dirty="0">
                <a:ea typeface="MS PGothic"/>
              </a:rPr>
              <a:t>A general-purpose program</a:t>
            </a:r>
            <a:r>
              <a:rPr lang="en-US" altLang="en-US" dirty="0">
                <a:ea typeface="MS PGothic"/>
              </a:rPr>
              <a:t> </a:t>
            </a:r>
            <a:r>
              <a:rPr lang="en-US" altLang="en-US" sz="1700" dirty="0">
                <a:ea typeface="MS PGothic"/>
              </a:rPr>
              <a:t> -- can connect to and communicate with a database server using a collection of functions</a:t>
            </a:r>
            <a:r>
              <a:rPr lang="en-US" altLang="en-US" dirty="0">
                <a:ea typeface="MS PGothic"/>
              </a:rPr>
              <a:t>.</a:t>
            </a:r>
            <a:endParaRPr lang="en-US" altLang="en-US" sz="1700" dirty="0"/>
          </a:p>
          <a:p>
            <a:pPr lvl="1"/>
            <a:r>
              <a:rPr lang="en-US" dirty="0">
                <a:ea typeface="+mn-lt"/>
                <a:cs typeface="+mn-lt"/>
              </a:rPr>
              <a:t>The dynamic SQL component of SQL allows programs to construct and submit SQL queries at runtime.</a:t>
            </a:r>
            <a:endParaRPr lang="en-US" dirty="0">
              <a:cs typeface="Helvetica"/>
            </a:endParaRPr>
          </a:p>
          <a:p>
            <a:pPr lvl="1">
              <a:buClr>
                <a:srgbClr val="FF9933"/>
              </a:buClr>
            </a:pPr>
            <a:r>
              <a:rPr lang="en-US" dirty="0">
                <a:ea typeface="MS PGothic"/>
                <a:cs typeface="Helvetica"/>
              </a:rPr>
              <a:t>Enables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flexible </a:t>
            </a:r>
            <a:r>
              <a:rPr lang="en-US" dirty="0">
                <a:ea typeface="+mn-lt"/>
                <a:cs typeface="+mn-lt"/>
              </a:rPr>
              <a:t>applications.</a:t>
            </a:r>
            <a:endParaRPr lang="en-US" dirty="0">
              <a:ea typeface="MS PGothic"/>
              <a:cs typeface="Helvetica"/>
            </a:endParaRPr>
          </a:p>
          <a:p>
            <a:pPr lvl="1">
              <a:buClr>
                <a:srgbClr val="FF9933"/>
              </a:buClr>
            </a:pPr>
            <a:r>
              <a:rPr lang="en-US" dirty="0">
                <a:ea typeface="+mn-lt"/>
                <a:cs typeface="+mn-lt"/>
              </a:rPr>
              <a:t>less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efficient </a:t>
            </a:r>
            <a:r>
              <a:rPr lang="en-US" dirty="0">
                <a:ea typeface="+mn-lt"/>
                <a:cs typeface="+mn-lt"/>
              </a:rPr>
              <a:t>since access plans for dynamic statements are generated at run-time. 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(even if they are created using the prepared statement feature).</a:t>
            </a:r>
            <a:endParaRPr lang="en-US" b="1" dirty="0">
              <a:solidFill>
                <a:srgbClr val="FF0000"/>
              </a:solidFill>
              <a:cs typeface="Helvetica"/>
            </a:endParaRPr>
          </a:p>
          <a:p>
            <a:pPr lvl="1">
              <a:buClr>
                <a:srgbClr val="FF9933"/>
              </a:buClr>
            </a:pPr>
            <a:r>
              <a:rPr lang="en-US" dirty="0">
                <a:ea typeface="MS PGothic"/>
                <a:cs typeface="Helvetica"/>
              </a:rPr>
              <a:t>More security risks.</a:t>
            </a:r>
          </a:p>
          <a:p>
            <a:r>
              <a:rPr lang="en-US" altLang="en-US" sz="1700" dirty="0">
                <a:ea typeface="MS PGothic"/>
              </a:rPr>
              <a:t>Embedded SQL</a:t>
            </a:r>
            <a:r>
              <a:rPr lang="en-US" altLang="en-US" dirty="0">
                <a:ea typeface="MS PGothic"/>
              </a:rPr>
              <a:t> (static)</a:t>
            </a:r>
            <a:r>
              <a:rPr lang="en-US" altLang="en-US" sz="1700" dirty="0">
                <a:ea typeface="MS PGothic"/>
              </a:rPr>
              <a:t> -- provides a means by which a program can interact with a database server.</a:t>
            </a:r>
            <a:r>
              <a:rPr lang="en-US" altLang="en-US" dirty="0">
                <a:ea typeface="MS PGothic"/>
              </a:rPr>
              <a:t>  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MS PGothic"/>
              </a:rPr>
              <a:t>The</a:t>
            </a:r>
            <a:r>
              <a:rPr lang="en-US" altLang="en-US" dirty="0">
                <a:ea typeface="MS PGothic"/>
              </a:rPr>
              <a:t> </a:t>
            </a:r>
            <a:r>
              <a:rPr lang="en-US" altLang="en-US" sz="1700" dirty="0">
                <a:ea typeface="MS PGothic"/>
              </a:rPr>
              <a:t> SQL statements are translated at compile time</a:t>
            </a:r>
            <a:r>
              <a:rPr lang="en-US" altLang="en-US" dirty="0">
                <a:ea typeface="MS PGothic"/>
              </a:rPr>
              <a:t> </a:t>
            </a:r>
            <a:r>
              <a:rPr lang="en-US" altLang="en-US" sz="1700" dirty="0">
                <a:ea typeface="MS PGothic"/>
              </a:rPr>
              <a:t>into function calls.</a:t>
            </a:r>
            <a:r>
              <a:rPr lang="en-US" altLang="en-US" dirty="0">
                <a:ea typeface="MS PGothic"/>
              </a:rPr>
              <a:t>  </a:t>
            </a:r>
            <a:endParaRPr lang="en-US" altLang="en-US" sz="1700" dirty="0">
              <a:cs typeface="Helvetica"/>
            </a:endParaRPr>
          </a:p>
          <a:p>
            <a:pPr lvl="1"/>
            <a:r>
              <a:rPr lang="en-US" altLang="en-US" sz="1700" dirty="0">
                <a:ea typeface="MS PGothic"/>
              </a:rPr>
              <a:t>At runtime,</a:t>
            </a:r>
            <a:r>
              <a:rPr lang="en-US" altLang="en-US" dirty="0">
                <a:ea typeface="MS PGothic"/>
              </a:rPr>
              <a:t> </a:t>
            </a:r>
            <a:r>
              <a:rPr lang="en-US" altLang="en-US" sz="1700" dirty="0">
                <a:ea typeface="MS PGothic"/>
              </a:rPr>
              <a:t> these function calls connect to the database</a:t>
            </a:r>
            <a:r>
              <a:rPr lang="en-US" altLang="en-US" dirty="0">
                <a:ea typeface="MS PGothic"/>
              </a:rPr>
              <a:t> </a:t>
            </a:r>
            <a:r>
              <a:rPr lang="en-US" altLang="en-US" sz="1700" dirty="0">
                <a:ea typeface="MS PGothic"/>
              </a:rPr>
              <a:t> using an API</a:t>
            </a:r>
            <a:r>
              <a:rPr lang="en-US" altLang="en-US" dirty="0">
                <a:ea typeface="MS PGothic"/>
              </a:rPr>
              <a:t> </a:t>
            </a:r>
            <a:r>
              <a:rPr lang="en-US" altLang="en-US" sz="1700" dirty="0">
                <a:ea typeface="MS PGothic"/>
              </a:rPr>
              <a:t> that provides dynamic</a:t>
            </a:r>
            <a:r>
              <a:rPr lang="en-US" altLang="en-US" dirty="0">
                <a:ea typeface="MS PGothic"/>
              </a:rPr>
              <a:t> </a:t>
            </a:r>
            <a:r>
              <a:rPr lang="en-US" altLang="en-US" sz="1700" dirty="0">
                <a:ea typeface="MS PGothic"/>
              </a:rPr>
              <a:t> SQL facilities.</a:t>
            </a:r>
            <a:endParaRPr lang="en-US" altLang="en-US" dirty="0">
              <a:ea typeface="MS PGothic"/>
            </a:endParaRPr>
          </a:p>
          <a:p>
            <a:pPr lvl="1"/>
            <a:r>
              <a:rPr lang="en-US" altLang="en-US" dirty="0">
                <a:ea typeface="MS PGothic"/>
                <a:cs typeface="Helvetica"/>
              </a:rPr>
              <a:t>Cannot change at run-time.</a:t>
            </a:r>
            <a:r>
              <a:rPr lang="en-US" altLang="en-US" dirty="0">
                <a:solidFill>
                  <a:srgbClr val="FF0000"/>
                </a:solidFill>
                <a:ea typeface="MS PGothic"/>
                <a:cs typeface="Helvetica"/>
              </a:rPr>
              <a:t> Less flexible. Hard to debug..</a:t>
            </a:r>
            <a:endParaRPr lang="en-US" altLang="en-US" dirty="0">
              <a:solidFill>
                <a:srgbClr val="FF0000"/>
              </a:solidFill>
              <a:cs typeface="Helvetica"/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MS PGothic"/>
                <a:cs typeface="Helvetica"/>
              </a:rPr>
              <a:t>More efficient </a:t>
            </a:r>
            <a:r>
              <a:rPr lang="en-US" altLang="en-US" dirty="0">
                <a:ea typeface="MS PGothic"/>
                <a:cs typeface="Helvetica"/>
              </a:rPr>
              <a:t>execution.</a:t>
            </a:r>
          </a:p>
          <a:p>
            <a:pPr lvl="1"/>
            <a:r>
              <a:rPr lang="en-US" altLang="en-US" dirty="0">
                <a:ea typeface="MS PGothic"/>
                <a:cs typeface="Helvetica"/>
              </a:rPr>
              <a:t>More secure</a:t>
            </a:r>
            <a:endParaRPr lang="en-US" altLang="en-US" dirty="0">
              <a:cs typeface="Helvetica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82728" y="771496"/>
            <a:ext cx="7585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There are two approaches to accessing  SQL from a general-purpose programming language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2313"/>
            <a:ext cx="7692069" cy="5251450"/>
          </a:xfrm>
        </p:spPr>
        <p:txBody>
          <a:bodyPr/>
          <a:lstStyle/>
          <a:p>
            <a:endParaRPr kumimoji="0" lang="en-US" altLang="en-US" dirty="0"/>
          </a:p>
          <a:p>
            <a:r>
              <a:rPr kumimoji="0" lang="en-US" altLang="en-US" dirty="0"/>
              <a:t>SQL allows us to define functions in a programming language such as Java, C#, C or C++.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than functions defined in SQL, and computations that cannot be carried out in SQL\can be executed by these functions.</a:t>
            </a:r>
          </a:p>
          <a:p>
            <a:r>
              <a:rPr lang="en-US" altLang="en-US" dirty="0"/>
              <a:t>Declaring external language procedures and functions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</a:t>
            </a:r>
            <a:r>
              <a:rPr lang="en-US" altLang="en-US" b="1" dirty="0"/>
              <a:t>create procedure </a:t>
            </a:r>
            <a:r>
              <a:rPr lang="en-US" altLang="en-US" dirty="0" err="1"/>
              <a:t>dept_count_proc</a:t>
            </a:r>
            <a:r>
              <a:rPr lang="en-US" altLang="en-US" dirty="0"/>
              <a:t>(</a:t>
            </a:r>
            <a:r>
              <a:rPr lang="en-US" altLang="en-US" b="1" dirty="0"/>
              <a:t>in</a:t>
            </a:r>
            <a:r>
              <a:rPr lang="en-US" altLang="en-US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dirty="0"/>
              <a:t>count </a:t>
            </a:r>
            <a:r>
              <a:rPr lang="en-US" altLang="en-US" b="1" dirty="0"/>
              <a:t>integer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language </a:t>
            </a:r>
            <a:r>
              <a:rPr lang="en-US" altLang="en-US" dirty="0"/>
              <a:t>C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external name </a:t>
            </a:r>
            <a:r>
              <a:rPr lang="ja-JP" altLang="en-US" dirty="0"/>
              <a:t> </a:t>
            </a:r>
            <a:r>
              <a:rPr lang="en-US" altLang="ja-JP" dirty="0"/>
              <a:t> 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dept_count_proc</a:t>
            </a:r>
            <a:r>
              <a:rPr lang="en-US" altLang="ja-JP" dirty="0"/>
              <a:t>'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create function </a:t>
            </a:r>
            <a:r>
              <a:rPr lang="en-US" altLang="ja-JP" dirty="0" err="1"/>
              <a:t>dept_count</a:t>
            </a:r>
            <a:r>
              <a:rPr lang="en-US" altLang="ja-JP" dirty="0"/>
              <a:t>(</a:t>
            </a:r>
            <a:r>
              <a:rPr lang="en-US" altLang="ja-JP" i="1" dirty="0" err="1"/>
              <a:t>dept_name</a:t>
            </a:r>
            <a:r>
              <a:rPr lang="en-US" altLang="ja-JP" i="1" dirty="0"/>
              <a:t> </a:t>
            </a:r>
            <a:r>
              <a:rPr lang="en-US" altLang="ja-JP" b="1" dirty="0"/>
              <a:t>varchar</a:t>
            </a:r>
            <a:r>
              <a:rPr lang="en-US" altLang="ja-JP" dirty="0"/>
              <a:t>(20))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returns </a:t>
            </a:r>
            <a:r>
              <a:rPr lang="en-US" altLang="ja-JP" dirty="0"/>
              <a:t>integer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language </a:t>
            </a:r>
            <a:r>
              <a:rPr lang="en-US" altLang="ja-JP" dirty="0"/>
              <a:t>C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external name </a:t>
            </a:r>
            <a:r>
              <a:rPr lang="en-US" altLang="ja-JP" dirty="0"/>
              <a:t>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</a:t>
            </a:r>
            <a:r>
              <a:rPr lang="en-US" altLang="ja-JP" dirty="0"/>
              <a:t>'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74313" cy="4903787"/>
          </a:xfrm>
        </p:spPr>
        <p:txBody>
          <a:bodyPr lIns="91440"/>
          <a:lstStyle/>
          <a:p>
            <a:r>
              <a:rPr lang="en-US" altLang="en-US" dirty="0"/>
              <a:t>Benefits of external language functions/procedures: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efficient for many operations, and more expressive power.</a:t>
            </a:r>
          </a:p>
          <a:p>
            <a:r>
              <a:rPr lang="en-US" altLang="en-US" dirty="0"/>
              <a:t>Drawbacks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Code to implement function may need to be loaded into database system and executed in the database system’</a:t>
            </a:r>
            <a:r>
              <a:rPr lang="en-US" altLang="ja-JP" dirty="0">
                <a:ea typeface="ＭＳ Ｐゴシック" panose="020B0600070205080204" pitchFamily="34" charset="-128"/>
              </a:rPr>
              <a:t>s address space.</a:t>
            </a:r>
          </a:p>
          <a:p>
            <a:pPr lvl="2"/>
            <a:r>
              <a:rPr lang="en-US" altLang="en-US" b="1" dirty="0">
                <a:solidFill>
                  <a:srgbClr val="FF0000"/>
                </a:solidFill>
                <a:ea typeface="ＭＳ Ｐゴシック"/>
              </a:rPr>
              <a:t>risk of accidental corruption of database structures</a:t>
            </a:r>
            <a:endParaRPr lang="en-US" altLang="en-US" b="1" dirty="0">
              <a:solidFill>
                <a:srgbClr val="FF0000"/>
              </a:solidFill>
              <a:ea typeface="ＭＳ Ｐゴシック"/>
              <a:cs typeface="Helvetica"/>
            </a:endParaRPr>
          </a:p>
          <a:p>
            <a:pPr lvl="2"/>
            <a:r>
              <a:rPr lang="en-US" altLang="en-US" b="1" dirty="0">
                <a:solidFill>
                  <a:srgbClr val="FF0000"/>
                </a:solidFill>
                <a:ea typeface="ＭＳ Ｐゴシック"/>
              </a:rPr>
              <a:t>security risk, allowing users access to unauthorized data</a:t>
            </a:r>
            <a:endParaRPr lang="en-US" altLang="en-US" b="1" dirty="0">
              <a:solidFill>
                <a:srgbClr val="FF0000"/>
              </a:solidFill>
              <a:ea typeface="ＭＳ Ｐゴシック"/>
              <a:cs typeface="Helvetica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alternatives, which give good security at the cost of potentially worse performance.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Direct execution in the database system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space is used when efficiency is more important than security.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Security with External Language Routines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770813" cy="4903787"/>
          </a:xfrm>
        </p:spPr>
        <p:txBody>
          <a:bodyPr/>
          <a:lstStyle/>
          <a:p>
            <a:r>
              <a:rPr lang="en-US" altLang="en-US" dirty="0"/>
              <a:t>To deal with security problems, we can do on of the following: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sandbox</a:t>
            </a:r>
            <a:r>
              <a:rPr lang="en-US" altLang="en-US" dirty="0">
                <a:ea typeface="ＭＳ Ｐゴシック" panose="020B0600070205080204" pitchFamily="34" charset="-128"/>
              </a:rPr>
              <a:t> techniques</a:t>
            </a:r>
          </a:p>
          <a:p>
            <a:pPr lvl="2"/>
            <a:r>
              <a:rPr lang="en-US" altLang="en-US" dirty="0">
                <a:ea typeface="ＭＳ Ｐゴシック"/>
              </a:rPr>
              <a:t>That is, use a safe language like Java (use of VM, no pointers..) which cannot be used to  access/damage other parts of the database code.</a:t>
            </a:r>
            <a:endParaRPr lang="en-US" altLang="en-US" dirty="0">
              <a:ea typeface="ＭＳ Ｐゴシック"/>
              <a:cs typeface="Helvetica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Run external language functions/procedures in a separate process, with no access to the database process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 memory.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Parameters and results communicated via inter-process communication</a:t>
            </a:r>
          </a:p>
          <a:p>
            <a:r>
              <a:rPr lang="en-US" altLang="en-US" dirty="0"/>
              <a:t>Both have performance overheads</a:t>
            </a:r>
          </a:p>
          <a:p>
            <a:r>
              <a:rPr lang="en-US" altLang="en-US" dirty="0"/>
              <a:t>Many database systems support both above approaches as well as direct executing in database system address space.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</a:p>
          <a:p>
            <a:r>
              <a:rPr lang="en-US" altLang="en-US" dirty="0"/>
              <a:t>To design a trigger mechanism, we must: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conditions under which the trigger is to be executed.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actions to be taken when the trigger executes.</a:t>
            </a:r>
          </a:p>
          <a:p>
            <a:r>
              <a:rPr lang="en-US" altLang="en-US" dirty="0"/>
              <a:t>Triggers introduced to SQL standard in SQL:1999, but supported even earlier using non-standard syntax by most databases.		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Syntax illustrated here may not work exactly on your database system; check the system manuals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b="1" dirty="0">
                <a:ea typeface="ＭＳ Ｐゴシック" panose="020B0600070205080204" pitchFamily="34" charset="-128"/>
              </a:rPr>
              <a:t> after update of </a:t>
            </a:r>
            <a:r>
              <a:rPr lang="en-US" altLang="en-US" i="1" dirty="0">
                <a:ea typeface="ＭＳ Ｐゴシック" panose="020B0600070205080204" pitchFamily="34" charset="-128"/>
              </a:rPr>
              <a:t>takes </a:t>
            </a:r>
            <a:r>
              <a:rPr lang="en-US" altLang="en-US" b="1" dirty="0">
                <a:ea typeface="ＭＳ Ｐゴシック" panose="020B0600070205080204" pitchFamily="34" charset="-128"/>
              </a:rPr>
              <a:t>on</a:t>
            </a:r>
            <a:r>
              <a:rPr lang="en-US" altLang="en-US" i="1" dirty="0">
                <a:ea typeface="ＭＳ Ｐゴシック" panose="020B0600070205080204" pitchFamily="34" charset="-128"/>
              </a:rPr>
              <a:t> grade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old row as</a:t>
            </a: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>
                <a:ea typeface="ＭＳ Ｐゴシック" panose="020B0600070205080204" pitchFamily="34" charset="-128"/>
              </a:rPr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new row as  : </a:t>
            </a:r>
            <a:r>
              <a:rPr lang="en-US" altLang="en-US" dirty="0">
                <a:ea typeface="ＭＳ Ｐゴシック" panose="020B0600070205080204" pitchFamily="34" charset="-128"/>
              </a:rPr>
              <a:t>for inserts and updates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r>
              <a:rPr lang="en-US" altLang="en-US" b="1" dirty="0"/>
              <a:t>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br>
              <a:rPr lang="en-US" altLang="en-US" i="1" dirty="0"/>
            </a:b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end</a:t>
            </a:r>
            <a:r>
              <a:rPr lang="en-US" altLang="en-US" dirty="0"/>
              <a:t>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statement      </a:t>
            </a:r>
            <a:r>
              <a:rPr lang="en-US" altLang="en-US" dirty="0">
                <a:ea typeface="ＭＳ Ｐゴシック" panose="020B0600070205080204" pitchFamily="34" charset="-128"/>
              </a:rPr>
              <a:t>instead of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row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old table</a:t>
            </a:r>
            <a:r>
              <a:rPr lang="en-US" altLang="en-US" dirty="0">
                <a:ea typeface="ＭＳ Ｐゴシック" panose="020B0600070205080204" pitchFamily="34" charset="-128"/>
              </a:rPr>
              <a:t>   or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new table</a:t>
            </a:r>
            <a:r>
              <a:rPr lang="en-US" altLang="en-US" dirty="0">
                <a:ea typeface="ＭＳ Ｐゴシック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transition tables</a:t>
            </a:r>
            <a:r>
              <a:rPr lang="en-US" altLang="en-US" dirty="0">
                <a:ea typeface="ＭＳ Ｐゴシック" panose="020B0600070205080204" pitchFamily="34" charset="-128"/>
              </a:rPr>
              <a:t>) containing the affected rows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when dealing with SQL statements that update a large number of rows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385" y="1146416"/>
            <a:ext cx="8387216" cy="5444531"/>
          </a:xfrm>
        </p:spPr>
        <p:txBody>
          <a:bodyPr/>
          <a:lstStyle/>
          <a:p>
            <a:r>
              <a:rPr lang="en-US" b="1" dirty="0">
                <a:ea typeface="+mn-lt"/>
                <a:cs typeface="+mn-lt"/>
              </a:rPr>
              <a:t>How about "on delete cascade" feature of a foreign-key constraint by using a trigger? </a:t>
            </a:r>
            <a:endParaRPr lang="en-US" altLang="en-US" dirty="0">
              <a:ea typeface="MS PGothic"/>
            </a:endParaRPr>
          </a:p>
          <a:p>
            <a:r>
              <a:rPr lang="en-US" altLang="en-US" dirty="0">
                <a:ea typeface="MS PGothic"/>
              </a:rPr>
              <a:t>Triggers were used earlier for tasks such as </a:t>
            </a:r>
            <a:endParaRPr lang="tr-TR" dirty="0"/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ＭＳ Ｐゴシック"/>
              </a:rPr>
              <a:t>Maintaining summary data (e.g., total salary of each department)</a:t>
            </a:r>
            <a:endParaRPr lang="en-US" altLang="en-US" dirty="0">
              <a:solidFill>
                <a:srgbClr val="FF0000"/>
              </a:solidFill>
              <a:ea typeface="ＭＳ Ｐゴシック"/>
              <a:cs typeface="Helvetica"/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ＭＳ Ｐゴシック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FF0000"/>
                </a:solidFill>
                <a:ea typeface="ＭＳ Ｐゴシック"/>
              </a:rPr>
              <a:t>change</a:t>
            </a:r>
            <a:r>
              <a:rPr lang="en-US" altLang="en-US" dirty="0">
                <a:solidFill>
                  <a:srgbClr val="FF0000"/>
                </a:solidFill>
                <a:ea typeface="ＭＳ Ｐゴシック"/>
              </a:rPr>
              <a:t> or </a:t>
            </a:r>
            <a:r>
              <a:rPr lang="en-US" altLang="en-US" b="1" dirty="0">
                <a:solidFill>
                  <a:srgbClr val="FF0000"/>
                </a:solidFill>
                <a:ea typeface="ＭＳ Ｐゴシック"/>
              </a:rPr>
              <a:t>delta</a:t>
            </a:r>
            <a:r>
              <a:rPr lang="en-US" altLang="en-US" dirty="0">
                <a:solidFill>
                  <a:srgbClr val="FF0000"/>
                </a:solidFill>
                <a:ea typeface="ＭＳ Ｐゴシック"/>
              </a:rPr>
              <a:t> relations) and having a separate process that applies the changes over to a replica </a:t>
            </a: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  <a:cs typeface="Helvetica"/>
            </a:endParaRPr>
          </a:p>
          <a:p>
            <a:r>
              <a:rPr lang="en-US" altLang="en-US" dirty="0">
                <a:ea typeface="MS PGothic"/>
              </a:rPr>
              <a:t>There are better ways of doing these now:</a:t>
            </a:r>
            <a:endParaRPr lang="en-US">
              <a:ea typeface="MS PGothic"/>
            </a:endParaRPr>
          </a:p>
          <a:p>
            <a:pPr lvl="1"/>
            <a:r>
              <a:rPr lang="en-US" altLang="en-US" dirty="0">
                <a:ea typeface="ＭＳ Ｐゴシック"/>
              </a:rPr>
              <a:t>Databases today provide </a:t>
            </a:r>
            <a:r>
              <a:rPr lang="en-US" altLang="en-US" dirty="0">
                <a:solidFill>
                  <a:srgbClr val="FF0000"/>
                </a:solidFill>
                <a:ea typeface="ＭＳ Ｐゴシック"/>
              </a:rPr>
              <a:t>built in</a:t>
            </a:r>
            <a:r>
              <a:rPr lang="en-US" altLang="en-US" dirty="0">
                <a:ea typeface="ＭＳ Ｐゴシック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ＭＳ Ｐゴシック"/>
              </a:rPr>
              <a:t>materialized view facilities </a:t>
            </a:r>
            <a:r>
              <a:rPr lang="en-US" altLang="en-US" dirty="0">
                <a:ea typeface="ＭＳ Ｐゴシック"/>
              </a:rPr>
              <a:t>to maintain summary data</a:t>
            </a:r>
            <a:endParaRPr lang="en-US" altLang="en-US" dirty="0">
              <a:ea typeface="ＭＳ Ｐゴシック"/>
              <a:cs typeface="Helvetica"/>
            </a:endParaRPr>
          </a:p>
          <a:p>
            <a:pPr lvl="2"/>
            <a:r>
              <a:rPr lang="en-US" sz="1200" dirty="0" err="1">
                <a:ea typeface="+mn-lt"/>
                <a:cs typeface="+mn-lt"/>
              </a:rPr>
              <a:t>Section_registration</a:t>
            </a:r>
            <a:r>
              <a:rPr lang="en-US" sz="1200" dirty="0">
                <a:ea typeface="+mn-lt"/>
                <a:cs typeface="+mn-lt"/>
              </a:rPr>
              <a:t>(course id, sec id, semester, year, total students) is an Mat View example.</a:t>
            </a:r>
            <a:endParaRPr lang="en-US" sz="1200" dirty="0">
              <a:ea typeface="ＭＳ Ｐゴシック"/>
              <a:cs typeface="Helvetica"/>
            </a:endParaRPr>
          </a:p>
          <a:p>
            <a:pPr marL="857250" lvl="2" indent="0">
              <a:buNone/>
            </a:pPr>
            <a:r>
              <a:rPr lang="en-US" altLang="en-US" sz="1200" dirty="0">
                <a:ea typeface="ＭＳ Ｐゴシック"/>
                <a:cs typeface="Helvetica"/>
              </a:rPr>
              <a:t>      DB automatically updates data in the view. No need to write Triggers.   </a:t>
            </a:r>
            <a:endParaRPr lang="en-US" sz="1200" dirty="0">
              <a:ea typeface="ＭＳ Ｐゴシック"/>
              <a:cs typeface="Helvetica"/>
            </a:endParaRPr>
          </a:p>
          <a:p>
            <a:pPr lvl="1"/>
            <a:r>
              <a:rPr lang="en-US" altLang="en-US" dirty="0">
                <a:ea typeface="ＭＳ Ｐゴシック"/>
              </a:rPr>
              <a:t>Databases provide </a:t>
            </a:r>
            <a:r>
              <a:rPr lang="en-US" altLang="en-US" b="1" dirty="0">
                <a:solidFill>
                  <a:srgbClr val="FF0000"/>
                </a:solidFill>
                <a:ea typeface="ＭＳ Ｐゴシック"/>
              </a:rPr>
              <a:t>built-in support for replication</a:t>
            </a:r>
            <a:endParaRPr lang="en-US" altLang="en-US" b="1" dirty="0">
              <a:solidFill>
                <a:srgbClr val="FF0000"/>
              </a:solidFill>
              <a:ea typeface="ＭＳ Ｐゴシック"/>
              <a:cs typeface="Helvetica"/>
            </a:endParaRPr>
          </a:p>
          <a:p>
            <a:r>
              <a:rPr lang="en-US" altLang="en-US" dirty="0">
                <a:ea typeface="MS PGothic"/>
              </a:rPr>
              <a:t>Encapsulation facilities can be used instead of triggers in many cases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Define methods to update fields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Carry out actions as part of the update methods instead of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through a trigger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100"/>
            <a:ext cx="759441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  <a:ea typeface="ＭＳ Ｐゴシック"/>
              </a:rPr>
              <a:t>Loading data from a backup copy  ==&gt; Do not execute trigger again</a:t>
            </a:r>
            <a:endParaRPr lang="en-US" altLang="en-US" dirty="0">
              <a:solidFill>
                <a:srgbClr val="FF0000"/>
              </a:solidFill>
              <a:ea typeface="ＭＳ Ｐゴシック"/>
              <a:cs typeface="Helvetica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/>
              </a:rPr>
              <a:t>Replicating updates at a remote site  </a:t>
            </a:r>
            <a:r>
              <a:rPr lang="en-US" altLang="en-US" dirty="0">
                <a:solidFill>
                  <a:srgbClr val="FF0000"/>
                </a:solidFill>
                <a:ea typeface="ＭＳ Ｐゴシック"/>
              </a:rPr>
              <a:t>==&gt; "</a:t>
            </a: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  <a:cs typeface="Helvetica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Trigger execution can be disabled before such actions.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ea typeface="MS PGothic"/>
              </a:rPr>
              <a:t>Other </a:t>
            </a:r>
            <a:r>
              <a:rPr lang="en-US" altLang="en-US" b="1" dirty="0">
                <a:solidFill>
                  <a:srgbClr val="FF0000"/>
                </a:solidFill>
                <a:ea typeface="MS PGothic"/>
              </a:rPr>
              <a:t>risks </a:t>
            </a:r>
            <a:r>
              <a:rPr lang="en-US" altLang="en-US" dirty="0">
                <a:ea typeface="MS PGothic"/>
              </a:rPr>
              <a:t>with triggers: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Error leading to failure of critical transactions that set off the trigger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Cascading execution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03" y="1436553"/>
            <a:ext cx="7990962" cy="3505657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</a:p>
          <a:p>
            <a:pPr>
              <a:buFont typeface="Monotype Sorts" charset="2"/>
              <a:buNone/>
              <a:defRPr/>
            </a:pPr>
            <a:endParaRPr lang="en-US" altLang="en-US" sz="3200" b="1" dirty="0">
              <a:solidFill>
                <a:srgbClr val="002060"/>
              </a:solidFill>
              <a:latin typeface="+mj-lt"/>
              <a:cs typeface="Helvetica"/>
            </a:endParaRPr>
          </a:p>
          <a:p>
            <a:pPr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ea typeface="MS PGothic"/>
                <a:cs typeface="Helvetica"/>
              </a:rPr>
              <a:t>Recommend to study</a:t>
            </a:r>
            <a:endParaRPr lang="en-US" altLang="en-US" sz="3200" b="1" dirty="0">
              <a:solidFill>
                <a:srgbClr val="002060"/>
              </a:solidFill>
              <a:latin typeface="+mj-lt"/>
              <a:cs typeface="Helvetica"/>
            </a:endParaRPr>
          </a:p>
          <a:p>
            <a:pPr>
              <a:buNone/>
              <a:defRPr/>
            </a:pPr>
            <a:r>
              <a:rPr lang="en-US" sz="3200" dirty="0">
                <a:ea typeface="+mn-lt"/>
                <a:cs typeface="+mn-lt"/>
                <a:hlinkClick r:id="rId3"/>
              </a:rPr>
              <a:t>https://www.postgresqltutorial.com/</a:t>
            </a:r>
            <a:endParaRPr lang="en-US"/>
          </a:p>
          <a:p>
            <a:pPr>
              <a:buNone/>
              <a:defRPr/>
            </a:pPr>
            <a:r>
              <a:rPr lang="en-US" sz="3200" dirty="0">
                <a:ea typeface="+mn-lt"/>
                <a:cs typeface="+mn-lt"/>
                <a:hlinkClick r:id="rId4"/>
              </a:rPr>
              <a:t>https://pgexercises.com/</a:t>
            </a:r>
            <a:r>
              <a:rPr lang="en-US" sz="3200" dirty="0">
                <a:ea typeface="+mn-lt"/>
                <a:cs typeface="+mn-lt"/>
              </a:rPr>
              <a:t> </a:t>
            </a:r>
            <a:endParaRPr lang="en-US" dirty="0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214" y="12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597" y="582801"/>
            <a:ext cx="8786138" cy="5891804"/>
          </a:xfrm>
        </p:spPr>
        <p:txBody>
          <a:bodyPr/>
          <a:lstStyle/>
          <a:p>
            <a:r>
              <a:rPr lang="en-US" altLang="en-US" dirty="0">
                <a:ea typeface="MS PGothic"/>
              </a:rPr>
              <a:t>SQL:1999 permits recursive view definition</a:t>
            </a: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transitive closure examples: </a:t>
            </a:r>
            <a:endParaRPr lang="en-US" altLang="en-US" dirty="0">
              <a:ea typeface="MS PGothic"/>
              <a:cs typeface="+mn-lt"/>
            </a:endParaRPr>
          </a:p>
          <a:p>
            <a:pPr lvl="1"/>
            <a:r>
              <a:rPr lang="en-US" sz="1400" dirty="0">
                <a:ea typeface="+mn-lt"/>
                <a:cs typeface="+mn-lt"/>
              </a:rPr>
              <a:t>organizations typically consist of several levels of organizational units..., </a:t>
            </a:r>
            <a:endParaRPr lang="en-US" altLang="en-US" sz="1400" dirty="0">
              <a:ea typeface="MS PGothic"/>
              <a:cs typeface="+mn-lt"/>
            </a:endParaRPr>
          </a:p>
          <a:p>
            <a:pPr lvl="1"/>
            <a:r>
              <a:rPr lang="en-US" sz="1400" dirty="0">
                <a:ea typeface="+mn-lt"/>
                <a:cs typeface="+mn-lt"/>
              </a:rPr>
              <a:t>Machines consist of parts that in turn have subparts …, </a:t>
            </a:r>
            <a:endParaRPr lang="en-US" sz="1400" dirty="0">
              <a:ea typeface="MS PGothic"/>
              <a:cs typeface="+mn-lt"/>
            </a:endParaRPr>
          </a:p>
          <a:p>
            <a:pPr lvl="1"/>
            <a:r>
              <a:rPr lang="en-US" sz="1400" dirty="0">
                <a:ea typeface="+mn-lt"/>
                <a:cs typeface="+mn-lt"/>
              </a:rPr>
              <a:t>flights(to, from) cities can be reached from which other cities by a direct flight,..</a:t>
            </a:r>
            <a:endParaRPr lang="en-US" sz="1400" dirty="0">
              <a:ea typeface="MS PGothic"/>
              <a:cs typeface="+mn-lt"/>
            </a:endParaRPr>
          </a:p>
          <a:p>
            <a:pPr lvl="1"/>
            <a:r>
              <a:rPr lang="en-US" sz="1400" dirty="0">
                <a:ea typeface="+mn-lt"/>
                <a:cs typeface="+mn-lt"/>
              </a:rPr>
              <a:t>courses and </a:t>
            </a:r>
            <a:r>
              <a:rPr lang="en-US" sz="1400" dirty="0" err="1">
                <a:ea typeface="+mn-lt"/>
                <a:cs typeface="+mn-lt"/>
              </a:rPr>
              <a:t>prerequsites</a:t>
            </a:r>
            <a:r>
              <a:rPr lang="en-US" sz="1400" dirty="0">
                <a:ea typeface="+mn-lt"/>
                <a:cs typeface="+mn-lt"/>
              </a:rPr>
              <a:t>..</a:t>
            </a:r>
            <a:r>
              <a:rPr lang="en-US" sz="1400" b="1" i="1" dirty="0" err="1">
                <a:ea typeface="+mn-lt"/>
                <a:cs typeface="+mn-lt"/>
              </a:rPr>
              <a:t>prereq</a:t>
            </a:r>
            <a:r>
              <a:rPr lang="en-US" sz="1400" b="1" i="1" dirty="0">
                <a:ea typeface="+mn-lt"/>
                <a:cs typeface="+mn-lt"/>
              </a:rPr>
              <a:t> ( </a:t>
            </a:r>
            <a:r>
              <a:rPr lang="en-US" sz="1400" b="1" i="1" dirty="0" err="1">
                <a:ea typeface="+mn-lt"/>
                <a:cs typeface="+mn-lt"/>
              </a:rPr>
              <a:t>course_id</a:t>
            </a:r>
            <a:r>
              <a:rPr lang="en-US" sz="1400" b="1" dirty="0">
                <a:ea typeface="+mn-lt"/>
                <a:cs typeface="+mn-lt"/>
              </a:rPr>
              <a:t>, </a:t>
            </a:r>
            <a:r>
              <a:rPr lang="en-US" sz="1400" b="1" i="1" dirty="0" err="1">
                <a:ea typeface="+mn-lt"/>
                <a:cs typeface="+mn-lt"/>
              </a:rPr>
              <a:t>prereq_id</a:t>
            </a:r>
            <a:r>
              <a:rPr lang="en-US" sz="1400" b="1" i="1" dirty="0">
                <a:ea typeface="+mn-lt"/>
                <a:cs typeface="+mn-lt"/>
              </a:rPr>
              <a:t> )</a:t>
            </a:r>
          </a:p>
          <a:p>
            <a:r>
              <a:rPr lang="en-US" altLang="en-US" dirty="0">
                <a:ea typeface="MS PGothic"/>
              </a:rPr>
              <a:t>Example: find which courses are a prerequisite, whether directly or indirectly, for a specific course </a:t>
            </a:r>
            <a:br>
              <a:rPr lang="en-US" altLang="en-US" dirty="0"/>
            </a:br>
            <a:r>
              <a:rPr lang="en-US" altLang="en-US" sz="1400" b="1" dirty="0">
                <a:solidFill>
                  <a:srgbClr val="FF0000"/>
                </a:solidFill>
                <a:ea typeface="MS PGothic"/>
              </a:rPr>
              <a:t>with </a:t>
            </a:r>
            <a:r>
              <a:rPr lang="en-US" altLang="en-US" sz="1400" b="1" dirty="0">
                <a:ea typeface="MS PGothic"/>
              </a:rPr>
              <a:t>recursive </a:t>
            </a:r>
            <a:r>
              <a:rPr lang="en-US" altLang="en-US" sz="1400" b="1" i="1" dirty="0" err="1">
                <a:solidFill>
                  <a:srgbClr val="FF0000"/>
                </a:solidFill>
                <a:ea typeface="MS PGothic"/>
              </a:rPr>
              <a:t>rec_prereq</a:t>
            </a:r>
            <a:r>
              <a:rPr lang="en-US" altLang="en-US" sz="1400" dirty="0">
                <a:ea typeface="MS PGothic"/>
              </a:rPr>
              <a:t>(</a:t>
            </a:r>
            <a:r>
              <a:rPr lang="en-US" altLang="en-US" sz="1400" i="1" dirty="0" err="1">
                <a:solidFill>
                  <a:srgbClr val="00B050"/>
                </a:solidFill>
                <a:ea typeface="MS PGothic"/>
              </a:rPr>
              <a:t>course_id</a:t>
            </a:r>
            <a:r>
              <a:rPr lang="en-US" altLang="en-US" sz="1400" dirty="0">
                <a:ea typeface="MS PGothic"/>
              </a:rPr>
              <a:t>, </a:t>
            </a:r>
            <a:r>
              <a:rPr lang="en-US" altLang="en-US" sz="1400" i="1" dirty="0" err="1">
                <a:solidFill>
                  <a:srgbClr val="000099"/>
                </a:solidFill>
                <a:ea typeface="MS PGothic"/>
              </a:rPr>
              <a:t>prereq_id</a:t>
            </a:r>
            <a:r>
              <a:rPr lang="en-US" altLang="en-US" sz="1400" dirty="0">
                <a:ea typeface="MS PGothic"/>
              </a:rPr>
              <a:t>) </a:t>
            </a:r>
            <a:r>
              <a:rPr lang="en-US" altLang="en-US" sz="1400" b="1" dirty="0">
                <a:ea typeface="MS PGothic"/>
              </a:rPr>
              <a:t>as </a:t>
            </a:r>
            <a:r>
              <a:rPr lang="en-US" altLang="en-US" sz="1400" dirty="0">
                <a:ea typeface="MS PGothic"/>
              </a:rPr>
              <a:t>(</a:t>
            </a:r>
            <a:br>
              <a:rPr lang="en-US" altLang="en-US" sz="1400" dirty="0"/>
            </a:br>
            <a:r>
              <a:rPr lang="en-US" altLang="en-US" sz="1400" dirty="0">
                <a:ea typeface="MS PGothic"/>
              </a:rPr>
              <a:t>        </a:t>
            </a:r>
            <a:r>
              <a:rPr lang="en-US" altLang="en-US" sz="1400" b="1" dirty="0">
                <a:ea typeface="MS PGothic"/>
              </a:rPr>
              <a:t>select </a:t>
            </a:r>
            <a:r>
              <a:rPr lang="en-US" altLang="en-US" sz="1400" i="1" dirty="0" err="1">
                <a:solidFill>
                  <a:srgbClr val="00B050"/>
                </a:solidFill>
                <a:ea typeface="MS PGothic"/>
              </a:rPr>
              <a:t>course_id</a:t>
            </a:r>
            <a:r>
              <a:rPr lang="en-US" altLang="en-US" sz="1400" dirty="0">
                <a:solidFill>
                  <a:srgbClr val="00B050"/>
                </a:solidFill>
                <a:ea typeface="MS PGothic"/>
              </a:rPr>
              <a:t>,</a:t>
            </a:r>
            <a:r>
              <a:rPr lang="en-US" altLang="en-US" sz="1400" dirty="0">
                <a:ea typeface="MS PGothic"/>
              </a:rPr>
              <a:t> </a:t>
            </a:r>
            <a:r>
              <a:rPr lang="en-US" altLang="en-US" sz="1400" i="1" dirty="0" err="1">
                <a:solidFill>
                  <a:srgbClr val="000099"/>
                </a:solidFill>
                <a:ea typeface="MS PGothic"/>
              </a:rPr>
              <a:t>prereq_id</a:t>
            </a:r>
            <a:br>
              <a:rPr lang="en-US" altLang="en-US" sz="1400" i="1" dirty="0"/>
            </a:br>
            <a:r>
              <a:rPr lang="en-US" altLang="en-US" sz="1400" i="1" dirty="0">
                <a:ea typeface="MS PGothic"/>
              </a:rPr>
              <a:t>        </a:t>
            </a:r>
            <a:r>
              <a:rPr lang="en-US" altLang="en-US" sz="1400" b="1" dirty="0">
                <a:ea typeface="MS PGothic"/>
              </a:rPr>
              <a:t>from </a:t>
            </a:r>
            <a:r>
              <a:rPr lang="en-US" altLang="en-US" sz="1400" b="1" i="1" dirty="0" err="1">
                <a:ea typeface="MS PGothic"/>
              </a:rPr>
              <a:t>prereq</a:t>
            </a:r>
            <a:br>
              <a:rPr lang="en-US" altLang="en-US" sz="1400" i="1" dirty="0"/>
            </a:br>
            <a:r>
              <a:rPr lang="en-US" altLang="en-US" sz="1400" i="1" dirty="0">
                <a:ea typeface="MS PGothic"/>
              </a:rPr>
              <a:t>    </a:t>
            </a:r>
            <a:r>
              <a:rPr lang="en-US" altLang="en-US" sz="1400" b="1" dirty="0">
                <a:ea typeface="MS PGothic"/>
              </a:rPr>
              <a:t>union</a:t>
            </a:r>
            <a:br>
              <a:rPr lang="en-US" altLang="en-US" sz="1400" b="1" dirty="0"/>
            </a:br>
            <a:r>
              <a:rPr lang="en-US" altLang="en-US" sz="1400" b="1" dirty="0">
                <a:ea typeface="MS PGothic"/>
              </a:rPr>
              <a:t>        select </a:t>
            </a:r>
            <a:r>
              <a:rPr lang="en-US" altLang="en-US" sz="1400" b="1" i="1" dirty="0" err="1">
                <a:solidFill>
                  <a:srgbClr val="FF0000"/>
                </a:solidFill>
                <a:ea typeface="MS PGothic"/>
              </a:rPr>
              <a:t>rec_prereq</a:t>
            </a:r>
            <a:r>
              <a:rPr lang="en-US" altLang="en-US" sz="1400" b="1" dirty="0" err="1">
                <a:ea typeface="MS PGothic"/>
              </a:rPr>
              <a:t>.</a:t>
            </a:r>
            <a:r>
              <a:rPr lang="en-US" altLang="en-US" sz="1400" b="1" i="1" dirty="0" err="1">
                <a:solidFill>
                  <a:srgbClr val="00B050"/>
                </a:solidFill>
                <a:ea typeface="MS PGothic"/>
              </a:rPr>
              <a:t>course_id</a:t>
            </a:r>
            <a:r>
              <a:rPr lang="en-US" altLang="en-US" sz="1400" b="1" dirty="0">
                <a:ea typeface="MS PGothic"/>
              </a:rPr>
              <a:t>, </a:t>
            </a:r>
            <a:r>
              <a:rPr lang="en-US" altLang="en-US" sz="1400" b="1" i="1" dirty="0" err="1">
                <a:ea typeface="MS PGothic"/>
              </a:rPr>
              <a:t>prereq</a:t>
            </a:r>
            <a:r>
              <a:rPr lang="en-US" altLang="en-US" sz="1400" dirty="0" err="1">
                <a:ea typeface="MS PGothic"/>
              </a:rPr>
              <a:t>.</a:t>
            </a:r>
            <a:r>
              <a:rPr lang="en-US" altLang="en-US" sz="1400" i="1" dirty="0" err="1">
                <a:solidFill>
                  <a:srgbClr val="000099"/>
                </a:solidFill>
                <a:ea typeface="MS PGothic"/>
              </a:rPr>
              <a:t>prereq_id</a:t>
            </a:r>
            <a:r>
              <a:rPr lang="en-US" altLang="en-US" sz="1400" dirty="0">
                <a:ea typeface="MS PGothic"/>
              </a:rPr>
              <a:t>, </a:t>
            </a:r>
            <a:br>
              <a:rPr lang="en-US" altLang="en-US" sz="1400" i="1" dirty="0"/>
            </a:br>
            <a:r>
              <a:rPr lang="en-US" altLang="en-US" sz="1400" i="1" dirty="0">
                <a:ea typeface="MS PGothic"/>
              </a:rPr>
              <a:t>        </a:t>
            </a:r>
            <a:r>
              <a:rPr lang="en-US" altLang="en-US" sz="1400" b="1" dirty="0">
                <a:ea typeface="MS PGothic"/>
              </a:rPr>
              <a:t>from </a:t>
            </a:r>
            <a:r>
              <a:rPr lang="en-US" altLang="en-US" sz="1400" i="1" dirty="0" err="1">
                <a:solidFill>
                  <a:srgbClr val="FF0000"/>
                </a:solidFill>
                <a:ea typeface="MS PGothic"/>
              </a:rPr>
              <a:t>rec_prereq</a:t>
            </a:r>
            <a:r>
              <a:rPr lang="en-US" altLang="en-US" sz="1400" dirty="0">
                <a:ea typeface="MS PGothic"/>
              </a:rPr>
              <a:t>, </a:t>
            </a:r>
            <a:r>
              <a:rPr lang="en-US" altLang="en-US" sz="1400" b="1" i="1" dirty="0" err="1">
                <a:ea typeface="MS PGothic"/>
              </a:rPr>
              <a:t>prereq</a:t>
            </a:r>
            <a:br>
              <a:rPr lang="en-US" altLang="en-US" sz="1400" i="1" dirty="0"/>
            </a:br>
            <a:r>
              <a:rPr lang="en-US" altLang="en-US" sz="1400" i="1" dirty="0">
                <a:ea typeface="MS PGothic"/>
              </a:rPr>
              <a:t>        </a:t>
            </a:r>
            <a:r>
              <a:rPr lang="en-US" altLang="en-US" sz="1400" b="1" dirty="0">
                <a:ea typeface="MS PGothic"/>
              </a:rPr>
              <a:t>where </a:t>
            </a:r>
            <a:r>
              <a:rPr lang="en-US" altLang="en-US" sz="1400" i="1" dirty="0" err="1">
                <a:solidFill>
                  <a:srgbClr val="FF0000"/>
                </a:solidFill>
                <a:ea typeface="MS PGothic"/>
              </a:rPr>
              <a:t>rec_prereq</a:t>
            </a:r>
            <a:r>
              <a:rPr lang="en-US" altLang="en-US" sz="1400" dirty="0" err="1">
                <a:ea typeface="MS PGothic"/>
              </a:rPr>
              <a:t>.</a:t>
            </a:r>
            <a:r>
              <a:rPr lang="en-US" altLang="en-US" sz="1400" i="1" dirty="0" err="1">
                <a:solidFill>
                  <a:srgbClr val="000099"/>
                </a:solidFill>
                <a:ea typeface="MS PGothic"/>
              </a:rPr>
              <a:t>prereq_id</a:t>
            </a:r>
            <a:r>
              <a:rPr lang="en-US" altLang="en-US" sz="1400" i="1" dirty="0">
                <a:ea typeface="MS PGothic"/>
              </a:rPr>
              <a:t> </a:t>
            </a:r>
            <a:r>
              <a:rPr lang="en-US" altLang="en-US" sz="1400" dirty="0">
                <a:ea typeface="MS PGothic"/>
              </a:rPr>
              <a:t>= </a:t>
            </a:r>
            <a:r>
              <a:rPr lang="en-US" altLang="en-US" sz="1400" b="1" i="1" dirty="0" err="1">
                <a:ea typeface="MS PGothic"/>
              </a:rPr>
              <a:t>prereq</a:t>
            </a:r>
            <a:r>
              <a:rPr lang="en-US" altLang="en-US" sz="1400" dirty="0" err="1">
                <a:ea typeface="MS PGothic"/>
              </a:rPr>
              <a:t>.</a:t>
            </a:r>
            <a:r>
              <a:rPr lang="en-US" altLang="en-US" sz="1400" i="1" dirty="0" err="1">
                <a:ea typeface="MS PGothic"/>
              </a:rPr>
              <a:t>course_id</a:t>
            </a:r>
            <a:br>
              <a:rPr lang="en-US" altLang="en-US" sz="1400" i="1" dirty="0"/>
            </a:br>
            <a:r>
              <a:rPr lang="en-US" altLang="en-US" sz="1400" i="1" dirty="0">
                <a:ea typeface="MS PGothic"/>
              </a:rPr>
              <a:t>    </a:t>
            </a:r>
            <a:r>
              <a:rPr lang="en-US" altLang="en-US" sz="1400" dirty="0">
                <a:ea typeface="MS PGothic"/>
              </a:rPr>
              <a:t>)</a:t>
            </a:r>
            <a:br>
              <a:rPr lang="en-US" altLang="en-US" sz="1400" dirty="0"/>
            </a:br>
            <a:r>
              <a:rPr lang="en-US" altLang="en-US" sz="1400" b="1" dirty="0">
                <a:ea typeface="MS PGothic"/>
              </a:rPr>
              <a:t>select </a:t>
            </a:r>
            <a:r>
              <a:rPr lang="en-US" altLang="en-US" sz="1400" dirty="0">
                <a:ea typeface="MS PGothic"/>
              </a:rPr>
              <a:t>∗</a:t>
            </a:r>
            <a:br>
              <a:rPr lang="en-US" altLang="en-US" sz="1400" dirty="0"/>
            </a:br>
            <a:r>
              <a:rPr lang="en-US" altLang="en-US" sz="1400" b="1" dirty="0">
                <a:ea typeface="MS PGothic"/>
              </a:rPr>
              <a:t>from </a:t>
            </a:r>
            <a:r>
              <a:rPr lang="en-US" altLang="en-US" sz="1400" i="1" dirty="0" err="1">
                <a:ea typeface="MS PGothic"/>
              </a:rPr>
              <a:t>rec_prereq</a:t>
            </a:r>
            <a:r>
              <a:rPr lang="en-US" altLang="en-US" sz="1400" dirty="0">
                <a:ea typeface="MS PGothic"/>
              </a:rPr>
              <a:t>;</a:t>
            </a:r>
            <a:endParaRPr lang="en-US" sz="1400">
              <a:ea typeface="MS PGothic"/>
            </a:endParaRPr>
          </a:p>
          <a:p>
            <a:pPr marL="0" indent="0">
              <a:buNone/>
            </a:pPr>
            <a:r>
              <a:rPr lang="en-US" altLang="en-US" sz="1400" dirty="0">
                <a:ea typeface="MS PGothic"/>
              </a:rPr>
              <a:t>       </a:t>
            </a:r>
          </a:p>
          <a:p>
            <a:pPr>
              <a:buFont typeface="Monotype Sorts" charset="2"/>
              <a:buNone/>
            </a:pPr>
            <a:r>
              <a:rPr lang="en-US" altLang="en-US" i="1" dirty="0">
                <a:ea typeface="MS PGothic"/>
              </a:rPr>
              <a:t>	</a:t>
            </a:r>
            <a:r>
              <a:rPr lang="en-US" altLang="en-US" dirty="0">
                <a:ea typeface="MS PGothic"/>
              </a:rPr>
              <a:t>This example view, </a:t>
            </a:r>
            <a:r>
              <a:rPr lang="en-US" altLang="en-US" i="1" dirty="0" err="1">
                <a:ea typeface="MS PGothic"/>
              </a:rPr>
              <a:t>rec_prereq</a:t>
            </a:r>
            <a:r>
              <a:rPr lang="en-US" altLang="en-US" i="1" dirty="0">
                <a:ea typeface="MS PGothic"/>
              </a:rPr>
              <a:t>,</a:t>
            </a:r>
            <a:r>
              <a:rPr lang="en-US" altLang="en-US" dirty="0">
                <a:ea typeface="MS PGothic"/>
              </a:rPr>
              <a:t> is called the </a:t>
            </a:r>
            <a:r>
              <a:rPr lang="en-US" altLang="en-US" i="1" dirty="0">
                <a:solidFill>
                  <a:srgbClr val="FF0000"/>
                </a:solidFill>
                <a:ea typeface="MS PGothic"/>
              </a:rPr>
              <a:t>transitive closure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 of the </a:t>
            </a:r>
            <a:r>
              <a:rPr lang="en-US" altLang="en-US" i="1" dirty="0" err="1">
                <a:solidFill>
                  <a:srgbClr val="FF0000"/>
                </a:solidFill>
                <a:ea typeface="MS PGothic"/>
              </a:rPr>
              <a:t>prereq</a:t>
            </a:r>
            <a:r>
              <a:rPr lang="en-US" altLang="en-US" i="1" dirty="0">
                <a:solidFill>
                  <a:srgbClr val="FF0000"/>
                </a:solidFill>
                <a:ea typeface="MS PGothic"/>
              </a:rPr>
              <a:t> 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relation</a:t>
            </a:r>
            <a:r>
              <a:rPr lang="en-US" altLang="en-US" dirty="0">
                <a:ea typeface="MS PGothic"/>
              </a:rPr>
              <a:t>.</a:t>
            </a:r>
          </a:p>
          <a:p>
            <a:r>
              <a:rPr lang="en-US" b="1" dirty="0">
                <a:ea typeface="+mn-lt"/>
                <a:cs typeface="+mn-lt"/>
              </a:rPr>
              <a:t>How to find the prerequisites of a specific course, such as CS-347 ?</a:t>
            </a:r>
          </a:p>
          <a:p>
            <a:pPr lvl="1"/>
            <a:r>
              <a:rPr lang="en-US" b="1" dirty="0">
                <a:ea typeface="MS PGothic"/>
                <a:cs typeface="Helvetica"/>
              </a:rPr>
              <a:t>Put a selection (where clause) in outer or inner base query?</a:t>
            </a:r>
            <a:endParaRPr lang="en-US" b="1" dirty="0">
              <a:cs typeface="Helvetica"/>
            </a:endParaRPr>
          </a:p>
        </p:txBody>
      </p:sp>
      <p:sp>
        <p:nvSpPr>
          <p:cNvPr id="2" name="Ok: Sağ 1">
            <a:extLst>
              <a:ext uri="{FF2B5EF4-FFF2-40B4-BE49-F238E27FC236}">
                <a16:creationId xmlns:a16="http://schemas.microsoft.com/office/drawing/2014/main" id="{A58E3446-19B1-EA5D-A8E9-8CA6A53F3652}"/>
              </a:ext>
            </a:extLst>
          </p:cNvPr>
          <p:cNvSpPr/>
          <p:nvPr/>
        </p:nvSpPr>
        <p:spPr bwMode="auto">
          <a:xfrm>
            <a:off x="3908441" y="3186684"/>
            <a:ext cx="2935069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dirty="0">
                <a:latin typeface="Helvetica"/>
                <a:ea typeface="MS PGothic"/>
                <a:cs typeface="Helvetica"/>
              </a:rPr>
              <a:t>Base </a:t>
            </a:r>
            <a:r>
              <a:rPr lang="tr-TR" sz="1400" dirty="0" err="1">
                <a:latin typeface="Helvetica"/>
                <a:ea typeface="MS PGothic"/>
                <a:cs typeface="Helvetica"/>
              </a:rPr>
              <a:t>query</a:t>
            </a:r>
            <a:r>
              <a:rPr lang="tr-TR" sz="1400" dirty="0">
                <a:latin typeface="Helvetica"/>
                <a:ea typeface="MS PGothic"/>
                <a:cs typeface="Helvetica"/>
              </a:rPr>
              <a:t>: </a:t>
            </a:r>
            <a:r>
              <a:rPr lang="tr-TR" sz="1400" dirty="0" err="1">
                <a:latin typeface="Helvetica"/>
                <a:ea typeface="MS PGothic"/>
                <a:cs typeface="Helvetica"/>
              </a:rPr>
              <a:t>Non-recursive</a:t>
            </a:r>
            <a:r>
              <a:rPr lang="tr-TR" sz="1400" dirty="0">
                <a:latin typeface="Helvetica"/>
                <a:ea typeface="MS PGothic"/>
                <a:cs typeface="Helvetica"/>
              </a:rPr>
              <a:t> </a:t>
            </a:r>
            <a:r>
              <a:rPr lang="tr-TR" sz="1400" dirty="0" err="1">
                <a:latin typeface="Helvetica"/>
                <a:ea typeface="MS PGothic"/>
                <a:cs typeface="Helvetica"/>
              </a:rPr>
              <a:t>part</a:t>
            </a:r>
            <a:endParaRPr lang="tr-TR" sz="1400" b="0" i="0" u="none" strike="noStrike" cap="none" baseline="0" dirty="0" err="1">
              <a:latin typeface="Helvetica" charset="0"/>
              <a:cs typeface="Helvetica"/>
            </a:endParaRPr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75D93631-CAC9-DA85-16E0-89D1D7E43521}"/>
              </a:ext>
            </a:extLst>
          </p:cNvPr>
          <p:cNvSpPr/>
          <p:nvPr/>
        </p:nvSpPr>
        <p:spPr bwMode="auto">
          <a:xfrm>
            <a:off x="5138618" y="3961598"/>
            <a:ext cx="2935069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dirty="0" err="1">
                <a:latin typeface="Helvetica"/>
                <a:ea typeface="MS PGothic"/>
                <a:cs typeface="Helvetica"/>
              </a:rPr>
              <a:t>recursive</a:t>
            </a:r>
            <a:r>
              <a:rPr lang="tr-TR" sz="1400" dirty="0">
                <a:latin typeface="Helvetica"/>
                <a:ea typeface="MS PGothic"/>
                <a:cs typeface="Helvetica"/>
              </a:rPr>
              <a:t> </a:t>
            </a:r>
            <a:r>
              <a:rPr lang="tr-TR" sz="1400" dirty="0" err="1">
                <a:latin typeface="Helvetica"/>
                <a:ea typeface="MS PGothic"/>
                <a:cs typeface="Helvetica"/>
              </a:rPr>
              <a:t>part</a:t>
            </a:r>
            <a:r>
              <a:rPr lang="tr-TR" sz="1400" dirty="0">
                <a:latin typeface="Helvetica"/>
                <a:ea typeface="MS PGothic"/>
                <a:cs typeface="Helvetica"/>
              </a:rPr>
              <a:t> </a:t>
            </a:r>
            <a:r>
              <a:rPr lang="tr-TR" sz="1400" dirty="0" err="1">
                <a:latin typeface="Helvetica"/>
                <a:ea typeface="MS PGothic"/>
                <a:cs typeface="Helvetica"/>
              </a:rPr>
              <a:t>use</a:t>
            </a:r>
            <a:r>
              <a:rPr lang="tr-TR" sz="1400" dirty="0">
                <a:latin typeface="Helvetica"/>
                <a:ea typeface="MS PGothic"/>
                <a:cs typeface="Helvetica"/>
              </a:rPr>
              <a:t> </a:t>
            </a:r>
            <a:r>
              <a:rPr lang="tr-TR" sz="1400" dirty="0" err="1">
                <a:latin typeface="Helvetica"/>
                <a:ea typeface="MS PGothic"/>
                <a:cs typeface="Helvetica"/>
              </a:rPr>
              <a:t>recursive</a:t>
            </a:r>
            <a:r>
              <a:rPr lang="tr-TR" sz="1400" dirty="0">
                <a:latin typeface="Helvetica"/>
                <a:ea typeface="MS PGothic"/>
                <a:cs typeface="Helvetica"/>
              </a:rPr>
              <a:t> </a:t>
            </a:r>
            <a:r>
              <a:rPr lang="tr-TR" sz="1400" dirty="0" err="1">
                <a:latin typeface="Helvetica"/>
                <a:ea typeface="MS PGothic"/>
                <a:cs typeface="Helvetica"/>
              </a:rPr>
              <a:t>view</a:t>
            </a:r>
            <a:endParaRPr lang="tr-TR" sz="1400" b="0" i="0" u="none" strike="noStrike" cap="none" baseline="0" dirty="0" err="1">
              <a:latin typeface="Helvetica" charset="0"/>
              <a:cs typeface="Helvetic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Fixed-Point Computation</a:t>
            </a:r>
          </a:p>
        </p:txBody>
      </p:sp>
      <p:pic>
        <p:nvPicPr>
          <p:cNvPr id="58371" name="Picture 2" descr="C:\Users\as668\Desktop\Judi\5_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31" y="3540125"/>
            <a:ext cx="53768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 descr="C:\Users\as668\Desktop\Judi\5_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44" y="1150131"/>
            <a:ext cx="19907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A28D82F4-6297-7102-3AA9-3B0A4437EDC9}"/>
              </a:ext>
            </a:extLst>
          </p:cNvPr>
          <p:cNvSpPr txBox="1"/>
          <p:nvPr/>
        </p:nvSpPr>
        <p:spPr>
          <a:xfrm>
            <a:off x="3293390" y="1084880"/>
            <a:ext cx="5647193" cy="17420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35000"/>
              </a:spcBef>
              <a:buFont typeface="Wingdings,Sans-Serif"/>
              <a:buChar char="§"/>
            </a:pPr>
            <a:r>
              <a:rPr lang="en-US" dirty="0">
                <a:latin typeface="Helvetica"/>
                <a:ea typeface="MS PGothic"/>
                <a:cs typeface="Helvetica"/>
              </a:rPr>
              <a:t>Computing transitive closure using iteration, adding successive tuples to </a:t>
            </a:r>
            <a:r>
              <a:rPr lang="en-US" i="1" dirty="0" err="1">
                <a:latin typeface="Helvetica"/>
                <a:ea typeface="MS PGothic"/>
                <a:cs typeface="Helvetica"/>
              </a:rPr>
              <a:t>rec_prereq</a:t>
            </a:r>
            <a:endParaRPr lang="en-US" dirty="0" err="1">
              <a:latin typeface="Helvetica"/>
              <a:ea typeface="MS PGothic"/>
              <a:cs typeface="Helvetica"/>
            </a:endParaRPr>
          </a:p>
          <a:p>
            <a:pPr marL="285750" lvl="1" indent="-285750">
              <a:spcBef>
                <a:spcPct val="35000"/>
              </a:spcBef>
              <a:buFont typeface="Arial,Sans-Serif"/>
              <a:buChar char="•"/>
            </a:pPr>
            <a:r>
              <a:rPr lang="en-US" dirty="0">
                <a:latin typeface="Helvetica"/>
                <a:ea typeface="MS PGothic"/>
                <a:cs typeface="Helvetica"/>
              </a:rPr>
              <a:t>Each step of the iterative process constructs an extended version of </a:t>
            </a:r>
            <a:r>
              <a:rPr lang="en-US" i="1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rec_prereq</a:t>
            </a:r>
            <a:r>
              <a:rPr lang="en-US" i="1" dirty="0">
                <a:latin typeface="Helvetica"/>
                <a:ea typeface="MS PGothic"/>
                <a:cs typeface="Helvetica"/>
              </a:rPr>
              <a:t> </a:t>
            </a:r>
            <a:r>
              <a:rPr lang="en-US" dirty="0">
                <a:latin typeface="Helvetica"/>
                <a:ea typeface="MS PGothic"/>
                <a:cs typeface="Helvetica"/>
              </a:rPr>
              <a:t>from its recursive definition.  </a:t>
            </a:r>
          </a:p>
          <a:p>
            <a:pPr marL="285750" lvl="1" indent="-285750">
              <a:spcBef>
                <a:spcPct val="35000"/>
              </a:spcBef>
              <a:buFont typeface="Arial,Sans-Serif"/>
              <a:buChar char="•"/>
            </a:pPr>
            <a:r>
              <a:rPr lang="en-US" dirty="0">
                <a:latin typeface="Helvetica"/>
                <a:ea typeface="MS PGothic"/>
                <a:cs typeface="Helvetica"/>
              </a:rPr>
              <a:t>The final result is called the </a:t>
            </a:r>
            <a:r>
              <a:rPr lang="en-US" i="1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fixed point </a:t>
            </a:r>
            <a:r>
              <a:rPr lang="en-US" dirty="0">
                <a:latin typeface="Helvetica"/>
                <a:ea typeface="MS PGothic"/>
                <a:cs typeface="Helvetica"/>
              </a:rPr>
              <a:t> of the recursive view definition.</a:t>
            </a:r>
            <a:endParaRPr lang="tr-TR" dirty="0">
              <a:ea typeface="MS P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</a:p>
          <a:p>
            <a:pPr lvl="1"/>
            <a:r>
              <a:rPr lang="en-US" altLang="en-US" dirty="0">
                <a:ea typeface="ＭＳ Ｐゴシック"/>
              </a:rPr>
              <a:t>Intuition:  Without recursion, </a:t>
            </a:r>
            <a:r>
              <a:rPr lang="en-US" altLang="en-US" dirty="0">
                <a:solidFill>
                  <a:srgbClr val="FF0000"/>
                </a:solidFill>
                <a:ea typeface="ＭＳ Ｐゴシック"/>
              </a:rPr>
              <a:t>a non-recursive non-iterative program can perform only a fixed number of joins of </a:t>
            </a:r>
            <a:r>
              <a:rPr lang="en-US" altLang="en-US" i="1" dirty="0" err="1">
                <a:solidFill>
                  <a:srgbClr val="FF0000"/>
                </a:solidFill>
                <a:ea typeface="ＭＳ Ｐゴシック"/>
              </a:rPr>
              <a:t>prereq</a:t>
            </a:r>
            <a:r>
              <a:rPr lang="en-US" altLang="en-US" dirty="0">
                <a:solidFill>
                  <a:srgbClr val="FF0000"/>
                </a:solidFill>
                <a:ea typeface="ＭＳ Ｐゴシック"/>
              </a:rPr>
              <a:t> with itself. Obviously !!</a:t>
            </a:r>
            <a:endParaRPr lang="en-US" altLang="en-US" dirty="0">
              <a:solidFill>
                <a:srgbClr val="FF0000"/>
              </a:solidFill>
              <a:ea typeface="ＭＳ Ｐゴシック"/>
              <a:cs typeface="Helvetica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This can give only a fixed number of levels of managers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Alternative: write a procedure to iterate as many times as required</a:t>
            </a:r>
          </a:p>
          <a:p>
            <a:pPr lvl="3"/>
            <a:r>
              <a:rPr lang="en-US" altLang="en-US" b="1" dirty="0">
                <a:solidFill>
                  <a:srgbClr val="FF0000"/>
                </a:solidFill>
                <a:ea typeface="ＭＳ Ｐゴシック"/>
              </a:rPr>
              <a:t>See procedure </a:t>
            </a:r>
            <a:r>
              <a:rPr lang="en-US" altLang="en-US" b="1" i="1" dirty="0" err="1">
                <a:solidFill>
                  <a:srgbClr val="FF0000"/>
                </a:solidFill>
                <a:ea typeface="ＭＳ Ｐゴシック"/>
              </a:rPr>
              <a:t>findAllPrereqs</a:t>
            </a:r>
            <a:r>
              <a:rPr lang="en-US" altLang="en-US" b="1" dirty="0">
                <a:solidFill>
                  <a:srgbClr val="FF0000"/>
                </a:solidFill>
                <a:ea typeface="ＭＳ Ｐゴシック"/>
              </a:rPr>
              <a:t> in book</a:t>
            </a:r>
            <a:endParaRPr lang="en-US" altLang="en-US" dirty="0">
              <a:solidFill>
                <a:srgbClr val="FF0000"/>
              </a:solidFill>
              <a:ea typeface="ＭＳ Ｐゴシック"/>
              <a:cs typeface="Helvetic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/>
              </a:rPr>
              <a:t>The restriction on the recursive query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  <a:ea typeface="MS PGothic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361521" y="890375"/>
            <a:ext cx="8481521" cy="5514032"/>
          </a:xfrm>
        </p:spPr>
        <p:txBody>
          <a:bodyPr lIns="91440"/>
          <a:lstStyle/>
          <a:p>
            <a:r>
              <a:rPr lang="en-US" altLang="en-US" b="1" dirty="0">
                <a:solidFill>
                  <a:srgbClr val="FF0000"/>
                </a:solidFill>
                <a:ea typeface="MS PGothic"/>
              </a:rPr>
              <a:t>Recursive query part in the recursive views </a:t>
            </a:r>
            <a:r>
              <a:rPr lang="en-US" altLang="en-US" dirty="0">
                <a:ea typeface="MS PGothic"/>
              </a:rPr>
              <a:t>are required to be </a:t>
            </a:r>
            <a:r>
              <a:rPr lang="en-US" altLang="en-US" b="1" dirty="0">
                <a:solidFill>
                  <a:srgbClr val="002060"/>
                </a:solidFill>
                <a:ea typeface="MS PGothic"/>
              </a:rPr>
              <a:t>monotonic</a:t>
            </a:r>
            <a:r>
              <a:rPr lang="en-US" altLang="en-US" i="1" dirty="0">
                <a:ea typeface="MS PGothic"/>
              </a:rPr>
              <a:t>.  </a:t>
            </a:r>
            <a:r>
              <a:rPr lang="en-US" altLang="en-US" dirty="0">
                <a:ea typeface="MS PGothic"/>
              </a:rPr>
              <a:t>That is, if we add tuples to </a:t>
            </a:r>
            <a:r>
              <a:rPr lang="en-US" altLang="en-US" i="1" dirty="0" err="1">
                <a:ea typeface="MS PGothic"/>
              </a:rPr>
              <a:t>prereq</a:t>
            </a:r>
            <a:r>
              <a:rPr lang="en-US" altLang="en-US" dirty="0">
                <a:ea typeface="MS PGothic"/>
              </a:rPr>
              <a:t> the view </a:t>
            </a:r>
            <a:r>
              <a:rPr lang="en-US" altLang="en-US" i="1" dirty="0" err="1">
                <a:ea typeface="MS PGothic"/>
              </a:rPr>
              <a:t>rec_prereq</a:t>
            </a:r>
            <a:r>
              <a:rPr lang="en-US" altLang="en-US" i="1" dirty="0">
                <a:ea typeface="MS PGothic"/>
              </a:rPr>
              <a:t> </a:t>
            </a:r>
            <a:r>
              <a:rPr lang="en-US" altLang="en-US" dirty="0">
                <a:ea typeface="MS PGothic"/>
              </a:rPr>
              <a:t>contains all of the tuples it contained before, plus possibly more</a:t>
            </a:r>
            <a:endParaRPr lang="tr-TR" dirty="0"/>
          </a:p>
          <a:p>
            <a:r>
              <a:rPr lang="en-US" altLang="en-US" dirty="0">
                <a:solidFill>
                  <a:srgbClr val="FF0000"/>
                </a:solidFill>
                <a:ea typeface="MS PGothic"/>
              </a:rPr>
              <a:t>What makes the recursive query non-monotonic ?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ea typeface="MS PGothic"/>
              </a:rPr>
              <a:t>Aggregation, not exist, set difference.</a:t>
            </a:r>
            <a:endParaRPr lang="en-US" altLang="en-US" dirty="0">
              <a:solidFill>
                <a:srgbClr val="FF0000"/>
              </a:solidFill>
              <a:ea typeface="MS PGothic"/>
              <a:cs typeface="Helvetica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63BFFAA5-B47C-4947-A0E1-AAC77791CC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92351" y="3525272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</a:pPr>
            <a:r>
              <a:rPr lang="en-US" altLang="en-US" dirty="0">
                <a:effectLst/>
                <a:ea typeface="MS PGothic"/>
              </a:rPr>
              <a:t>Advanced Aggregation Features</a:t>
            </a:r>
            <a:br>
              <a:rPr lang="en-US" altLang="en-US" dirty="0">
                <a:ea typeface="MS PGothic"/>
              </a:rPr>
            </a:br>
            <a:br>
              <a:rPr lang="en-US" altLang="en-US" dirty="0"/>
            </a:br>
            <a:r>
              <a:rPr lang="en-US" dirty="0">
                <a:ea typeface="+mj-lt"/>
                <a:cs typeface="+mj-lt"/>
              </a:rPr>
              <a:t>Recommend to study</a:t>
            </a:r>
            <a:endParaRPr lang="en-US" b="0" dirty="0">
              <a:ea typeface="+mj-lt"/>
              <a:cs typeface="+mj-lt"/>
            </a:endParaRPr>
          </a:p>
          <a:p>
            <a:pPr marL="342900" indent="-342900" algn="l">
              <a:spcBef>
                <a:spcPct val="35000"/>
              </a:spcBef>
            </a:pPr>
            <a:r>
              <a:rPr lang="en-US" b="0" dirty="0">
                <a:ea typeface="+mj-lt"/>
                <a:cs typeface="+mj-lt"/>
                <a:hlinkClick r:id="rId3"/>
              </a:rPr>
              <a:t>https://www.postgresqltutorial.com/</a:t>
            </a:r>
            <a:endParaRPr lang="en-US" b="0">
              <a:ea typeface="+mj-lt"/>
              <a:cs typeface="+mj-lt"/>
            </a:endParaRPr>
          </a:p>
          <a:p>
            <a:pPr marL="342900" indent="-342900" algn="l">
              <a:spcBef>
                <a:spcPct val="35000"/>
              </a:spcBef>
            </a:pPr>
            <a:r>
              <a:rPr lang="en-US" b="0" dirty="0">
                <a:ea typeface="+mj-lt"/>
                <a:cs typeface="+mj-lt"/>
                <a:hlinkClick r:id="rId4"/>
              </a:rPr>
              <a:t>https://pgexercises.com/</a:t>
            </a:r>
            <a:r>
              <a:rPr lang="en-US" b="0" dirty="0">
                <a:ea typeface="+mj-lt"/>
                <a:cs typeface="+mj-lt"/>
              </a:rPr>
              <a:t> 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BC6585F4-FBFF-4706-BD64-1D9C1C3B1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06A4800-7FC7-45BD-BC3A-2F7B380A3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9709"/>
            <a:ext cx="8021638" cy="5349829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Ranking is done in conjunction with an order by specification. 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Suppose we are given a relation 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       </a:t>
            </a:r>
            <a:r>
              <a:rPr lang="en-US" altLang="en-US" i="1" dirty="0" err="1">
                <a:ea typeface="MS PGothic"/>
              </a:rPr>
              <a:t>student_grades</a:t>
            </a:r>
            <a:r>
              <a:rPr lang="en-US" altLang="en-US" i="1" dirty="0">
                <a:ea typeface="MS PGothic"/>
              </a:rPr>
              <a:t>(ID, GPA) </a:t>
            </a:r>
            <a:br>
              <a:rPr lang="en-US" altLang="en-US" i="1" dirty="0"/>
            </a:br>
            <a:r>
              <a:rPr lang="en-US" altLang="en-US" dirty="0">
                <a:ea typeface="MS PGothic"/>
              </a:rPr>
              <a:t>giving the grade-point average of each student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Find the rank of each student.</a:t>
            </a:r>
            <a:endParaRPr lang="en-US" altLang="en-US" i="1" dirty="0">
              <a:ea typeface="MS PGothic"/>
            </a:endParaRPr>
          </a:p>
          <a:p>
            <a:pPr marL="0" indent="0">
              <a:buSzPct val="110000"/>
              <a:buNone/>
            </a:pPr>
            <a:r>
              <a:rPr lang="en-US" altLang="en-US" dirty="0">
                <a:ea typeface="MS PGothic"/>
              </a:rPr>
              <a:t>         </a:t>
            </a:r>
            <a:r>
              <a:rPr lang="en-US" altLang="en-US" b="1" dirty="0">
                <a:ea typeface="MS PGothic"/>
              </a:rPr>
              <a:t>select </a:t>
            </a:r>
            <a:r>
              <a:rPr lang="en-US" altLang="en-US" i="1" dirty="0">
                <a:ea typeface="MS PGothic"/>
              </a:rPr>
              <a:t>ID</a:t>
            </a:r>
            <a:r>
              <a:rPr lang="en-US" altLang="en-US" dirty="0">
                <a:ea typeface="MS PGothic"/>
              </a:rPr>
              <a:t>, </a:t>
            </a:r>
            <a:r>
              <a:rPr lang="en-US" altLang="en-US" b="1" dirty="0">
                <a:ea typeface="MS PGothic"/>
              </a:rPr>
              <a:t>rank</a:t>
            </a:r>
            <a:r>
              <a:rPr lang="en-US" altLang="en-US" dirty="0">
                <a:ea typeface="MS PGothic"/>
              </a:rPr>
              <a:t>() </a:t>
            </a:r>
            <a:r>
              <a:rPr lang="en-US" altLang="en-US" b="1" dirty="0">
                <a:ea typeface="MS PGothic"/>
              </a:rPr>
              <a:t>over 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b="1" dirty="0">
                <a:ea typeface="MS PGothic"/>
              </a:rPr>
              <a:t>order by </a:t>
            </a:r>
            <a:r>
              <a:rPr lang="en-US" altLang="en-US" i="1" dirty="0">
                <a:ea typeface="MS PGothic"/>
              </a:rPr>
              <a:t>GPA</a:t>
            </a:r>
            <a:r>
              <a:rPr lang="en-US" altLang="en-US" dirty="0">
                <a:ea typeface="MS PGothic"/>
              </a:rPr>
              <a:t> </a:t>
            </a:r>
            <a:r>
              <a:rPr lang="en-US" altLang="en-US" b="1" dirty="0">
                <a:ea typeface="MS PGothic"/>
              </a:rPr>
              <a:t>desc) as </a:t>
            </a:r>
            <a:r>
              <a:rPr lang="en-US" altLang="en-US" i="1" dirty="0" err="1">
                <a:ea typeface="MS PGothic"/>
              </a:rPr>
              <a:t>s_rank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         </a:t>
            </a:r>
            <a:r>
              <a:rPr lang="en-US" altLang="en-US" b="1" dirty="0">
                <a:ea typeface="MS PGothic"/>
              </a:rPr>
              <a:t>from </a:t>
            </a:r>
            <a:r>
              <a:rPr lang="en-US" altLang="en-US" i="1" dirty="0" err="1">
                <a:ea typeface="MS PGothic"/>
              </a:rPr>
              <a:t>student_grades</a:t>
            </a:r>
            <a:endParaRPr lang="en-US" altLang="en-US" i="1" dirty="0">
              <a:ea typeface="MS PGothic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An extra </a:t>
            </a:r>
            <a:r>
              <a:rPr lang="en-US" altLang="en-US" b="1" dirty="0">
                <a:ea typeface="MS PGothic"/>
              </a:rPr>
              <a:t>order by </a:t>
            </a:r>
            <a:r>
              <a:rPr lang="en-US" altLang="en-US" dirty="0">
                <a:ea typeface="MS PGothic"/>
              </a:rPr>
              <a:t>clause is needed to get them in sorted order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/>
              <a:t>desc)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s_rank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Ranking may leave gaps: e.g. if 2 students have the same top GPA, both have rank 1, </a:t>
            </a:r>
            <a:r>
              <a:rPr lang="en-US" altLang="en-US" u="sng" dirty="0">
                <a:ea typeface="MS PGothic"/>
              </a:rPr>
              <a:t>and the next rank is 3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/>
              </a:rPr>
              <a:t>dense_rank</a:t>
            </a:r>
            <a:r>
              <a:rPr lang="en-US" altLang="en-US" b="1" dirty="0">
                <a:ea typeface="ＭＳ Ｐゴシック"/>
              </a:rPr>
              <a:t> </a:t>
            </a:r>
            <a:r>
              <a:rPr lang="en-US" altLang="en-US" dirty="0">
                <a:ea typeface="ＭＳ Ｐゴシック"/>
              </a:rPr>
              <a:t>does </a:t>
            </a:r>
            <a:r>
              <a:rPr lang="en-US" altLang="en-US" u="sng" dirty="0">
                <a:ea typeface="ＭＳ Ｐゴシック"/>
              </a:rPr>
              <a:t>not leave gaps,</a:t>
            </a:r>
            <a:r>
              <a:rPr lang="en-US" altLang="en-US" dirty="0">
                <a:ea typeface="ＭＳ Ｐゴシック"/>
              </a:rPr>
              <a:t> so next dense rank would be 2</a:t>
            </a:r>
            <a:endParaRPr lang="en-US" altLang="en-US" b="1" dirty="0">
              <a:ea typeface="ＭＳ Ｐゴシック"/>
            </a:endParaRPr>
          </a:p>
          <a:p>
            <a:pPr lvl="2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ea typeface="ＭＳ Ｐゴシック"/>
                <a:cs typeface="Helvetica"/>
              </a:rPr>
              <a:t>Thus it will result 1,1,2,</a:t>
            </a:r>
          </a:p>
          <a:p>
            <a:pPr>
              <a:buNone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06634F7-4C21-4DA6-964C-1B1A442F3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Ranking</a:t>
            </a:r>
            <a:endParaRPr lang="en-IN" altLang="en-US">
              <a:effectLst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0D6413A-0B41-478D-9178-E41F7C60D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MS PGothic"/>
              </a:rPr>
              <a:t>Ranking can be done using basic SQL aggregation, but resultant query is 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much more inefficient as opposed to system </a:t>
            </a:r>
            <a:r>
              <a:rPr lang="en-US" altLang="en-US" dirty="0" err="1">
                <a:solidFill>
                  <a:srgbClr val="FF0000"/>
                </a:solidFill>
                <a:ea typeface="MS PGothic"/>
              </a:rPr>
              <a:t>impl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 of rank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buFont typeface="Monotype Sorts" charset="2"/>
              <a:buNone/>
            </a:pPr>
            <a:r>
              <a:rPr lang="en-IN" altLang="en-US" b="1" dirty="0">
                <a:ea typeface="ＭＳ Ｐゴシック" panose="020B0600070205080204" pitchFamily="34" charset="-128"/>
              </a:rPr>
              <a:t>    select </a:t>
            </a:r>
            <a:r>
              <a:rPr lang="en-IN" altLang="en-US" i="1" dirty="0">
                <a:ea typeface="ＭＳ Ｐゴシック" panose="020B0600070205080204" pitchFamily="34" charset="-128"/>
              </a:rPr>
              <a:t>ID</a:t>
            </a:r>
            <a:r>
              <a:rPr lang="en-IN" altLang="en-US" dirty="0">
                <a:ea typeface="ＭＳ Ｐゴシック" panose="020B0600070205080204" pitchFamily="34" charset="-128"/>
              </a:rPr>
              <a:t>, (1 + (</a:t>
            </a:r>
            <a:r>
              <a:rPr lang="en-IN" altLang="en-US" b="1" dirty="0">
                <a:ea typeface="ＭＳ Ｐゴシック" panose="020B0600070205080204" pitchFamily="34" charset="-128"/>
              </a:rPr>
              <a:t>select count</a:t>
            </a:r>
            <a:r>
              <a:rPr lang="en-IN" altLang="en-US" dirty="0">
                <a:ea typeface="ＭＳ Ｐゴシック" panose="020B0600070205080204" pitchFamily="34" charset="-128"/>
              </a:rPr>
              <a:t>(*)</a:t>
            </a:r>
            <a:br>
              <a:rPr lang="en-IN" altLang="en-US" dirty="0">
                <a:ea typeface="ＭＳ Ｐゴシック" panose="020B0600070205080204" pitchFamily="34" charset="-128"/>
              </a:rPr>
            </a:br>
            <a:r>
              <a:rPr lang="en-IN" altLang="en-US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B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i="1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where </a:t>
            </a:r>
            <a:r>
              <a:rPr lang="en-IN" altLang="en-US" i="1" dirty="0">
                <a:ea typeface="ＭＳ Ｐゴシック" panose="020B0600070205080204" pitchFamily="34" charset="-128"/>
              </a:rPr>
              <a:t>B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 </a:t>
            </a:r>
            <a:r>
              <a:rPr lang="en-IN" altLang="en-US" dirty="0">
                <a:ea typeface="ＭＳ Ｐゴシック" panose="020B0600070205080204" pitchFamily="34" charset="-128"/>
              </a:rPr>
              <a:t>&gt; </a:t>
            </a:r>
            <a:r>
              <a:rPr lang="en-IN" altLang="en-US" i="1" dirty="0">
                <a:ea typeface="ＭＳ Ｐゴシック" panose="020B0600070205080204" pitchFamily="34" charset="-128"/>
              </a:rPr>
              <a:t>A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</a:t>
            </a:r>
            <a:r>
              <a:rPr lang="en-IN" altLang="en-US" dirty="0">
                <a:ea typeface="ＭＳ Ｐゴシック" panose="020B0600070205080204" pitchFamily="34" charset="-128"/>
              </a:rPr>
              <a:t>)) </a:t>
            </a:r>
            <a:r>
              <a:rPr lang="en-IN" altLang="en-US" b="1" dirty="0">
                <a:ea typeface="ＭＳ Ｐゴシック" panose="020B0600070205080204" pitchFamily="34" charset="-128"/>
              </a:rPr>
              <a:t>as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A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dirty="0">
                <a:ea typeface="ＭＳ Ｐゴシック" panose="020B0600070205080204" pitchFamily="34" charset="-128"/>
              </a:rPr>
              <a:t>;</a:t>
            </a:r>
          </a:p>
          <a:p>
            <a:pPr lvl="1">
              <a:buNone/>
            </a:pPr>
            <a:endParaRPr lang="en-IN" altLang="en-US" dirty="0">
              <a:ea typeface="ＭＳ Ｐゴシック" panose="020B0600070205080204" pitchFamily="34" charset="-128"/>
              <a:cs typeface="Helvetica"/>
            </a:endParaRPr>
          </a:p>
          <a:p>
            <a:pPr lvl="1">
              <a:buNone/>
            </a:pPr>
            <a:r>
              <a:rPr lang="en-IN" altLang="en-US" b="1" dirty="0">
                <a:solidFill>
                  <a:srgbClr val="FF0000"/>
                </a:solidFill>
                <a:ea typeface="ＭＳ Ｐゴシック"/>
                <a:cs typeface="Helvetica"/>
              </a:rPr>
              <a:t>Say we have 100 students, the smallest GPA results 99+1 rank value.</a:t>
            </a:r>
            <a:endParaRPr lang="en-IN" altLang="en-US" b="1" dirty="0">
              <a:solidFill>
                <a:srgbClr val="FF0000"/>
              </a:solidFill>
              <a:ea typeface="ＭＳ Ｐゴシック" panose="020B0600070205080204" pitchFamily="34" charset="-128"/>
              <a:cs typeface="Helvetic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855B8998-10B5-4A7D-B740-78BB9A45C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2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E022C26-7E6F-46F2-8709-AABBBED22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3715" y="561035"/>
            <a:ext cx="8855249" cy="6017726"/>
          </a:xfrm>
        </p:spPr>
        <p:txBody>
          <a:bodyPr/>
          <a:lstStyle/>
          <a:p>
            <a:r>
              <a:rPr lang="en-US" altLang="en-US" dirty="0">
                <a:ea typeface="MS PGothic"/>
              </a:rPr>
              <a:t>Ranking can be done within partition of the data.</a:t>
            </a:r>
          </a:p>
          <a:p>
            <a:pPr marL="0" indent="0"/>
            <a:r>
              <a:rPr lang="en-US" dirty="0">
                <a:ea typeface="+mn-lt"/>
                <a:cs typeface="+mn-lt"/>
              </a:rPr>
              <a:t> We have </a:t>
            </a:r>
            <a:r>
              <a:rPr lang="en-US" b="1" dirty="0">
                <a:ea typeface="+mn-lt"/>
                <a:cs typeface="+mn-lt"/>
              </a:rPr>
              <a:t>dept grades(</a:t>
            </a:r>
            <a:r>
              <a:rPr lang="en-US" b="1" dirty="0" err="1">
                <a:ea typeface="+mn-lt"/>
                <a:cs typeface="+mn-lt"/>
              </a:rPr>
              <a:t>ID,dept_name</a:t>
            </a:r>
            <a:r>
              <a:rPr lang="en-US" b="1" dirty="0">
                <a:ea typeface="+mn-lt"/>
                <a:cs typeface="+mn-lt"/>
              </a:rPr>
              <a:t>, GPA)</a:t>
            </a:r>
            <a:endParaRPr lang="en-US" b="1" dirty="0"/>
          </a:p>
          <a:p>
            <a:r>
              <a:rPr lang="en-US" altLang="en-US" dirty="0">
                <a:ea typeface="MS PGothic"/>
              </a:rPr>
              <a:t>“Find the rank of students within each department.”</a:t>
            </a:r>
            <a:endParaRPr lang="en-US" dirty="0">
              <a:ea typeface="MS PGothic"/>
            </a:endParaRPr>
          </a:p>
          <a:p>
            <a:pPr>
              <a:buFont typeface="Monotype Sorts" charset="2"/>
              <a:buNone/>
            </a:pPr>
            <a:r>
              <a:rPr lang="en-US" altLang="en-US" b="1" dirty="0">
                <a:ea typeface="MS PGothic"/>
              </a:rPr>
              <a:t>          select </a:t>
            </a:r>
            <a:r>
              <a:rPr lang="en-US" altLang="en-US" i="1" dirty="0">
                <a:ea typeface="MS PGothic"/>
              </a:rPr>
              <a:t>ID</a:t>
            </a:r>
            <a:r>
              <a:rPr lang="en-US" altLang="en-US" dirty="0">
                <a:ea typeface="MS PGothic"/>
              </a:rPr>
              <a:t>, </a:t>
            </a:r>
            <a:r>
              <a:rPr lang="en-US" altLang="en-US" i="1" dirty="0" err="1">
                <a:ea typeface="MS PGothic"/>
              </a:rPr>
              <a:t>dept_name</a:t>
            </a:r>
            <a:r>
              <a:rPr lang="en-US" altLang="en-US" dirty="0">
                <a:ea typeface="MS PGothic"/>
              </a:rPr>
              <a:t>,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           </a:t>
            </a:r>
            <a:r>
              <a:rPr lang="en-US" altLang="en-US" b="1" dirty="0">
                <a:ea typeface="MS PGothic"/>
              </a:rPr>
              <a:t>rank </a:t>
            </a:r>
            <a:r>
              <a:rPr lang="en-US" altLang="en-US" dirty="0">
                <a:ea typeface="MS PGothic"/>
              </a:rPr>
              <a:t>() </a:t>
            </a:r>
            <a:r>
              <a:rPr lang="en-US" altLang="en-US" b="1" dirty="0">
                <a:ea typeface="MS PGothic"/>
              </a:rPr>
              <a:t>over 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b="1" dirty="0">
                <a:ea typeface="MS PGothic"/>
              </a:rPr>
              <a:t>partition by </a:t>
            </a:r>
            <a:r>
              <a:rPr lang="en-US" altLang="en-US" i="1" dirty="0" err="1">
                <a:ea typeface="MS PGothic"/>
              </a:rPr>
              <a:t>dept_name</a:t>
            </a:r>
            <a:r>
              <a:rPr lang="en-US" altLang="en-US" i="1" dirty="0">
                <a:ea typeface="MS PGothic"/>
              </a:rPr>
              <a:t> </a:t>
            </a:r>
            <a:r>
              <a:rPr lang="en-US" altLang="en-US" b="1" dirty="0">
                <a:ea typeface="MS PGothic"/>
              </a:rPr>
              <a:t>order by </a:t>
            </a:r>
            <a:r>
              <a:rPr lang="en-US" altLang="en-US" i="1" dirty="0">
                <a:ea typeface="MS PGothic"/>
              </a:rPr>
              <a:t>GPA </a:t>
            </a:r>
            <a:r>
              <a:rPr lang="en-US" altLang="en-US" b="1" dirty="0">
                <a:ea typeface="MS PGothic"/>
              </a:rPr>
              <a:t>desc</a:t>
            </a:r>
            <a:r>
              <a:rPr lang="en-US" altLang="en-US" dirty="0">
                <a:ea typeface="MS PGothic"/>
              </a:rPr>
              <a:t>) 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                        </a:t>
            </a:r>
            <a:r>
              <a:rPr lang="en-US" altLang="en-US" b="1" dirty="0">
                <a:ea typeface="MS PGothic"/>
              </a:rPr>
              <a:t>as </a:t>
            </a:r>
            <a:r>
              <a:rPr lang="en-US" altLang="en-US" i="1" dirty="0" err="1">
                <a:ea typeface="MS PGothic"/>
              </a:rPr>
              <a:t>dept_rank</a:t>
            </a:r>
            <a:br>
              <a:rPr lang="en-US" altLang="en-US" i="1" dirty="0"/>
            </a:br>
            <a:r>
              <a:rPr lang="en-US" altLang="en-US" i="1" dirty="0">
                <a:ea typeface="MS PGothic"/>
              </a:rPr>
              <a:t>     </a:t>
            </a:r>
            <a:r>
              <a:rPr lang="en-US" altLang="en-US" b="1" dirty="0">
                <a:ea typeface="MS PGothic"/>
              </a:rPr>
              <a:t>from </a:t>
            </a:r>
            <a:r>
              <a:rPr lang="en-US" altLang="en-US" i="1" dirty="0" err="1">
                <a:ea typeface="MS PGothic"/>
              </a:rPr>
              <a:t>dept_grades</a:t>
            </a:r>
            <a:br>
              <a:rPr lang="en-US" altLang="en-US" i="1" dirty="0"/>
            </a:br>
            <a:r>
              <a:rPr lang="en-US" altLang="en-US" i="1" dirty="0">
                <a:ea typeface="MS PGothic"/>
              </a:rPr>
              <a:t>     </a:t>
            </a:r>
            <a:r>
              <a:rPr lang="en-US" altLang="en-US" b="1" dirty="0">
                <a:ea typeface="MS PGothic"/>
              </a:rPr>
              <a:t>order by </a:t>
            </a:r>
            <a:r>
              <a:rPr lang="en-US" altLang="en-US" i="1" dirty="0" err="1">
                <a:ea typeface="MS PGothic"/>
              </a:rPr>
              <a:t>dept_name</a:t>
            </a:r>
            <a:r>
              <a:rPr lang="en-US" altLang="en-US" dirty="0">
                <a:ea typeface="MS PGothic"/>
              </a:rPr>
              <a:t>, </a:t>
            </a:r>
            <a:r>
              <a:rPr lang="en-US" altLang="en-US" i="1" dirty="0" err="1">
                <a:ea typeface="MS PGothic"/>
              </a:rPr>
              <a:t>dept_rank</a:t>
            </a:r>
            <a:r>
              <a:rPr lang="en-US" altLang="en-US" dirty="0">
                <a:ea typeface="MS PGothic"/>
              </a:rPr>
              <a:t>;</a:t>
            </a:r>
          </a:p>
          <a:p>
            <a:r>
              <a:rPr lang="en-US" altLang="en-US" dirty="0">
                <a:ea typeface="MS PGothic"/>
              </a:rPr>
              <a:t>Multiple </a:t>
            </a:r>
            <a:r>
              <a:rPr lang="en-US" altLang="en-US" b="1" dirty="0">
                <a:ea typeface="MS PGothic"/>
              </a:rPr>
              <a:t>rank</a:t>
            </a:r>
            <a:r>
              <a:rPr lang="en-US" altLang="en-US" dirty="0">
                <a:ea typeface="MS PGothic"/>
              </a:rPr>
              <a:t> clauses can occur in a single </a:t>
            </a:r>
            <a:r>
              <a:rPr lang="en-US" altLang="en-US" b="1" dirty="0">
                <a:ea typeface="MS PGothic"/>
              </a:rPr>
              <a:t>select</a:t>
            </a:r>
            <a:r>
              <a:rPr lang="en-US" altLang="en-US" dirty="0">
                <a:ea typeface="MS PGothic"/>
              </a:rPr>
              <a:t> clause.</a:t>
            </a:r>
          </a:p>
          <a:p>
            <a:pPr lvl="1">
              <a:buFont typeface="Arial" panose="05000000000000000000" pitchFamily="2" charset="2"/>
            </a:pP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F.e.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We can obtain the overall rank and the rank within the department by using two rank operations in the same select clause.</a:t>
            </a:r>
            <a:endParaRPr lang="en-US" dirty="0">
              <a:solidFill>
                <a:srgbClr val="FF0000"/>
              </a:solidFill>
              <a:cs typeface="Helvetica"/>
            </a:endParaRPr>
          </a:p>
          <a:p>
            <a:r>
              <a:rPr lang="en-US" altLang="en-US" dirty="0">
                <a:solidFill>
                  <a:srgbClr val="FF0000"/>
                </a:solidFill>
                <a:ea typeface="MS PGothic"/>
              </a:rPr>
              <a:t>Ranking is done </a:t>
            </a:r>
            <a:r>
              <a:rPr lang="en-US" altLang="en-US" i="1" dirty="0">
                <a:solidFill>
                  <a:srgbClr val="FF0000"/>
                </a:solidFill>
                <a:ea typeface="MS PGothic"/>
              </a:rPr>
              <a:t>after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 applying </a:t>
            </a:r>
            <a:r>
              <a:rPr lang="en-US" altLang="en-US" b="1" dirty="0">
                <a:solidFill>
                  <a:srgbClr val="FF0000"/>
                </a:solidFill>
                <a:ea typeface="MS PGothic"/>
              </a:rPr>
              <a:t>group by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 clause/aggregation</a:t>
            </a:r>
          </a:p>
          <a:p>
            <a:r>
              <a:rPr lang="en-US" dirty="0">
                <a:ea typeface="+mn-lt"/>
                <a:cs typeface="+mn-lt"/>
              </a:rPr>
              <a:t>Ranking </a:t>
            </a:r>
            <a:r>
              <a:rPr lang="en-US" dirty="0">
                <a:ea typeface="MS PGothic"/>
                <a:cs typeface="Helvetica"/>
              </a:rPr>
              <a:t>c</a:t>
            </a:r>
            <a:r>
              <a:rPr lang="en-US" altLang="en-US" dirty="0">
                <a:ea typeface="MS PGothic"/>
              </a:rPr>
              <a:t>an be used to find </a:t>
            </a:r>
            <a:r>
              <a:rPr lang="en-US" altLang="en-US" b="1" dirty="0">
                <a:ea typeface="MS PGothic"/>
              </a:rPr>
              <a:t>top-n results</a:t>
            </a:r>
          </a:p>
          <a:p>
            <a:pPr lvl="1"/>
            <a:r>
              <a:rPr lang="en-US" altLang="en-US" b="1" dirty="0">
                <a:ea typeface="ＭＳ Ｐゴシック"/>
              </a:rPr>
              <a:t>limit</a:t>
            </a:r>
            <a:r>
              <a:rPr lang="en-US" altLang="en-US" dirty="0">
                <a:ea typeface="ＭＳ Ｐゴシック"/>
              </a:rPr>
              <a:t> </a:t>
            </a:r>
            <a:r>
              <a:rPr lang="en-US" altLang="en-US" i="1" dirty="0">
                <a:ea typeface="ＭＳ Ｐゴシック"/>
              </a:rPr>
              <a:t>n</a:t>
            </a:r>
            <a:r>
              <a:rPr lang="en-US" altLang="en-US" dirty="0">
                <a:ea typeface="ＭＳ Ｐゴシック"/>
              </a:rPr>
              <a:t> clause supported by many databases with different meanings, </a:t>
            </a:r>
            <a:r>
              <a:rPr lang="en-US" altLang="en-US" u="sng" dirty="0">
                <a:ea typeface="ＭＳ Ｐゴシック"/>
              </a:rPr>
              <a:t>moreover </a:t>
            </a:r>
            <a:r>
              <a:rPr lang="en-US" altLang="en-US" dirty="0">
                <a:ea typeface="ＭＳ Ｐゴシック"/>
              </a:rPr>
              <a:t>top-n within each partition is NOT possible with </a:t>
            </a:r>
            <a:r>
              <a:rPr lang="en-US" altLang="en-US" b="1" dirty="0">
                <a:ea typeface="ＭＳ Ｐゴシック"/>
              </a:rPr>
              <a:t>limit n </a:t>
            </a:r>
            <a:r>
              <a:rPr lang="en-US" altLang="en-US" dirty="0">
                <a:ea typeface="ＭＳ Ｐゴシック"/>
              </a:rPr>
              <a:t>operation</a:t>
            </a:r>
            <a:endParaRPr lang="en-US" altLang="en-US" dirty="0">
              <a:ea typeface="ＭＳ Ｐゴシック"/>
              <a:cs typeface="Helvetica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Ranking </a:t>
            </a:r>
            <a:r>
              <a:rPr lang="en-US" altLang="en-US" dirty="0">
                <a:ea typeface="ＭＳ Ｐゴシック"/>
              </a:rPr>
              <a:t>allows top-n within each partition</a:t>
            </a:r>
            <a:endParaRPr lang="en-US" altLang="en-US" dirty="0">
              <a:ea typeface="ＭＳ Ｐゴシック"/>
              <a:cs typeface="Helvetica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sz="1600" b="1" dirty="0">
                <a:ea typeface="+mn-lt"/>
                <a:cs typeface="+mn-lt"/>
              </a:rPr>
              <a:t>select * </a:t>
            </a:r>
            <a:endParaRPr lang="en-US" sz="1600" b="1"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        from (select ID, rank() over (order by (GPA) desc) as </a:t>
            </a:r>
            <a:r>
              <a:rPr lang="en-US" sz="1600" b="1" dirty="0" err="1">
                <a:ea typeface="+mn-lt"/>
                <a:cs typeface="+mn-lt"/>
              </a:rPr>
              <a:t>s_rank</a:t>
            </a:r>
            <a:r>
              <a:rPr lang="en-US" sz="1600" b="1" dirty="0">
                <a:ea typeface="+mn-lt"/>
                <a:cs typeface="+mn-lt"/>
              </a:rPr>
              <a:t> from </a:t>
            </a:r>
            <a:r>
              <a:rPr lang="en-US" sz="1600" b="1" dirty="0" err="1">
                <a:ea typeface="+mn-lt"/>
                <a:cs typeface="+mn-lt"/>
              </a:rPr>
              <a:t>student_grades</a:t>
            </a:r>
            <a:r>
              <a:rPr lang="en-US" sz="1600" b="1" dirty="0">
                <a:ea typeface="+mn-lt"/>
                <a:cs typeface="+mn-lt"/>
              </a:rPr>
              <a:t>) </a:t>
            </a:r>
            <a:endParaRPr lang="en-US" sz="1600" b="1" dirty="0"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      where </a:t>
            </a:r>
            <a:r>
              <a:rPr lang="en-US" sz="1600" b="1" dirty="0" err="1">
                <a:ea typeface="+mn-lt"/>
                <a:cs typeface="+mn-lt"/>
              </a:rPr>
              <a:t>s_rank</a:t>
            </a:r>
            <a:r>
              <a:rPr lang="en-US" sz="1600" b="1" dirty="0">
                <a:ea typeface="+mn-lt"/>
                <a:cs typeface="+mn-lt"/>
              </a:rPr>
              <a:t> &lt;= 5;</a:t>
            </a:r>
            <a:endParaRPr lang="en-US" sz="1600" b="1">
              <a:cs typeface="Helvetic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72832FFF-5055-43BD-A52F-17B398E1A8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B97AACE-43DA-4861-9A86-4954E3D725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Other ranking functions: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percent_rank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(within partition, if partitioning is done)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cume_dist</a:t>
            </a:r>
            <a:r>
              <a:rPr lang="en-US" altLang="en-US" dirty="0">
                <a:ea typeface="ＭＳ Ｐゴシック" panose="020B0600070205080204" pitchFamily="34" charset="-128"/>
              </a:rPr>
              <a:t> (cumulative distribution)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 fraction of tuples with preceding values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row_number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(non-deterministic in presence of duplicates)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SQL:1999 permits the user to specify </a:t>
            </a:r>
            <a:r>
              <a:rPr lang="en-US" altLang="en-US" b="1" dirty="0"/>
              <a:t>nulls first</a:t>
            </a:r>
            <a:r>
              <a:rPr lang="en-US" altLang="en-US" dirty="0"/>
              <a:t> or </a:t>
            </a:r>
            <a:r>
              <a:rPr lang="en-US" altLang="en-US" b="1" dirty="0"/>
              <a:t>nulls last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 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b="1" dirty="0"/>
              <a:t> nulls last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647681" cy="479120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</a:p>
          <a:p>
            <a:r>
              <a:rPr lang="en-US" altLang="en-US" sz="1700" dirty="0"/>
              <a:t>Model for communicating with the database: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Open a connection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Create a </a:t>
            </a:r>
            <a:r>
              <a:rPr lang="ja-JP" altLang="en-US" sz="1700" dirty="0">
                <a:ea typeface="ＭＳ Ｐゴシック" panose="020B0600070205080204" pitchFamily="34" charset="-128"/>
              </a:rPr>
              <a:t>“</a:t>
            </a:r>
            <a:r>
              <a:rPr lang="en-US" altLang="ja-JP" sz="1700" dirty="0">
                <a:ea typeface="ＭＳ Ｐゴシック" panose="020B0600070205080204" pitchFamily="34" charset="-128"/>
              </a:rPr>
              <a:t>statement</a:t>
            </a:r>
            <a:r>
              <a:rPr lang="ja-JP" altLang="en-US" sz="1700" dirty="0">
                <a:ea typeface="ＭＳ Ｐゴシック" panose="020B0600070205080204" pitchFamily="34" charset="-128"/>
              </a:rPr>
              <a:t>”</a:t>
            </a:r>
            <a:r>
              <a:rPr lang="en-US" altLang="ja-JP" sz="1700" dirty="0">
                <a:ea typeface="ＭＳ Ｐゴシック" panose="020B0600070205080204" pitchFamily="34" charset="-128"/>
              </a:rPr>
              <a:t> object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Execute queries using the statement object to send queries and fetch results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Exception mechanism to handle errors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43455296-9355-4412-9008-B1BD1A52C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34B8D4B-5449-4029-B22F-729D4EA2C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4065" y="1093788"/>
            <a:ext cx="8496526" cy="5216751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For a given constant </a:t>
            </a:r>
            <a:r>
              <a:rPr lang="en-US" altLang="en-US" i="1" dirty="0">
                <a:ea typeface="MS PGothic"/>
              </a:rPr>
              <a:t>n</a:t>
            </a:r>
            <a:r>
              <a:rPr lang="en-US" altLang="en-US" dirty="0">
                <a:ea typeface="MS PGothic"/>
              </a:rPr>
              <a:t>, the ranking the function </a:t>
            </a:r>
            <a:r>
              <a:rPr lang="en-US" altLang="en-US" i="1" dirty="0" err="1">
                <a:ea typeface="MS PGothic"/>
              </a:rPr>
              <a:t>ntile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>
                <a:ea typeface="MS PGothic"/>
              </a:rPr>
              <a:t>n</a:t>
            </a:r>
            <a:r>
              <a:rPr lang="en-US" altLang="en-US" dirty="0">
                <a:ea typeface="MS PGothic"/>
              </a:rPr>
              <a:t>) takes the tuples in each partition in the specified order, and divides them into </a:t>
            </a:r>
            <a:r>
              <a:rPr lang="en-US" altLang="en-US" i="1" dirty="0">
                <a:ea typeface="MS PGothic"/>
              </a:rPr>
              <a:t>n</a:t>
            </a:r>
            <a:r>
              <a:rPr lang="en-US" altLang="en-US" dirty="0">
                <a:ea typeface="MS PGothic"/>
              </a:rPr>
              <a:t> buckets with equal numbers of tuples 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as much as possible.</a:t>
            </a:r>
          </a:p>
          <a:p>
            <a:pPr lvl="1">
              <a:buSzPct val="110000"/>
              <a:buFont typeface="Courier New" pitchFamily="-65" charset="2"/>
              <a:buChar char="o"/>
            </a:pPr>
            <a:r>
              <a:rPr lang="en-US" dirty="0">
                <a:ea typeface="+mn-lt"/>
                <a:cs typeface="+mn-lt"/>
              </a:rPr>
              <a:t>particularly useful for constructing histograms based on percentiles.</a:t>
            </a:r>
            <a:endParaRPr 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</a:t>
            </a:r>
          </a:p>
          <a:p>
            <a:pPr>
              <a:buNone/>
            </a:pPr>
            <a:r>
              <a:rPr lang="en-US" altLang="en-US" dirty="0">
                <a:ea typeface="MS PGothic"/>
              </a:rPr>
              <a:t>	   </a:t>
            </a:r>
            <a:r>
              <a:rPr lang="en-US" altLang="en-US" b="1" dirty="0">
                <a:ea typeface="MS PGothic"/>
              </a:rPr>
              <a:t>select </a:t>
            </a:r>
            <a:r>
              <a:rPr lang="en-US" altLang="en-US" i="1" dirty="0">
                <a:ea typeface="MS PGothic"/>
              </a:rPr>
              <a:t>ID</a:t>
            </a:r>
            <a:r>
              <a:rPr lang="en-US" altLang="en-US" dirty="0">
                <a:ea typeface="MS PGothic"/>
              </a:rPr>
              <a:t>, </a:t>
            </a:r>
            <a:r>
              <a:rPr lang="en-US" altLang="en-US" b="1" dirty="0" err="1">
                <a:ea typeface="MS PGothic"/>
              </a:rPr>
              <a:t>ntile</a:t>
            </a:r>
            <a:r>
              <a:rPr lang="en-US" altLang="en-US" dirty="0">
                <a:ea typeface="MS PGothic"/>
              </a:rPr>
              <a:t>(4) </a:t>
            </a:r>
            <a:r>
              <a:rPr lang="en-US" altLang="en-US" b="1" dirty="0">
                <a:ea typeface="MS PGothic"/>
              </a:rPr>
              <a:t>over 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b="1" dirty="0">
                <a:ea typeface="MS PGothic"/>
              </a:rPr>
              <a:t>order by </a:t>
            </a:r>
            <a:r>
              <a:rPr lang="en-US" altLang="en-US" i="1" dirty="0">
                <a:ea typeface="MS PGothic"/>
              </a:rPr>
              <a:t>GPA </a:t>
            </a:r>
            <a:r>
              <a:rPr lang="en-US" altLang="en-US" b="1" dirty="0">
                <a:ea typeface="MS PGothic"/>
              </a:rPr>
              <a:t>desc</a:t>
            </a:r>
            <a:r>
              <a:rPr lang="en-US" altLang="en-US" dirty="0">
                <a:ea typeface="MS PGothic"/>
              </a:rPr>
              <a:t>) </a:t>
            </a:r>
            <a:r>
              <a:rPr lang="en-US" altLang="en-US" b="1" dirty="0">
                <a:ea typeface="MS PGothic"/>
              </a:rPr>
              <a:t>as </a:t>
            </a:r>
            <a:r>
              <a:rPr lang="en-US" altLang="en-US" i="1" dirty="0">
                <a:ea typeface="MS PGothic"/>
              </a:rPr>
              <a:t>quartile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	</a:t>
            </a:r>
            <a:r>
              <a:rPr lang="en-US" altLang="en-US" b="1" dirty="0">
                <a:ea typeface="MS PGothic"/>
              </a:rPr>
              <a:t>from </a:t>
            </a:r>
            <a:r>
              <a:rPr lang="en-US" altLang="en-US" i="1" dirty="0" err="1">
                <a:ea typeface="MS PGothic"/>
              </a:rPr>
              <a:t>student_grades</a:t>
            </a:r>
            <a:r>
              <a:rPr lang="en-US" altLang="en-US" i="1" dirty="0">
                <a:ea typeface="MS PGothic"/>
              </a:rPr>
              <a:t>;</a:t>
            </a:r>
          </a:p>
          <a:p>
            <a:pPr>
              <a:buNone/>
            </a:pPr>
            <a:r>
              <a:rPr lang="en-US" altLang="en-US" i="1" dirty="0">
                <a:ea typeface="MS PGothic"/>
              </a:rPr>
              <a:t>      We will have 4 buckets with equal sizes, i.e. different GPA ranges but with same num of tuples at each bucket.</a:t>
            </a:r>
          </a:p>
          <a:p>
            <a:pPr>
              <a:buNone/>
            </a:pPr>
            <a:endParaRPr lang="en-US" altLang="en-US" i="1" dirty="0">
              <a:ea typeface="MS PGothic"/>
            </a:endParaRPr>
          </a:p>
          <a:p>
            <a:pPr>
              <a:buNone/>
            </a:pPr>
            <a:r>
              <a:rPr lang="en-US" altLang="en-US" i="1" dirty="0">
                <a:solidFill>
                  <a:srgbClr val="00B050"/>
                </a:solidFill>
                <a:ea typeface="MS PGothic"/>
              </a:rPr>
              <a:t>Exercise::</a:t>
            </a:r>
            <a:endParaRPr lang="en-US" altLang="en-US" i="1" dirty="0">
              <a:solidFill>
                <a:srgbClr val="00B050"/>
              </a:solidFill>
              <a:ea typeface="MS PGothic"/>
              <a:cs typeface="+mn-lt"/>
            </a:endParaRP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https://www.postgresqltutorial.com/postgresql-window-function/postgresql-ntile-function/</a:t>
            </a:r>
            <a:endParaRPr lang="en-US" altLang="en-US" i="1" dirty="0">
              <a:solidFill>
                <a:srgbClr val="00B050"/>
              </a:solidFill>
              <a:ea typeface="MS P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2AF67E7-1671-41FB-9EF6-FE8D5CBF10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7B8C780-D017-4066-B60A-1180B6D06F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709826" cy="49411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FF0000"/>
                </a:solidFill>
                <a:ea typeface="MS PGothic"/>
              </a:rPr>
              <a:t>Useful for trend analysis. 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buSzPct val="110000"/>
            </a:pPr>
            <a:r>
              <a:rPr lang="en-US" b="1" dirty="0">
                <a:ea typeface="+mn-lt"/>
                <a:cs typeface="+mn-lt"/>
              </a:rPr>
              <a:t>Used to smooth out random </a:t>
            </a:r>
            <a:r>
              <a:rPr lang="en-US" b="1" dirty="0" err="1">
                <a:ea typeface="+mn-lt"/>
                <a:cs typeface="+mn-lt"/>
              </a:rPr>
              <a:t>variations.</a:t>
            </a:r>
            <a:r>
              <a:rPr lang="en-US" dirty="0" err="1">
                <a:ea typeface="+mn-lt"/>
                <a:cs typeface="+mn-lt"/>
              </a:rPr>
              <a:t>:fluctuate</a:t>
            </a:r>
            <a:r>
              <a:rPr lang="en-US" dirty="0">
                <a:ea typeface="+mn-lt"/>
                <a:cs typeface="+mn-lt"/>
              </a:rPr>
              <a:t> widely from day to day, however, over a sufficiently long period of time, fluctuations might be less ! ( </a:t>
            </a:r>
            <a:r>
              <a:rPr lang="en-US" dirty="0" err="1">
                <a:ea typeface="+mn-lt"/>
                <a:cs typeface="+mn-lt"/>
              </a:rPr>
              <a:t>dont</a:t>
            </a:r>
            <a:r>
              <a:rPr lang="en-US" dirty="0">
                <a:ea typeface="+mn-lt"/>
                <a:cs typeface="+mn-lt"/>
              </a:rPr>
              <a:t> miss big picture)</a:t>
            </a:r>
            <a:endParaRPr lang="en-US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E.g.,</a:t>
            </a:r>
            <a:r>
              <a:rPr lang="en-US" altLang="en-US" u="sng" dirty="0">
                <a:ea typeface="MS PGothic"/>
              </a:rPr>
              <a:t> </a:t>
            </a:r>
            <a:r>
              <a:rPr lang="en-US" altLang="en-US" b="1" u="sng" dirty="0">
                <a:solidFill>
                  <a:srgbClr val="000099"/>
                </a:solidFill>
                <a:ea typeface="MS PGothic"/>
              </a:rPr>
              <a:t>moving average</a:t>
            </a:r>
            <a:r>
              <a:rPr lang="en-US" altLang="en-US" dirty="0">
                <a:ea typeface="MS PGothic"/>
              </a:rPr>
              <a:t>: “Given sales values for each date, calculate for each date the average of the sales on that day, the previous day, and the next day”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  <a:ea typeface="MS PGothic"/>
              </a:rPr>
              <a:t>Window specification</a:t>
            </a:r>
            <a:r>
              <a:rPr lang="en-US" altLang="en-US" dirty="0">
                <a:ea typeface="MS PGothic"/>
              </a:rPr>
              <a:t> in SQL: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Given relation </a:t>
            </a:r>
            <a:r>
              <a:rPr lang="en-US" altLang="en-US" i="1" dirty="0">
                <a:ea typeface="ＭＳ Ｐゴシック" panose="020B0600070205080204" pitchFamily="34" charset="-128"/>
              </a:rPr>
              <a:t>sales(date, value)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date, </a:t>
            </a:r>
            <a:r>
              <a:rPr lang="en-US" altLang="en-US" b="1" i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value</a:t>
            </a:r>
            <a:r>
              <a:rPr lang="en-US" altLang="en-US" dirty="0"/>
              <a:t>) </a:t>
            </a:r>
            <a:r>
              <a:rPr lang="en-US" altLang="en-US" b="1" dirty="0"/>
              <a:t>over </a:t>
            </a:r>
            <a:br>
              <a:rPr lang="en-US" altLang="en-US" b="1" dirty="0"/>
            </a:br>
            <a:r>
              <a:rPr lang="en-US" altLang="en-US" b="1" dirty="0"/>
              <a:t>           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date </a:t>
            </a:r>
            <a:r>
              <a:rPr lang="en-US" altLang="en-US" b="1" dirty="0"/>
              <a:t>between rows </a:t>
            </a:r>
            <a:r>
              <a:rPr lang="en-US" altLang="en-US" dirty="0"/>
              <a:t>1 </a:t>
            </a:r>
            <a:r>
              <a:rPr lang="en-US" altLang="en-US" b="1" dirty="0"/>
              <a:t>preceding and </a:t>
            </a:r>
            <a:r>
              <a:rPr lang="en-US" altLang="en-US" dirty="0"/>
              <a:t>1</a:t>
            </a:r>
            <a:r>
              <a:rPr lang="en-US" altLang="en-US" b="1" dirty="0"/>
              <a:t> following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i="1" dirty="0">
                <a:ea typeface="MS PGothic"/>
              </a:rPr>
              <a:t>Not for a specific date. But whole </a:t>
            </a:r>
            <a:r>
              <a:rPr lang="en-US" altLang="en-US" i="1" dirty="0" err="1">
                <a:ea typeface="MS PGothic"/>
              </a:rPr>
              <a:t>dates..Not</a:t>
            </a:r>
            <a:r>
              <a:rPr lang="en-US" altLang="en-US" i="1" dirty="0">
                <a:ea typeface="MS PGothic"/>
              </a:rPr>
              <a:t> easy to write with classic SQL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9477FB9-AE3A-4ABF-9C34-35867716F4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6AE1B83-3BA5-46B9-9D76-2298EA81BE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7363"/>
            <a:ext cx="7829550" cy="4834662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Examples of other window specifications: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between rows unbounded preceding and current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FF0000"/>
                </a:solidFill>
                <a:ea typeface="ＭＳ Ｐゴシック"/>
              </a:rPr>
              <a:t>range  </a:t>
            </a:r>
            <a:r>
              <a:rPr lang="en-US" altLang="en-US" b="1" dirty="0">
                <a:ea typeface="ＭＳ Ｐゴシック"/>
              </a:rPr>
              <a:t>between </a:t>
            </a:r>
            <a:r>
              <a:rPr lang="en-US" altLang="en-US" dirty="0">
                <a:ea typeface="ＭＳ Ｐゴシック"/>
              </a:rPr>
              <a:t>10</a:t>
            </a:r>
            <a:r>
              <a:rPr lang="en-US" altLang="en-US" b="1" dirty="0">
                <a:ea typeface="ＭＳ Ｐゴシック"/>
              </a:rPr>
              <a:t> preceding and current row</a:t>
            </a:r>
            <a:endParaRPr lang="en-US" altLang="en-US" b="1" dirty="0">
              <a:ea typeface="ＭＳ Ｐゴシック"/>
              <a:cs typeface="Helvetica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All rows with values between current row value –10 to current value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FF0000"/>
                </a:solidFill>
                <a:ea typeface="ＭＳ Ｐゴシック"/>
              </a:rPr>
              <a:t>range </a:t>
            </a:r>
            <a:r>
              <a:rPr lang="en-US" altLang="en-US" b="1" dirty="0">
                <a:ea typeface="ＭＳ Ｐゴシック"/>
              </a:rPr>
              <a:t>interval </a:t>
            </a:r>
            <a:r>
              <a:rPr lang="en-US" altLang="en-US" dirty="0">
                <a:ea typeface="ＭＳ Ｐゴシック"/>
              </a:rPr>
              <a:t>10</a:t>
            </a:r>
            <a:r>
              <a:rPr lang="en-US" altLang="en-US" b="1" dirty="0">
                <a:ea typeface="ＭＳ Ｐゴシック"/>
              </a:rPr>
              <a:t> day preceding</a:t>
            </a:r>
            <a:endParaRPr lang="en-US" altLang="en-US" b="1" dirty="0">
              <a:ea typeface="ＭＳ Ｐゴシック"/>
              <a:cs typeface="Helvetica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Not including current row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3B64136-2674-4E0F-8862-3B55F06F3C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 (Cont.)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391D88F-0F72-41D5-B647-40BEEA8A80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do windowing within partitions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Given a relation </a:t>
            </a:r>
            <a:r>
              <a:rPr lang="en-US" altLang="en-US" i="1" dirty="0"/>
              <a:t>transaction </a:t>
            </a:r>
            <a:r>
              <a:rPr lang="en-US" altLang="en-US" dirty="0"/>
              <a:t>(</a:t>
            </a:r>
            <a:r>
              <a:rPr lang="en-US" altLang="en-US" i="1" dirty="0" err="1"/>
              <a:t>account_number</a:t>
            </a:r>
            <a:r>
              <a:rPr lang="en-US" altLang="en-US" i="1" dirty="0"/>
              <a:t>, </a:t>
            </a:r>
            <a:r>
              <a:rPr lang="en-US" altLang="en-US" i="1" dirty="0" err="1"/>
              <a:t>date_time</a:t>
            </a:r>
            <a:r>
              <a:rPr lang="en-US" altLang="en-US" i="1" dirty="0"/>
              <a:t>, value</a:t>
            </a:r>
            <a:r>
              <a:rPr lang="en-US" altLang="en-US" dirty="0"/>
              <a:t>), where value is positive for a deposit and negative for a withdrawal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“Find total balance of each account after each transaction on the account”</a:t>
            </a:r>
          </a:p>
          <a:p>
            <a:pPr lvl="1">
              <a:buNone/>
            </a:pPr>
            <a:r>
              <a:rPr lang="en-US" altLang="en-US" dirty="0">
                <a:ea typeface="ＭＳ Ｐゴシック"/>
              </a:rPr>
              <a:t>	</a:t>
            </a:r>
            <a:r>
              <a:rPr lang="en-US" altLang="en-US" b="1" dirty="0">
                <a:ea typeface="ＭＳ Ｐゴシック"/>
              </a:rPr>
              <a:t>select </a:t>
            </a:r>
            <a:r>
              <a:rPr lang="en-US" altLang="en-US" i="1" dirty="0" err="1">
                <a:ea typeface="ＭＳ Ｐゴシック"/>
              </a:rPr>
              <a:t>account_number</a:t>
            </a:r>
            <a:r>
              <a:rPr lang="en-US" altLang="en-US" i="1" dirty="0">
                <a:ea typeface="ＭＳ Ｐゴシック"/>
              </a:rPr>
              <a:t>, </a:t>
            </a:r>
            <a:r>
              <a:rPr lang="en-US" altLang="en-US" i="1" dirty="0" err="1">
                <a:ea typeface="ＭＳ Ｐゴシック"/>
              </a:rPr>
              <a:t>date_time</a:t>
            </a:r>
            <a:r>
              <a:rPr lang="en-US" altLang="en-US" dirty="0">
                <a:ea typeface="ＭＳ Ｐゴシック"/>
              </a:rPr>
              <a:t>,</a:t>
            </a:r>
            <a:br>
              <a:rPr lang="en-US" altLang="en-US" dirty="0">
                <a:ea typeface="ＭＳ Ｐゴシック" panose="020B0600070205080204" pitchFamily="34" charset="-128"/>
                <a:cs typeface="+mn-lt"/>
              </a:rPr>
            </a:br>
            <a:r>
              <a:rPr lang="en-US" altLang="en-US" dirty="0">
                <a:ea typeface="ＭＳ Ｐゴシック"/>
              </a:rPr>
              <a:t>    </a:t>
            </a:r>
            <a:r>
              <a:rPr lang="en-US" altLang="en-US" b="1" dirty="0">
                <a:ea typeface="ＭＳ Ｐゴシック"/>
              </a:rPr>
              <a:t>sum </a:t>
            </a:r>
            <a:r>
              <a:rPr lang="en-US" altLang="en-US" dirty="0">
                <a:ea typeface="ＭＳ Ｐゴシック"/>
              </a:rPr>
              <a:t>(</a:t>
            </a:r>
            <a:r>
              <a:rPr lang="en-US" altLang="en-US" i="1" dirty="0">
                <a:ea typeface="ＭＳ Ｐゴシック"/>
              </a:rPr>
              <a:t>value</a:t>
            </a:r>
            <a:r>
              <a:rPr lang="en-US" altLang="en-US" dirty="0">
                <a:ea typeface="ＭＳ Ｐゴシック"/>
              </a:rPr>
              <a:t>) </a:t>
            </a:r>
            <a:r>
              <a:rPr lang="en-US" altLang="en-US" b="1" dirty="0">
                <a:ea typeface="ＭＳ Ｐゴシック"/>
              </a:rPr>
              <a:t>over</a:t>
            </a:r>
            <a:br>
              <a:rPr lang="en-US" altLang="en-US" dirty="0">
                <a:ea typeface="ＭＳ Ｐゴシック" panose="020B0600070205080204" pitchFamily="34" charset="-128"/>
                <a:cs typeface="+mn-lt"/>
              </a:rPr>
            </a:br>
            <a:r>
              <a:rPr lang="en-US" altLang="en-US" dirty="0">
                <a:ea typeface="ＭＳ Ｐゴシック"/>
              </a:rPr>
              <a:t>          (</a:t>
            </a:r>
            <a:r>
              <a:rPr lang="en-US" altLang="en-US" b="1" dirty="0">
                <a:ea typeface="ＭＳ Ｐゴシック"/>
              </a:rPr>
              <a:t>partition by </a:t>
            </a:r>
            <a:r>
              <a:rPr lang="en-US" altLang="en-US" i="1" dirty="0" err="1">
                <a:ea typeface="ＭＳ Ｐゴシック"/>
              </a:rPr>
              <a:t>account_number</a:t>
            </a:r>
            <a:r>
              <a:rPr lang="en-US" altLang="en-US" i="1" dirty="0">
                <a:ea typeface="ＭＳ Ｐゴシック"/>
              </a:rPr>
              <a:t> </a:t>
            </a:r>
            <a:br>
              <a:rPr lang="en-US" altLang="en-US" dirty="0">
                <a:ea typeface="ＭＳ Ｐゴシック" panose="020B0600070205080204" pitchFamily="34" charset="-128"/>
                <a:cs typeface="+mn-lt"/>
              </a:rPr>
            </a:br>
            <a:r>
              <a:rPr lang="en-US" altLang="en-US" b="1" dirty="0">
                <a:ea typeface="ＭＳ Ｐゴシック"/>
              </a:rPr>
              <a:t>            order by </a:t>
            </a:r>
            <a:r>
              <a:rPr lang="en-US" altLang="en-US" i="1" dirty="0" err="1">
                <a:ea typeface="ＭＳ Ｐゴシック"/>
              </a:rPr>
              <a:t>date_time</a:t>
            </a:r>
            <a:br>
              <a:rPr lang="en-US" altLang="en-US" dirty="0">
                <a:ea typeface="ＭＳ Ｐゴシック" panose="020B0600070205080204" pitchFamily="34" charset="-128"/>
                <a:cs typeface="+mn-lt"/>
              </a:rPr>
            </a:br>
            <a:r>
              <a:rPr lang="en-US" altLang="en-US" dirty="0">
                <a:ea typeface="ＭＳ Ｐゴシック"/>
              </a:rPr>
              <a:t>            rows unbounded preceding)</a:t>
            </a:r>
            <a:br>
              <a:rPr lang="en-US" altLang="en-US" dirty="0">
                <a:ea typeface="ＭＳ Ｐゴシック" panose="020B0600070205080204" pitchFamily="34" charset="-128"/>
                <a:cs typeface="+mn-lt"/>
              </a:rPr>
            </a:br>
            <a:r>
              <a:rPr lang="en-US" altLang="en-US" dirty="0">
                <a:ea typeface="ＭＳ Ｐゴシック"/>
              </a:rPr>
              <a:t>     </a:t>
            </a:r>
            <a:r>
              <a:rPr lang="en-US" altLang="en-US" b="1" dirty="0">
                <a:ea typeface="ＭＳ Ｐゴシック"/>
              </a:rPr>
              <a:t>as </a:t>
            </a:r>
            <a:r>
              <a:rPr lang="en-US" altLang="en-US" i="1" dirty="0">
                <a:ea typeface="ＭＳ Ｐゴシック"/>
              </a:rPr>
              <a:t>balance</a:t>
            </a:r>
            <a:br>
              <a:rPr lang="en-US" altLang="en-US" dirty="0">
                <a:ea typeface="ＭＳ Ｐゴシック" panose="020B0600070205080204" pitchFamily="34" charset="-128"/>
                <a:cs typeface="+mn-lt"/>
              </a:rPr>
            </a:br>
            <a:r>
              <a:rPr lang="en-US" altLang="en-US" b="1" dirty="0">
                <a:ea typeface="ＭＳ Ｐゴシック"/>
              </a:rPr>
              <a:t>from </a:t>
            </a:r>
            <a:r>
              <a:rPr lang="en-US" altLang="en-US" i="1" dirty="0">
                <a:ea typeface="ＭＳ Ｐゴシック"/>
              </a:rPr>
              <a:t>transaction</a:t>
            </a:r>
            <a:br>
              <a:rPr lang="en-US" altLang="en-US" dirty="0">
                <a:ea typeface="ＭＳ Ｐゴシック" panose="020B0600070205080204" pitchFamily="34" charset="-128"/>
                <a:cs typeface="+mn-lt"/>
              </a:rPr>
            </a:br>
            <a:r>
              <a:rPr lang="en-US" altLang="en-US" b="1" dirty="0">
                <a:ea typeface="ＭＳ Ｐゴシック"/>
              </a:rPr>
              <a:t>order by </a:t>
            </a:r>
            <a:r>
              <a:rPr lang="en-US" altLang="en-US" i="1" dirty="0" err="1">
                <a:ea typeface="ＭＳ Ｐゴシック"/>
              </a:rPr>
              <a:t>account_number</a:t>
            </a:r>
            <a:r>
              <a:rPr lang="en-US" altLang="en-US" i="1" dirty="0">
                <a:ea typeface="ＭＳ Ｐゴシック"/>
              </a:rPr>
              <a:t>, </a:t>
            </a:r>
            <a:r>
              <a:rPr lang="en-US" altLang="en-US" i="1" dirty="0" err="1">
                <a:ea typeface="ＭＳ Ｐゴシック"/>
              </a:rPr>
              <a:t>date_time</a:t>
            </a:r>
            <a:endParaRPr lang="en-US" altLang="en-US" i="1" dirty="0">
              <a:ea typeface="ＭＳ Ｐゴシック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FC3F6036-E2F9-44E1-AD52-50D8EECD28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OLAP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6501EE5C-1DE8-4363-BDBC-F65681AE4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"Data Analysis" and OLAP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29619C2-DC6F-4BB0-89B7-0CDB37A12C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093788"/>
            <a:ext cx="7674315" cy="5259691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Online Analytical Processing (OLAP)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/>
              </a:rPr>
              <a:t>Interactive analysis of data, allowing data to be summarized and viewed in different ways in an online fashion (with negligible delay)</a:t>
            </a:r>
            <a:endParaRPr lang="en-US" altLang="en-US" dirty="0">
              <a:ea typeface="ＭＳ Ｐゴシック"/>
              <a:cs typeface="Helvetica"/>
            </a:endParaRPr>
          </a:p>
          <a:p>
            <a:pPr lvl="1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/>
                <a:cs typeface="Helvetica"/>
              </a:rPr>
              <a:t>Common ops: Cross-tab (w/ pivoting), slicing, rollup, drilldown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Data that can be modeled as dimension attributes and measure attributes are called </a:t>
            </a:r>
            <a:r>
              <a:rPr lang="en-US" altLang="en-US" b="1" dirty="0">
                <a:solidFill>
                  <a:srgbClr val="000099"/>
                </a:solidFill>
              </a:rPr>
              <a:t>multidimensional data</a:t>
            </a:r>
            <a:r>
              <a:rPr lang="en-US" altLang="en-US" dirty="0"/>
              <a:t>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Measure attributes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measure some value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can be aggregated upon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e.g., the attribute </a:t>
            </a:r>
            <a:r>
              <a:rPr lang="en-US" altLang="en-US" i="1" dirty="0">
                <a:ea typeface="ＭＳ Ｐゴシック" panose="020B0600070205080204" pitchFamily="34" charset="-128"/>
              </a:rPr>
              <a:t>number </a:t>
            </a:r>
            <a:r>
              <a:rPr lang="en-US" altLang="en-US" dirty="0">
                <a:ea typeface="ＭＳ Ｐゴシック" panose="020B0600070205080204" pitchFamily="34" charset="-128"/>
              </a:rPr>
              <a:t>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sales </a:t>
            </a:r>
            <a:r>
              <a:rPr lang="en-US" altLang="en-US" dirty="0">
                <a:ea typeface="ＭＳ Ｐゴシック" panose="020B0600070205080204" pitchFamily="34" charset="-128"/>
              </a:rPr>
              <a:t>relation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Dimension attributes</a:t>
            </a:r>
            <a:endParaRPr lang="en-US" altLang="en-US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FF0000"/>
                </a:solidFill>
                <a:ea typeface="ＭＳ Ｐゴシック"/>
              </a:rPr>
              <a:t>define the dimensions on which measure attributes (or aggregates thereof) are viewed</a:t>
            </a:r>
            <a:endParaRPr lang="en-US" altLang="en-US" b="1" dirty="0">
              <a:solidFill>
                <a:srgbClr val="FF0000"/>
              </a:solidFill>
              <a:ea typeface="ＭＳ Ｐゴシック"/>
              <a:cs typeface="Helvetica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/>
              </a:rPr>
              <a:t>e.g., attributes</a:t>
            </a:r>
            <a:r>
              <a:rPr lang="en-US" altLang="en-US" b="1" dirty="0">
                <a:solidFill>
                  <a:srgbClr val="FF0000"/>
                </a:solidFill>
                <a:ea typeface="ＭＳ Ｐゴシック"/>
              </a:rPr>
              <a:t> </a:t>
            </a:r>
            <a:r>
              <a:rPr lang="en-US" altLang="en-US" b="1" i="1" dirty="0" err="1">
                <a:solidFill>
                  <a:srgbClr val="FF0000"/>
                </a:solidFill>
                <a:ea typeface="ＭＳ Ｐゴシック"/>
              </a:rPr>
              <a:t>item_name</a:t>
            </a:r>
            <a:r>
              <a:rPr lang="en-US" altLang="en-US" b="1" i="1" dirty="0">
                <a:solidFill>
                  <a:srgbClr val="FF0000"/>
                </a:solidFill>
                <a:ea typeface="ＭＳ Ｐゴシック"/>
              </a:rPr>
              <a:t>, color, </a:t>
            </a:r>
            <a:r>
              <a:rPr lang="en-US" altLang="en-US" b="1" dirty="0">
                <a:solidFill>
                  <a:srgbClr val="FF0000"/>
                </a:solidFill>
                <a:ea typeface="ＭＳ Ｐゴシック"/>
              </a:rPr>
              <a:t>and</a:t>
            </a:r>
            <a:r>
              <a:rPr lang="en-US" altLang="en-US" b="1" i="1" dirty="0">
                <a:solidFill>
                  <a:srgbClr val="FF0000"/>
                </a:solidFill>
                <a:ea typeface="ＭＳ Ｐゴシック"/>
              </a:rPr>
              <a:t> size</a:t>
            </a:r>
            <a:r>
              <a:rPr lang="en-US" altLang="en-US" i="1" dirty="0">
                <a:ea typeface="ＭＳ Ｐゴシック"/>
              </a:rPr>
              <a:t> </a:t>
            </a:r>
            <a:r>
              <a:rPr lang="en-US" altLang="en-US" dirty="0">
                <a:ea typeface="ＭＳ Ｐゴシック"/>
              </a:rPr>
              <a:t>of the </a:t>
            </a:r>
            <a:r>
              <a:rPr lang="en-US" altLang="en-US" b="1" i="1" dirty="0">
                <a:solidFill>
                  <a:srgbClr val="FF0000"/>
                </a:solidFill>
                <a:ea typeface="ＭＳ Ｐゴシック"/>
              </a:rPr>
              <a:t>sales </a:t>
            </a:r>
            <a:r>
              <a:rPr lang="en-US" altLang="en-US" dirty="0">
                <a:ea typeface="ＭＳ Ｐゴシック"/>
              </a:rPr>
              <a:t>relation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Monotype Sorts" panose="05000000000000000000" pitchFamily="2" charset="2"/>
              <a:buChar char="l"/>
            </a:pPr>
            <a:r>
              <a:rPr lang="en-US" dirty="0">
                <a:ea typeface="ＭＳ Ｐゴシック"/>
              </a:rPr>
              <a:t>We have a relation 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i="1" dirty="0">
                <a:ea typeface="+mn-lt"/>
                <a:cs typeface="+mn-lt"/>
              </a:rPr>
              <a:t>sales</a:t>
            </a:r>
            <a:r>
              <a:rPr lang="en-US" b="1" dirty="0">
                <a:ea typeface="+mn-lt"/>
                <a:cs typeface="+mn-lt"/>
              </a:rPr>
              <a:t>(</a:t>
            </a:r>
            <a:r>
              <a:rPr lang="en-US" b="1" i="1" dirty="0" err="1">
                <a:ea typeface="+mn-lt"/>
                <a:cs typeface="+mn-lt"/>
              </a:rPr>
              <a:t>item_name</a:t>
            </a:r>
            <a:r>
              <a:rPr lang="en-US" b="1" i="1" dirty="0">
                <a:ea typeface="+mn-lt"/>
                <a:cs typeface="+mn-lt"/>
              </a:rPr>
              <a:t>, color, </a:t>
            </a:r>
            <a:r>
              <a:rPr lang="en-US" b="1" i="1" dirty="0" err="1">
                <a:ea typeface="+mn-lt"/>
                <a:cs typeface="+mn-lt"/>
              </a:rPr>
              <a:t>clothes_size</a:t>
            </a:r>
            <a:r>
              <a:rPr lang="en-US" b="1" i="1" dirty="0">
                <a:ea typeface="+mn-lt"/>
                <a:cs typeface="+mn-lt"/>
              </a:rPr>
              <a:t>, quantity</a:t>
            </a:r>
            <a:r>
              <a:rPr lang="en-US" b="1" dirty="0">
                <a:ea typeface="+mn-lt"/>
                <a:cs typeface="+mn-lt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/>
              </a:rPr>
              <a:t>a</a:t>
            </a:r>
            <a:r>
              <a:rPr lang="en-US" dirty="0">
                <a:ea typeface="+mn-lt"/>
                <a:cs typeface="+mn-lt"/>
              </a:rPr>
              <a:t> shop wants to find out what kinds of clothes are popular.</a:t>
            </a:r>
            <a:endParaRPr lang="en-US" altLang="en-US">
              <a:ea typeface="ＭＳ Ｐゴシック" panose="020B0600070205080204" pitchFamily="34" charset="-128"/>
              <a:cs typeface="Helvetic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A63B9AE9-C0A9-4225-987D-6ED26CBFD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8925" y="-4678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/>
              </a:rPr>
              <a:t>Example sales relation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/>
              </a:rPr>
              <a:t>&amp; pivoting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4275" name="Picture 3" descr="5">
            <a:extLst>
              <a:ext uri="{FF2B5EF4-FFF2-40B4-BE49-F238E27FC236}">
                <a16:creationId xmlns:a16="http://schemas.microsoft.com/office/drawing/2014/main" id="{A5E4AEB3-3001-430E-B4D0-3B01B7ED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6"/>
          <a:stretch>
            <a:fillRect/>
          </a:stretch>
        </p:blipFill>
        <p:spPr bwMode="auto">
          <a:xfrm>
            <a:off x="115589" y="503626"/>
            <a:ext cx="4046538" cy="555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>
            <a:extLst>
              <a:ext uri="{FF2B5EF4-FFF2-40B4-BE49-F238E27FC236}">
                <a16:creationId xmlns:a16="http://schemas.microsoft.com/office/drawing/2014/main" id="{78FA38AA-448A-4638-B870-5D7615B7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C5A69B33-12CE-4097-BFA7-E33F9222C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BC7B81AD-31C6-4BA3-8678-CF726760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2E91BCD7-99DA-4750-AF74-95B7B2A28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3AA5DF91-80F2-3B35-9C16-3F447538D949}"/>
              </a:ext>
            </a:extLst>
          </p:cNvPr>
          <p:cNvSpPr txBox="1"/>
          <p:nvPr/>
        </p:nvSpPr>
        <p:spPr>
          <a:xfrm>
            <a:off x="5020987" y="996532"/>
            <a:ext cx="314016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Helvetica"/>
                <a:ea typeface="MS PGothic"/>
                <a:cs typeface="Helvetica"/>
              </a:rPr>
              <a:t>select *</a:t>
            </a:r>
          </a:p>
          <a:p>
            <a:r>
              <a:rPr lang="en-US" b="1" dirty="0">
                <a:latin typeface="Helvetica"/>
                <a:ea typeface="MS PGothic"/>
                <a:cs typeface="Helvetica"/>
              </a:rPr>
              <a:t>from sales</a:t>
            </a:r>
          </a:p>
          <a:p>
            <a:r>
              <a:rPr lang="en-US" b="1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pivot </a:t>
            </a:r>
            <a:r>
              <a:rPr lang="en-US" b="1" dirty="0">
                <a:latin typeface="Helvetica"/>
                <a:ea typeface="MS PGothic"/>
                <a:cs typeface="Helvetica"/>
              </a:rPr>
              <a:t>(</a:t>
            </a:r>
          </a:p>
          <a:p>
            <a:r>
              <a:rPr lang="en-US" b="1" dirty="0">
                <a:latin typeface="Helvetica"/>
                <a:ea typeface="MS PGothic"/>
                <a:cs typeface="Helvetica"/>
              </a:rPr>
              <a:t>    sum(quantity)</a:t>
            </a:r>
          </a:p>
          <a:p>
            <a:r>
              <a:rPr lang="en-US" b="1" dirty="0">
                <a:latin typeface="Helvetica"/>
                <a:ea typeface="MS PGothic"/>
                <a:cs typeface="Helvetica"/>
              </a:rPr>
              <a:t>    for </a:t>
            </a:r>
            <a:r>
              <a:rPr lang="en-US" b="1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color</a:t>
            </a:r>
            <a:r>
              <a:rPr lang="en-US" b="1" dirty="0">
                <a:latin typeface="Helvetica"/>
                <a:ea typeface="MS PGothic"/>
                <a:cs typeface="Helvetica"/>
              </a:rPr>
              <a:t> in </a:t>
            </a:r>
          </a:p>
          <a:p>
            <a:r>
              <a:rPr lang="en-US" b="1" dirty="0">
                <a:latin typeface="Helvetica"/>
                <a:ea typeface="MS PGothic"/>
                <a:cs typeface="Helvetica"/>
              </a:rPr>
              <a:t>     (’</a:t>
            </a:r>
            <a:r>
              <a:rPr lang="en-US" b="1" dirty="0" err="1">
                <a:latin typeface="Helvetica"/>
                <a:ea typeface="MS PGothic"/>
                <a:cs typeface="Helvetica"/>
              </a:rPr>
              <a:t>dark’,’pastel</a:t>
            </a:r>
            <a:r>
              <a:rPr lang="en-US" b="1" dirty="0">
                <a:latin typeface="Helvetica"/>
                <a:ea typeface="MS PGothic"/>
                <a:cs typeface="Helvetica"/>
              </a:rPr>
              <a:t>’, ’white’)</a:t>
            </a:r>
            <a:endParaRPr lang="en-US" b="1" dirty="0"/>
          </a:p>
          <a:p>
            <a:r>
              <a:rPr lang="en-US" b="1" dirty="0">
                <a:latin typeface="Helvetica"/>
                <a:ea typeface="MS PGothic"/>
                <a:cs typeface="Helvetica"/>
              </a:rPr>
              <a:t>)</a:t>
            </a:r>
          </a:p>
        </p:txBody>
      </p:sp>
      <p:pic>
        <p:nvPicPr>
          <p:cNvPr id="3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35531600-D631-D9DB-995A-EBAFE3FE0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262" y="3381633"/>
            <a:ext cx="4057307" cy="28324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3515BBFE-9ACA-7361-DFF0-6A4644A445AE}"/>
                  </a:ext>
                </a:extLst>
              </p14:cNvPr>
              <p14:cNvContentPartPr/>
              <p14:nvPr/>
            </p14:nvContentPartPr>
            <p14:xfrm>
              <a:off x="5297496" y="2324787"/>
              <a:ext cx="2339961" cy="140292"/>
            </p14:xfrm>
          </p:contentPart>
        </mc:Choice>
        <mc:Fallback xmlns=""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3515BBFE-9ACA-7361-DFF0-6A4644A445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3505" y="2217146"/>
                <a:ext cx="2447583" cy="355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DD9BB2D2-A4CD-CE04-6BE6-E31F41CFAE0E}"/>
                  </a:ext>
                </a:extLst>
              </p14:cNvPr>
              <p14:cNvContentPartPr/>
              <p14:nvPr/>
            </p14:nvContentPartPr>
            <p14:xfrm>
              <a:off x="1286730" y="1012989"/>
              <a:ext cx="623712" cy="834774"/>
            </p14:xfrm>
          </p:contentPart>
        </mc:Choice>
        <mc:Fallback xmlns=""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DD9BB2D2-A4CD-CE04-6BE6-E31F41CFAE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3135" y="905404"/>
                <a:ext cx="731261" cy="1050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6C345365-F744-EDFD-4399-368DC1036D08}"/>
                  </a:ext>
                </a:extLst>
              </p14:cNvPr>
              <p14:cNvContentPartPr/>
              <p14:nvPr/>
            </p14:nvContentPartPr>
            <p14:xfrm>
              <a:off x="6681572" y="3489063"/>
              <a:ext cx="1543318" cy="84239"/>
            </p14:xfrm>
          </p:contentPart>
        </mc:Choice>
        <mc:Fallback xmlns=""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6C345365-F744-EDFD-4399-368DC1036D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27585" y="3381524"/>
                <a:ext cx="1650933" cy="298959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FE40BB8E-FF4C-9483-0FBE-2E9FC14FF5E5}"/>
              </a:ext>
            </a:extLst>
          </p:cNvPr>
          <p:cNvCxnSpPr/>
          <p:nvPr/>
        </p:nvCxnSpPr>
        <p:spPr bwMode="auto">
          <a:xfrm>
            <a:off x="1924620" y="1602938"/>
            <a:ext cx="3255154" cy="722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9884A434-2DA7-FF61-48EC-8D3367B6446D}"/>
              </a:ext>
            </a:extLst>
          </p:cNvPr>
          <p:cNvCxnSpPr>
            <a:cxnSpLocks/>
          </p:cNvCxnSpPr>
          <p:nvPr/>
        </p:nvCxnSpPr>
        <p:spPr bwMode="auto">
          <a:xfrm>
            <a:off x="5647925" y="2451633"/>
            <a:ext cx="1106041" cy="1023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BF8EE3E-C7BE-FBDB-CFC4-CA49D3B113F8}"/>
              </a:ext>
            </a:extLst>
          </p:cNvPr>
          <p:cNvSpPr txBox="1"/>
          <p:nvPr/>
        </p:nvSpPr>
        <p:spPr>
          <a:xfrm>
            <a:off x="4038144" y="1971161"/>
            <a:ext cx="9171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b="1" dirty="0" err="1">
                <a:latin typeface="Helvetica"/>
                <a:ea typeface="MS PGothic"/>
                <a:cs typeface="Helvetica"/>
              </a:rPr>
              <a:t>values</a:t>
            </a:r>
            <a:endParaRPr lang="tr-TR" b="1" dirty="0" err="1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48FF1EF-CE99-DDDB-C338-933056C4B84F}"/>
              </a:ext>
            </a:extLst>
          </p:cNvPr>
          <p:cNvSpPr txBox="1"/>
          <p:nvPr/>
        </p:nvSpPr>
        <p:spPr>
          <a:xfrm>
            <a:off x="5229054" y="2792477"/>
            <a:ext cx="335370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dirty="0" err="1">
                <a:latin typeface="Helvetica"/>
                <a:ea typeface="MS PGothic"/>
                <a:cs typeface="Helvetica"/>
              </a:rPr>
              <a:t>Values</a:t>
            </a:r>
            <a:r>
              <a:rPr lang="tr-TR" b="1" dirty="0">
                <a:latin typeface="Helvetica"/>
                <a:ea typeface="MS PGothic"/>
                <a:cs typeface="Helvetica"/>
              </a:rPr>
              <a:t> of pivot 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attr</a:t>
            </a:r>
            <a:r>
              <a:rPr lang="tr-TR" b="1" dirty="0">
                <a:latin typeface="Helvetica"/>
                <a:ea typeface="MS PGothic"/>
                <a:cs typeface="Helvetica"/>
              </a:rPr>
              <a:t>("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color</a:t>
            </a:r>
            <a:r>
              <a:rPr lang="tr-TR" b="1" dirty="0">
                <a:latin typeface="Helvetica"/>
                <a:ea typeface="MS PGothic"/>
                <a:cs typeface="Helvetica"/>
              </a:rPr>
              <a:t>")</a:t>
            </a:r>
          </a:p>
          <a:p>
            <a:r>
              <a:rPr lang="tr-TR" b="1" dirty="0" err="1">
                <a:latin typeface="Helvetica"/>
                <a:ea typeface="MS PGothic"/>
                <a:cs typeface="Helvetica"/>
              </a:rPr>
              <a:t>become</a:t>
            </a:r>
            <a:r>
              <a:rPr lang="tr-TR" b="1" dirty="0">
                <a:latin typeface="Helvetica"/>
                <a:ea typeface="MS PGothic"/>
                <a:cs typeface="Helvetica"/>
              </a:rPr>
              <a:t> 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attributes</a:t>
            </a:r>
            <a:endParaRPr lang="tr-TR" b="1" dirty="0" err="1">
              <a:cs typeface="Helvetic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169D6A57-912A-4326-A4E8-2A2DB9293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663" y="52388"/>
            <a:ext cx="8604250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ECCC4B4-1F18-4776-A684-B679A9F506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0758" y="3658075"/>
            <a:ext cx="9090317" cy="29760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table above is an example of a </a:t>
            </a:r>
            <a:r>
              <a:rPr lang="en-US" altLang="en-US" b="1" dirty="0">
                <a:solidFill>
                  <a:srgbClr val="000099"/>
                </a:solidFill>
              </a:rPr>
              <a:t>cross-tabulation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0099"/>
                </a:solidFill>
              </a:rPr>
              <a:t>cross-tab</a:t>
            </a:r>
            <a:r>
              <a:rPr lang="en-US" altLang="en-US" dirty="0"/>
              <a:t>), also referred to as a </a:t>
            </a:r>
            <a:r>
              <a:rPr lang="en-US" altLang="en-US" b="1" dirty="0">
                <a:solidFill>
                  <a:srgbClr val="000099"/>
                </a:solidFill>
              </a:rPr>
              <a:t>pivot-table</a:t>
            </a:r>
            <a:r>
              <a:rPr lang="en-US" altLang="en-US" dirty="0"/>
              <a:t>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/>
              </a:rPr>
              <a:t>Values for one of the dimension attributes form the row headers</a:t>
            </a:r>
            <a:endParaRPr lang="en-US" altLang="en-US" dirty="0">
              <a:ea typeface="ＭＳ Ｐゴシック"/>
              <a:cs typeface="Helvetica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/>
              </a:rPr>
              <a:t>Values for another dimension attribute form the column headers</a:t>
            </a:r>
            <a:endParaRPr lang="en-US" altLang="en-US" dirty="0">
              <a:ea typeface="ＭＳ Ｐゴシック"/>
              <a:cs typeface="Helvetica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/>
              </a:rPr>
              <a:t>Other dimension attributes are listed on top </a:t>
            </a:r>
            <a:r>
              <a:rPr lang="en-US" altLang="en-US" b="1" dirty="0">
                <a:solidFill>
                  <a:srgbClr val="FF0000"/>
                </a:solidFill>
                <a:ea typeface="ＭＳ Ｐゴシック"/>
              </a:rPr>
              <a:t>--&gt; pivot attribute(s)</a:t>
            </a:r>
            <a:endParaRPr lang="en-US" altLang="en-US" dirty="0">
              <a:solidFill>
                <a:srgbClr val="FF0000"/>
              </a:solidFill>
              <a:ea typeface="ＭＳ Ｐゴシック"/>
              <a:cs typeface="Helvetica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/>
              </a:rPr>
              <a:t>Values in individual cells are (aggregates of) the values of the </a:t>
            </a:r>
            <a:br>
              <a:rPr lang="en-US" altLang="en-US" dirty="0">
                <a:ea typeface="ＭＳ Ｐゴシック" panose="020B0600070205080204" pitchFamily="34" charset="-128"/>
                <a:cs typeface="+mn-lt"/>
              </a:rPr>
            </a:br>
            <a:r>
              <a:rPr lang="en-US" altLang="en-US" dirty="0">
                <a:ea typeface="ＭＳ Ｐゴシック"/>
              </a:rPr>
              <a:t>dimension attributes that specify the cell.</a:t>
            </a:r>
            <a:endParaRPr lang="en-US" altLang="en-US" dirty="0">
              <a:ea typeface="ＭＳ Ｐゴシック"/>
              <a:cs typeface="Helvetica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FF0000"/>
                </a:solidFill>
                <a:ea typeface="ＭＳ Ｐゴシック"/>
                <a:cs typeface="Helvetica"/>
              </a:rPr>
              <a:t>Do we infer "num of </a:t>
            </a:r>
            <a:r>
              <a:rPr lang="en-US" altLang="en-US" b="1" u="sng" dirty="0">
                <a:solidFill>
                  <a:srgbClr val="FF0000"/>
                </a:solidFill>
                <a:ea typeface="ＭＳ Ｐゴシック"/>
                <a:cs typeface="Helvetica"/>
              </a:rPr>
              <a:t>large</a:t>
            </a:r>
            <a:r>
              <a:rPr lang="en-US" altLang="en-US" b="1" dirty="0">
                <a:solidFill>
                  <a:srgbClr val="FF0000"/>
                </a:solidFill>
                <a:ea typeface="ＭＳ Ｐゴシック"/>
                <a:cs typeface="Helvetica"/>
              </a:rPr>
              <a:t> </a:t>
            </a:r>
            <a:r>
              <a:rPr lang="en-US" altLang="en-US" b="1" u="sng" dirty="0">
                <a:solidFill>
                  <a:srgbClr val="FF0000"/>
                </a:solidFill>
                <a:ea typeface="ＭＳ Ｐゴシック"/>
                <a:cs typeface="Helvetica"/>
              </a:rPr>
              <a:t>skirts</a:t>
            </a:r>
            <a:r>
              <a:rPr lang="en-US" altLang="en-US" b="1" dirty="0">
                <a:solidFill>
                  <a:srgbClr val="FF0000"/>
                </a:solidFill>
                <a:ea typeface="ＭＳ Ｐゴシック"/>
                <a:cs typeface="Helvetica"/>
              </a:rPr>
              <a:t>" from this table?</a:t>
            </a:r>
            <a:endParaRPr lang="en-US" altLang="en-US" b="1" dirty="0">
              <a:solidFill>
                <a:srgbClr val="FF0000"/>
              </a:solidFill>
              <a:ea typeface="ＭＳ Ｐゴシック" panose="020B0600070205080204" pitchFamily="34" charset="-128"/>
              <a:cs typeface="Helvetica"/>
            </a:endParaRPr>
          </a:p>
        </p:txBody>
      </p:sp>
      <p:pic>
        <p:nvPicPr>
          <p:cNvPr id="55300" name="Picture 7">
            <a:extLst>
              <a:ext uri="{FF2B5EF4-FFF2-40B4-BE49-F238E27FC236}">
                <a16:creationId xmlns:a16="http://schemas.microsoft.com/office/drawing/2014/main" id="{09C53CDB-1095-4FA4-8F57-748A2353E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75" y="711671"/>
            <a:ext cx="6181386" cy="278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624A398E-A446-494E-B7E4-93F075E02B68}"/>
              </a:ext>
            </a:extLst>
          </p:cNvPr>
          <p:cNvSpPr txBox="1"/>
          <p:nvPr/>
        </p:nvSpPr>
        <p:spPr>
          <a:xfrm>
            <a:off x="424347" y="999269"/>
            <a:ext cx="14236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dirty="0">
                <a:latin typeface="Helvetica"/>
                <a:ea typeface="MS PGothic"/>
                <a:cs typeface="Helvetica"/>
              </a:rPr>
              <a:t>Pivot 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attr</a:t>
            </a:r>
            <a:r>
              <a:rPr lang="tr-TR" b="1" dirty="0">
                <a:latin typeface="Helvetica"/>
                <a:ea typeface="MS PGothic"/>
                <a:cs typeface="Helvetica"/>
              </a:rPr>
              <a:t>.</a:t>
            </a:r>
            <a:endParaRPr lang="tr-TR" b="1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8D9AF72-FE78-FAB9-5006-8B525F416AA7}"/>
              </a:ext>
            </a:extLst>
          </p:cNvPr>
          <p:cNvSpPr txBox="1"/>
          <p:nvPr/>
        </p:nvSpPr>
        <p:spPr>
          <a:xfrm>
            <a:off x="7665628" y="1177221"/>
            <a:ext cx="14236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dirty="0" err="1">
                <a:latin typeface="Helvetica"/>
                <a:ea typeface="MS PGothic"/>
                <a:cs typeface="Helvetica"/>
              </a:rPr>
              <a:t>This</a:t>
            </a:r>
            <a:r>
              <a:rPr lang="tr-TR" b="1" dirty="0">
                <a:latin typeface="Helvetica"/>
                <a:ea typeface="MS PGothic"/>
                <a:cs typeface="Helvetica"/>
              </a:rPr>
              <a:t> is NOT 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relation</a:t>
            </a:r>
            <a:r>
              <a:rPr lang="tr-TR" b="1" dirty="0">
                <a:latin typeface="Helvetica"/>
                <a:ea typeface="MS PGothic"/>
                <a:cs typeface="Helvetica"/>
              </a:rPr>
              <a:t>.</a:t>
            </a:r>
            <a:endParaRPr lang="tr-TR" b="1" dirty="0"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EC789CC1-5222-4A5C-B5D2-2CC408EA7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Cube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D6E34C8-9CCF-4DB9-8931-D467C82C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IN" altLang="en-US" sz="2000" b="1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EC7BB68F-1F0E-4D96-B843-EBD71EDA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05" y="574364"/>
            <a:ext cx="8016875" cy="172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data cube</a:t>
            </a:r>
            <a:r>
              <a:rPr kumimoji="1" lang="en-US" altLang="en-US" sz="1700" dirty="0"/>
              <a:t> is a multidimensional generalization of a cross-tab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Can have </a:t>
            </a:r>
            <a:r>
              <a:rPr kumimoji="1" lang="en-US" altLang="en-US" sz="1700" i="1" dirty="0"/>
              <a:t>n </a:t>
            </a:r>
            <a:r>
              <a:rPr kumimoji="1" lang="en-US" altLang="en-US" sz="1700" dirty="0"/>
              <a:t> dimensions; we show 3 below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used as views on a data cube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700" dirty="0">
                <a:latin typeface="Helvetica"/>
                <a:ea typeface="ＭＳ Ｐゴシック"/>
                <a:cs typeface="Helvetica"/>
              </a:rPr>
              <a:t>The size of a cube for </a:t>
            </a:r>
            <a:r>
              <a:rPr lang="en-US" sz="1700" i="1" dirty="0">
                <a:latin typeface="Helvetica"/>
                <a:ea typeface="ＭＳ Ｐゴシック"/>
                <a:cs typeface="Helvetica"/>
              </a:rPr>
              <a:t>n</a:t>
            </a:r>
            <a:r>
              <a:rPr lang="en-US" sz="1700" dirty="0">
                <a:latin typeface="Helvetica"/>
                <a:ea typeface="ＭＳ Ｐゴシック"/>
                <a:cs typeface="Helvetica"/>
              </a:rPr>
              <a:t> attributes A</a:t>
            </a:r>
            <a:r>
              <a:rPr lang="en-US" sz="1700" baseline="-25000" dirty="0">
                <a:latin typeface="Helvetica"/>
                <a:ea typeface="ＭＳ Ｐゴシック"/>
                <a:cs typeface="Helvetica"/>
              </a:rPr>
              <a:t>1</a:t>
            </a:r>
            <a:r>
              <a:rPr lang="en-US" sz="1700" dirty="0">
                <a:latin typeface="Helvetica"/>
                <a:ea typeface="ＭＳ Ｐゴシック"/>
                <a:cs typeface="Helvetica"/>
              </a:rPr>
              <a:t>,...,A</a:t>
            </a:r>
            <a:r>
              <a:rPr lang="en-US" sz="1700" i="1" baseline="-25000" dirty="0">
                <a:latin typeface="Helvetica"/>
                <a:ea typeface="ＭＳ Ｐゴシック"/>
                <a:cs typeface="Helvetica"/>
              </a:rPr>
              <a:t>n</a:t>
            </a:r>
            <a:r>
              <a:rPr lang="en-US" sz="1700" dirty="0">
                <a:latin typeface="Helvetica"/>
                <a:ea typeface="ＭＳ Ｐゴシック"/>
                <a:cs typeface="Helvetica"/>
              </a:rPr>
              <a:t> with cardinalities |A</a:t>
            </a:r>
            <a:r>
              <a:rPr lang="en-US" sz="1700" baseline="-25000" dirty="0">
                <a:latin typeface="Helvetica"/>
                <a:ea typeface="ＭＳ Ｐゴシック"/>
                <a:cs typeface="Helvetica"/>
              </a:rPr>
              <a:t>1</a:t>
            </a:r>
            <a:r>
              <a:rPr lang="en-US" sz="1700" dirty="0">
                <a:latin typeface="Helvetica"/>
                <a:ea typeface="ＭＳ Ｐゴシック"/>
                <a:cs typeface="Helvetica"/>
              </a:rPr>
              <a:t>|,...,|A</a:t>
            </a:r>
            <a:r>
              <a:rPr lang="en-US" sz="1700" i="1" baseline="-25000" dirty="0">
                <a:latin typeface="Helvetica"/>
                <a:ea typeface="ＭＳ Ｐゴシック"/>
                <a:cs typeface="Helvetica"/>
              </a:rPr>
              <a:t>n</a:t>
            </a:r>
            <a:r>
              <a:rPr lang="en-US" sz="1700" dirty="0">
                <a:latin typeface="Helvetica"/>
                <a:ea typeface="ＭＳ Ｐゴシック"/>
                <a:cs typeface="Helvetica"/>
              </a:rPr>
              <a:t>| is π|A</a:t>
            </a:r>
            <a:r>
              <a:rPr lang="en-US" sz="1700" i="1" baseline="-25000" dirty="0">
                <a:latin typeface="Helvetica"/>
                <a:ea typeface="ＭＳ Ｐゴシック"/>
                <a:cs typeface="Helvetica"/>
              </a:rPr>
              <a:t>i</a:t>
            </a:r>
            <a:r>
              <a:rPr lang="en-US" sz="1700" dirty="0">
                <a:latin typeface="Helvetica"/>
                <a:ea typeface="ＭＳ Ｐゴシック"/>
                <a:cs typeface="Helvetica"/>
              </a:rPr>
              <a:t>|. This size increases </a:t>
            </a:r>
            <a:r>
              <a:rPr lang="en-US" sz="1700" b="1" dirty="0">
                <a:latin typeface="Helvetica"/>
                <a:ea typeface="ＭＳ Ｐゴシック"/>
                <a:cs typeface="Helvetica"/>
              </a:rPr>
              <a:t>exponentially with the number of attributes and linearly with the cardinalities of those attributes.</a:t>
            </a:r>
            <a:endParaRPr lang="en-US" altLang="en-US" sz="1700" b="1"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5894C7F-3B51-BC88-FBF1-4D653FABCCB7}"/>
              </a:ext>
            </a:extLst>
          </p:cNvPr>
          <p:cNvSpPr txBox="1"/>
          <p:nvPr/>
        </p:nvSpPr>
        <p:spPr>
          <a:xfrm>
            <a:off x="6529473" y="2997808"/>
            <a:ext cx="1930095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dirty="0" err="1">
                <a:latin typeface="Helvetica"/>
                <a:ea typeface="MS PGothic"/>
                <a:cs typeface="Helvetica"/>
              </a:rPr>
              <a:t>Each</a:t>
            </a:r>
            <a:r>
              <a:rPr lang="tr-TR" b="1" dirty="0">
                <a:latin typeface="Helvetica"/>
                <a:ea typeface="MS PGothic"/>
                <a:cs typeface="Helvetica"/>
              </a:rPr>
              <a:t> 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cell</a:t>
            </a:r>
            <a:r>
              <a:rPr lang="tr-TR" b="1" dirty="0">
                <a:latin typeface="Helvetica"/>
                <a:ea typeface="MS PGothic"/>
                <a:cs typeface="Helvetica"/>
              </a:rPr>
              <a:t> 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holds</a:t>
            </a:r>
            <a:r>
              <a:rPr lang="tr-TR" b="1" dirty="0">
                <a:latin typeface="Helvetica"/>
                <a:ea typeface="MS PGothic"/>
                <a:cs typeface="Helvetica"/>
              </a:rPr>
              <a:t> 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the</a:t>
            </a:r>
            <a:r>
              <a:rPr lang="tr-TR" b="1" dirty="0">
                <a:latin typeface="Helvetica"/>
                <a:ea typeface="MS PGothic"/>
                <a:cs typeface="Helvetica"/>
              </a:rPr>
              <a:t> 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agg_val</a:t>
            </a:r>
            <a:r>
              <a:rPr lang="tr-TR" b="1" dirty="0">
                <a:latin typeface="Helvetica"/>
                <a:ea typeface="MS PGothic"/>
                <a:cs typeface="Helvetica"/>
              </a:rPr>
              <a:t> (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sum</a:t>
            </a:r>
            <a:r>
              <a:rPr lang="tr-TR" b="1" dirty="0">
                <a:latin typeface="Helvetica"/>
                <a:ea typeface="MS PGothic"/>
                <a:cs typeface="Helvetica"/>
              </a:rPr>
              <a:t>, 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avg</a:t>
            </a:r>
            <a:r>
              <a:rPr lang="tr-TR" b="1" dirty="0">
                <a:latin typeface="Helvetica"/>
                <a:ea typeface="MS PGothic"/>
                <a:cs typeface="Helvetica"/>
              </a:rPr>
              <a:t>..) 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that</a:t>
            </a:r>
            <a:r>
              <a:rPr lang="tr-TR" b="1" dirty="0">
                <a:latin typeface="Helvetica"/>
                <a:ea typeface="MS PGothic"/>
                <a:cs typeface="Helvetica"/>
              </a:rPr>
              <a:t> 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specific</a:t>
            </a:r>
            <a:r>
              <a:rPr lang="tr-TR" b="1" dirty="0">
                <a:latin typeface="Helvetica"/>
                <a:ea typeface="MS PGothic"/>
                <a:cs typeface="Helvetica"/>
              </a:rPr>
              <a:t> 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combination</a:t>
            </a:r>
            <a:r>
              <a:rPr lang="tr-TR" b="1" dirty="0">
                <a:latin typeface="Helvetica"/>
                <a:ea typeface="MS PGothic"/>
                <a:cs typeface="Helvetica"/>
              </a:rPr>
              <a:t> of 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values</a:t>
            </a:r>
            <a:r>
              <a:rPr lang="tr-TR" b="1" dirty="0">
                <a:latin typeface="Helvetica"/>
                <a:ea typeface="MS PGothic"/>
                <a:cs typeface="Helvetica"/>
              </a:rPr>
              <a:t> 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occurs</a:t>
            </a:r>
            <a:r>
              <a:rPr lang="tr-TR" b="1" dirty="0">
                <a:latin typeface="Helvetica"/>
                <a:ea typeface="MS PGothic"/>
                <a:cs typeface="Helvetica"/>
              </a:rPr>
              <a:t> 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together</a:t>
            </a:r>
            <a:r>
              <a:rPr lang="tr-TR" b="1" dirty="0">
                <a:latin typeface="Helvetica"/>
                <a:ea typeface="MS PGothic"/>
                <a:cs typeface="Helvetica"/>
              </a:rPr>
              <a:t> in 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the</a:t>
            </a:r>
            <a:r>
              <a:rPr lang="tr-TR" b="1" dirty="0">
                <a:latin typeface="Helvetica"/>
                <a:ea typeface="MS PGothic"/>
                <a:cs typeface="Helvetica"/>
              </a:rPr>
              <a:t> </a:t>
            </a:r>
            <a:r>
              <a:rPr lang="tr-TR" b="1" dirty="0" err="1">
                <a:latin typeface="Helvetica"/>
                <a:ea typeface="MS PGothic"/>
                <a:cs typeface="Helvetica"/>
              </a:rPr>
              <a:t>database</a:t>
            </a:r>
            <a:r>
              <a:rPr lang="tr-TR" b="1" dirty="0">
                <a:latin typeface="Helvetica"/>
                <a:ea typeface="MS PGothic"/>
                <a:cs typeface="Helvetica"/>
              </a:rPr>
              <a:t>.</a:t>
            </a:r>
            <a:endParaRPr lang="tr-TR" b="1" dirty="0">
              <a:ea typeface="MS PGothic"/>
            </a:endParaRPr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36E3AD05-F335-EEC0-8947-881045A5F1E4}"/>
              </a:ext>
            </a:extLst>
          </p:cNvPr>
          <p:cNvGrpSpPr/>
          <p:nvPr/>
        </p:nvGrpSpPr>
        <p:grpSpPr>
          <a:xfrm>
            <a:off x="-82132" y="2477640"/>
            <a:ext cx="5964077" cy="3985161"/>
            <a:chOff x="-82132" y="1957473"/>
            <a:chExt cx="6922280" cy="4642214"/>
          </a:xfrm>
        </p:grpSpPr>
        <p:pic>
          <p:nvPicPr>
            <p:cNvPr id="56325" name="Picture 7" descr="5">
              <a:extLst>
                <a:ext uri="{FF2B5EF4-FFF2-40B4-BE49-F238E27FC236}">
                  <a16:creationId xmlns:a16="http://schemas.microsoft.com/office/drawing/2014/main" id="{AA4E7A54-E5A2-4F68-9E32-EF1A9DE6D5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128" y="2558242"/>
              <a:ext cx="5962020" cy="404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Metin kutusu 2">
              <a:extLst>
                <a:ext uri="{FF2B5EF4-FFF2-40B4-BE49-F238E27FC236}">
                  <a16:creationId xmlns:a16="http://schemas.microsoft.com/office/drawing/2014/main" id="{27010D24-AE61-724B-3575-8CB3DA5888D8}"/>
                </a:ext>
              </a:extLst>
            </p:cNvPr>
            <p:cNvSpPr txBox="1"/>
            <p:nvPr/>
          </p:nvSpPr>
          <p:spPr>
            <a:xfrm>
              <a:off x="1341485" y="1957473"/>
              <a:ext cx="3668549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tr-TR" b="1" dirty="0">
                  <a:latin typeface="Helvetica"/>
                  <a:ea typeface="MS PGothic"/>
                  <a:cs typeface="Helvetica"/>
                </a:rPr>
                <a:t>Total </a:t>
              </a:r>
              <a:r>
                <a:rPr lang="tr-TR" b="1" dirty="0" err="1">
                  <a:latin typeface="Helvetica"/>
                  <a:ea typeface="MS PGothic"/>
                  <a:cs typeface="Helvetica"/>
                </a:rPr>
                <a:t>num</a:t>
              </a:r>
              <a:r>
                <a:rPr lang="tr-TR" b="1" dirty="0">
                  <a:latin typeface="Helvetica"/>
                  <a:ea typeface="MS PGothic"/>
                  <a:cs typeface="Helvetica"/>
                </a:rPr>
                <a:t> of </a:t>
              </a:r>
              <a:r>
                <a:rPr lang="tr-TR" b="1" dirty="0" err="1">
                  <a:latin typeface="Helvetica"/>
                  <a:ea typeface="MS PGothic"/>
                  <a:cs typeface="Helvetica"/>
                </a:rPr>
                <a:t>small</a:t>
              </a:r>
              <a:r>
                <a:rPr lang="tr-TR" b="1" dirty="0">
                  <a:latin typeface="Helvetica"/>
                  <a:ea typeface="MS PGothic"/>
                  <a:cs typeface="Helvetica"/>
                </a:rPr>
                <a:t>-size </a:t>
              </a:r>
              <a:r>
                <a:rPr lang="tr-TR" b="1" dirty="0" err="1">
                  <a:latin typeface="Helvetica"/>
                  <a:ea typeface="MS PGothic"/>
                  <a:cs typeface="Helvetica"/>
                </a:rPr>
                <a:t>dark</a:t>
              </a:r>
              <a:r>
                <a:rPr lang="tr-TR" b="1" dirty="0">
                  <a:latin typeface="Helvetica"/>
                  <a:ea typeface="MS PGothic"/>
                  <a:cs typeface="Helvetica"/>
                </a:rPr>
                <a:t> </a:t>
              </a:r>
              <a:r>
                <a:rPr lang="tr-TR" b="1" dirty="0" err="1">
                  <a:latin typeface="Helvetica"/>
                  <a:ea typeface="MS PGothic"/>
                  <a:cs typeface="Helvetica"/>
                </a:rPr>
                <a:t>skirts</a:t>
              </a:r>
              <a:endParaRPr lang="tr-TR" dirty="0" err="1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Mürekkep 3">
                  <a:extLst>
                    <a:ext uri="{FF2B5EF4-FFF2-40B4-BE49-F238E27FC236}">
                      <a16:creationId xmlns:a16="http://schemas.microsoft.com/office/drawing/2014/main" id="{D77BC8C5-E443-B1A4-DD9E-9B0D06D723C5}"/>
                    </a:ext>
                  </a:extLst>
                </p14:cNvPr>
                <p14:cNvContentPartPr/>
                <p14:nvPr/>
              </p14:nvContentPartPr>
              <p14:xfrm>
                <a:off x="3029604" y="2559772"/>
                <a:ext cx="336992" cy="110890"/>
              </p14:xfrm>
            </p:contentPart>
          </mc:Choice>
          <mc:Fallback xmlns="">
            <p:pic>
              <p:nvPicPr>
                <p:cNvPr id="4" name="Mürekkep 3">
                  <a:extLst>
                    <a:ext uri="{FF2B5EF4-FFF2-40B4-BE49-F238E27FC236}">
                      <a16:creationId xmlns:a16="http://schemas.microsoft.com/office/drawing/2014/main" id="{D77BC8C5-E443-B1A4-DD9E-9B0D06D723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67461" y="2434236"/>
                  <a:ext cx="461696" cy="361543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5" name="Düz Ok Bağlayıcısı 4">
              <a:extLst>
                <a:ext uri="{FF2B5EF4-FFF2-40B4-BE49-F238E27FC236}">
                  <a16:creationId xmlns:a16="http://schemas.microsoft.com/office/drawing/2014/main" id="{458A41AF-5F76-B75F-767E-2B047FA7D58A}"/>
                </a:ext>
              </a:extLst>
            </p:cNvPr>
            <p:cNvCxnSpPr/>
            <p:nvPr/>
          </p:nvCxnSpPr>
          <p:spPr bwMode="auto">
            <a:xfrm flipH="1" flipV="1">
              <a:off x="2168279" y="2298321"/>
              <a:ext cx="755611" cy="3175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Mürekkep 8">
                  <a:extLst>
                    <a:ext uri="{FF2B5EF4-FFF2-40B4-BE49-F238E27FC236}">
                      <a16:creationId xmlns:a16="http://schemas.microsoft.com/office/drawing/2014/main" id="{C57747A8-8717-1578-922A-F462A0C85F21}"/>
                    </a:ext>
                  </a:extLst>
                </p14:cNvPr>
                <p14:cNvContentPartPr/>
                <p14:nvPr/>
              </p14:nvContentPartPr>
              <p14:xfrm>
                <a:off x="2200657" y="3695800"/>
                <a:ext cx="238110" cy="165358"/>
              </p14:xfrm>
            </p:contentPart>
          </mc:Choice>
          <mc:Fallback xmlns="">
            <p:pic>
              <p:nvPicPr>
                <p:cNvPr id="9" name="Mürekkep 8">
                  <a:extLst>
                    <a:ext uri="{FF2B5EF4-FFF2-40B4-BE49-F238E27FC236}">
                      <a16:creationId xmlns:a16="http://schemas.microsoft.com/office/drawing/2014/main" id="{C57747A8-8717-1578-922A-F462A0C85F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38106" y="3570212"/>
                  <a:ext cx="362795" cy="416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Mürekkep 9">
                  <a:extLst>
                    <a:ext uri="{FF2B5EF4-FFF2-40B4-BE49-F238E27FC236}">
                      <a16:creationId xmlns:a16="http://schemas.microsoft.com/office/drawing/2014/main" id="{EA4D44C9-BC7F-FA05-8C85-83C5C61CF4F5}"/>
                    </a:ext>
                  </a:extLst>
                </p14:cNvPr>
                <p14:cNvContentPartPr/>
                <p14:nvPr/>
              </p14:nvContentPartPr>
              <p14:xfrm>
                <a:off x="5203555" y="5653401"/>
                <a:ext cx="321219" cy="246354"/>
              </p14:xfrm>
            </p:contentPart>
          </mc:Choice>
          <mc:Fallback xmlns="">
            <p:pic>
              <p:nvPicPr>
                <p:cNvPr id="10" name="Mürekkep 9">
                  <a:extLst>
                    <a:ext uri="{FF2B5EF4-FFF2-40B4-BE49-F238E27FC236}">
                      <a16:creationId xmlns:a16="http://schemas.microsoft.com/office/drawing/2014/main" id="{EA4D44C9-BC7F-FA05-8C85-83C5C61CF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1397" y="5528129"/>
                  <a:ext cx="445952" cy="49731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D0F96D08-D9B2-5242-D43E-CCFA42403E34}"/>
                </a:ext>
              </a:extLst>
            </p:cNvPr>
            <p:cNvSpPr txBox="1"/>
            <p:nvPr/>
          </p:nvSpPr>
          <p:spPr>
            <a:xfrm>
              <a:off x="-82132" y="2682970"/>
              <a:ext cx="212173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tr-TR" b="1" dirty="0">
                  <a:latin typeface="Helvetica"/>
                  <a:ea typeface="MS PGothic"/>
                  <a:cs typeface="Helvetica"/>
                </a:rPr>
                <a:t>Total </a:t>
              </a:r>
              <a:r>
                <a:rPr lang="tr-TR" b="1" dirty="0" err="1">
                  <a:latin typeface="Helvetica"/>
                  <a:ea typeface="MS PGothic"/>
                  <a:cs typeface="Helvetica"/>
                </a:rPr>
                <a:t>num</a:t>
              </a:r>
              <a:r>
                <a:rPr lang="tr-TR" b="1" dirty="0">
                  <a:latin typeface="Helvetica"/>
                  <a:ea typeface="MS PGothic"/>
                  <a:cs typeface="Helvetica"/>
                </a:rPr>
                <a:t> of ALL-size </a:t>
              </a:r>
              <a:r>
                <a:rPr lang="tr-TR" b="1" dirty="0" err="1">
                  <a:latin typeface="Helvetica"/>
                  <a:ea typeface="MS PGothic"/>
                  <a:cs typeface="Helvetica"/>
                </a:rPr>
                <a:t>dark</a:t>
              </a:r>
              <a:r>
                <a:rPr lang="tr-TR" b="1" dirty="0">
                  <a:latin typeface="Helvetica"/>
                  <a:ea typeface="MS PGothic"/>
                  <a:cs typeface="Helvetica"/>
                </a:rPr>
                <a:t> </a:t>
              </a:r>
              <a:r>
                <a:rPr lang="tr-TR" b="1" dirty="0" err="1">
                  <a:latin typeface="Helvetica"/>
                  <a:ea typeface="MS PGothic"/>
                  <a:cs typeface="Helvetica"/>
                </a:rPr>
                <a:t>skirts</a:t>
              </a:r>
              <a:endParaRPr lang="tr-TR" dirty="0" err="1"/>
            </a:p>
          </p:txBody>
        </p:sp>
        <p:cxnSp>
          <p:nvCxnSpPr>
            <p:cNvPr id="12" name="Düz Ok Bağlayıcısı 11">
              <a:extLst>
                <a:ext uri="{FF2B5EF4-FFF2-40B4-BE49-F238E27FC236}">
                  <a16:creationId xmlns:a16="http://schemas.microsoft.com/office/drawing/2014/main" id="{C2FED225-7333-5E13-7B18-B9DD956D626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72039" y="3270213"/>
              <a:ext cx="1412665" cy="5502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48849E3E-0213-4E42-B498-C5349A9D5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Hierarchies on Dimensions</a:t>
            </a: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id="{7C53DCC4-CB9D-457D-8E93-3EC62473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9091" r="3195" b="10228"/>
          <a:stretch>
            <a:fillRect/>
          </a:stretch>
        </p:blipFill>
        <p:spPr bwMode="auto">
          <a:xfrm>
            <a:off x="1600200" y="2565400"/>
            <a:ext cx="5969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4">
            <a:extLst>
              <a:ext uri="{FF2B5EF4-FFF2-40B4-BE49-F238E27FC236}">
                <a16:creationId xmlns:a16="http://schemas.microsoft.com/office/drawing/2014/main" id="{76297707-C56B-4C19-845C-0AC0CEA6E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136341"/>
            <a:ext cx="7766050" cy="143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>
                <a:solidFill>
                  <a:srgbClr val="000099"/>
                </a:solidFill>
              </a:rPr>
              <a:t>Hierarchy</a:t>
            </a:r>
            <a:r>
              <a:rPr kumimoji="1" lang="en-US" altLang="en-US" sz="1700" dirty="0"/>
              <a:t> on dimension attributes: lets dimensions to be viewed at different levels of detail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E.g., the dimension </a:t>
            </a:r>
            <a:r>
              <a:rPr kumimoji="1" lang="en-US" altLang="en-US" sz="1700" dirty="0" err="1"/>
              <a:t>DateTime</a:t>
            </a:r>
            <a:r>
              <a:rPr kumimoji="1" lang="en-US" altLang="en-US" sz="1700" dirty="0"/>
              <a:t> can be used to aggregate by hour of day, date, day of week, month, quarter or year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135063"/>
            <a:ext cx="8031163" cy="5238750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(Connection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)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</a:p>
          <a:p>
            <a:pPr>
              <a:buFont typeface="Monotype Sorts" charset="2"/>
              <a:buNone/>
            </a:pPr>
            <a:endParaRPr lang="en-US" altLang="en-US" sz="800" b="1" dirty="0"/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NOTE: Above syntax works with Java 7, and JDBC 4 onwards. </a:t>
            </a:r>
            <a:br>
              <a:rPr lang="en-US" altLang="en-US" sz="1600" b="1" dirty="0"/>
            </a:br>
            <a:r>
              <a:rPr lang="en-US" altLang="en-US" sz="1600" b="1" dirty="0"/>
              <a:t>Resources opened in “try (….)” syntax (“try with resources”) are automatically closed at the end of the try block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32407DE4-0492-4D13-B74F-B6F203051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2850" y="161925"/>
            <a:ext cx="76327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Cross Tabulation With Hierarchy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F3DA41C-1E71-499A-91AC-FAF21F49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" y="1165225"/>
            <a:ext cx="77930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easily extended to deal with hierarchies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Can drill down or roll up on a hierarchy</a:t>
            </a:r>
          </a:p>
        </p:txBody>
      </p:sp>
      <p:pic>
        <p:nvPicPr>
          <p:cNvPr id="58372" name="Picture 3" descr="5">
            <a:extLst>
              <a:ext uri="{FF2B5EF4-FFF2-40B4-BE49-F238E27FC236}">
                <a16:creationId xmlns:a16="http://schemas.microsoft.com/office/drawing/2014/main" id="{E4202E6F-8986-468B-A844-2B6A7912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1" y="2282825"/>
            <a:ext cx="779303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3382A47F-3071-4A5F-A0A2-2AF649CAC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Representation of Cross-tabs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392CC29-A1D3-4E82-B2C4-932ED853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02" y="1143000"/>
            <a:ext cx="3766598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represented as relations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We use the value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is used to represent aggregates.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The SQL standard actually uses null values in place of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despite confusion with regular null values.</a:t>
            </a:r>
          </a:p>
        </p:txBody>
      </p:sp>
      <p:pic>
        <p:nvPicPr>
          <p:cNvPr id="59396" name="Picture 4" descr="5">
            <a:extLst>
              <a:ext uri="{FF2B5EF4-FFF2-40B4-BE49-F238E27FC236}">
                <a16:creationId xmlns:a16="http://schemas.microsoft.com/office/drawing/2014/main" id="{EB124274-1478-412F-827A-0C571730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017588"/>
            <a:ext cx="38608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1B6F7A53-6151-48AE-A71B-4AFC18C486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to Support OLAP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137C887-05EB-4B2A-9B2F-85A0ACBB62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2530" y="868868"/>
            <a:ext cx="8076183" cy="570814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We need </a:t>
            </a:r>
            <a:r>
              <a:rPr lang="en-US" b="1" dirty="0">
                <a:ea typeface="+mn-lt"/>
                <a:cs typeface="+mn-lt"/>
              </a:rPr>
              <a:t>multiple group by queries to be run in a single query</a:t>
            </a:r>
            <a:r>
              <a:rPr lang="en-US" dirty="0">
                <a:ea typeface="+mn-lt"/>
                <a:cs typeface="+mn-lt"/>
              </a:rPr>
              <a:t>!</a:t>
            </a:r>
            <a:endParaRPr lang="en-US" altLang="en-US" dirty="0">
              <a:ea typeface="+mn-lt"/>
              <a:cs typeface="+mn-lt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The </a:t>
            </a:r>
            <a:r>
              <a:rPr lang="en-US" altLang="en-US" b="1" dirty="0">
                <a:ea typeface="MS PGothic"/>
              </a:rPr>
              <a:t>cube</a:t>
            </a:r>
            <a:r>
              <a:rPr lang="en-US" altLang="en-US" dirty="0">
                <a:ea typeface="MS PGothic"/>
              </a:rPr>
              <a:t> operation computes union of </a:t>
            </a:r>
            <a:r>
              <a:rPr lang="en-US" altLang="en-US" b="1" dirty="0">
                <a:ea typeface="MS PGothic"/>
              </a:rPr>
              <a:t>group </a:t>
            </a:r>
            <a:r>
              <a:rPr lang="en-US" altLang="en-US" b="1" dirty="0" err="1">
                <a:ea typeface="MS PGothic"/>
              </a:rPr>
              <a:t>by</a:t>
            </a:r>
            <a:r>
              <a:rPr lang="en-US" altLang="en-US" dirty="0" err="1">
                <a:ea typeface="MS PGothic"/>
              </a:rPr>
              <a:t>’s</a:t>
            </a:r>
            <a:r>
              <a:rPr lang="en-US" altLang="en-US" dirty="0">
                <a:ea typeface="MS PGothic"/>
              </a:rPr>
              <a:t> on every subset of the specified attributes</a:t>
            </a:r>
            <a:endParaRPr lang="en-US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Example relation for this section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   </a:t>
            </a:r>
            <a:r>
              <a:rPr lang="en-US" altLang="en-US" i="1" dirty="0">
                <a:ea typeface="MS PGothic"/>
              </a:rPr>
              <a:t>sales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 err="1">
                <a:ea typeface="MS PGothic"/>
              </a:rPr>
              <a:t>item_name</a:t>
            </a:r>
            <a:r>
              <a:rPr lang="en-US" altLang="en-US" i="1" dirty="0">
                <a:ea typeface="MS PGothic"/>
              </a:rPr>
              <a:t>, color, </a:t>
            </a:r>
            <a:r>
              <a:rPr lang="en-US" altLang="en-US" i="1" dirty="0" err="1">
                <a:ea typeface="MS PGothic"/>
              </a:rPr>
              <a:t>clothes_size</a:t>
            </a:r>
            <a:r>
              <a:rPr lang="en-US" altLang="en-US" i="1" dirty="0">
                <a:ea typeface="MS PGothic"/>
              </a:rPr>
              <a:t>, quantity</a:t>
            </a:r>
            <a:r>
              <a:rPr lang="en-US" altLang="en-US" dirty="0">
                <a:ea typeface="MS PGothic"/>
              </a:rPr>
              <a:t>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E.g., consider the query</a:t>
            </a:r>
          </a:p>
          <a:p>
            <a:pPr>
              <a:buNone/>
            </a:pPr>
            <a:r>
              <a:rPr lang="en-US" altLang="en-US" b="1" dirty="0">
                <a:ea typeface="MS PGothic"/>
              </a:rPr>
              <a:t>		select </a:t>
            </a:r>
            <a:r>
              <a:rPr lang="en-US" altLang="en-US" i="1" dirty="0" err="1">
                <a:ea typeface="MS PGothic"/>
              </a:rPr>
              <a:t>item_name</a:t>
            </a:r>
            <a:r>
              <a:rPr lang="en-US" altLang="en-US" i="1" dirty="0">
                <a:ea typeface="MS PGothic"/>
              </a:rPr>
              <a:t>, color, size, </a:t>
            </a:r>
            <a:r>
              <a:rPr lang="en-US" altLang="en-US" b="1" dirty="0">
                <a:ea typeface="MS PGothic"/>
              </a:rPr>
              <a:t>sum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>
                <a:ea typeface="MS PGothic"/>
              </a:rPr>
              <a:t>number</a:t>
            </a:r>
            <a:r>
              <a:rPr lang="en-US" altLang="en-US" dirty="0">
                <a:ea typeface="MS PGothic"/>
              </a:rPr>
              <a:t>)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         </a:t>
            </a:r>
            <a:r>
              <a:rPr lang="en-US" altLang="en-US" b="1" dirty="0">
                <a:ea typeface="MS PGothic"/>
              </a:rPr>
              <a:t>from </a:t>
            </a:r>
            <a:r>
              <a:rPr lang="en-US" altLang="en-US" i="1" dirty="0">
                <a:ea typeface="MS PGothic"/>
              </a:rPr>
              <a:t>sales</a:t>
            </a:r>
            <a:br>
              <a:rPr lang="en-US" altLang="en-US" i="1" dirty="0"/>
            </a:br>
            <a:r>
              <a:rPr lang="en-US" altLang="en-US" i="1" dirty="0">
                <a:ea typeface="MS PGothic"/>
              </a:rPr>
              <a:t>        </a:t>
            </a:r>
            <a:r>
              <a:rPr lang="en-US" altLang="en-US" b="1" i="1" dirty="0">
                <a:ea typeface="MS PGothic"/>
              </a:rPr>
              <a:t> group by </a:t>
            </a:r>
            <a:r>
              <a:rPr lang="en-US" altLang="en-US" i="1" dirty="0">
                <a:ea typeface="MS PGothic"/>
              </a:rPr>
              <a:t>cube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 err="1">
                <a:ea typeface="MS PGothic"/>
              </a:rPr>
              <a:t>item_name</a:t>
            </a:r>
            <a:r>
              <a:rPr lang="en-US" altLang="en-US" i="1" dirty="0">
                <a:ea typeface="MS PGothic"/>
              </a:rPr>
              <a:t>, color, size</a:t>
            </a:r>
            <a:r>
              <a:rPr lang="en-US" altLang="en-US" dirty="0">
                <a:ea typeface="MS PGothic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This computes the union of eight different groupings of the </a:t>
            </a:r>
            <a:r>
              <a:rPr lang="en-US" altLang="en-US" i="1" dirty="0"/>
              <a:t>sales </a:t>
            </a:r>
            <a:r>
              <a:rPr lang="en-US" altLang="en-US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size</a:t>
            </a:r>
            <a:r>
              <a:rPr lang="en-US" altLang="en-US" dirty="0"/>
              <a:t>),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dirty="0"/>
              <a:t>),                   (</a:t>
            </a:r>
            <a:r>
              <a:rPr lang="en-US" altLang="en-US" i="1" dirty="0"/>
              <a:t>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/>
              <a:t>size</a:t>
            </a:r>
            <a:r>
              <a:rPr lang="en-US" altLang="en-US" dirty="0"/>
              <a:t>),                              ( )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where ( ) denotes an empty </a:t>
            </a:r>
            <a:r>
              <a:rPr lang="en-US" altLang="en-US" b="1" dirty="0"/>
              <a:t>group by </a:t>
            </a:r>
            <a:r>
              <a:rPr lang="en-US" altLang="en-US" dirty="0"/>
              <a:t>list.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For each grouping, the result contains the null value for attributes not present in the grouping. </a:t>
            </a:r>
            <a:endParaRPr lang="en-US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4FF72357-53C8-4A45-9CD5-D77CC6CC8A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6DCD9E3-EB34-4F40-9E0F-7E730B3D33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8288042" cy="5000055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Relational representation of cross-tab that we saw earlier, but with </a:t>
            </a:r>
            <a:r>
              <a:rPr lang="en-US" altLang="en-US" i="1" dirty="0">
                <a:ea typeface="MS PGothic"/>
              </a:rPr>
              <a:t>null </a:t>
            </a:r>
            <a:r>
              <a:rPr lang="en-US" altLang="en-US" dirty="0">
                <a:ea typeface="MS PGothic"/>
              </a:rPr>
              <a:t>in place of </a:t>
            </a:r>
            <a:r>
              <a:rPr lang="en-US" altLang="en-US" b="1" dirty="0">
                <a:ea typeface="MS PGothic"/>
              </a:rPr>
              <a:t>all</a:t>
            </a:r>
            <a:r>
              <a:rPr lang="en-US" altLang="en-US" dirty="0">
                <a:ea typeface="MS PGothic"/>
              </a:rPr>
              <a:t>, can be computed by</a:t>
            </a:r>
            <a:endParaRPr lang="tr-TR" dirty="0"/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>
                <a:ea typeface="MS PGothic"/>
              </a:rPr>
              <a:t>		</a:t>
            </a:r>
            <a:r>
              <a:rPr lang="en-US" altLang="en-US" b="1" dirty="0">
                <a:ea typeface="MS PGothic"/>
              </a:rPr>
              <a:t>select </a:t>
            </a:r>
            <a:r>
              <a:rPr lang="en-US" altLang="en-US" i="1" dirty="0" err="1">
                <a:ea typeface="MS PGothic"/>
              </a:rPr>
              <a:t>item_name</a:t>
            </a:r>
            <a:r>
              <a:rPr lang="en-US" altLang="en-US" dirty="0">
                <a:ea typeface="MS PGothic"/>
              </a:rPr>
              <a:t>, </a:t>
            </a:r>
            <a:r>
              <a:rPr lang="en-US" altLang="en-US" i="1" dirty="0">
                <a:ea typeface="MS PGothic"/>
              </a:rPr>
              <a:t>color</a:t>
            </a:r>
            <a:r>
              <a:rPr lang="en-US" altLang="en-US" dirty="0">
                <a:ea typeface="MS PGothic"/>
              </a:rPr>
              <a:t>, </a:t>
            </a:r>
            <a:r>
              <a:rPr lang="en-US" altLang="en-US" b="1" dirty="0">
                <a:ea typeface="MS PGothic"/>
              </a:rPr>
              <a:t>sum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>
                <a:ea typeface="MS PGothic"/>
              </a:rPr>
              <a:t>number</a:t>
            </a:r>
            <a:r>
              <a:rPr lang="en-US" altLang="en-US" dirty="0">
                <a:ea typeface="MS PGothic"/>
              </a:rPr>
              <a:t>)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                               </a:t>
            </a:r>
            <a:r>
              <a:rPr lang="en-US" altLang="en-US" b="1" dirty="0">
                <a:ea typeface="MS PGothic"/>
              </a:rPr>
              <a:t>from </a:t>
            </a:r>
            <a:r>
              <a:rPr lang="en-US" altLang="en-US" i="1" dirty="0">
                <a:ea typeface="MS PGothic"/>
              </a:rPr>
              <a:t>sales</a:t>
            </a:r>
            <a:br>
              <a:rPr lang="en-US" altLang="en-US" i="1" dirty="0"/>
            </a:br>
            <a:r>
              <a:rPr lang="en-US" altLang="en-US" b="1" dirty="0">
                <a:ea typeface="MS PGothic"/>
              </a:rPr>
              <a:t>                               group by cube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 err="1">
                <a:ea typeface="MS PGothic"/>
              </a:rPr>
              <a:t>item_name</a:t>
            </a:r>
            <a:r>
              <a:rPr lang="en-US" altLang="en-US" i="1" dirty="0">
                <a:ea typeface="MS PGothic"/>
              </a:rPr>
              <a:t>, color</a:t>
            </a:r>
            <a:r>
              <a:rPr lang="en-US" altLang="en-US" dirty="0">
                <a:ea typeface="MS PGothic"/>
              </a:rPr>
              <a:t>)</a:t>
            </a:r>
            <a:endParaRPr lang="tr-TR"/>
          </a:p>
          <a:p>
            <a:pPr marL="285750" lvl="1">
              <a:lnSpc>
                <a:spcPct val="90000"/>
              </a:lnSpc>
              <a:buClr>
                <a:srgbClr val="FF9933"/>
              </a:buClr>
              <a:buFont typeface="Arial,Sans-Serif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restricted groupings, more controlled way.</a:t>
            </a:r>
          </a:p>
          <a:p>
            <a:pPr lvl="1">
              <a:lnSpc>
                <a:spcPct val="90000"/>
              </a:lnSpc>
              <a:buSzPct val="110000"/>
              <a:buFont typeface="Monotype Sorts" panose="05000000000000000000" pitchFamily="2" charset="2"/>
              <a:buChar char="l"/>
            </a:pPr>
            <a:r>
              <a:rPr lang="en-US" b="1" dirty="0">
                <a:ea typeface="+mn-lt"/>
                <a:cs typeface="+mn-lt"/>
              </a:rPr>
              <a:t>S ..F. </a:t>
            </a:r>
            <a:r>
              <a:rPr lang="en-US" dirty="0">
                <a:ea typeface="+mn-lt"/>
                <a:cs typeface="+mn-lt"/>
              </a:rPr>
              <a:t>  group by </a:t>
            </a:r>
            <a:r>
              <a:rPr lang="en-US" b="1" dirty="0">
                <a:ea typeface="+mn-lt"/>
                <a:cs typeface="+mn-lt"/>
              </a:rPr>
              <a:t>grouping sets</a:t>
            </a:r>
            <a:r>
              <a:rPr lang="en-US" dirty="0">
                <a:ea typeface="+mn-lt"/>
                <a:cs typeface="+mn-lt"/>
              </a:rPr>
              <a:t> ((color, clothes size), (clothes size, item name));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The function </a:t>
            </a:r>
            <a:r>
              <a:rPr lang="en-US" altLang="en-US" b="1" dirty="0">
                <a:ea typeface="MS PGothic"/>
              </a:rPr>
              <a:t>grouping()</a:t>
            </a:r>
            <a:r>
              <a:rPr lang="en-US" altLang="en-US" dirty="0">
                <a:ea typeface="MS PGothic"/>
              </a:rPr>
              <a:t> can be applied on an attribute</a:t>
            </a:r>
            <a:endParaRPr lang="en-US"/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/>
              </a:rPr>
              <a:t>Returns 1 if the value is a null value representing </a:t>
            </a:r>
            <a:r>
              <a:rPr lang="en-US" altLang="en-US" b="1" dirty="0">
                <a:ea typeface="ＭＳ Ｐゴシック"/>
              </a:rPr>
              <a:t>all,</a:t>
            </a:r>
            <a:r>
              <a:rPr lang="en-US" altLang="en-US" dirty="0">
                <a:ea typeface="ＭＳ Ｐゴシック"/>
              </a:rPr>
              <a:t> and returns 0 in all other cases. </a:t>
            </a:r>
            <a:endParaRPr lang="en-US"/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ea typeface="MS PGothic"/>
              </a:rPr>
              <a:t>	</a:t>
            </a:r>
            <a:r>
              <a:rPr lang="en-US" altLang="en-US" b="1" dirty="0">
                <a:ea typeface="MS PGothic"/>
              </a:rPr>
              <a:t>select </a:t>
            </a:r>
            <a:r>
              <a:rPr lang="en-US" altLang="en-US" i="1" dirty="0" err="1">
                <a:ea typeface="MS PGothic"/>
              </a:rPr>
              <a:t>item_name</a:t>
            </a:r>
            <a:r>
              <a:rPr lang="en-US" altLang="en-US" i="1" dirty="0">
                <a:ea typeface="MS PGothic"/>
              </a:rPr>
              <a:t>, color, size</a:t>
            </a:r>
            <a:r>
              <a:rPr lang="en-US" altLang="en-US" dirty="0">
                <a:ea typeface="MS PGothic"/>
              </a:rPr>
              <a:t>, </a:t>
            </a:r>
            <a:r>
              <a:rPr lang="en-US" altLang="en-US" b="1" dirty="0">
                <a:ea typeface="MS PGothic"/>
              </a:rPr>
              <a:t>sum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>
                <a:ea typeface="MS PGothic"/>
              </a:rPr>
              <a:t>number</a:t>
            </a:r>
            <a:r>
              <a:rPr lang="en-US" altLang="en-US" dirty="0">
                <a:ea typeface="MS PGothic"/>
              </a:rPr>
              <a:t>),</a:t>
            </a:r>
            <a:br>
              <a:rPr lang="en-US" altLang="en-US" dirty="0">
                <a:cs typeface="+mn-lt"/>
              </a:rPr>
            </a:br>
            <a:r>
              <a:rPr lang="en-US" altLang="en-US" dirty="0">
                <a:ea typeface="MS PGothic"/>
              </a:rPr>
              <a:t>    </a:t>
            </a:r>
            <a:r>
              <a:rPr lang="en-US" altLang="en-US" b="1" dirty="0">
                <a:ea typeface="MS PGothic"/>
              </a:rPr>
              <a:t>grouping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 err="1">
                <a:ea typeface="MS PGothic"/>
              </a:rPr>
              <a:t>item_name</a:t>
            </a:r>
            <a:r>
              <a:rPr lang="en-US" altLang="en-US" dirty="0">
                <a:ea typeface="MS PGothic"/>
              </a:rPr>
              <a:t>) </a:t>
            </a:r>
            <a:r>
              <a:rPr lang="en-US" altLang="en-US" b="1" dirty="0">
                <a:ea typeface="MS PGothic"/>
              </a:rPr>
              <a:t>as </a:t>
            </a:r>
            <a:r>
              <a:rPr lang="en-US" altLang="en-US" i="1" dirty="0" err="1">
                <a:ea typeface="MS PGothic"/>
              </a:rPr>
              <a:t>item_name_flag</a:t>
            </a:r>
            <a:r>
              <a:rPr lang="en-US" altLang="en-US" dirty="0">
                <a:ea typeface="MS PGothic"/>
              </a:rPr>
              <a:t>,</a:t>
            </a:r>
            <a:br>
              <a:rPr lang="en-US" altLang="en-US" dirty="0">
                <a:cs typeface="+mn-lt"/>
              </a:rPr>
            </a:br>
            <a:r>
              <a:rPr lang="en-US" altLang="en-US" dirty="0">
                <a:ea typeface="MS PGothic"/>
              </a:rPr>
              <a:t>    </a:t>
            </a:r>
            <a:r>
              <a:rPr lang="en-US" altLang="en-US" b="1" dirty="0">
                <a:ea typeface="MS PGothic"/>
              </a:rPr>
              <a:t>grouping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>
                <a:ea typeface="MS PGothic"/>
              </a:rPr>
              <a:t>color</a:t>
            </a:r>
            <a:r>
              <a:rPr lang="en-US" altLang="en-US" dirty="0">
                <a:ea typeface="MS PGothic"/>
              </a:rPr>
              <a:t>) </a:t>
            </a:r>
            <a:r>
              <a:rPr lang="en-US" altLang="en-US" b="1" dirty="0">
                <a:ea typeface="MS PGothic"/>
              </a:rPr>
              <a:t>as </a:t>
            </a:r>
            <a:r>
              <a:rPr lang="en-US" altLang="en-US" i="1" dirty="0" err="1">
                <a:ea typeface="MS PGothic"/>
              </a:rPr>
              <a:t>color_flag</a:t>
            </a:r>
            <a:r>
              <a:rPr lang="en-US" altLang="en-US" dirty="0">
                <a:ea typeface="MS PGothic"/>
              </a:rPr>
              <a:t>,</a:t>
            </a:r>
            <a:br>
              <a:rPr lang="en-US" altLang="en-US" dirty="0">
                <a:cs typeface="+mn-lt"/>
              </a:rPr>
            </a:br>
            <a:r>
              <a:rPr lang="en-US" altLang="en-US" dirty="0">
                <a:ea typeface="MS PGothic"/>
              </a:rPr>
              <a:t>    </a:t>
            </a:r>
            <a:r>
              <a:rPr lang="en-US" altLang="en-US" b="1" dirty="0">
                <a:ea typeface="MS PGothic"/>
              </a:rPr>
              <a:t>grouping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>
                <a:ea typeface="MS PGothic"/>
              </a:rPr>
              <a:t>size</a:t>
            </a:r>
            <a:r>
              <a:rPr lang="en-US" altLang="en-US" dirty="0">
                <a:ea typeface="MS PGothic"/>
              </a:rPr>
              <a:t>) </a:t>
            </a:r>
            <a:r>
              <a:rPr lang="en-US" altLang="en-US" b="1" dirty="0">
                <a:ea typeface="MS PGothic"/>
              </a:rPr>
              <a:t>as </a:t>
            </a:r>
            <a:r>
              <a:rPr lang="en-US" altLang="en-US" i="1" dirty="0" err="1">
                <a:ea typeface="MS PGothic"/>
              </a:rPr>
              <a:t>size_flag</a:t>
            </a:r>
            <a:r>
              <a:rPr lang="en-US" altLang="en-US" dirty="0">
                <a:ea typeface="MS PGothic"/>
              </a:rPr>
              <a:t>,</a:t>
            </a:r>
            <a:br>
              <a:rPr lang="en-US" altLang="en-US" dirty="0">
                <a:cs typeface="+mn-lt"/>
              </a:rPr>
            </a:br>
            <a:r>
              <a:rPr lang="en-US" altLang="en-US" b="1" dirty="0">
                <a:ea typeface="MS PGothic"/>
              </a:rPr>
              <a:t>from </a:t>
            </a:r>
            <a:r>
              <a:rPr lang="en-US" altLang="en-US" i="1" dirty="0">
                <a:ea typeface="MS PGothic"/>
              </a:rPr>
              <a:t>sales</a:t>
            </a:r>
            <a:br>
              <a:rPr lang="en-US" altLang="en-US" dirty="0">
                <a:cs typeface="+mn-lt"/>
              </a:rPr>
            </a:br>
            <a:r>
              <a:rPr lang="en-US" altLang="en-US" b="1" dirty="0">
                <a:ea typeface="MS PGothic"/>
              </a:rPr>
              <a:t>group by cube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 err="1">
                <a:ea typeface="MS PGothic"/>
              </a:rPr>
              <a:t>item_name</a:t>
            </a:r>
            <a:r>
              <a:rPr lang="en-US" altLang="en-US" i="1" dirty="0">
                <a:ea typeface="MS PGothic"/>
              </a:rPr>
              <a:t>, color, size</a:t>
            </a:r>
            <a:r>
              <a:rPr lang="en-US" altLang="en-US" dirty="0">
                <a:ea typeface="MS PGothic"/>
              </a:rPr>
              <a:t>)</a:t>
            </a:r>
            <a:endParaRPr lang="en-US" altLang="en-US" dirty="0">
              <a:ea typeface="MS PGothic"/>
              <a:cs typeface="Helvetic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MS PGothic"/>
              </a:rPr>
              <a:t>       </a:t>
            </a:r>
            <a:endParaRPr lang="en-US" dirty="0">
              <a:cs typeface="Helvetic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E5196D3B-3022-4A48-9BB0-037BD8A227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CC508DD-7E62-43A4-BD6F-3E99D4C18C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98485"/>
            <a:ext cx="7918450" cy="4614940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use the function </a:t>
            </a:r>
            <a:r>
              <a:rPr lang="en-US" altLang="en-US" b="1" dirty="0"/>
              <a:t>decode()</a:t>
            </a:r>
            <a:r>
              <a:rPr lang="en-US" altLang="en-US" dirty="0"/>
              <a:t> in the </a:t>
            </a:r>
            <a:r>
              <a:rPr lang="en-US" altLang="en-US" b="1" dirty="0"/>
              <a:t>select</a:t>
            </a:r>
            <a:r>
              <a:rPr lang="en-US" altLang="en-US" dirty="0"/>
              <a:t> clause to replace </a:t>
            </a:r>
            <a:br>
              <a:rPr lang="en-US" altLang="en-US" dirty="0"/>
            </a:br>
            <a:r>
              <a:rPr lang="en-US" altLang="en-US" dirty="0"/>
              <a:t>such nulls by a value such as </a:t>
            </a:r>
            <a:r>
              <a:rPr lang="en-US" altLang="en-US" b="1" dirty="0"/>
              <a:t>all</a:t>
            </a:r>
          </a:p>
          <a:p>
            <a:pPr lvl="1">
              <a:lnSpc>
                <a:spcPct val="11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E.g., replace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 in first query by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decode</a:t>
            </a:r>
            <a:r>
              <a:rPr lang="en-US" altLang="en-US" dirty="0">
                <a:ea typeface="ＭＳ Ｐゴシック" panose="020B0600070205080204" pitchFamily="34" charset="-128"/>
              </a:rPr>
              <a:t>( </a:t>
            </a:r>
            <a:r>
              <a:rPr lang="en-US" altLang="en-US" b="1" dirty="0">
                <a:ea typeface="ＭＳ Ｐゴシック" panose="020B0600070205080204" pitchFamily="34" charset="-128"/>
              </a:rPr>
              <a:t>grouping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item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_name</a:t>
            </a:r>
            <a:r>
              <a:rPr lang="en-US" altLang="en-US" dirty="0">
                <a:ea typeface="ＭＳ Ｐゴシック" panose="020B0600070205080204" pitchFamily="34" charset="-128"/>
              </a:rPr>
              <a:t>), 1, ‘all’,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C5388A78-5302-40BE-B508-1397A8DF7F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D85F60D-2990-4D36-95F3-E3EE12BCAD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36341"/>
            <a:ext cx="8004175" cy="5058083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The </a:t>
            </a:r>
            <a:r>
              <a:rPr lang="en-US" altLang="en-US" b="1" dirty="0">
                <a:ea typeface="MS PGothic"/>
              </a:rPr>
              <a:t>rollup</a:t>
            </a:r>
            <a:r>
              <a:rPr lang="en-US" altLang="en-US" dirty="0">
                <a:ea typeface="MS PGothic"/>
              </a:rPr>
              <a:t> construct generates union on every prefix of specified list of attributes 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including the empty prefix.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E.g., 	</a:t>
            </a:r>
            <a:r>
              <a:rPr lang="en-US" altLang="en-US" b="1" dirty="0">
                <a:ea typeface="MS PGothic"/>
              </a:rPr>
              <a:t>select </a:t>
            </a:r>
            <a:r>
              <a:rPr lang="en-US" altLang="en-US" i="1" dirty="0" err="1">
                <a:ea typeface="MS PGothic"/>
              </a:rPr>
              <a:t>item_name</a:t>
            </a:r>
            <a:r>
              <a:rPr lang="en-US" altLang="en-US" dirty="0">
                <a:ea typeface="MS PGothic"/>
              </a:rPr>
              <a:t>, </a:t>
            </a:r>
            <a:r>
              <a:rPr lang="en-US" altLang="en-US" i="1" dirty="0">
                <a:ea typeface="MS PGothic"/>
              </a:rPr>
              <a:t>color</a:t>
            </a:r>
            <a:r>
              <a:rPr lang="en-US" altLang="en-US" dirty="0">
                <a:ea typeface="MS PGothic"/>
              </a:rPr>
              <a:t>, </a:t>
            </a:r>
            <a:r>
              <a:rPr lang="en-US" altLang="en-US" i="1" dirty="0">
                <a:ea typeface="MS PGothic"/>
              </a:rPr>
              <a:t>size</a:t>
            </a:r>
            <a:r>
              <a:rPr lang="en-US" altLang="en-US" dirty="0">
                <a:ea typeface="MS PGothic"/>
              </a:rPr>
              <a:t>, </a:t>
            </a:r>
            <a:r>
              <a:rPr lang="en-US" altLang="en-US" b="1" dirty="0">
                <a:ea typeface="MS PGothic"/>
              </a:rPr>
              <a:t>sum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>
                <a:ea typeface="MS PGothic"/>
              </a:rPr>
              <a:t>number</a:t>
            </a:r>
            <a:r>
              <a:rPr lang="en-US" altLang="en-US" dirty="0">
                <a:ea typeface="MS PGothic"/>
              </a:rPr>
              <a:t>)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          </a:t>
            </a:r>
            <a:r>
              <a:rPr lang="en-US" altLang="en-US" b="1" dirty="0">
                <a:ea typeface="MS PGothic"/>
              </a:rPr>
              <a:t>from </a:t>
            </a:r>
            <a:r>
              <a:rPr lang="en-US" altLang="en-US" i="1" dirty="0">
                <a:ea typeface="MS PGothic"/>
              </a:rPr>
              <a:t>sales</a:t>
            </a:r>
            <a:br>
              <a:rPr lang="en-US" altLang="en-US" i="1" dirty="0"/>
            </a:br>
            <a:r>
              <a:rPr lang="en-US" altLang="en-US" i="1" dirty="0">
                <a:ea typeface="MS PGothic"/>
              </a:rPr>
              <a:t>          </a:t>
            </a:r>
            <a:r>
              <a:rPr lang="en-US" altLang="en-US" b="1" i="1" dirty="0">
                <a:ea typeface="MS PGothic"/>
              </a:rPr>
              <a:t>group by</a:t>
            </a:r>
            <a:r>
              <a:rPr lang="en-US" altLang="en-US" i="1" dirty="0">
                <a:ea typeface="MS PGothic"/>
              </a:rPr>
              <a:t> rollup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 err="1">
                <a:ea typeface="MS PGothic"/>
              </a:rPr>
              <a:t>item_name</a:t>
            </a:r>
            <a:r>
              <a:rPr lang="en-US" altLang="en-US" i="1" dirty="0">
                <a:ea typeface="MS PGothic"/>
              </a:rPr>
              <a:t>, color, size</a:t>
            </a:r>
            <a:r>
              <a:rPr lang="en-US" altLang="en-US" dirty="0">
                <a:ea typeface="MS PGothic"/>
              </a:rPr>
              <a:t>)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Generates union of four groupings: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( ) }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ea typeface="MS PGothic"/>
              </a:rPr>
              <a:t>Rollup can be used to generate aggregates at multiple levels of a</a:t>
            </a:r>
            <a:br>
              <a:rPr lang="en-US" altLang="en-US" b="1" dirty="0"/>
            </a:br>
            <a:r>
              <a:rPr lang="en-US" altLang="en-US" b="1" dirty="0">
                <a:ea typeface="MS PGothic"/>
              </a:rPr>
              <a:t>hierarchy.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E.g., suppose table </a:t>
            </a:r>
            <a:r>
              <a:rPr lang="en-US" altLang="en-US" i="1" dirty="0" err="1">
                <a:ea typeface="MS PGothic"/>
              </a:rPr>
              <a:t>itemcategory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 err="1">
                <a:ea typeface="MS PGothic"/>
              </a:rPr>
              <a:t>item_name</a:t>
            </a:r>
            <a:r>
              <a:rPr lang="en-US" altLang="en-US" i="1" dirty="0">
                <a:ea typeface="MS PGothic"/>
              </a:rPr>
              <a:t>, category</a:t>
            </a:r>
            <a:r>
              <a:rPr lang="en-US" altLang="en-US" dirty="0">
                <a:ea typeface="MS PGothic"/>
              </a:rPr>
              <a:t>) gives the category of each item. Then  </a:t>
            </a:r>
            <a:endParaRPr lang="en-US" altLang="en-US" dirty="0"/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b="1" dirty="0">
                <a:ea typeface="MS PGothic"/>
              </a:rPr>
              <a:t>           select </a:t>
            </a:r>
            <a:r>
              <a:rPr lang="en-US" altLang="en-US" i="1" dirty="0">
                <a:ea typeface="MS PGothic"/>
              </a:rPr>
              <a:t>category, </a:t>
            </a:r>
            <a:r>
              <a:rPr lang="en-US" altLang="en-US" i="1" dirty="0" err="1">
                <a:ea typeface="MS PGothic"/>
              </a:rPr>
              <a:t>item_name</a:t>
            </a:r>
            <a:r>
              <a:rPr lang="en-US" altLang="en-US" dirty="0">
                <a:ea typeface="MS PGothic"/>
              </a:rPr>
              <a:t>, </a:t>
            </a:r>
            <a:r>
              <a:rPr lang="en-US" altLang="en-US" b="1" dirty="0">
                <a:ea typeface="MS PGothic"/>
              </a:rPr>
              <a:t>sum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>
                <a:ea typeface="MS PGothic"/>
              </a:rPr>
              <a:t>number</a:t>
            </a:r>
            <a:r>
              <a:rPr lang="en-US" altLang="en-US" dirty="0">
                <a:ea typeface="MS PGothic"/>
              </a:rPr>
              <a:t>)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           </a:t>
            </a:r>
            <a:r>
              <a:rPr lang="en-US" altLang="en-US" b="1" dirty="0">
                <a:ea typeface="MS PGothic"/>
              </a:rPr>
              <a:t>from </a:t>
            </a:r>
            <a:r>
              <a:rPr lang="en-US" altLang="en-US" i="1" dirty="0">
                <a:ea typeface="MS PGothic"/>
              </a:rPr>
              <a:t>sales, </a:t>
            </a:r>
            <a:r>
              <a:rPr lang="en-US" altLang="en-US" i="1" dirty="0" err="1">
                <a:ea typeface="MS PGothic"/>
              </a:rPr>
              <a:t>itemcategory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           </a:t>
            </a:r>
            <a:r>
              <a:rPr lang="en-US" altLang="en-US" b="1" dirty="0">
                <a:ea typeface="MS PGothic"/>
              </a:rPr>
              <a:t>where </a:t>
            </a:r>
            <a:r>
              <a:rPr lang="en-US" altLang="en-US" i="1" dirty="0" err="1">
                <a:ea typeface="MS PGothic"/>
              </a:rPr>
              <a:t>sales.item_name</a:t>
            </a:r>
            <a:r>
              <a:rPr lang="en-US" altLang="en-US" i="1" dirty="0">
                <a:ea typeface="MS PGothic"/>
              </a:rPr>
              <a:t> = </a:t>
            </a:r>
            <a:r>
              <a:rPr lang="en-US" altLang="en-US" i="1" dirty="0" err="1">
                <a:ea typeface="MS PGothic"/>
              </a:rPr>
              <a:t>itemcategory.item_name</a:t>
            </a:r>
            <a:br>
              <a:rPr lang="en-US" altLang="en-US" dirty="0"/>
            </a:br>
            <a:r>
              <a:rPr lang="en-US" altLang="en-US" dirty="0">
                <a:ea typeface="MS PGothic"/>
              </a:rPr>
              <a:t>           </a:t>
            </a:r>
            <a:r>
              <a:rPr lang="en-US" altLang="en-US" b="1" dirty="0">
                <a:ea typeface="MS PGothic"/>
              </a:rPr>
              <a:t>group by rollup</a:t>
            </a:r>
            <a:r>
              <a:rPr lang="en-US" altLang="en-US" dirty="0">
                <a:ea typeface="MS PGothic"/>
              </a:rPr>
              <a:t>(</a:t>
            </a:r>
            <a:r>
              <a:rPr lang="en-US" altLang="en-US" i="1" dirty="0">
                <a:ea typeface="MS PGothic"/>
              </a:rPr>
              <a:t>category, </a:t>
            </a:r>
            <a:r>
              <a:rPr lang="en-US" altLang="en-US" i="1" dirty="0" err="1">
                <a:ea typeface="MS PGothic"/>
              </a:rPr>
              <a:t>item_name</a:t>
            </a:r>
            <a:r>
              <a:rPr lang="en-US" altLang="en-US" dirty="0">
                <a:ea typeface="MS PGothic"/>
              </a:rPr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would give a hierarchical summary by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 </a:t>
            </a:r>
            <a:r>
              <a:rPr lang="en-US" altLang="en-US" dirty="0"/>
              <a:t>and by </a:t>
            </a:r>
            <a:r>
              <a:rPr lang="en-US" altLang="en-US" i="1" dirty="0"/>
              <a:t>category.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7A0C02D7-01D8-4857-944B-D2938FFB2D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1581930-E7FD-4C8A-8F95-918CC94CC7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357" cy="528478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Multiple rollups and cubes can be used in a single group by clause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Each generates set of group by lists, cross product of sets gives overall set of group by lists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r>
              <a:rPr lang="en-US" altLang="en-US" b="1" dirty="0"/>
              <a:t>rollup</a:t>
            </a:r>
            <a:r>
              <a:rPr lang="en-US" altLang="en-US" dirty="0"/>
              <a:t>(</a:t>
            </a:r>
            <a:r>
              <a:rPr lang="en-US" altLang="en-US" i="1" dirty="0"/>
              <a:t>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generates the groupings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{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()} X {(color, size), (color), ()} 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   =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(</a:t>
            </a:r>
            <a:r>
              <a:rPr lang="en-US" altLang="en-US" i="1" dirty="0"/>
              <a:t>color</a:t>
            </a:r>
            <a:r>
              <a:rPr lang="en-US" altLang="en-US" dirty="0"/>
              <a:t>), ( ) 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AF41F74C-E5F1-4746-8869-DC3A11067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3E2ABEF-C884-4206-9616-6CDC3157AC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677150" cy="49784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Pivoting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changing the dimensions used in a cross-tab is called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Slicing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creating a cross-tab for fixed values only</a:t>
            </a:r>
            <a:endParaRPr lang="en-US" altLang="en-US" b="1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Sometimes called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dicing</a:t>
            </a:r>
            <a:r>
              <a:rPr lang="en-US" altLang="en-US" dirty="0">
                <a:ea typeface="ＭＳ Ｐゴシック" panose="020B0600070205080204" pitchFamily="34" charset="-128"/>
              </a:rPr>
              <a:t>, particularly when values for multiple dimensions are fixed.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  <a:ea typeface="MS PGothic"/>
              </a:rPr>
              <a:t>Rollup</a:t>
            </a:r>
            <a:r>
              <a:rPr lang="en-US" altLang="en-US" dirty="0">
                <a:solidFill>
                  <a:srgbClr val="000099"/>
                </a:solidFill>
                <a:ea typeface="MS PGothic"/>
              </a:rPr>
              <a:t>:</a:t>
            </a:r>
            <a:r>
              <a:rPr lang="en-US" altLang="en-US" dirty="0">
                <a:ea typeface="MS PGothic"/>
              </a:rPr>
              <a:t> moving from finer-granularity data to a coarser granularity = </a:t>
            </a:r>
            <a:r>
              <a:rPr lang="en-US" b="1" i="1" dirty="0">
                <a:ea typeface="+mn-lt"/>
                <a:cs typeface="+mn-lt"/>
              </a:rPr>
              <a:t>Rollup</a:t>
            </a:r>
            <a:r>
              <a:rPr lang="en-US" dirty="0">
                <a:ea typeface="+mn-lt"/>
                <a:cs typeface="+mn-lt"/>
              </a:rPr>
              <a:t> or </a:t>
            </a:r>
            <a:r>
              <a:rPr lang="en-US" b="1" i="1" dirty="0">
                <a:ea typeface="+mn-lt"/>
                <a:cs typeface="+mn-lt"/>
              </a:rPr>
              <a:t>summarization</a:t>
            </a:r>
            <a:r>
              <a:rPr lang="en-US" dirty="0">
                <a:ea typeface="+mn-lt"/>
                <a:cs typeface="+mn-lt"/>
              </a:rPr>
              <a:t> of the data cube, can be done by traversing upwards</a:t>
            </a:r>
            <a:endParaRPr lang="en-US" altLang="en-US" dirty="0">
              <a:ea typeface="+mn-lt"/>
              <a:cs typeface="+mn-lt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Drill down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The opposite operation -  that of moving from coarser-granularity data to finer-granularity data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Study the test case for rollup &amp; drill down @ following::: </a:t>
            </a:r>
            <a:r>
              <a:rPr lang="en-US" b="1" dirty="0">
                <a:solidFill>
                  <a:srgbClr val="00B050"/>
                </a:solidFill>
                <a:ea typeface="+mn-lt"/>
                <a:cs typeface="+mn-lt"/>
                <a:hlinkClick r:id="rId3"/>
              </a:rPr>
              <a:t>http://www2.cs.uregina.ca/~dbd/cs831/notes/dcubes/dcubes.html</a:t>
            </a:r>
            <a:endParaRPr lang="en-US" altLang="en-US" b="1" dirty="0">
              <a:solidFill>
                <a:srgbClr val="00B05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B050"/>
              </a:solidFill>
              <a:cs typeface="Helvetica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https://www.javatpoint.com/olap-operations</a:t>
            </a:r>
            <a:endParaRPr lang="en-US" b="1" dirty="0">
              <a:solidFill>
                <a:srgbClr val="00B050"/>
              </a:solidFill>
              <a:cs typeface="Helvetica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F0C73B31-87ED-4D33-BA78-A493B3FAA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F359102-76A4-4E15-887B-F58A0F4601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850" cy="52070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The earliest OLAP systems used multidimensional arrays </a:t>
            </a:r>
            <a:r>
              <a:rPr lang="en-US" altLang="en-US" b="1" dirty="0">
                <a:solidFill>
                  <a:srgbClr val="FF0000"/>
                </a:solidFill>
                <a:ea typeface="MS PGothic"/>
              </a:rPr>
              <a:t>in memory </a:t>
            </a:r>
            <a:r>
              <a:rPr lang="en-US" altLang="en-US" dirty="0">
                <a:ea typeface="MS PGothic"/>
              </a:rPr>
              <a:t>to store data cubes, and are referred to as </a:t>
            </a:r>
            <a:r>
              <a:rPr lang="en-US" altLang="en-US" b="1" dirty="0">
                <a:solidFill>
                  <a:srgbClr val="000099"/>
                </a:solidFill>
                <a:ea typeface="MS PGothic"/>
              </a:rPr>
              <a:t>multidimensional OLAP (MOLAP)</a:t>
            </a:r>
            <a:r>
              <a:rPr lang="en-US" altLang="en-US" dirty="0">
                <a:ea typeface="MS PGothic"/>
              </a:rPr>
              <a:t> systems.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/>
              </a:rPr>
              <a:t>OLAP implementations using only relational database features are called </a:t>
            </a:r>
            <a:r>
              <a:rPr lang="en-US" altLang="en-US" b="1" dirty="0">
                <a:solidFill>
                  <a:srgbClr val="000099"/>
                </a:solidFill>
                <a:ea typeface="MS PGothic"/>
              </a:rPr>
              <a:t>relational OLAP (ROLAP)</a:t>
            </a:r>
            <a:r>
              <a:rPr lang="en-US" altLang="en-US" dirty="0">
                <a:ea typeface="MS PGothic"/>
              </a:rPr>
              <a:t> systems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Hybrid systems, which store some summaries in memory and store the base data and other summaries in a relational database, are called </a:t>
            </a:r>
            <a:r>
              <a:rPr lang="en-US" altLang="en-US" b="1" dirty="0">
                <a:solidFill>
                  <a:srgbClr val="000099"/>
                </a:solidFill>
              </a:rPr>
              <a:t>hybrid OLAP (HOLAP)</a:t>
            </a:r>
            <a:r>
              <a:rPr lang="en-US" altLang="en-US" b="1" dirty="0"/>
              <a:t> </a:t>
            </a:r>
            <a:r>
              <a:rPr lang="en-US" altLang="en-US" dirty="0"/>
              <a:t>systems.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756FD0C3-B0CB-4471-A499-3625DA666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 (Cont.)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4F94E02-1670-4A9F-A946-ACB206443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50925"/>
            <a:ext cx="7647681" cy="535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/>
              </a:rPr>
              <a:t>Early OLAP systems precomputed </a:t>
            </a:r>
            <a:r>
              <a:rPr lang="en-US" altLang="en-US" i="1" dirty="0">
                <a:ea typeface="MS PGothic"/>
              </a:rPr>
              <a:t>all</a:t>
            </a:r>
            <a:r>
              <a:rPr lang="en-US" altLang="en-US" dirty="0">
                <a:ea typeface="MS PGothic"/>
              </a:rPr>
              <a:t> possible aggregates in order to provide online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Space and time requirements for doing so can be very high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combinations of </a:t>
            </a:r>
            <a:r>
              <a:rPr lang="en-US" altLang="en-US" b="1" dirty="0">
                <a:ea typeface="ＭＳ Ｐゴシック" panose="020B0600070205080204" pitchFamily="34" charset="-128"/>
              </a:rPr>
              <a:t>group by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suffices to precompute some aggregates, and compute others on demand from one of the precomputed aggregates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ＭＳ Ｐゴシック"/>
              </a:rPr>
              <a:t>For all but a few “non-decomposable” aggregates such as </a:t>
            </a:r>
            <a:r>
              <a:rPr lang="en-US" altLang="en-US" i="1" dirty="0">
                <a:ea typeface="ＭＳ Ｐゴシック"/>
              </a:rPr>
              <a:t>median </a:t>
            </a:r>
            <a:r>
              <a:rPr lang="en-US" altLang="en-US" dirty="0">
                <a:ea typeface="ＭＳ Ｐゴシック"/>
              </a:rPr>
              <a:t>is cheaper than computing it from scratch </a:t>
            </a:r>
            <a:endParaRPr lang="en-US" altLang="en-US" i="1" dirty="0">
              <a:ea typeface="ＭＳ Ｐゴシック" panose="020B0600070205080204" pitchFamily="34" charset="-128"/>
              <a:cs typeface="Helvetica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Several optimizations available for computing multiple aggregates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aggregates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and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dirty="0">
                <a:ea typeface="ＭＳ Ｐゴシック" panose="020B0600070205080204" pitchFamily="34" charset="-128"/>
              </a:rPr>
              <a:t>) using a single sorting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of the base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206375"/>
            <a:ext cx="8126412" cy="5762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for  Older Versions of Java/JDBC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79" y="1074198"/>
            <a:ext cx="8199545" cy="5426615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{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Class.forName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oracle.jdbc.driver.OracleDriver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");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  <a:br>
              <a:rPr lang="en-US" altLang="en-US" sz="1600" b="1" dirty="0"/>
            </a:br>
            <a:r>
              <a:rPr lang="en-US" altLang="en-US" sz="1600" b="1" dirty="0">
                <a:solidFill>
                  <a:srgbClr val="002060"/>
                </a:solidFill>
              </a:rPr>
              <a:t>NOTE:  </a:t>
            </a:r>
            <a:r>
              <a:rPr lang="en-US" altLang="en-US" sz="1600" b="1" dirty="0" err="1">
                <a:solidFill>
                  <a:srgbClr val="002060"/>
                </a:solidFill>
              </a:rPr>
              <a:t>Class.forName</a:t>
            </a:r>
            <a:r>
              <a:rPr lang="en-US" altLang="en-US" sz="1600" b="1" dirty="0">
                <a:solidFill>
                  <a:srgbClr val="002060"/>
                </a:solidFill>
              </a:rPr>
              <a:t> is not required from JDBC 4 onwards. The try with resources syntax  in </a:t>
            </a:r>
            <a:r>
              <a:rPr lang="en-US" altLang="en-US" sz="1600" b="1" dirty="0" err="1">
                <a:solidFill>
                  <a:srgbClr val="002060"/>
                </a:solidFill>
              </a:rPr>
              <a:t>prev</a:t>
            </a:r>
            <a:r>
              <a:rPr lang="en-US" altLang="en-US" sz="1600" b="1" dirty="0">
                <a:solidFill>
                  <a:srgbClr val="002060"/>
                </a:solidFill>
              </a:rPr>
              <a:t> slide is preferred for Java 7 onwards.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D4F88ED0-9ED9-4BC3-8A98-213849EED2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</a:p>
          <a:p>
            <a:pPr>
              <a:buFont typeface="Monotype Sorts" charset="2"/>
              <a:buNone/>
            </a:pP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</a:p>
          <a:p>
            <a:r>
              <a:rPr lang="en-US" altLang="en-US" dirty="0"/>
              <a:t>Execute query and fetch and print results</a:t>
            </a:r>
          </a:p>
          <a:p>
            <a:pPr lvl="1">
              <a:buFont typeface="Monotype Sorts" charset="2"/>
              <a:buNone/>
            </a:pPr>
            <a:r>
              <a:rPr kumimoji="0" lang="en-US" altLang="en-US" dirty="0">
                <a:ea typeface="ＭＳ Ｐゴシック" panose="020B0600070205080204" pitchFamily="34" charset="-128"/>
              </a:rPr>
              <a:t>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ResultSet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=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,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avg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(salary)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while 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rset.next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()) {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rset.getString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("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 + " " +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rset.getFloat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(2));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}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93308</TotalTime>
  <Words>3782</Words>
  <Application>Microsoft Office PowerPoint</Application>
  <PresentationFormat>Ekran Gösterisi (4:3)</PresentationFormat>
  <Paragraphs>600</Paragraphs>
  <Slides>80</Slides>
  <Notes>73</Notes>
  <HiddenSlides>9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80</vt:i4>
      </vt:variant>
    </vt:vector>
  </HeadingPairs>
  <TitlesOfParts>
    <vt:vector size="81" baseType="lpstr">
      <vt:lpstr>2_db-5-grey</vt:lpstr>
      <vt:lpstr>Chapter 5: Advanced SQL</vt:lpstr>
      <vt:lpstr>Outline</vt:lpstr>
      <vt:lpstr>Accessing SQL from a Programming Language</vt:lpstr>
      <vt:lpstr>Accessing SQL from a Programming Language (Cont.)</vt:lpstr>
      <vt:lpstr>PowerPoint Sunusu</vt:lpstr>
      <vt:lpstr>JDBC</vt:lpstr>
      <vt:lpstr>JDBC Code</vt:lpstr>
      <vt:lpstr>JDBC Code for  Older Versions of Java/JDBC</vt:lpstr>
      <vt:lpstr>JDBC Code (Cont.)</vt:lpstr>
      <vt:lpstr>JDBC SUBSECTIONS       </vt:lpstr>
      <vt:lpstr>JDBC Code Details       </vt:lpstr>
      <vt:lpstr>Prepared Statement</vt:lpstr>
      <vt:lpstr>SQL Injection</vt:lpstr>
      <vt:lpstr>Metadata Features</vt:lpstr>
      <vt:lpstr>Metadata (Cont)</vt:lpstr>
      <vt:lpstr>Metadata (Cont)</vt:lpstr>
      <vt:lpstr>Finding Primary Keys</vt:lpstr>
      <vt:lpstr>Transaction Control in JDBC</vt:lpstr>
      <vt:lpstr>Other JDBC Features</vt:lpstr>
      <vt:lpstr>JDBC Resources</vt:lpstr>
      <vt:lpstr>SQLJ</vt:lpstr>
      <vt:lpstr>PowerPoint Sunusu</vt:lpstr>
      <vt:lpstr>ODBC</vt:lpstr>
      <vt:lpstr>Embedded SQL</vt:lpstr>
      <vt:lpstr>Embedded SQL (Cont.)</vt:lpstr>
      <vt:lpstr>Embedded SQL (Cont.)</vt:lpstr>
      <vt:lpstr>Embedded SQL (Cont.)</vt:lpstr>
      <vt:lpstr>Embedded SQL (Cont.)</vt:lpstr>
      <vt:lpstr>Updates Through Embedded SQL</vt:lpstr>
      <vt:lpstr>Embedded DBs</vt:lpstr>
      <vt:lpstr>PowerPoint Sunusu</vt:lpstr>
      <vt:lpstr>Declaring SQL Functions</vt:lpstr>
      <vt:lpstr>Table Functions</vt:lpstr>
      <vt:lpstr>SQL Procedures</vt:lpstr>
      <vt:lpstr>SQL Procedures (Cont.)</vt:lpstr>
      <vt:lpstr>Language Constructs for Procedures &amp; Functions</vt:lpstr>
      <vt:lpstr>Language Constructs (Cont.)</vt:lpstr>
      <vt:lpstr>Language Constructs – if-then-else</vt:lpstr>
      <vt:lpstr>Example procedure</vt:lpstr>
      <vt:lpstr>External Language Routines</vt:lpstr>
      <vt:lpstr>External Language Routines (Cont.)</vt:lpstr>
      <vt:lpstr>Security with External Language Routines</vt:lpstr>
      <vt:lpstr>PowerPoint Sunusu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PowerPoint Sunusu</vt:lpstr>
      <vt:lpstr>Recursion in SQL</vt:lpstr>
      <vt:lpstr>Example of Fixed-Point Computation</vt:lpstr>
      <vt:lpstr>The Power of Recursion</vt:lpstr>
      <vt:lpstr>The restriction on the recursive query</vt:lpstr>
      <vt:lpstr>Advanced Aggregation Features  Recommend to study https://www.postgresqltutorial.com/ https://pgexercises.com/  </vt:lpstr>
      <vt:lpstr>Ranking</vt:lpstr>
      <vt:lpstr>Ranking</vt:lpstr>
      <vt:lpstr>Ranking (Cont.)</vt:lpstr>
      <vt:lpstr>Ranking (Cont.)</vt:lpstr>
      <vt:lpstr>Ranking (Cont.)</vt:lpstr>
      <vt:lpstr>Windowing</vt:lpstr>
      <vt:lpstr>Windowing</vt:lpstr>
      <vt:lpstr>Windowing (Cont.)</vt:lpstr>
      <vt:lpstr>OLAP</vt:lpstr>
      <vt:lpstr>"Data Analysis" and OLAP</vt:lpstr>
      <vt:lpstr>Example sales relation &amp; pivoting</vt:lpstr>
      <vt:lpstr>Cross Tabulation of sales by item_name and color</vt:lpstr>
      <vt:lpstr>Data Cube</vt:lpstr>
      <vt:lpstr>Hierarchies on Dimensions</vt:lpstr>
      <vt:lpstr>Cross Tabulation With Hierarchy</vt:lpstr>
      <vt:lpstr>Relational Representation of Cross-tabs</vt:lpstr>
      <vt:lpstr>Extended Aggregation to Support OLAP</vt:lpstr>
      <vt:lpstr>Online Analytical Processing Operations</vt:lpstr>
      <vt:lpstr>Online Analytical Processing Operations</vt:lpstr>
      <vt:lpstr>Extended Aggregation (Cont.)</vt:lpstr>
      <vt:lpstr>Extended Aggregation (Cont.)</vt:lpstr>
      <vt:lpstr>Online Analytical Processing Operations</vt:lpstr>
      <vt:lpstr>OLAP Implementation</vt:lpstr>
      <vt:lpstr>OLAP Implementation (Cont.)</vt:lpstr>
      <vt:lpstr>End of Chapter 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mustafa kalay</cp:lastModifiedBy>
  <cp:revision>1303</cp:revision>
  <cp:lastPrinted>1999-06-28T19:27:31Z</cp:lastPrinted>
  <dcterms:created xsi:type="dcterms:W3CDTF">2009-12-21T15:40:22Z</dcterms:created>
  <dcterms:modified xsi:type="dcterms:W3CDTF">2023-03-02T08:06:13Z</dcterms:modified>
</cp:coreProperties>
</file>