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41"/>
  </p:notesMasterIdLst>
  <p:handoutMasterIdLst>
    <p:handoutMasterId r:id="rId42"/>
  </p:handoutMasterIdLst>
  <p:sldIdLst>
    <p:sldId id="323" r:id="rId2"/>
    <p:sldId id="260" r:id="rId3"/>
    <p:sldId id="262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4" r:id="rId13"/>
    <p:sldId id="311" r:id="rId14"/>
    <p:sldId id="310" r:id="rId15"/>
    <p:sldId id="309" r:id="rId16"/>
    <p:sldId id="312" r:id="rId17"/>
    <p:sldId id="324" r:id="rId18"/>
    <p:sldId id="263" r:id="rId19"/>
    <p:sldId id="313" r:id="rId20"/>
    <p:sldId id="314" r:id="rId21"/>
    <p:sldId id="315" r:id="rId22"/>
    <p:sldId id="316" r:id="rId23"/>
    <p:sldId id="325" r:id="rId24"/>
    <p:sldId id="264" r:id="rId25"/>
    <p:sldId id="317" r:id="rId26"/>
    <p:sldId id="318" r:id="rId27"/>
    <p:sldId id="319" r:id="rId28"/>
    <p:sldId id="320" r:id="rId29"/>
    <p:sldId id="326" r:id="rId30"/>
    <p:sldId id="267" r:id="rId31"/>
    <p:sldId id="299" r:id="rId32"/>
    <p:sldId id="269" r:id="rId33"/>
    <p:sldId id="270" r:id="rId34"/>
    <p:sldId id="271" r:id="rId35"/>
    <p:sldId id="272" r:id="rId36"/>
    <p:sldId id="273" r:id="rId37"/>
    <p:sldId id="274" r:id="rId38"/>
    <p:sldId id="276" r:id="rId39"/>
    <p:sldId id="322" r:id="rId40"/>
  </p:sldIdLst>
  <p:sldSz cx="9144000" cy="6858000" type="screen4x3"/>
  <p:notesSz cx="6997700" cy="9283700"/>
  <p:custShowLst>
    <p:custShow name="Custom Show 1" id="0">
      <p:sldLst>
        <p:sld r:id="rId19"/>
        <p:sld r:id="rId3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03365-D0D8-4646-9027-E5050EB2E287}">
          <p14:sldIdLst>
            <p14:sldId id="323"/>
            <p14:sldId id="260"/>
          </p14:sldIdLst>
        </p14:section>
        <p14:section name="Semi-structured Data" id="{E9E3C2ED-52BB-41DE-A5FB-5CD6258DD660}">
          <p14:sldIdLst>
            <p14:sldId id="262"/>
            <p14:sldId id="300"/>
            <p14:sldId id="301"/>
            <p14:sldId id="302"/>
            <p14:sldId id="303"/>
            <p14:sldId id="305"/>
            <p14:sldId id="306"/>
            <p14:sldId id="307"/>
            <p14:sldId id="308"/>
            <p14:sldId id="304"/>
            <p14:sldId id="311"/>
            <p14:sldId id="310"/>
            <p14:sldId id="309"/>
            <p14:sldId id="312"/>
            <p14:sldId id="324"/>
          </p14:sldIdLst>
        </p14:section>
        <p14:section name="Object Orientation" id="{7F07051D-3682-4309-866B-D733A84BF8AA}">
          <p14:sldIdLst>
            <p14:sldId id="263"/>
            <p14:sldId id="313"/>
            <p14:sldId id="314"/>
            <p14:sldId id="315"/>
            <p14:sldId id="316"/>
            <p14:sldId id="325"/>
          </p14:sldIdLst>
        </p14:section>
        <p14:section name="Textual Data" id="{E4DBAEFE-D2E9-460F-A19D-78E1200559D0}">
          <p14:sldIdLst>
            <p14:sldId id="264"/>
            <p14:sldId id="317"/>
            <p14:sldId id="318"/>
            <p14:sldId id="319"/>
            <p14:sldId id="320"/>
            <p14:sldId id="326"/>
          </p14:sldIdLst>
        </p14:section>
        <p14:section name="Spatial Data" id="{4EB87F01-CE99-4F5D-AF26-F4F0D5A399E0}">
          <p14:sldIdLst>
            <p14:sldId id="267"/>
            <p14:sldId id="299"/>
            <p14:sldId id="269"/>
            <p14:sldId id="270"/>
            <p14:sldId id="271"/>
            <p14:sldId id="272"/>
            <p14:sldId id="273"/>
            <p14:sldId id="274"/>
            <p14:sldId id="276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4736D-B428-C715-A068-35802338F710}" v="1654" dt="2023-02-23T19:25:34.714"/>
    <p1510:client id="{44C9B9EC-CEDD-45B6-A828-6B980EEE0FA7}" v="249" dt="2023-02-24T09:01:31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Utku KALAY" userId="S::ukalay@yildiz.edu.tr::8cf5cb78-80df-4188-b6d3-6b01a02d176e" providerId="AD" clId="Web-{2194736D-B428-C715-A068-35802338F710}"/>
    <pc:docChg chg="addSld delSld modSld sldOrd modSection">
      <pc:chgData name="Mustafa Utku KALAY" userId="S::ukalay@yildiz.edu.tr::8cf5cb78-80df-4188-b6d3-6b01a02d176e" providerId="AD" clId="Web-{2194736D-B428-C715-A068-35802338F710}" dt="2023-02-23T19:25:34.714" v="1556" actId="20577"/>
      <pc:docMkLst>
        <pc:docMk/>
      </pc:docMkLst>
      <pc:sldChg chg="addSp delSp modSp">
        <pc:chgData name="Mustafa Utku KALAY" userId="S::ukalay@yildiz.edu.tr::8cf5cb78-80df-4188-b6d3-6b01a02d176e" providerId="AD" clId="Web-{2194736D-B428-C715-A068-35802338F710}" dt="2023-02-23T10:09:14.767" v="234" actId="20577"/>
        <pc:sldMkLst>
          <pc:docMk/>
          <pc:sldMk cId="0" sldId="260"/>
        </pc:sldMkLst>
        <pc:spChg chg="add del">
          <ac:chgData name="Mustafa Utku KALAY" userId="S::ukalay@yildiz.edu.tr::8cf5cb78-80df-4188-b6d3-6b01a02d176e" providerId="AD" clId="Web-{2194736D-B428-C715-A068-35802338F710}" dt="2023-02-23T09:32:12.271" v="1"/>
          <ac:spMkLst>
            <pc:docMk/>
            <pc:sldMk cId="0" sldId="260"/>
            <ac:spMk id="2" creationId="{65C2DDF8-FE6A-FA67-4315-192DF297F4E1}"/>
          </ac:spMkLst>
        </pc:spChg>
        <pc:spChg chg="mod">
          <ac:chgData name="Mustafa Utku KALAY" userId="S::ukalay@yildiz.edu.tr::8cf5cb78-80df-4188-b6d3-6b01a02d176e" providerId="AD" clId="Web-{2194736D-B428-C715-A068-35802338F710}" dt="2023-02-23T10:09:14.767" v="234" actId="20577"/>
          <ac:spMkLst>
            <pc:docMk/>
            <pc:sldMk cId="0" sldId="260"/>
            <ac:spMk id="6147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0:07:01.372" v="223" actId="20577"/>
        <pc:sldMkLst>
          <pc:docMk/>
          <pc:sldMk cId="0" sldId="262"/>
        </pc:sldMkLst>
        <pc:spChg chg="mod">
          <ac:chgData name="Mustafa Utku KALAY" userId="S::ukalay@yildiz.edu.tr::8cf5cb78-80df-4188-b6d3-6b01a02d176e" providerId="AD" clId="Web-{2194736D-B428-C715-A068-35802338F710}" dt="2023-02-23T10:07:01.372" v="223" actId="20577"/>
          <ac:spMkLst>
            <pc:docMk/>
            <pc:sldMk cId="0" sldId="262"/>
            <ac:spMk id="4098" creationId="{00000000-0000-0000-0000-000000000000}"/>
          </ac:spMkLst>
        </pc:spChg>
        <pc:spChg chg="mod">
          <ac:chgData name="Mustafa Utku KALAY" userId="S::ukalay@yildiz.edu.tr::8cf5cb78-80df-4188-b6d3-6b01a02d176e" providerId="AD" clId="Web-{2194736D-B428-C715-A068-35802338F710}" dt="2023-02-23T09:46:35.815" v="108" actId="20577"/>
          <ac:spMkLst>
            <pc:docMk/>
            <pc:sldMk cId="0" sldId="262"/>
            <ac:spMk id="7171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4:02:38.948" v="726" actId="20577"/>
        <pc:sldMkLst>
          <pc:docMk/>
          <pc:sldMk cId="0" sldId="263"/>
        </pc:sldMkLst>
        <pc:spChg chg="mod">
          <ac:chgData name="Mustafa Utku KALAY" userId="S::ukalay@yildiz.edu.tr::8cf5cb78-80df-4188-b6d3-6b01a02d176e" providerId="AD" clId="Web-{2194736D-B428-C715-A068-35802338F710}" dt="2023-02-23T14:02:38.948" v="726" actId="20577"/>
          <ac:spMkLst>
            <pc:docMk/>
            <pc:sldMk cId="0" sldId="263"/>
            <ac:spMk id="8195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8:47:44.304" v="1283" actId="20577"/>
        <pc:sldMkLst>
          <pc:docMk/>
          <pc:sldMk cId="0" sldId="264"/>
        </pc:sldMkLst>
        <pc:spChg chg="mod">
          <ac:chgData name="Mustafa Utku KALAY" userId="S::ukalay@yildiz.edu.tr::8cf5cb78-80df-4188-b6d3-6b01a02d176e" providerId="AD" clId="Web-{2194736D-B428-C715-A068-35802338F710}" dt="2023-02-23T18:34:16.075" v="1099" actId="20577"/>
          <ac:spMkLst>
            <pc:docMk/>
            <pc:sldMk cId="0" sldId="264"/>
            <ac:spMk id="4098" creationId="{00000000-0000-0000-0000-000000000000}"/>
          </ac:spMkLst>
        </pc:spChg>
        <pc:spChg chg="mod">
          <ac:chgData name="Mustafa Utku KALAY" userId="S::ukalay@yildiz.edu.tr::8cf5cb78-80df-4188-b6d3-6b01a02d176e" providerId="AD" clId="Web-{2194736D-B428-C715-A068-35802338F710}" dt="2023-02-23T18:47:44.304" v="1283" actId="20577"/>
          <ac:spMkLst>
            <pc:docMk/>
            <pc:sldMk cId="0" sldId="264"/>
            <ac:spMk id="9219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09:49:56.244" v="126" actId="20577"/>
        <pc:sldMkLst>
          <pc:docMk/>
          <pc:sldMk cId="2400940400" sldId="300"/>
        </pc:sldMkLst>
        <pc:spChg chg="mod">
          <ac:chgData name="Mustafa Utku KALAY" userId="S::ukalay@yildiz.edu.tr::8cf5cb78-80df-4188-b6d3-6b01a02d176e" providerId="AD" clId="Web-{2194736D-B428-C715-A068-35802338F710}" dt="2023-02-23T09:49:56.244" v="126" actId="20577"/>
          <ac:spMkLst>
            <pc:docMk/>
            <pc:sldMk cId="2400940400" sldId="300"/>
            <ac:spMk id="3" creationId="{E7E043A5-AD5F-4845-A228-6B91D760DA33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09:53:15.266" v="136" actId="20577"/>
        <pc:sldMkLst>
          <pc:docMk/>
          <pc:sldMk cId="3255256614" sldId="301"/>
        </pc:sldMkLst>
        <pc:spChg chg="mod">
          <ac:chgData name="Mustafa Utku KALAY" userId="S::ukalay@yildiz.edu.tr::8cf5cb78-80df-4188-b6d3-6b01a02d176e" providerId="AD" clId="Web-{2194736D-B428-C715-A068-35802338F710}" dt="2023-02-23T09:53:15.266" v="136" actId="20577"/>
          <ac:spMkLst>
            <pc:docMk/>
            <pc:sldMk cId="3255256614" sldId="301"/>
            <ac:spMk id="3" creationId="{E7E043A5-AD5F-4845-A228-6B91D760DA33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0:05:51.338" v="219" actId="20577"/>
        <pc:sldMkLst>
          <pc:docMk/>
          <pc:sldMk cId="1224112147" sldId="302"/>
        </pc:sldMkLst>
        <pc:spChg chg="mod">
          <ac:chgData name="Mustafa Utku KALAY" userId="S::ukalay@yildiz.edu.tr::8cf5cb78-80df-4188-b6d3-6b01a02d176e" providerId="AD" clId="Web-{2194736D-B428-C715-A068-35802338F710}" dt="2023-02-23T10:05:51.338" v="219" actId="20577"/>
          <ac:spMkLst>
            <pc:docMk/>
            <pc:sldMk cId="1224112147" sldId="302"/>
            <ac:spMk id="3" creationId="{F08CBD1B-12EA-4D39-9327-17ABBF5CAB0D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2:34:50.738" v="267" actId="14100"/>
        <pc:sldMkLst>
          <pc:docMk/>
          <pc:sldMk cId="4214299936" sldId="303"/>
        </pc:sldMkLst>
        <pc:spChg chg="mod">
          <ac:chgData name="Mustafa Utku KALAY" userId="S::ukalay@yildiz.edu.tr::8cf5cb78-80df-4188-b6d3-6b01a02d176e" providerId="AD" clId="Web-{2194736D-B428-C715-A068-35802338F710}" dt="2023-02-23T12:34:50.738" v="267" actId="14100"/>
          <ac:spMkLst>
            <pc:docMk/>
            <pc:sldMk cId="4214299936" sldId="303"/>
            <ac:spMk id="3" creationId="{D98AAFD6-056E-4FDC-9CC3-AA9A12FD20BA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2:54:29.655" v="506" actId="20577"/>
        <pc:sldMkLst>
          <pc:docMk/>
          <pc:sldMk cId="1431882210" sldId="304"/>
        </pc:sldMkLst>
        <pc:spChg chg="mod">
          <ac:chgData name="Mustafa Utku KALAY" userId="S::ukalay@yildiz.edu.tr::8cf5cb78-80df-4188-b6d3-6b01a02d176e" providerId="AD" clId="Web-{2194736D-B428-C715-A068-35802338F710}" dt="2023-02-23T12:54:29.655" v="506" actId="20577"/>
          <ac:spMkLst>
            <pc:docMk/>
            <pc:sldMk cId="1431882210" sldId="304"/>
            <ac:spMk id="3" creationId="{1D48EB6F-1242-4A0D-A4B1-7DFA30E7E498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2:42:11.203" v="362" actId="20577"/>
        <pc:sldMkLst>
          <pc:docMk/>
          <pc:sldMk cId="1073230117" sldId="305"/>
        </pc:sldMkLst>
        <pc:spChg chg="mod">
          <ac:chgData name="Mustafa Utku KALAY" userId="S::ukalay@yildiz.edu.tr::8cf5cb78-80df-4188-b6d3-6b01a02d176e" providerId="AD" clId="Web-{2194736D-B428-C715-A068-35802338F710}" dt="2023-02-23T12:39:44.209" v="300" actId="1076"/>
          <ac:spMkLst>
            <pc:docMk/>
            <pc:sldMk cId="1073230117" sldId="305"/>
            <ac:spMk id="2" creationId="{E25993AA-32B5-46DD-B228-B07C805057A0}"/>
          </ac:spMkLst>
        </pc:spChg>
        <pc:spChg chg="mod">
          <ac:chgData name="Mustafa Utku KALAY" userId="S::ukalay@yildiz.edu.tr::8cf5cb78-80df-4188-b6d3-6b01a02d176e" providerId="AD" clId="Web-{2194736D-B428-C715-A068-35802338F710}" dt="2023-02-23T12:42:11.203" v="362" actId="20577"/>
          <ac:spMkLst>
            <pc:docMk/>
            <pc:sldMk cId="1073230117" sldId="305"/>
            <ac:spMk id="3" creationId="{2D3FD355-F895-4632-BA6E-831A5BC8EB74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2:47:53.349" v="470" actId="20577"/>
        <pc:sldMkLst>
          <pc:docMk/>
          <pc:sldMk cId="2843476742" sldId="306"/>
        </pc:sldMkLst>
        <pc:spChg chg="mod">
          <ac:chgData name="Mustafa Utku KALAY" userId="S::ukalay@yildiz.edu.tr::8cf5cb78-80df-4188-b6d3-6b01a02d176e" providerId="AD" clId="Web-{2194736D-B428-C715-A068-35802338F710}" dt="2023-02-23T12:47:53.349" v="470" actId="20577"/>
          <ac:spMkLst>
            <pc:docMk/>
            <pc:sldMk cId="2843476742" sldId="306"/>
            <ac:spMk id="3" creationId="{1B383C40-029E-4EFF-925D-6C9D00400980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2:46:07.780" v="411" actId="20577"/>
        <pc:sldMkLst>
          <pc:docMk/>
          <pc:sldMk cId="1779250603" sldId="307"/>
        </pc:sldMkLst>
        <pc:spChg chg="mod">
          <ac:chgData name="Mustafa Utku KALAY" userId="S::ukalay@yildiz.edu.tr::8cf5cb78-80df-4188-b6d3-6b01a02d176e" providerId="AD" clId="Web-{2194736D-B428-C715-A068-35802338F710}" dt="2023-02-23T12:46:07.780" v="411" actId="20577"/>
          <ac:spMkLst>
            <pc:docMk/>
            <pc:sldMk cId="1779250603" sldId="307"/>
            <ac:spMk id="3" creationId="{58560AA6-794A-47EF-8B4D-2133BF183438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2:49:02.337" v="480" actId="20577"/>
        <pc:sldMkLst>
          <pc:docMk/>
          <pc:sldMk cId="3782090657" sldId="308"/>
        </pc:sldMkLst>
        <pc:spChg chg="mod">
          <ac:chgData name="Mustafa Utku KALAY" userId="S::ukalay@yildiz.edu.tr::8cf5cb78-80df-4188-b6d3-6b01a02d176e" providerId="AD" clId="Web-{2194736D-B428-C715-A068-35802338F710}" dt="2023-02-23T12:49:02.337" v="480" actId="20577"/>
          <ac:spMkLst>
            <pc:docMk/>
            <pc:sldMk cId="3782090657" sldId="308"/>
            <ac:spMk id="3" creationId="{D57F764C-4BA4-4052-9B7C-B82CBB502790}"/>
          </ac:spMkLst>
        </pc:spChg>
      </pc:sldChg>
      <pc:sldChg chg="addSp modSp ord">
        <pc:chgData name="Mustafa Utku KALAY" userId="S::ukalay@yildiz.edu.tr::8cf5cb78-80df-4188-b6d3-6b01a02d176e" providerId="AD" clId="Web-{2194736D-B428-C715-A068-35802338F710}" dt="2023-02-23T13:09:38.149" v="708"/>
        <pc:sldMkLst>
          <pc:docMk/>
          <pc:sldMk cId="4102864394" sldId="311"/>
        </pc:sldMkLst>
        <pc:spChg chg="mod">
          <ac:chgData name="Mustafa Utku KALAY" userId="S::ukalay@yildiz.edu.tr::8cf5cb78-80df-4188-b6d3-6b01a02d176e" providerId="AD" clId="Web-{2194736D-B428-C715-A068-35802338F710}" dt="2023-02-23T13:06:27.371" v="685" actId="20577"/>
          <ac:spMkLst>
            <pc:docMk/>
            <pc:sldMk cId="4102864394" sldId="311"/>
            <ac:spMk id="2" creationId="{97EF760C-BB81-4649-9463-E35B8D60B472}"/>
          </ac:spMkLst>
        </pc:spChg>
        <pc:spChg chg="add mod">
          <ac:chgData name="Mustafa Utku KALAY" userId="S::ukalay@yildiz.edu.tr::8cf5cb78-80df-4188-b6d3-6b01a02d176e" providerId="AD" clId="Web-{2194736D-B428-C715-A068-35802338F710}" dt="2023-02-23T13:08:35.348" v="699" actId="20577"/>
          <ac:spMkLst>
            <pc:docMk/>
            <pc:sldMk cId="4102864394" sldId="311"/>
            <ac:spMk id="3" creationId="{EF31275B-1693-980D-CCE6-9550378E0DE8}"/>
          </ac:spMkLst>
        </pc:spChg>
        <pc:spChg chg="add mod">
          <ac:chgData name="Mustafa Utku KALAY" userId="S::ukalay@yildiz.edu.tr::8cf5cb78-80df-4188-b6d3-6b01a02d176e" providerId="AD" clId="Web-{2194736D-B428-C715-A068-35802338F710}" dt="2023-02-23T13:09:38.149" v="708"/>
          <ac:spMkLst>
            <pc:docMk/>
            <pc:sldMk cId="4102864394" sldId="311"/>
            <ac:spMk id="5" creationId="{F062AD1A-DAE6-A241-E9C3-0D797C6FDB6C}"/>
          </ac:spMkLst>
        </pc:spChg>
        <pc:picChg chg="mod">
          <ac:chgData name="Mustafa Utku KALAY" userId="S::ukalay@yildiz.edu.tr::8cf5cb78-80df-4188-b6d3-6b01a02d176e" providerId="AD" clId="Web-{2194736D-B428-C715-A068-35802338F710}" dt="2023-02-23T12:56:49.601" v="515" actId="1076"/>
          <ac:picMkLst>
            <pc:docMk/>
            <pc:sldMk cId="4102864394" sldId="311"/>
            <ac:picMk id="4" creationId="{14C89DE1-91F0-4EFC-8B5A-D0C5E868E6D3}"/>
          </ac:picMkLst>
        </pc:picChg>
      </pc:sldChg>
      <pc:sldChg chg="modSp">
        <pc:chgData name="Mustafa Utku KALAY" userId="S::ukalay@yildiz.edu.tr::8cf5cb78-80df-4188-b6d3-6b01a02d176e" providerId="AD" clId="Web-{2194736D-B428-C715-A068-35802338F710}" dt="2023-02-23T13:51:44.163" v="710" actId="20577"/>
        <pc:sldMkLst>
          <pc:docMk/>
          <pc:sldMk cId="3449258216" sldId="312"/>
        </pc:sldMkLst>
        <pc:spChg chg="mod">
          <ac:chgData name="Mustafa Utku KALAY" userId="S::ukalay@yildiz.edu.tr::8cf5cb78-80df-4188-b6d3-6b01a02d176e" providerId="AD" clId="Web-{2194736D-B428-C715-A068-35802338F710}" dt="2023-02-23T13:51:44.163" v="710" actId="20577"/>
          <ac:spMkLst>
            <pc:docMk/>
            <pc:sldMk cId="3449258216" sldId="312"/>
            <ac:spMk id="3" creationId="{8C2F847A-D69E-427F-817F-78B8269FAA87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4:10:28.977" v="790" actId="20577"/>
        <pc:sldMkLst>
          <pc:docMk/>
          <pc:sldMk cId="978313526" sldId="313"/>
        </pc:sldMkLst>
        <pc:spChg chg="mod">
          <ac:chgData name="Mustafa Utku KALAY" userId="S::ukalay@yildiz.edu.tr::8cf5cb78-80df-4188-b6d3-6b01a02d176e" providerId="AD" clId="Web-{2194736D-B428-C715-A068-35802338F710}" dt="2023-02-23T14:10:28.977" v="790" actId="20577"/>
          <ac:spMkLst>
            <pc:docMk/>
            <pc:sldMk cId="978313526" sldId="313"/>
            <ac:spMk id="3" creationId="{E146B8D0-35C5-434A-8C42-AEEF06BC3001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4:17:29.724" v="808" actId="20577"/>
        <pc:sldMkLst>
          <pc:docMk/>
          <pc:sldMk cId="1897596508" sldId="314"/>
        </pc:sldMkLst>
        <pc:spChg chg="mod">
          <ac:chgData name="Mustafa Utku KALAY" userId="S::ukalay@yildiz.edu.tr::8cf5cb78-80df-4188-b6d3-6b01a02d176e" providerId="AD" clId="Web-{2194736D-B428-C715-A068-35802338F710}" dt="2023-02-23T14:17:29.724" v="808" actId="20577"/>
          <ac:spMkLst>
            <pc:docMk/>
            <pc:sldMk cId="1897596508" sldId="314"/>
            <ac:spMk id="3" creationId="{F60B3812-4BFE-4790-8FE3-3C4A03413E0F}"/>
          </ac:spMkLst>
        </pc:spChg>
      </pc:sldChg>
      <pc:sldChg chg="addSp modSp">
        <pc:chgData name="Mustafa Utku KALAY" userId="S::ukalay@yildiz.edu.tr::8cf5cb78-80df-4188-b6d3-6b01a02d176e" providerId="AD" clId="Web-{2194736D-B428-C715-A068-35802338F710}" dt="2023-02-23T14:30:51.888" v="915" actId="20577"/>
        <pc:sldMkLst>
          <pc:docMk/>
          <pc:sldMk cId="3777566327" sldId="315"/>
        </pc:sldMkLst>
        <pc:spChg chg="mod">
          <ac:chgData name="Mustafa Utku KALAY" userId="S::ukalay@yildiz.edu.tr::8cf5cb78-80df-4188-b6d3-6b01a02d176e" providerId="AD" clId="Web-{2194736D-B428-C715-A068-35802338F710}" dt="2023-02-23T14:30:51.888" v="915" actId="20577"/>
          <ac:spMkLst>
            <pc:docMk/>
            <pc:sldMk cId="3777566327" sldId="315"/>
            <ac:spMk id="3" creationId="{C7E871C4-D7E5-4920-B96F-3BE9D666FDE4}"/>
          </ac:spMkLst>
        </pc:spChg>
        <pc:spChg chg="add mod">
          <ac:chgData name="Mustafa Utku KALAY" userId="S::ukalay@yildiz.edu.tr::8cf5cb78-80df-4188-b6d3-6b01a02d176e" providerId="AD" clId="Web-{2194736D-B428-C715-A068-35802338F710}" dt="2023-02-23T14:28:11.227" v="913" actId="14100"/>
          <ac:spMkLst>
            <pc:docMk/>
            <pc:sldMk cId="3777566327" sldId="315"/>
            <ac:spMk id="4" creationId="{5B717FDD-959D-C2DE-31D1-21686F52265E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4:43:48.318" v="1094" actId="1076"/>
        <pc:sldMkLst>
          <pc:docMk/>
          <pc:sldMk cId="177303566" sldId="316"/>
        </pc:sldMkLst>
        <pc:spChg chg="mod">
          <ac:chgData name="Mustafa Utku KALAY" userId="S::ukalay@yildiz.edu.tr::8cf5cb78-80df-4188-b6d3-6b01a02d176e" providerId="AD" clId="Web-{2194736D-B428-C715-A068-35802338F710}" dt="2023-02-23T14:43:48.318" v="1094" actId="1076"/>
          <ac:spMkLst>
            <pc:docMk/>
            <pc:sldMk cId="177303566" sldId="316"/>
            <ac:spMk id="2" creationId="{D53EFE87-A01F-4A88-AB01-B12DC017334D}"/>
          </ac:spMkLst>
        </pc:spChg>
        <pc:spChg chg="mod">
          <ac:chgData name="Mustafa Utku KALAY" userId="S::ukalay@yildiz.edu.tr::8cf5cb78-80df-4188-b6d3-6b01a02d176e" providerId="AD" clId="Web-{2194736D-B428-C715-A068-35802338F710}" dt="2023-02-23T14:43:45.943" v="1093" actId="20577"/>
          <ac:spMkLst>
            <pc:docMk/>
            <pc:sldMk cId="177303566" sldId="316"/>
            <ac:spMk id="3" creationId="{064D21A6-E1F6-4BC2-BEB8-8612876237A9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9:04:35.875" v="1449" actId="20577"/>
        <pc:sldMkLst>
          <pc:docMk/>
          <pc:sldMk cId="714834034" sldId="317"/>
        </pc:sldMkLst>
        <pc:spChg chg="mod">
          <ac:chgData name="Mustafa Utku KALAY" userId="S::ukalay@yildiz.edu.tr::8cf5cb78-80df-4188-b6d3-6b01a02d176e" providerId="AD" clId="Web-{2194736D-B428-C715-A068-35802338F710}" dt="2023-02-23T19:04:35.875" v="1449" actId="20577"/>
          <ac:spMkLst>
            <pc:docMk/>
            <pc:sldMk cId="714834034" sldId="317"/>
            <ac:spMk id="3" creationId="{977498B8-1E47-4AA6-94FC-85A61348456B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9:14:15.729" v="1486" actId="20577"/>
        <pc:sldMkLst>
          <pc:docMk/>
          <pc:sldMk cId="1443010727" sldId="318"/>
        </pc:sldMkLst>
        <pc:spChg chg="mod">
          <ac:chgData name="Mustafa Utku KALAY" userId="S::ukalay@yildiz.edu.tr::8cf5cb78-80df-4188-b6d3-6b01a02d176e" providerId="AD" clId="Web-{2194736D-B428-C715-A068-35802338F710}" dt="2023-02-23T19:14:15.729" v="1486" actId="20577"/>
          <ac:spMkLst>
            <pc:docMk/>
            <pc:sldMk cId="1443010727" sldId="318"/>
            <ac:spMk id="3" creationId="{576987CA-78EE-4AFC-96B5-FAE059D1EC9B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9:18:36.497" v="1512" actId="20577"/>
        <pc:sldMkLst>
          <pc:docMk/>
          <pc:sldMk cId="2058267930" sldId="319"/>
        </pc:sldMkLst>
        <pc:spChg chg="mod">
          <ac:chgData name="Mustafa Utku KALAY" userId="S::ukalay@yildiz.edu.tr::8cf5cb78-80df-4188-b6d3-6b01a02d176e" providerId="AD" clId="Web-{2194736D-B428-C715-A068-35802338F710}" dt="2023-02-23T19:18:36.497" v="1512" actId="20577"/>
          <ac:spMkLst>
            <pc:docMk/>
            <pc:sldMk cId="2058267930" sldId="319"/>
            <ac:spMk id="3" creationId="{576987CA-78EE-4AFC-96B5-FAE059D1EC9B}"/>
          </ac:spMkLst>
        </pc:spChg>
      </pc:sldChg>
      <pc:sldChg chg="modSp">
        <pc:chgData name="Mustafa Utku KALAY" userId="S::ukalay@yildiz.edu.tr::8cf5cb78-80df-4188-b6d3-6b01a02d176e" providerId="AD" clId="Web-{2194736D-B428-C715-A068-35802338F710}" dt="2023-02-23T19:25:34.714" v="1556" actId="20577"/>
        <pc:sldMkLst>
          <pc:docMk/>
          <pc:sldMk cId="2528837259" sldId="320"/>
        </pc:sldMkLst>
        <pc:spChg chg="mod">
          <ac:chgData name="Mustafa Utku KALAY" userId="S::ukalay@yildiz.edu.tr::8cf5cb78-80df-4188-b6d3-6b01a02d176e" providerId="AD" clId="Web-{2194736D-B428-C715-A068-35802338F710}" dt="2023-02-23T19:25:34.714" v="1556" actId="20577"/>
          <ac:spMkLst>
            <pc:docMk/>
            <pc:sldMk cId="2528837259" sldId="320"/>
            <ac:spMk id="3" creationId="{A5C369F0-E989-4F4E-9740-0E12922F33DE}"/>
          </ac:spMkLst>
        </pc:spChg>
      </pc:sldChg>
      <pc:sldChg chg="del">
        <pc:chgData name="Mustafa Utku KALAY" userId="S::ukalay@yildiz.edu.tr::8cf5cb78-80df-4188-b6d3-6b01a02d176e" providerId="AD" clId="Web-{2194736D-B428-C715-A068-35802338F710}" dt="2023-02-23T10:08:48.829" v="232"/>
        <pc:sldMkLst>
          <pc:docMk/>
          <pc:sldMk cId="805380190" sldId="321"/>
        </pc:sldMkLst>
      </pc:sldChg>
      <pc:sldChg chg="modSp add ord replId">
        <pc:chgData name="Mustafa Utku KALAY" userId="S::ukalay@yildiz.edu.tr::8cf5cb78-80df-4188-b6d3-6b01a02d176e" providerId="AD" clId="Web-{2194736D-B428-C715-A068-35802338F710}" dt="2023-02-23T10:07:51.358" v="226" actId="20577"/>
        <pc:sldMkLst>
          <pc:docMk/>
          <pc:sldMk cId="3335128221" sldId="324"/>
        </pc:sldMkLst>
        <pc:spChg chg="mod">
          <ac:chgData name="Mustafa Utku KALAY" userId="S::ukalay@yildiz.edu.tr::8cf5cb78-80df-4188-b6d3-6b01a02d176e" providerId="AD" clId="Web-{2194736D-B428-C715-A068-35802338F710}" dt="2023-02-23T10:07:51.358" v="226" actId="20577"/>
          <ac:spMkLst>
            <pc:docMk/>
            <pc:sldMk cId="3335128221" sldId="324"/>
            <ac:spMk id="6147" creationId="{00000000-0000-0000-0000-000000000000}"/>
          </ac:spMkLst>
        </pc:spChg>
      </pc:sldChg>
      <pc:sldChg chg="modSp add ord replId">
        <pc:chgData name="Mustafa Utku KALAY" userId="S::ukalay@yildiz.edu.tr::8cf5cb78-80df-4188-b6d3-6b01a02d176e" providerId="AD" clId="Web-{2194736D-B428-C715-A068-35802338F710}" dt="2023-02-23T10:08:25.734" v="229" actId="20577"/>
        <pc:sldMkLst>
          <pc:docMk/>
          <pc:sldMk cId="4176539171" sldId="325"/>
        </pc:sldMkLst>
        <pc:spChg chg="mod">
          <ac:chgData name="Mustafa Utku KALAY" userId="S::ukalay@yildiz.edu.tr::8cf5cb78-80df-4188-b6d3-6b01a02d176e" providerId="AD" clId="Web-{2194736D-B428-C715-A068-35802338F710}" dt="2023-02-23T10:08:25.734" v="229" actId="20577"/>
          <ac:spMkLst>
            <pc:docMk/>
            <pc:sldMk cId="4176539171" sldId="325"/>
            <ac:spMk id="6147" creationId="{00000000-0000-0000-0000-000000000000}"/>
          </ac:spMkLst>
        </pc:spChg>
      </pc:sldChg>
      <pc:sldChg chg="modSp add ord replId">
        <pc:chgData name="Mustafa Utku KALAY" userId="S::ukalay@yildiz.edu.tr::8cf5cb78-80df-4188-b6d3-6b01a02d176e" providerId="AD" clId="Web-{2194736D-B428-C715-A068-35802338F710}" dt="2023-02-23T10:08:53.969" v="233" actId="20577"/>
        <pc:sldMkLst>
          <pc:docMk/>
          <pc:sldMk cId="3462400034" sldId="326"/>
        </pc:sldMkLst>
        <pc:spChg chg="mod">
          <ac:chgData name="Mustafa Utku KALAY" userId="S::ukalay@yildiz.edu.tr::8cf5cb78-80df-4188-b6d3-6b01a02d176e" providerId="AD" clId="Web-{2194736D-B428-C715-A068-35802338F710}" dt="2023-02-23T10:08:53.969" v="233" actId="20577"/>
          <ac:spMkLst>
            <pc:docMk/>
            <pc:sldMk cId="3462400034" sldId="326"/>
            <ac:spMk id="6147" creationId="{00000000-0000-0000-0000-000000000000}"/>
          </ac:spMkLst>
        </pc:spChg>
      </pc:sldChg>
    </pc:docChg>
  </pc:docChgLst>
  <pc:docChgLst>
    <pc:chgData name="Mustafa Utku KALAY" userId="S::ukalay@yildiz.edu.tr::8cf5cb78-80df-4188-b6d3-6b01a02d176e" providerId="AD" clId="Web-{44C9B9EC-CEDD-45B6-A828-6B980EEE0FA7}"/>
    <pc:docChg chg="modSld">
      <pc:chgData name="Mustafa Utku KALAY" userId="S::ukalay@yildiz.edu.tr::8cf5cb78-80df-4188-b6d3-6b01a02d176e" providerId="AD" clId="Web-{44C9B9EC-CEDD-45B6-A828-6B980EEE0FA7}" dt="2023-02-24T09:01:30.781" v="253" actId="20577"/>
      <pc:docMkLst>
        <pc:docMk/>
      </pc:docMkLst>
      <pc:sldChg chg="modSp">
        <pc:chgData name="Mustafa Utku KALAY" userId="S::ukalay@yildiz.edu.tr::8cf5cb78-80df-4188-b6d3-6b01a02d176e" providerId="AD" clId="Web-{44C9B9EC-CEDD-45B6-A828-6B980EEE0FA7}" dt="2023-02-24T08:31:03.080" v="30" actId="14100"/>
        <pc:sldMkLst>
          <pc:docMk/>
          <pc:sldMk cId="0" sldId="267"/>
        </pc:sldMkLst>
        <pc:spChg chg="mod">
          <ac:chgData name="Mustafa Utku KALAY" userId="S::ukalay@yildiz.edu.tr::8cf5cb78-80df-4188-b6d3-6b01a02d176e" providerId="AD" clId="Web-{44C9B9EC-CEDD-45B6-A828-6B980EEE0FA7}" dt="2023-02-24T08:31:03.080" v="30" actId="14100"/>
          <ac:spMkLst>
            <pc:docMk/>
            <pc:sldMk cId="0" sldId="267"/>
            <ac:spMk id="11267" creationId="{00000000-0000-0000-0000-000000000000}"/>
          </ac:spMkLst>
        </pc:spChg>
      </pc:sldChg>
      <pc:sldChg chg="addSp modSp">
        <pc:chgData name="Mustafa Utku KALAY" userId="S::ukalay@yildiz.edu.tr::8cf5cb78-80df-4188-b6d3-6b01a02d176e" providerId="AD" clId="Web-{44C9B9EC-CEDD-45B6-A828-6B980EEE0FA7}" dt="2023-02-24T08:55:01.552" v="205" actId="1076"/>
        <pc:sldMkLst>
          <pc:docMk/>
          <pc:sldMk cId="0" sldId="270"/>
        </pc:sldMkLst>
        <pc:spChg chg="add mod">
          <ac:chgData name="Mustafa Utku KALAY" userId="S::ukalay@yildiz.edu.tr::8cf5cb78-80df-4188-b6d3-6b01a02d176e" providerId="AD" clId="Web-{44C9B9EC-CEDD-45B6-A828-6B980EEE0FA7}" dt="2023-02-24T08:55:01.552" v="205" actId="1076"/>
          <ac:spMkLst>
            <pc:docMk/>
            <pc:sldMk cId="0" sldId="270"/>
            <ac:spMk id="3" creationId="{DA7D1297-6C00-65C2-CC87-1D00E1FC79D8}"/>
          </ac:spMkLst>
        </pc:spChg>
        <pc:spChg chg="mod">
          <ac:chgData name="Mustafa Utku KALAY" userId="S::ukalay@yildiz.edu.tr::8cf5cb78-80df-4188-b6d3-6b01a02d176e" providerId="AD" clId="Web-{44C9B9EC-CEDD-45B6-A828-6B980EEE0FA7}" dt="2023-02-24T08:23:19.944" v="16" actId="20577"/>
          <ac:spMkLst>
            <pc:docMk/>
            <pc:sldMk cId="0" sldId="270"/>
            <ac:spMk id="14339" creationId="{00000000-0000-0000-0000-000000000000}"/>
          </ac:spMkLst>
        </pc:spChg>
        <pc:picChg chg="add mod">
          <ac:chgData name="Mustafa Utku KALAY" userId="S::ukalay@yildiz.edu.tr::8cf5cb78-80df-4188-b6d3-6b01a02d176e" providerId="AD" clId="Web-{44C9B9EC-CEDD-45B6-A828-6B980EEE0FA7}" dt="2023-02-24T08:21:56.473" v="13" actId="1076"/>
          <ac:picMkLst>
            <pc:docMk/>
            <pc:sldMk cId="0" sldId="270"/>
            <ac:picMk id="2" creationId="{3E4B5385-4F38-E082-D172-739B6E7C0E8E}"/>
          </ac:picMkLst>
        </pc:picChg>
      </pc:sldChg>
      <pc:sldChg chg="modSp">
        <pc:chgData name="Mustafa Utku KALAY" userId="S::ukalay@yildiz.edu.tr::8cf5cb78-80df-4188-b6d3-6b01a02d176e" providerId="AD" clId="Web-{44C9B9EC-CEDD-45B6-A828-6B980EEE0FA7}" dt="2023-02-24T08:36:40.245" v="94" actId="20577"/>
        <pc:sldMkLst>
          <pc:docMk/>
          <pc:sldMk cId="0" sldId="271"/>
        </pc:sldMkLst>
        <pc:spChg chg="mod">
          <ac:chgData name="Mustafa Utku KALAY" userId="S::ukalay@yildiz.edu.tr::8cf5cb78-80df-4188-b6d3-6b01a02d176e" providerId="AD" clId="Web-{44C9B9EC-CEDD-45B6-A828-6B980EEE0FA7}" dt="2023-02-24T08:36:40.245" v="94" actId="20577"/>
          <ac:spMkLst>
            <pc:docMk/>
            <pc:sldMk cId="0" sldId="271"/>
            <ac:spMk id="15363" creationId="{00000000-0000-0000-0000-000000000000}"/>
          </ac:spMkLst>
        </pc:spChg>
      </pc:sldChg>
      <pc:sldChg chg="modSp">
        <pc:chgData name="Mustafa Utku KALAY" userId="S::ukalay@yildiz.edu.tr::8cf5cb78-80df-4188-b6d3-6b01a02d176e" providerId="AD" clId="Web-{44C9B9EC-CEDD-45B6-A828-6B980EEE0FA7}" dt="2023-02-24T08:38:33.685" v="115" actId="20577"/>
        <pc:sldMkLst>
          <pc:docMk/>
          <pc:sldMk cId="0" sldId="272"/>
        </pc:sldMkLst>
        <pc:spChg chg="mod">
          <ac:chgData name="Mustafa Utku KALAY" userId="S::ukalay@yildiz.edu.tr::8cf5cb78-80df-4188-b6d3-6b01a02d176e" providerId="AD" clId="Web-{44C9B9EC-CEDD-45B6-A828-6B980EEE0FA7}" dt="2023-02-24T08:38:33.685" v="115" actId="20577"/>
          <ac:spMkLst>
            <pc:docMk/>
            <pc:sldMk cId="0" sldId="272"/>
            <ac:spMk id="16387" creationId="{00000000-0000-0000-0000-000000000000}"/>
          </ac:spMkLst>
        </pc:spChg>
        <pc:picChg chg="mod">
          <ac:chgData name="Mustafa Utku KALAY" userId="S::ukalay@yildiz.edu.tr::8cf5cb78-80df-4188-b6d3-6b01a02d176e" providerId="AD" clId="Web-{44C9B9EC-CEDD-45B6-A828-6B980EEE0FA7}" dt="2023-02-24T08:37:12.448" v="95" actId="1076"/>
          <ac:picMkLst>
            <pc:docMk/>
            <pc:sldMk cId="0" sldId="272"/>
            <ac:picMk id="16388" creationId="{00000000-0000-0000-0000-000000000000}"/>
          </ac:picMkLst>
        </pc:picChg>
      </pc:sldChg>
      <pc:sldChg chg="addSp modSp">
        <pc:chgData name="Mustafa Utku KALAY" userId="S::ukalay@yildiz.edu.tr::8cf5cb78-80df-4188-b6d3-6b01a02d176e" providerId="AD" clId="Web-{44C9B9EC-CEDD-45B6-A828-6B980EEE0FA7}" dt="2023-02-24T08:53:58.676" v="196"/>
        <pc:sldMkLst>
          <pc:docMk/>
          <pc:sldMk cId="0" sldId="273"/>
        </pc:sldMkLst>
        <pc:spChg chg="add mod">
          <ac:chgData name="Mustafa Utku KALAY" userId="S::ukalay@yildiz.edu.tr::8cf5cb78-80df-4188-b6d3-6b01a02d176e" providerId="AD" clId="Web-{44C9B9EC-CEDD-45B6-A828-6B980EEE0FA7}" dt="2023-02-24T08:53:58.676" v="196"/>
          <ac:spMkLst>
            <pc:docMk/>
            <pc:sldMk cId="0" sldId="273"/>
            <ac:spMk id="3" creationId="{1D4102D3-9E3F-424E-CA2B-4F9A599EC2C9}"/>
          </ac:spMkLst>
        </pc:spChg>
        <pc:spChg chg="mod">
          <ac:chgData name="Mustafa Utku KALAY" userId="S::ukalay@yildiz.edu.tr::8cf5cb78-80df-4188-b6d3-6b01a02d176e" providerId="AD" clId="Web-{44C9B9EC-CEDD-45B6-A828-6B980EEE0FA7}" dt="2023-02-24T08:52:58.081" v="185" actId="14100"/>
          <ac:spMkLst>
            <pc:docMk/>
            <pc:sldMk cId="0" sldId="273"/>
            <ac:spMk id="17411" creationId="{00000000-0000-0000-0000-000000000000}"/>
          </ac:spMkLst>
        </pc:spChg>
        <pc:picChg chg="add mod">
          <ac:chgData name="Mustafa Utku KALAY" userId="S::ukalay@yildiz.edu.tr::8cf5cb78-80df-4188-b6d3-6b01a02d176e" providerId="AD" clId="Web-{44C9B9EC-CEDD-45B6-A828-6B980EEE0FA7}" dt="2023-02-24T08:53:01.690" v="186" actId="1076"/>
          <ac:picMkLst>
            <pc:docMk/>
            <pc:sldMk cId="0" sldId="273"/>
            <ac:picMk id="2" creationId="{B7F2BEEB-CF6B-67EB-F1C9-B0B8CE431EC4}"/>
          </ac:picMkLst>
        </pc:picChg>
      </pc:sldChg>
      <pc:sldChg chg="modSp">
        <pc:chgData name="Mustafa Utku KALAY" userId="S::ukalay@yildiz.edu.tr::8cf5cb78-80df-4188-b6d3-6b01a02d176e" providerId="AD" clId="Web-{44C9B9EC-CEDD-45B6-A828-6B980EEE0FA7}" dt="2023-02-24T09:01:30.781" v="253" actId="20577"/>
        <pc:sldMkLst>
          <pc:docMk/>
          <pc:sldMk cId="0" sldId="274"/>
        </pc:sldMkLst>
        <pc:spChg chg="mod">
          <ac:chgData name="Mustafa Utku KALAY" userId="S::ukalay@yildiz.edu.tr::8cf5cb78-80df-4188-b6d3-6b01a02d176e" providerId="AD" clId="Web-{44C9B9EC-CEDD-45B6-A828-6B980EEE0FA7}" dt="2023-02-24T09:01:30.781" v="253" actId="20577"/>
          <ac:spMkLst>
            <pc:docMk/>
            <pc:sldMk cId="0" sldId="274"/>
            <ac:spMk id="1843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0A6A227-F7E7-48F5-A8F6-E6E63EA91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E2748BD-2460-41BE-8072-D39EF92ABE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F24E86D-6723-44FE-8711-F8670374F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E9A57-6A9E-40FA-9838-E464D38B3A3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8700275-52A8-4345-9228-079FD65CB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152C2E6-B2E3-4412-80F6-E82683846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9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FE1F05-5738-48AE-9B96-08E0DD82E088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E7FD40-7BD9-4B48-97EB-A2F022D7E15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2FA79B-BCC3-48C7-8B14-5B3D81BBB13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0F2A02-3DAC-4406-B339-DD2DBC33BFD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E6508-AA88-4631-85F7-ABFF4331EA9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E64C46-6017-4AA9-A90C-61B73DAA476B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D20E19-FDDF-47EE-9132-05048A16870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59FF91-24A6-4A5F-BFF0-C700CCE9E2AA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5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3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5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4D5400-E87F-4451-9683-2C825BC8F7F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3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EE52E-6090-479A-BF14-A6E202E07B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9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AFFD8-59C2-4F5A-B8EF-A8599026AA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97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4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3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5" name="Picture 8" descr="Cover-6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1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0C4E5-17D1-4872-B21D-2B4A18154A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8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4DA84-7C54-4922-9BD2-218B9C934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5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C8CC1-3681-45E8-ABC1-4AED96C0A1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3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E9807-3D77-44A7-8E78-8C65AED10C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0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B68C0-5DDE-4576-AF52-92D32A1CEF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AA7C7-5475-4424-A58D-E64214097C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6272F-0669-4616-9815-4752130E87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1C8433E4-37A3-4FD9-882B-A459AB8223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4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5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8:</a:t>
            </a:r>
            <a:r>
              <a:rPr lang="en-US" dirty="0"/>
              <a:t> Complex Data Types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24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0462-F0F1-44CD-AE35-4EB7D793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Data in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0AA6-794A-47EF-8B4D-2133BF18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727075"/>
            <a:ext cx="8206358" cy="5367972"/>
          </a:xfrm>
        </p:spPr>
        <p:txBody>
          <a:bodyPr/>
          <a:lstStyle/>
          <a:p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purchase order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&lt;</a:t>
            </a:r>
            <a:r>
              <a:rPr lang="en-IN" sz="1600" dirty="0">
                <a:ea typeface="MS PGothic"/>
              </a:rPr>
              <a:t>identifier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P-101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/identifier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&lt;</a:t>
            </a:r>
            <a:r>
              <a:rPr lang="en-IN" sz="1600" dirty="0">
                <a:ea typeface="MS PGothic"/>
              </a:rPr>
              <a:t>purchaser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 &lt;</a:t>
            </a:r>
            <a:r>
              <a:rPr lang="en-IN" sz="1600" dirty="0">
                <a:ea typeface="MS PGothic"/>
              </a:rPr>
              <a:t>name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Cray Z. Coyote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/name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 &lt;</a:t>
            </a:r>
            <a:r>
              <a:rPr lang="en-IN" sz="1600" dirty="0">
                <a:ea typeface="MS PGothic"/>
              </a:rPr>
              <a:t>address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Route 66, Mesa Flats, Arizona 86047, USA 		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/address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&lt;</a:t>
            </a:r>
            <a:r>
              <a:rPr lang="en-IN" sz="1600" dirty="0">
                <a:ea typeface="MS PGothic"/>
              </a:rPr>
              <a:t>/purchaser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&lt;</a:t>
            </a:r>
            <a:r>
              <a:rPr lang="en-IN" sz="1600" dirty="0">
                <a:ea typeface="MS PGothic"/>
              </a:rPr>
              <a:t>supplier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&lt;</a:t>
            </a:r>
            <a:r>
              <a:rPr lang="en-IN" sz="1600" dirty="0">
                <a:ea typeface="MS PGothic"/>
              </a:rPr>
              <a:t>name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Acme Supplies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/name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&lt;</a:t>
            </a:r>
            <a:r>
              <a:rPr lang="en-IN" sz="1600" dirty="0">
                <a:ea typeface="MS PGothic"/>
              </a:rPr>
              <a:t>address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1 Broadway, New York, NY, USA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/address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&lt;</a:t>
            </a:r>
            <a:r>
              <a:rPr lang="en-IN" sz="1600" dirty="0">
                <a:ea typeface="MS PGothic"/>
              </a:rPr>
              <a:t>/supplier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	&lt;</a:t>
            </a:r>
            <a:r>
              <a:rPr lang="en-IN" sz="1600" dirty="0" err="1">
                <a:ea typeface="MS PGothic"/>
              </a:rPr>
              <a:t>itemlist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	        &lt;</a:t>
            </a:r>
            <a:r>
              <a:rPr lang="en-IN" sz="1600" dirty="0">
                <a:ea typeface="MS PGothic"/>
              </a:rPr>
              <a:t>item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     &lt;</a:t>
            </a:r>
            <a:r>
              <a:rPr lang="en-IN" sz="1600" dirty="0">
                <a:ea typeface="MS PGothic"/>
              </a:rPr>
              <a:t>identifier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RS1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/identifier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     &lt;</a:t>
            </a:r>
            <a:r>
              <a:rPr lang="en-IN" sz="1600" dirty="0">
                <a:ea typeface="MS PGothic"/>
              </a:rPr>
              <a:t>description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Atom powered rocket sled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/description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     &lt;</a:t>
            </a:r>
            <a:r>
              <a:rPr lang="en-IN" sz="1600" dirty="0">
                <a:ea typeface="MS PGothic"/>
              </a:rPr>
              <a:t>quantity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2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/quantity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               &lt;</a:t>
            </a:r>
            <a:r>
              <a:rPr lang="en-IN" sz="1600" dirty="0">
                <a:ea typeface="MS PGothic"/>
              </a:rPr>
              <a:t>price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199.95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/price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	        &lt;</a:t>
            </a:r>
            <a:r>
              <a:rPr lang="en-IN" sz="1600" dirty="0">
                <a:ea typeface="MS PGothic"/>
              </a:rPr>
              <a:t>/item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	        &lt;</a:t>
            </a:r>
            <a:r>
              <a:rPr lang="en-IN" sz="1600" dirty="0">
                <a:ea typeface="MS PGothic"/>
              </a:rPr>
              <a:t>item</a:t>
            </a:r>
            <a:r>
              <a:rPr lang="en-IN" sz="1600" i="1" dirty="0">
                <a:ea typeface="MS PGothic"/>
              </a:rPr>
              <a:t>&gt;…</a:t>
            </a:r>
            <a:r>
              <a:rPr lang="en-IN" sz="1600" dirty="0">
                <a:ea typeface="MS PGothic"/>
              </a:rPr>
              <a:t>&lt;/item&gt;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	&lt;</a:t>
            </a:r>
            <a:r>
              <a:rPr lang="en-IN" sz="1600" dirty="0">
                <a:ea typeface="MS PGothic"/>
              </a:rPr>
              <a:t>/</a:t>
            </a:r>
            <a:r>
              <a:rPr lang="en-IN" sz="1600" dirty="0" err="1">
                <a:ea typeface="MS PGothic"/>
              </a:rPr>
              <a:t>itemlist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	&lt;</a:t>
            </a:r>
            <a:r>
              <a:rPr lang="en-IN" sz="1600" dirty="0">
                <a:ea typeface="MS PGothic"/>
              </a:rPr>
              <a:t>total cost</a:t>
            </a:r>
            <a:r>
              <a:rPr lang="en-IN" sz="1600" i="1" dirty="0">
                <a:ea typeface="MS PGothic"/>
              </a:rPr>
              <a:t>&gt; </a:t>
            </a:r>
            <a:r>
              <a:rPr lang="en-IN" sz="1600" dirty="0">
                <a:ea typeface="MS PGothic"/>
              </a:rPr>
              <a:t>429.85 </a:t>
            </a: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/total cost</a:t>
            </a:r>
            <a:r>
              <a:rPr lang="en-IN" sz="1600" i="1" dirty="0">
                <a:ea typeface="MS PGothic"/>
              </a:rPr>
              <a:t>&gt;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         ….</a:t>
            </a:r>
            <a:br>
              <a:rPr lang="en-IN" sz="1600" i="1" dirty="0"/>
            </a:br>
            <a:r>
              <a:rPr lang="en-IN" sz="1600" i="1" dirty="0">
                <a:ea typeface="MS PGothic"/>
              </a:rPr>
              <a:t>&lt;</a:t>
            </a:r>
            <a:r>
              <a:rPr lang="en-IN" sz="1600" dirty="0">
                <a:ea typeface="MS PGothic"/>
              </a:rPr>
              <a:t>/purchase order</a:t>
            </a:r>
            <a:r>
              <a:rPr lang="en-IN" sz="1600" i="1" dirty="0">
                <a:ea typeface="MS PGothic"/>
              </a:rPr>
              <a:t>&gt;</a:t>
            </a:r>
            <a:r>
              <a:rPr lang="en-IN" sz="1600" dirty="0">
                <a:ea typeface="MS PGothic"/>
              </a:rPr>
              <a:t> 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7925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177D-D8EB-4238-B665-37F82433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764C-4BA4-4052-9B7C-B82CBB50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ea typeface="MS PGothic"/>
              </a:rPr>
              <a:t>XQuery </a:t>
            </a:r>
            <a:r>
              <a:rPr lang="en-IN" dirty="0">
                <a:ea typeface="MS PGothic"/>
              </a:rPr>
              <a:t>language developed to query nested XML structures</a:t>
            </a:r>
          </a:p>
          <a:p>
            <a:pPr lvl="1"/>
            <a:r>
              <a:rPr lang="en-IN" dirty="0">
                <a:ea typeface="MS PGothic"/>
              </a:rPr>
              <a:t>- - Not widely used currently</a:t>
            </a:r>
          </a:p>
          <a:p>
            <a:r>
              <a:rPr lang="en-IN" dirty="0"/>
              <a:t>SQL extensions to support XML</a:t>
            </a:r>
          </a:p>
          <a:p>
            <a:pPr lvl="1"/>
            <a:r>
              <a:rPr lang="en-IN" dirty="0"/>
              <a:t>Store XML data</a:t>
            </a:r>
          </a:p>
          <a:p>
            <a:pPr lvl="1"/>
            <a:r>
              <a:rPr lang="en-IN" dirty="0"/>
              <a:t>Generate XML data from relational data</a:t>
            </a:r>
          </a:p>
          <a:p>
            <a:pPr lvl="1"/>
            <a:r>
              <a:rPr lang="en-IN" dirty="0"/>
              <a:t>Extract data from XML data types</a:t>
            </a:r>
          </a:p>
          <a:p>
            <a:pPr lvl="2"/>
            <a:r>
              <a:rPr lang="en-IN" dirty="0">
                <a:solidFill>
                  <a:srgbClr val="FF0000"/>
                </a:solidFill>
                <a:ea typeface="MS PGothic"/>
              </a:rPr>
              <a:t>Path expressions 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See Chapter 30 (online)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20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0512-008B-488D-844A-6BB52CDC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EB6F-1242-4A0D-A4B1-7DFA30E7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901127" cy="53679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ea typeface="MS PGothic"/>
              </a:rPr>
              <a:t>Representation of human knowledge</a:t>
            </a:r>
            <a:r>
              <a:rPr lang="en-IN" dirty="0">
                <a:ea typeface="MS PGothic"/>
              </a:rPr>
              <a:t> is a long-standing goal of AI</a:t>
            </a:r>
          </a:p>
          <a:p>
            <a:pPr lvl="1"/>
            <a:r>
              <a:rPr lang="en-IN" dirty="0"/>
              <a:t>Various representations of facts and inference rules proposed over time</a:t>
            </a:r>
          </a:p>
          <a:p>
            <a:r>
              <a:rPr lang="en-IN" b="1" dirty="0">
                <a:solidFill>
                  <a:srgbClr val="002060"/>
                </a:solidFill>
                <a:ea typeface="MS PGothic"/>
              </a:rPr>
              <a:t>RDF: Resource Description Format. (</a:t>
            </a:r>
            <a:r>
              <a:rPr lang="en-IN" b="1" dirty="0">
                <a:solidFill>
                  <a:srgbClr val="FF0000"/>
                </a:solidFill>
                <a:ea typeface="MS PGothic"/>
              </a:rPr>
              <a:t>A representation </a:t>
            </a:r>
            <a:r>
              <a:rPr lang="en-IN" b="1" dirty="0" err="1">
                <a:solidFill>
                  <a:srgbClr val="FF0000"/>
                </a:solidFill>
                <a:ea typeface="MS PGothic"/>
              </a:rPr>
              <a:t>standart</a:t>
            </a:r>
            <a:r>
              <a:rPr lang="en-IN" b="1" dirty="0">
                <a:solidFill>
                  <a:srgbClr val="002060"/>
                </a:solidFill>
                <a:ea typeface="MS PGothic"/>
              </a:rPr>
              <a:t>)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dirty="0">
                <a:ea typeface="MS PGothic"/>
              </a:rPr>
              <a:t>Simplified representation for facts, represented as triples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  <a:ea typeface="MS PGothic"/>
              </a:rPr>
              <a:t>  (</a:t>
            </a:r>
            <a:r>
              <a:rPr lang="en-IN" i="1" dirty="0">
                <a:solidFill>
                  <a:srgbClr val="FF0000"/>
                </a:solidFill>
                <a:ea typeface="MS PGothic"/>
              </a:rPr>
              <a:t>subject, predicate, object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) </a:t>
            </a:r>
            <a:endParaRPr lang="en-IN" dirty="0">
              <a:solidFill>
                <a:srgbClr val="FF0000"/>
              </a:solidFill>
            </a:endParaRPr>
          </a:p>
          <a:p>
            <a:pPr lvl="2"/>
            <a:r>
              <a:rPr lang="en-IN" dirty="0"/>
              <a:t>E.g.,  (NBA-2019, </a:t>
            </a:r>
            <a:r>
              <a:rPr lang="en-IN" i="1" dirty="0"/>
              <a:t>winner</a:t>
            </a:r>
            <a:r>
              <a:rPr lang="en-IN" dirty="0"/>
              <a:t>, Raptors)</a:t>
            </a:r>
            <a:br>
              <a:rPr lang="en-IN" dirty="0"/>
            </a:br>
            <a:r>
              <a:rPr lang="en-IN" dirty="0"/>
              <a:t>         (Washington-DC, </a:t>
            </a:r>
            <a:r>
              <a:rPr lang="en-IN" i="1" dirty="0"/>
              <a:t>capital-of</a:t>
            </a:r>
            <a:r>
              <a:rPr lang="en-IN" dirty="0"/>
              <a:t>, USA)</a:t>
            </a:r>
            <a:br>
              <a:rPr lang="en-IN" dirty="0"/>
            </a:br>
            <a:r>
              <a:rPr lang="en-IN" dirty="0"/>
              <a:t>         (Washington-DC, </a:t>
            </a:r>
            <a:r>
              <a:rPr lang="en-IN" i="1" dirty="0"/>
              <a:t>population</a:t>
            </a:r>
            <a:r>
              <a:rPr lang="en-IN" dirty="0"/>
              <a:t>, 6,200,000)</a:t>
            </a:r>
          </a:p>
          <a:p>
            <a:pPr lvl="1"/>
            <a:r>
              <a:rPr lang="en-IN" dirty="0">
                <a:ea typeface="MS PGothic"/>
              </a:rPr>
              <a:t>Models objects that have attributes, and relationships with other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objects (i.e. entities, recourses)</a:t>
            </a:r>
          </a:p>
          <a:p>
            <a:pPr lvl="2"/>
            <a:r>
              <a:rPr lang="en-IN" dirty="0">
                <a:solidFill>
                  <a:srgbClr val="FF0000"/>
                </a:solidFill>
                <a:ea typeface="MS PGothic"/>
              </a:rPr>
              <a:t>Like the ER model, </a:t>
            </a:r>
            <a:r>
              <a:rPr lang="en-IN" dirty="0">
                <a:ea typeface="MS PGothic"/>
              </a:rPr>
              <a:t>but with a flexible schema</a:t>
            </a:r>
          </a:p>
          <a:p>
            <a:pPr lvl="2"/>
            <a:r>
              <a:rPr lang="en-IN" dirty="0"/>
              <a:t>(</a:t>
            </a:r>
            <a:r>
              <a:rPr lang="en-IN" i="1" dirty="0"/>
              <a:t>ID, attribute-name, value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(</a:t>
            </a:r>
            <a:r>
              <a:rPr lang="en-IN" i="1" dirty="0"/>
              <a:t>ID1, relationship-name, ID2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Has a natural 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188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760C-BB81-4649-9463-E35B8D6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a typeface="MS PGothic"/>
              </a:rPr>
              <a:t>Triple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Syntax </a:t>
            </a:r>
            <a:r>
              <a:rPr lang="en-IN" dirty="0">
                <a:ea typeface="MS PGothic"/>
              </a:rPr>
              <a:t>of RDF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9DE1-91F0-4EFC-8B5A-D0C5E868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56" y="990553"/>
            <a:ext cx="4954942" cy="499698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F31275B-1693-980D-CCE6-9550378E0DE8}"/>
              </a:ext>
            </a:extLst>
          </p:cNvPr>
          <p:cNvSpPr txBox="1"/>
          <p:nvPr/>
        </p:nvSpPr>
        <p:spPr>
          <a:xfrm>
            <a:off x="67518" y="1273214"/>
            <a:ext cx="2743199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latin typeface="Helvetica"/>
                <a:ea typeface="MS PGothic"/>
                <a:cs typeface="Helvetica"/>
              </a:rPr>
              <a:t>All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attribute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values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are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shown</a:t>
            </a:r>
            <a:r>
              <a:rPr lang="tr-TR" dirty="0">
                <a:latin typeface="Helvetica"/>
                <a:ea typeface="MS PGothic"/>
                <a:cs typeface="Helvetica"/>
              </a:rPr>
              <a:t> in "</a:t>
            </a:r>
            <a:r>
              <a:rPr lang="tr-TR" dirty="0" err="1">
                <a:latin typeface="Helvetica"/>
                <a:ea typeface="MS PGothic"/>
                <a:cs typeface="Helvetica"/>
              </a:rPr>
              <a:t>quotes</a:t>
            </a:r>
            <a:r>
              <a:rPr lang="tr-TR" dirty="0">
                <a:latin typeface="Helvetica"/>
                <a:ea typeface="MS PGothic"/>
                <a:cs typeface="Helvetica"/>
              </a:rPr>
              <a:t>".</a:t>
            </a:r>
          </a:p>
          <a:p>
            <a:endParaRPr lang="tr-TR" dirty="0">
              <a:cs typeface="Helvetica"/>
            </a:endParaRPr>
          </a:p>
          <a:p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Recourse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ID, </a:t>
            </a:r>
            <a:endParaRPr lang="tr-TR" dirty="0" err="1">
              <a:solidFill>
                <a:srgbClr val="000000"/>
              </a:solidFill>
              <a:cs typeface="Helvetica"/>
            </a:endParaRPr>
          </a:p>
          <a:p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attr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. name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and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 </a:t>
            </a:r>
            <a:endParaRPr lang="tr-TR" dirty="0">
              <a:solidFill>
                <a:srgbClr val="000000"/>
              </a:solidFill>
              <a:cs typeface="Helvetica"/>
            </a:endParaRPr>
          </a:p>
          <a:p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relationship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name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are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shown</a:t>
            </a:r>
            <a:r>
              <a:rPr lang="tr-TR" dirty="0">
                <a:latin typeface="Helvetica"/>
                <a:ea typeface="MS PGothic"/>
                <a:cs typeface="Helvetica"/>
              </a:rPr>
              <a:t> w/o </a:t>
            </a:r>
            <a:r>
              <a:rPr lang="tr-TR" dirty="0" err="1">
                <a:latin typeface="Helvetica"/>
                <a:ea typeface="MS PGothic"/>
                <a:cs typeface="Helvetica"/>
              </a:rPr>
              <a:t>quotes</a:t>
            </a:r>
            <a:r>
              <a:rPr lang="tr-TR" dirty="0">
                <a:latin typeface="Helvetica"/>
                <a:ea typeface="MS PGothic"/>
                <a:cs typeface="Helvetica"/>
              </a:rPr>
              <a:t>.</a:t>
            </a:r>
            <a:endParaRPr lang="tr-TR" dirty="0">
              <a:cs typeface="Helvetica"/>
            </a:endParaRPr>
          </a:p>
          <a:p>
            <a:endParaRPr lang="tr-TR" dirty="0">
              <a:latin typeface="Helvetica"/>
              <a:ea typeface="MS PGothic"/>
              <a:cs typeface="Helvetica"/>
            </a:endParaRPr>
          </a:p>
          <a:p>
            <a:r>
              <a:rPr lang="tr-TR" dirty="0" err="1">
                <a:latin typeface="Helvetica"/>
                <a:ea typeface="MS PGothic"/>
                <a:cs typeface="Helvetica"/>
              </a:rPr>
              <a:t>Relationships</a:t>
            </a:r>
            <a:r>
              <a:rPr lang="tr-TR" dirty="0">
                <a:latin typeface="Helvetica"/>
                <a:ea typeface="MS PGothic"/>
                <a:cs typeface="Helvetica"/>
              </a:rPr>
              <a:t>: </a:t>
            </a:r>
          </a:p>
          <a:p>
            <a:r>
              <a:rPr lang="tr-TR" dirty="0" err="1">
                <a:latin typeface="Helvetica"/>
                <a:ea typeface="MS PGothic"/>
                <a:cs typeface="Helvetica"/>
              </a:rPr>
              <a:t>instance</a:t>
            </a:r>
            <a:r>
              <a:rPr lang="tr-TR" dirty="0">
                <a:latin typeface="Helvetica"/>
                <a:ea typeface="MS PGothic"/>
                <a:cs typeface="Helvetica"/>
              </a:rPr>
              <a:t>-of,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course_dept</a:t>
            </a:r>
            <a:r>
              <a:rPr lang="tr-TR" dirty="0">
                <a:latin typeface="Helvetica"/>
                <a:ea typeface="MS PGothic"/>
                <a:cs typeface="Helvetica"/>
              </a:rPr>
              <a:t>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sec_course</a:t>
            </a:r>
            <a:r>
              <a:rPr lang="tr-TR" dirty="0">
                <a:latin typeface="Helvetica"/>
                <a:ea typeface="MS PGothic"/>
                <a:cs typeface="Helvetica"/>
              </a:rPr>
              <a:t>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classroom</a:t>
            </a:r>
            <a:r>
              <a:rPr lang="tr-TR" dirty="0">
                <a:latin typeface="Helvetica"/>
                <a:ea typeface="MS PGothic"/>
                <a:cs typeface="Helvetica"/>
              </a:rPr>
              <a:t>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takes</a:t>
            </a:r>
            <a:r>
              <a:rPr lang="tr-TR" dirty="0">
                <a:latin typeface="Helvetica"/>
                <a:ea typeface="MS PGothic"/>
                <a:cs typeface="Helvetica"/>
              </a:rPr>
              <a:t>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teaches</a:t>
            </a:r>
          </a:p>
          <a:p>
            <a:endParaRPr lang="tr-TR" dirty="0">
              <a:cs typeface="Helvetica"/>
            </a:endParaRPr>
          </a:p>
          <a:p>
            <a:r>
              <a:rPr lang="tr-TR" dirty="0" err="1">
                <a:latin typeface="Helvetica"/>
                <a:ea typeface="MS PGothic"/>
                <a:cs typeface="Helvetica"/>
              </a:rPr>
              <a:t>Entities</a:t>
            </a:r>
            <a:r>
              <a:rPr lang="tr-TR" dirty="0">
                <a:latin typeface="Helvetica"/>
                <a:ea typeface="MS PGothic"/>
                <a:cs typeface="Helvetica"/>
              </a:rPr>
              <a:t> (</a:t>
            </a:r>
            <a:r>
              <a:rPr lang="tr-TR" dirty="0" err="1">
                <a:latin typeface="Helvetica"/>
                <a:ea typeface="MS PGothic"/>
                <a:cs typeface="Helvetica"/>
              </a:rPr>
              <a:t>resources</a:t>
            </a:r>
            <a:r>
              <a:rPr lang="tr-TR" dirty="0">
                <a:latin typeface="Helvetica"/>
                <a:ea typeface="MS PGothic"/>
                <a:cs typeface="Helvetica"/>
              </a:rPr>
              <a:t>)</a:t>
            </a:r>
          </a:p>
          <a:p>
            <a:r>
              <a:rPr lang="tr-TR" dirty="0">
                <a:latin typeface="Helvetica"/>
                <a:ea typeface="MS PGothic"/>
                <a:cs typeface="Helvetica"/>
              </a:rPr>
              <a:t>10101,comp_sci..</a:t>
            </a:r>
            <a:endParaRPr lang="tr-TR" dirty="0">
              <a:cs typeface="Helvetica"/>
            </a:endParaRPr>
          </a:p>
          <a:p>
            <a:endParaRPr lang="tr-TR" dirty="0">
              <a:cs typeface="Helvetica"/>
            </a:endParaRPr>
          </a:p>
          <a:p>
            <a:r>
              <a:rPr lang="tr-TR" dirty="0" err="1">
                <a:latin typeface="Helvetica"/>
                <a:ea typeface="MS PGothic"/>
                <a:cs typeface="Helvetica"/>
              </a:rPr>
              <a:t>Attr</a:t>
            </a:r>
            <a:r>
              <a:rPr lang="tr-TR" dirty="0">
                <a:latin typeface="Helvetica"/>
                <a:ea typeface="MS PGothic"/>
                <a:cs typeface="Helvetica"/>
              </a:rPr>
              <a:t> name:</a:t>
            </a:r>
            <a:endParaRPr lang="tr-TR" dirty="0">
              <a:cs typeface="Helvetica"/>
            </a:endParaRPr>
          </a:p>
          <a:p>
            <a:r>
              <a:rPr lang="tr-TR" dirty="0" err="1">
                <a:latin typeface="Helvetica"/>
                <a:ea typeface="MS PGothic"/>
                <a:cs typeface="Helvetica"/>
              </a:rPr>
              <a:t>semester</a:t>
            </a:r>
            <a:r>
              <a:rPr lang="tr-TR" dirty="0">
                <a:latin typeface="Helvetica"/>
                <a:ea typeface="MS PGothic"/>
                <a:cs typeface="Helvetica"/>
              </a:rPr>
              <a:t>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year</a:t>
            </a:r>
            <a:r>
              <a:rPr lang="tr-TR" dirty="0">
                <a:latin typeface="Helvetica"/>
                <a:ea typeface="MS PGothic"/>
                <a:cs typeface="Helvetica"/>
              </a:rPr>
              <a:t>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sec_id</a:t>
            </a:r>
            <a:r>
              <a:rPr lang="tr-TR" dirty="0">
                <a:latin typeface="Helvetica"/>
                <a:ea typeface="MS PGothic"/>
                <a:cs typeface="Helvetica"/>
              </a:rPr>
              <a:t>,...</a:t>
            </a:r>
            <a:endParaRPr lang="tr-TR" dirty="0">
              <a:cs typeface="Helvetica"/>
            </a:endParaRPr>
          </a:p>
          <a:p>
            <a:endParaRPr lang="tr-TR" dirty="0">
              <a:cs typeface="Helvetica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062AD1A-DAE6-A241-E9C3-0D797C6FDB6C}"/>
              </a:ext>
            </a:extLst>
          </p:cNvPr>
          <p:cNvSpPr txBox="1"/>
          <p:nvPr/>
        </p:nvSpPr>
        <p:spPr>
          <a:xfrm>
            <a:off x="57873" y="5729468"/>
            <a:ext cx="87871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.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In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contrast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to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the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E-R model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and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relational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schemas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, RDF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allows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new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attributes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to</a:t>
            </a:r>
            <a:endParaRPr lang="tr-TR" dirty="0" err="1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be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easily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added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to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an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object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and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also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to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create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new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types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of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relationships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6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70F0-D6DC-4098-AF90-855696BF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View of RDF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0A248-AF14-448C-BCC5-2BCF0106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2" cy="609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Knowledge graph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8A3F5D6-12D7-4B4D-A19E-CB8B20A5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511037" y="1843679"/>
            <a:ext cx="6670938" cy="363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3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D893-B652-4C06-A04B-B2DB8353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RDF: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B9F7-0102-4B38-8E8A-E6B99917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102497"/>
            <a:ext cx="8197480" cy="5367972"/>
          </a:xfrm>
        </p:spPr>
        <p:txBody>
          <a:bodyPr/>
          <a:lstStyle/>
          <a:p>
            <a:r>
              <a:rPr lang="en-IN" dirty="0"/>
              <a:t>Triple patterns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 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</a:t>
            </a:r>
            <a:br>
              <a:rPr lang="en-US" dirty="0"/>
            </a:br>
            <a:r>
              <a:rPr lang="en-US" dirty="0"/>
              <a:t>?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i="1" dirty="0"/>
              <a:t>course </a:t>
            </a:r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</a:p>
          <a:p>
            <a:r>
              <a:rPr lang="en-US" dirty="0"/>
              <a:t>SPARQL queries</a:t>
            </a:r>
          </a:p>
          <a:p>
            <a:pPr lvl="1"/>
            <a:r>
              <a:rPr lang="en-US" b="1" dirty="0"/>
              <a:t>select </a:t>
            </a:r>
            <a:r>
              <a:rPr lang="en-US" dirty="0"/>
              <a:t>?name</a:t>
            </a:r>
            <a:br>
              <a:rPr lang="en-US" dirty="0"/>
            </a:br>
            <a:r>
              <a:rPr lang="en-US" b="1" dirty="0"/>
              <a:t>where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 .</a:t>
            </a:r>
            <a:br>
              <a:rPr lang="en-US" dirty="0"/>
            </a:br>
            <a:r>
              <a:rPr lang="en-US" dirty="0"/>
              <a:t>      ?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i="1" dirty="0"/>
              <a:t>course </a:t>
            </a:r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      ?id </a:t>
            </a:r>
            <a:r>
              <a:rPr lang="en-US" i="1" dirty="0"/>
              <a:t>takes </a:t>
            </a:r>
            <a:r>
              <a:rPr lang="en-US" dirty="0"/>
              <a:t>?</a:t>
            </a:r>
            <a:r>
              <a:rPr lang="en-US" dirty="0" err="1"/>
              <a:t>sid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      ?id </a:t>
            </a:r>
            <a:r>
              <a:rPr lang="en-US" i="1" dirty="0"/>
              <a:t>name </a:t>
            </a:r>
            <a:r>
              <a:rPr lang="en-US" dirty="0"/>
              <a:t>?name .</a:t>
            </a:r>
            <a:br>
              <a:rPr lang="en-US" dirty="0"/>
            </a:br>
            <a:r>
              <a:rPr lang="en-US" dirty="0"/>
              <a:t>} </a:t>
            </a:r>
          </a:p>
          <a:p>
            <a:pPr lvl="1"/>
            <a:r>
              <a:rPr lang="en-US" dirty="0"/>
              <a:t>Also supports </a:t>
            </a:r>
          </a:p>
          <a:p>
            <a:pPr lvl="2"/>
            <a:r>
              <a:rPr lang="en-US" dirty="0"/>
              <a:t>Aggregation, Optional joins (similar to </a:t>
            </a:r>
            <a:r>
              <a:rPr lang="en-US" dirty="0" err="1"/>
              <a:t>outerjoins</a:t>
            </a:r>
            <a:r>
              <a:rPr lang="en-US" dirty="0"/>
              <a:t>), Subqueries, etc.</a:t>
            </a:r>
          </a:p>
          <a:p>
            <a:pPr lvl="2"/>
            <a:r>
              <a:rPr lang="en-US" dirty="0"/>
              <a:t>Transitive closure on paths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75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E108-C986-4FC2-ACC1-AFC341CB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RDF Representation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847A-D69E-427F-817F-78B8269F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7767961" cy="5367972"/>
          </a:xfrm>
        </p:spPr>
        <p:txBody>
          <a:bodyPr/>
          <a:lstStyle/>
          <a:p>
            <a:r>
              <a:rPr lang="en-IN" dirty="0"/>
              <a:t>RDF triples represent binary relationships</a:t>
            </a:r>
          </a:p>
          <a:p>
            <a:r>
              <a:rPr lang="en-IN" dirty="0"/>
              <a:t>How to represent n-</a:t>
            </a:r>
            <a:r>
              <a:rPr lang="en-IN" dirty="0" err="1"/>
              <a:t>ary</a:t>
            </a:r>
            <a:r>
              <a:rPr lang="en-IN" dirty="0"/>
              <a:t> relationships?</a:t>
            </a:r>
          </a:p>
          <a:p>
            <a:pPr lvl="1"/>
            <a:r>
              <a:rPr lang="en-IN" dirty="0"/>
              <a:t>Approach 1 (from Section 6.9.4): Create artificial entity, and link to each of the n entities</a:t>
            </a:r>
          </a:p>
          <a:p>
            <a:pPr lvl="2"/>
            <a:r>
              <a:rPr lang="en-IN" dirty="0">
                <a:ea typeface="MS PGothic"/>
              </a:rPr>
              <a:t>E.g., (Barack Obama, </a:t>
            </a:r>
            <a:r>
              <a:rPr lang="en-IN" i="1" dirty="0">
                <a:ea typeface="MS PGothic"/>
              </a:rPr>
              <a:t>president-of</a:t>
            </a:r>
            <a:r>
              <a:rPr lang="en-IN" dirty="0">
                <a:ea typeface="MS PGothic"/>
              </a:rPr>
              <a:t>, USA, 2008-2016) can be represented as 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  <a:ea typeface="MS PGothic"/>
              </a:rPr>
              <a:t>(</a:t>
            </a:r>
            <a:r>
              <a:rPr lang="en-IN" i="1" dirty="0">
                <a:solidFill>
                  <a:srgbClr val="FF0000"/>
                </a:solidFill>
                <a:ea typeface="MS PGothic"/>
              </a:rPr>
              <a:t>e1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, </a:t>
            </a:r>
            <a:r>
              <a:rPr lang="en-IN" i="1" dirty="0">
                <a:solidFill>
                  <a:srgbClr val="FF0000"/>
                </a:solidFill>
                <a:ea typeface="MS PGothic"/>
              </a:rPr>
              <a:t>person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, Barack Obama), </a:t>
            </a:r>
            <a:r>
              <a:rPr lang="en-IN" dirty="0">
                <a:ea typeface="MS PGothic"/>
              </a:rPr>
              <a:t>(</a:t>
            </a:r>
            <a:r>
              <a:rPr lang="en-IN" i="1" dirty="0">
                <a:ea typeface="MS PGothic"/>
              </a:rPr>
              <a:t>e1</a:t>
            </a:r>
            <a:r>
              <a:rPr lang="en-IN" dirty="0">
                <a:ea typeface="MS PGothic"/>
              </a:rPr>
              <a:t>, </a:t>
            </a:r>
            <a:r>
              <a:rPr lang="en-IN" i="1" dirty="0">
                <a:ea typeface="MS PGothic"/>
              </a:rPr>
              <a:t>country</a:t>
            </a:r>
            <a:r>
              <a:rPr lang="en-IN" dirty="0">
                <a:ea typeface="MS PGothic"/>
              </a:rPr>
              <a:t>, USA), </a:t>
            </a:r>
            <a:br>
              <a:rPr lang="en-IN" dirty="0"/>
            </a:br>
            <a:r>
              <a:rPr lang="en-IN" dirty="0">
                <a:ea typeface="MS PGothic"/>
              </a:rPr>
              <a:t>(</a:t>
            </a:r>
            <a:r>
              <a:rPr lang="en-IN" i="1" dirty="0">
                <a:ea typeface="MS PGothic"/>
              </a:rPr>
              <a:t>e1</a:t>
            </a:r>
            <a:r>
              <a:rPr lang="en-IN" dirty="0">
                <a:ea typeface="MS PGothic"/>
              </a:rPr>
              <a:t>, </a:t>
            </a:r>
            <a:r>
              <a:rPr lang="en-IN" i="1" dirty="0">
                <a:ea typeface="MS PGothic"/>
              </a:rPr>
              <a:t>president-from</a:t>
            </a:r>
            <a:r>
              <a:rPr lang="en-IN" dirty="0">
                <a:ea typeface="MS PGothic"/>
              </a:rPr>
              <a:t>, 2008) (</a:t>
            </a:r>
            <a:r>
              <a:rPr lang="en-IN" i="1" dirty="0">
                <a:ea typeface="MS PGothic"/>
              </a:rPr>
              <a:t>e1</a:t>
            </a:r>
            <a:r>
              <a:rPr lang="en-IN" dirty="0">
                <a:ea typeface="MS PGothic"/>
              </a:rPr>
              <a:t>, </a:t>
            </a:r>
            <a:r>
              <a:rPr lang="en-IN" i="1" dirty="0">
                <a:ea typeface="MS PGothic"/>
              </a:rPr>
              <a:t>president-till</a:t>
            </a:r>
            <a:r>
              <a:rPr lang="en-IN" dirty="0">
                <a:ea typeface="MS PGothic"/>
              </a:rPr>
              <a:t>, 2016)</a:t>
            </a:r>
          </a:p>
          <a:p>
            <a:pPr lvl="1"/>
            <a:r>
              <a:rPr lang="en-IN" dirty="0"/>
              <a:t>Approach 2: use </a:t>
            </a:r>
            <a:r>
              <a:rPr lang="en-IN" b="1" dirty="0">
                <a:solidFill>
                  <a:srgbClr val="002060"/>
                </a:solidFill>
              </a:rPr>
              <a:t>quads</a:t>
            </a:r>
            <a:r>
              <a:rPr lang="en-IN" dirty="0"/>
              <a:t> instead of triples, with context entity</a:t>
            </a:r>
          </a:p>
          <a:p>
            <a:pPr lvl="2"/>
            <a:r>
              <a:rPr lang="en-IN" dirty="0"/>
              <a:t>E.g., (Barack Obama, </a:t>
            </a:r>
            <a:r>
              <a:rPr lang="en-IN" i="1" dirty="0"/>
              <a:t>president-of</a:t>
            </a:r>
            <a:r>
              <a:rPr lang="en-IN" dirty="0"/>
              <a:t>, USA, </a:t>
            </a:r>
            <a:r>
              <a:rPr lang="en-IN" i="1" dirty="0"/>
              <a:t>c1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(</a:t>
            </a:r>
            <a:r>
              <a:rPr lang="en-IN" i="1" dirty="0"/>
              <a:t>c1</a:t>
            </a:r>
            <a:r>
              <a:rPr lang="en-IN" dirty="0"/>
              <a:t>, </a:t>
            </a:r>
            <a:r>
              <a:rPr lang="en-IN" i="1" dirty="0"/>
              <a:t>president-from</a:t>
            </a:r>
            <a:r>
              <a:rPr lang="en-IN" dirty="0"/>
              <a:t>, 2008) (</a:t>
            </a:r>
            <a:r>
              <a:rPr lang="en-IN" i="1" dirty="0"/>
              <a:t>c1</a:t>
            </a:r>
            <a:r>
              <a:rPr lang="en-IN" dirty="0"/>
              <a:t>, </a:t>
            </a:r>
            <a:r>
              <a:rPr lang="en-IN" i="1" dirty="0"/>
              <a:t>president-till</a:t>
            </a:r>
            <a:r>
              <a:rPr lang="en-IN" dirty="0"/>
              <a:t>, 2016)</a:t>
            </a:r>
          </a:p>
          <a:p>
            <a:r>
              <a:rPr lang="en-IN" dirty="0"/>
              <a:t>RDF widely used as knowledge base representation</a:t>
            </a:r>
          </a:p>
          <a:p>
            <a:pPr lvl="1"/>
            <a:r>
              <a:rPr lang="en-IN" dirty="0" err="1">
                <a:ea typeface="MS PGothic"/>
              </a:rPr>
              <a:t>DBPedia</a:t>
            </a:r>
            <a:r>
              <a:rPr lang="en-IN" dirty="0">
                <a:ea typeface="MS PGothic"/>
              </a:rPr>
              <a:t>, Yago, Freebase, </a:t>
            </a:r>
            <a:r>
              <a:rPr lang="en-IN" dirty="0" err="1">
                <a:ea typeface="MS PGothic"/>
              </a:rPr>
              <a:t>WikiData</a:t>
            </a:r>
            <a:r>
              <a:rPr lang="en-IN" dirty="0">
                <a:ea typeface="MS PGothic"/>
              </a:rPr>
              <a:t>, ..</a:t>
            </a:r>
          </a:p>
          <a:p>
            <a:r>
              <a:rPr lang="en-IN" b="1" dirty="0">
                <a:solidFill>
                  <a:srgbClr val="002060"/>
                </a:solidFill>
              </a:rPr>
              <a:t>Linked open data </a:t>
            </a:r>
            <a:r>
              <a:rPr lang="en-IN" dirty="0"/>
              <a:t>project aims to connect different knowledge graphs to allow queries to span databases</a:t>
            </a:r>
          </a:p>
        </p:txBody>
      </p:sp>
    </p:spTree>
    <p:extLst>
      <p:ext uri="{BB962C8B-B14F-4D97-AF65-F5344CB8AC3E}">
        <p14:creationId xmlns:p14="http://schemas.microsoft.com/office/powerpoint/2010/main" val="344925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483666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There are several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non-atomic data types</a:t>
            </a:r>
            <a:r>
              <a:rPr lang="en-US" dirty="0">
                <a:ea typeface="+mn-lt"/>
                <a:cs typeface="+mn-lt"/>
              </a:rPr>
              <a:t> (multi-valued, composite..) that are widely used today</a:t>
            </a:r>
            <a:r>
              <a:rPr lang="en-US" dirty="0">
                <a:ea typeface="MS PGothic"/>
                <a:cs typeface="Helvetica"/>
              </a:rPr>
              <a:t>. 4 categories:</a:t>
            </a:r>
            <a:endParaRPr lang="tr-TR" dirty="0"/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Semi-Structured Data</a:t>
            </a:r>
            <a:endParaRPr lang="en-US" dirty="0">
              <a:ea typeface="MS PGothic"/>
            </a:endParaRPr>
          </a:p>
          <a:p>
            <a:pPr marL="800100" lvl="1" indent="-342900">
              <a:buAutoNum type="arabicParenR"/>
            </a:pPr>
            <a:r>
              <a:rPr lang="en-US" altLang="en-US" dirty="0">
                <a:solidFill>
                  <a:srgbClr val="FF0000"/>
                </a:solidFill>
                <a:ea typeface="MS PGothic"/>
              </a:rPr>
              <a:t>Object Orientation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Textual Data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Spatial Data</a:t>
            </a:r>
          </a:p>
        </p:txBody>
      </p:sp>
    </p:spTree>
    <p:extLst>
      <p:ext uri="{BB962C8B-B14F-4D97-AF65-F5344CB8AC3E}">
        <p14:creationId xmlns:p14="http://schemas.microsoft.com/office/powerpoint/2010/main" val="333512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 Orientation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4704" y="1102497"/>
            <a:ext cx="779459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Object-relational data model </a:t>
            </a:r>
            <a:r>
              <a:rPr lang="en-US" altLang="en-US" dirty="0">
                <a:ea typeface="MS PGothic"/>
              </a:rPr>
              <a:t>provides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richer type system</a:t>
            </a:r>
            <a:r>
              <a:rPr lang="en-US" altLang="en-US" dirty="0">
                <a:ea typeface="MS PGothic"/>
              </a:rPr>
              <a:t> </a:t>
            </a:r>
            <a:endParaRPr lang="en-US" altLang="en-US" dirty="0"/>
          </a:p>
          <a:p>
            <a:pPr lvl="1"/>
            <a:r>
              <a:rPr lang="en-US" altLang="en-US" dirty="0"/>
              <a:t>with complex data types and object orientation</a:t>
            </a:r>
          </a:p>
          <a:p>
            <a:r>
              <a:rPr lang="en-US" altLang="en-US" dirty="0"/>
              <a:t>Applications are often written in object-oriented programming languages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MS PGothic"/>
              </a:rPr>
              <a:t>Type system does not match relational type system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MS PGothic"/>
              </a:rPr>
              <a:t>Switching between imperative language and SQL is troublesome</a:t>
            </a:r>
          </a:p>
          <a:p>
            <a:r>
              <a:rPr lang="en-US" altLang="en-US" dirty="0"/>
              <a:t>Approaches for integrating object-orientation with databases</a:t>
            </a:r>
          </a:p>
          <a:p>
            <a:pPr lvl="1"/>
            <a:r>
              <a:rPr lang="en-US" altLang="en-US" dirty="0">
                <a:ea typeface="MS PGothic"/>
              </a:rPr>
              <a:t>++ Build an </a:t>
            </a:r>
            <a:r>
              <a:rPr lang="en-US" altLang="en-US" b="1" dirty="0">
                <a:solidFill>
                  <a:srgbClr val="FF0000"/>
                </a:solidFill>
                <a:ea typeface="MS PGothic"/>
              </a:rPr>
              <a:t>object-relational </a:t>
            </a:r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database</a:t>
            </a:r>
            <a:r>
              <a:rPr lang="en-US" altLang="en-US" dirty="0">
                <a:ea typeface="MS PGothic"/>
              </a:rPr>
              <a:t>, adding object-oriented features to a relational database</a:t>
            </a:r>
          </a:p>
          <a:p>
            <a:pPr lvl="1"/>
            <a:r>
              <a:rPr lang="en-US" altLang="en-US" dirty="0">
                <a:ea typeface="MS PGothic"/>
              </a:rPr>
              <a:t>++ Automatically convert data between programming language model and relational model; data conversion specified by </a:t>
            </a:r>
            <a:r>
              <a:rPr lang="en-US" altLang="en-US" b="1" dirty="0">
                <a:solidFill>
                  <a:srgbClr val="FF0000"/>
                </a:solidFill>
                <a:ea typeface="MS PGothic"/>
              </a:rPr>
              <a:t>object-relational</a:t>
            </a:r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 mapping</a:t>
            </a:r>
          </a:p>
          <a:p>
            <a:pPr lvl="1"/>
            <a:r>
              <a:rPr lang="en-US" altLang="en-US" dirty="0">
                <a:ea typeface="MS PGothic"/>
              </a:rPr>
              <a:t>-- Build an </a:t>
            </a:r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object-oriented database </a:t>
            </a:r>
            <a:r>
              <a:rPr lang="en-US" altLang="en-US" dirty="0">
                <a:ea typeface="MS PGothic"/>
              </a:rPr>
              <a:t>that natively supports object-oriented data and direct access from programming language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39B6-C7D5-41DC-AC2D-83CFC019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Object-Relational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B8D0-35C5-434A-8C42-AEEF06BC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ea typeface="MS PGothic"/>
              </a:rPr>
              <a:t>"structured"</a:t>
            </a:r>
            <a:r>
              <a:rPr lang="en-IN" dirty="0">
                <a:ea typeface="MS PGothic"/>
              </a:rPr>
              <a:t> User-defined types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ID </a:t>
            </a:r>
            <a:r>
              <a:rPr lang="en-US" b="1" dirty="0"/>
              <a:t>varchar</a:t>
            </a:r>
            <a:r>
              <a:rPr lang="en-US" dirty="0"/>
              <a:t>(20) </a:t>
            </a:r>
            <a:r>
              <a:rPr lang="en-US" b="1" dirty="0"/>
              <a:t>primary key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name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address </a:t>
            </a:r>
            <a:r>
              <a:rPr lang="en-US" b="1" dirty="0"/>
              <a:t>varchar</a:t>
            </a:r>
            <a:r>
              <a:rPr lang="en-US" dirty="0"/>
              <a:t>(20))  </a:t>
            </a:r>
            <a:r>
              <a:rPr lang="en-US" b="1" dirty="0"/>
              <a:t>ref from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);  /* More on this later */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</a:t>
            </a:r>
          </a:p>
          <a:p>
            <a:r>
              <a:rPr lang="en-US" dirty="0">
                <a:ea typeface="MS PGothic"/>
              </a:rPr>
              <a:t>Table types</a:t>
            </a:r>
            <a:endParaRPr lang="en-US" b="1" dirty="0">
              <a:ea typeface="MS PGothic"/>
            </a:endParaRPr>
          </a:p>
          <a:p>
            <a:pPr lvl="1"/>
            <a:r>
              <a:rPr lang="en-US" b="1" dirty="0">
                <a:ea typeface="MS PGothic"/>
              </a:rPr>
              <a:t> create type 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interest </a:t>
            </a:r>
            <a:r>
              <a:rPr lang="en-US" b="1" dirty="0">
                <a:ea typeface="MS PGothic"/>
              </a:rPr>
              <a:t>as table </a:t>
            </a:r>
            <a:r>
              <a:rPr lang="en-US" dirty="0">
                <a:ea typeface="MS PGothic"/>
              </a:rPr>
              <a:t>(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ea typeface="MS PGothic"/>
              </a:rPr>
              <a:t>topic </a:t>
            </a:r>
            <a:r>
              <a:rPr lang="en-US" b="1" dirty="0">
                <a:ea typeface="MS PGothic"/>
              </a:rPr>
              <a:t>varchar</a:t>
            </a:r>
            <a:r>
              <a:rPr lang="en-US" dirty="0">
                <a:ea typeface="MS PGothic"/>
              </a:rPr>
              <a:t>(20),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 err="1">
                <a:ea typeface="MS PGothic"/>
              </a:rPr>
              <a:t>degree_of_interest</a:t>
            </a:r>
            <a:r>
              <a:rPr lang="en-US" i="1" dirty="0">
                <a:ea typeface="MS PGothic"/>
              </a:rPr>
              <a:t> </a:t>
            </a:r>
            <a:r>
              <a:rPr lang="en-US" b="1" dirty="0">
                <a:ea typeface="MS PGothic"/>
              </a:rPr>
              <a:t>int</a:t>
            </a:r>
            <a:r>
              <a:rPr lang="en-US" dirty="0">
                <a:ea typeface="MS PGothic"/>
              </a:rPr>
              <a:t>);</a:t>
            </a:r>
            <a:br>
              <a:rPr lang="en-US" dirty="0"/>
            </a:br>
            <a:r>
              <a:rPr lang="en-US" b="1" dirty="0">
                <a:ea typeface="MS PGothic"/>
              </a:rPr>
              <a:t>create table </a:t>
            </a:r>
            <a:r>
              <a:rPr lang="en-US" i="1" dirty="0">
                <a:ea typeface="MS PGothic"/>
              </a:rPr>
              <a:t>users </a:t>
            </a:r>
            <a:r>
              <a:rPr lang="en-US" dirty="0">
                <a:ea typeface="MS PGothic"/>
              </a:rPr>
              <a:t>(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ea typeface="MS PGothic"/>
              </a:rPr>
              <a:t>ID </a:t>
            </a:r>
            <a:r>
              <a:rPr lang="en-US" b="1" dirty="0">
                <a:ea typeface="MS PGothic"/>
              </a:rPr>
              <a:t>varchar</a:t>
            </a:r>
            <a:r>
              <a:rPr lang="en-US" dirty="0">
                <a:ea typeface="MS PGothic"/>
              </a:rPr>
              <a:t>(20),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ea typeface="MS PGothic"/>
              </a:rPr>
              <a:t>name </a:t>
            </a:r>
            <a:r>
              <a:rPr lang="en-US" b="1" dirty="0">
                <a:ea typeface="MS PGothic"/>
              </a:rPr>
              <a:t>varchar</a:t>
            </a:r>
            <a:r>
              <a:rPr lang="en-US" dirty="0">
                <a:ea typeface="MS PGothic"/>
              </a:rPr>
              <a:t>(20),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ea typeface="MS PGothic"/>
              </a:rPr>
              <a:t>interests 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interest</a:t>
            </a:r>
            <a:r>
              <a:rPr lang="en-US" dirty="0">
                <a:ea typeface="MS PGothic"/>
              </a:rPr>
              <a:t>); </a:t>
            </a:r>
            <a:endParaRPr lang="en-US" dirty="0"/>
          </a:p>
          <a:p>
            <a:r>
              <a:rPr lang="en-US" dirty="0">
                <a:ea typeface="MS PGothic"/>
              </a:rPr>
              <a:t>Array, multiset data types also supported by many databases</a:t>
            </a:r>
          </a:p>
          <a:p>
            <a:pPr lvl="1"/>
            <a:r>
              <a:rPr lang="en-US" dirty="0">
                <a:ea typeface="+mn-lt"/>
                <a:cs typeface="+mn-lt"/>
              </a:rPr>
              <a:t>In PostgreSQL, create table N (numbers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integer[]</a:t>
            </a:r>
            <a:r>
              <a:rPr lang="en-US" dirty="0">
                <a:ea typeface="+mn-lt"/>
                <a:cs typeface="+mn-lt"/>
              </a:rPr>
              <a:t>);</a:t>
            </a:r>
            <a:endParaRPr lang="en-IN" dirty="0"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 Oracle, create table N (numbers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varray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(10) of integer</a:t>
            </a:r>
            <a:r>
              <a:rPr lang="en-US" dirty="0">
                <a:ea typeface="+mn-lt"/>
                <a:cs typeface="+mn-lt"/>
              </a:rPr>
              <a:t> );</a:t>
            </a:r>
            <a:br>
              <a:rPr lang="en-US" dirty="0"/>
            </a:br>
            <a:br>
              <a:rPr lang="en-US" dirty="0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483666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There are several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non-atomic data types</a:t>
            </a:r>
            <a:r>
              <a:rPr lang="en-US" dirty="0">
                <a:ea typeface="+mn-lt"/>
                <a:cs typeface="+mn-lt"/>
              </a:rPr>
              <a:t> (multi-valued, composite..) that are widely used today</a:t>
            </a:r>
            <a:r>
              <a:rPr lang="en-US" dirty="0">
                <a:ea typeface="MS PGothic"/>
                <a:cs typeface="Helvetica"/>
              </a:rPr>
              <a:t>. 4 categories:</a:t>
            </a:r>
            <a:endParaRPr lang="tr-TR" dirty="0"/>
          </a:p>
          <a:p>
            <a:pPr marL="800100" lvl="1" indent="-342900">
              <a:buAutoNum type="arabicParenR"/>
            </a:pPr>
            <a:r>
              <a:rPr lang="en-US" altLang="en-US" dirty="0">
                <a:solidFill>
                  <a:srgbClr val="FF0000"/>
                </a:solidFill>
                <a:ea typeface="MS PGothic"/>
              </a:rPr>
              <a:t>Semi-Structured Data</a:t>
            </a:r>
            <a:endParaRPr lang="en-US" dirty="0">
              <a:solidFill>
                <a:srgbClr val="FF0000"/>
              </a:solidFill>
              <a:ea typeface="MS PGothic"/>
            </a:endParaRP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Object Orientation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Textual Data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Spatial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90A0-F43B-40E1-9110-A29687F6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and Table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3812-4BFE-4790-8FE3-3C4A0341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Type inheritance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Student </a:t>
            </a:r>
            <a:r>
              <a:rPr lang="en-US" b="1" dirty="0"/>
              <a:t>under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dirty="0"/>
              <a:t>(</a:t>
            </a:r>
            <a:r>
              <a:rPr lang="en-US" i="1" dirty="0"/>
              <a:t>degree </a:t>
            </a:r>
            <a:r>
              <a:rPr lang="en-US" b="1" dirty="0"/>
              <a:t>varchar</a:t>
            </a:r>
            <a:r>
              <a:rPr lang="en-US" dirty="0"/>
              <a:t>(20)) ;</a:t>
            </a:r>
            <a:br>
              <a:rPr lang="en-US" dirty="0"/>
            </a:br>
            <a:r>
              <a:rPr lang="en-US" b="1" dirty="0"/>
              <a:t>create type </a:t>
            </a:r>
            <a:r>
              <a:rPr lang="en-US" i="1" dirty="0"/>
              <a:t>Teacher </a:t>
            </a:r>
            <a:r>
              <a:rPr lang="en-US" b="1" dirty="0"/>
              <a:t>under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dirty="0"/>
              <a:t>(</a:t>
            </a:r>
            <a:r>
              <a:rPr lang="en-US" i="1" dirty="0"/>
              <a:t>salary </a:t>
            </a:r>
            <a:r>
              <a:rPr lang="en-US" b="1" dirty="0"/>
              <a:t>integer</a:t>
            </a:r>
            <a:r>
              <a:rPr lang="en-US" dirty="0"/>
              <a:t>);</a:t>
            </a:r>
          </a:p>
          <a:p>
            <a:r>
              <a:rPr lang="en-US" dirty="0"/>
              <a:t>Table inheritance syntax in PostgreSQL and oracle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create table </a:t>
            </a:r>
            <a:r>
              <a:rPr lang="en-US" i="1" dirty="0">
                <a:ea typeface="+mn-lt"/>
                <a:cs typeface="+mn-lt"/>
              </a:rPr>
              <a:t>people </a:t>
            </a:r>
            <a:r>
              <a:rPr lang="en-US" b="1" dirty="0">
                <a:ea typeface="+mn-lt"/>
                <a:cs typeface="+mn-lt"/>
              </a:rPr>
              <a:t>of </a:t>
            </a:r>
            <a:r>
              <a:rPr lang="en-US" i="1" dirty="0">
                <a:ea typeface="+mn-lt"/>
                <a:cs typeface="+mn-lt"/>
              </a:rPr>
              <a:t>Person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457200" lvl="2" indent="0">
              <a:buNone/>
            </a:pPr>
            <a:r>
              <a:rPr lang="en-US" b="1" dirty="0">
                <a:ea typeface="MS PGothic"/>
              </a:rPr>
              <a:t>    create table </a:t>
            </a:r>
            <a:r>
              <a:rPr lang="en-US" i="1" dirty="0">
                <a:ea typeface="MS PGothic"/>
              </a:rPr>
              <a:t>students</a:t>
            </a:r>
            <a:br>
              <a:rPr lang="en-US" i="1" dirty="0"/>
            </a:br>
            <a:r>
              <a:rPr lang="en-US" i="1" dirty="0">
                <a:ea typeface="MS PGothic"/>
              </a:rPr>
              <a:t>       </a:t>
            </a:r>
            <a:r>
              <a:rPr lang="en-US" dirty="0">
                <a:ea typeface="MS PGothic"/>
              </a:rPr>
              <a:t>(</a:t>
            </a:r>
            <a:r>
              <a:rPr lang="en-US" i="1" dirty="0">
                <a:ea typeface="MS PGothic"/>
              </a:rPr>
              <a:t>degree </a:t>
            </a:r>
            <a:r>
              <a:rPr lang="en-US" b="1" dirty="0">
                <a:ea typeface="MS PGothic"/>
              </a:rPr>
              <a:t>varchar</a:t>
            </a:r>
            <a:r>
              <a:rPr lang="en-US" dirty="0">
                <a:ea typeface="MS PGothic"/>
              </a:rPr>
              <a:t>(20))</a:t>
            </a:r>
            <a:br>
              <a:rPr lang="en-US" dirty="0"/>
            </a:br>
            <a:r>
              <a:rPr lang="en-US" dirty="0">
                <a:ea typeface="MS PGothic"/>
              </a:rPr>
              <a:t>       </a:t>
            </a:r>
            <a:r>
              <a:rPr lang="en-US" b="1" dirty="0">
                <a:ea typeface="MS PGothic"/>
              </a:rPr>
              <a:t>inherits </a:t>
            </a:r>
            <a:r>
              <a:rPr lang="en-US" i="1" dirty="0">
                <a:ea typeface="MS PGothic"/>
              </a:rPr>
              <a:t>people</a:t>
            </a:r>
            <a:r>
              <a:rPr lang="en-US" dirty="0">
                <a:ea typeface="MS PGothic"/>
              </a:rPr>
              <a:t>;</a:t>
            </a:r>
            <a:br>
              <a:rPr lang="en-US" dirty="0"/>
            </a:br>
            <a:r>
              <a:rPr lang="en-US" b="1" dirty="0">
                <a:ea typeface="MS PGothic"/>
              </a:rPr>
              <a:t>    create table </a:t>
            </a:r>
            <a:r>
              <a:rPr lang="en-US" i="1" dirty="0">
                <a:ea typeface="MS PGothic"/>
              </a:rPr>
              <a:t>teachers</a:t>
            </a:r>
            <a:br>
              <a:rPr lang="en-US" i="1" dirty="0"/>
            </a:br>
            <a:r>
              <a:rPr lang="en-US" i="1" dirty="0">
                <a:ea typeface="MS PGothic"/>
              </a:rPr>
              <a:t>       </a:t>
            </a:r>
            <a:r>
              <a:rPr lang="en-US" dirty="0">
                <a:ea typeface="MS PGothic"/>
              </a:rPr>
              <a:t>(</a:t>
            </a:r>
            <a:r>
              <a:rPr lang="en-US" i="1" dirty="0">
                <a:ea typeface="MS PGothic"/>
              </a:rPr>
              <a:t>salary </a:t>
            </a:r>
            <a:r>
              <a:rPr lang="en-US" b="1" dirty="0">
                <a:ea typeface="MS PGothic"/>
              </a:rPr>
              <a:t>integer</a:t>
            </a:r>
            <a:r>
              <a:rPr lang="en-US" dirty="0">
                <a:ea typeface="MS PGothic"/>
              </a:rPr>
              <a:t>)</a:t>
            </a:r>
            <a:br>
              <a:rPr lang="en-US" dirty="0"/>
            </a:br>
            <a:r>
              <a:rPr lang="en-US" dirty="0">
                <a:ea typeface="MS PGothic"/>
              </a:rPr>
              <a:t>       </a:t>
            </a:r>
            <a:r>
              <a:rPr lang="en-US" b="1" dirty="0">
                <a:ea typeface="MS PGothic"/>
              </a:rPr>
              <a:t>inherits </a:t>
            </a:r>
            <a:r>
              <a:rPr lang="en-US" i="1" dirty="0">
                <a:ea typeface="MS PGothic"/>
              </a:rPr>
              <a:t>people</a:t>
            </a:r>
            <a:r>
              <a:rPr lang="en-US" dirty="0">
                <a:ea typeface="MS PGothic"/>
              </a:rPr>
              <a:t>; </a:t>
            </a:r>
            <a:endParaRPr lang="en-US"/>
          </a:p>
          <a:p>
            <a:pPr lvl="1"/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students </a:t>
            </a:r>
            <a:r>
              <a:rPr lang="en-US" b="1" dirty="0"/>
              <a:t>of </a:t>
            </a:r>
            <a:r>
              <a:rPr lang="en-US" i="1" dirty="0"/>
              <a:t>Student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under </a:t>
            </a:r>
            <a:r>
              <a:rPr lang="en-US" i="1" dirty="0"/>
              <a:t>people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teachers </a:t>
            </a:r>
            <a:r>
              <a:rPr lang="en-US" b="1" dirty="0"/>
              <a:t>of </a:t>
            </a:r>
            <a:r>
              <a:rPr lang="en-US" i="1" dirty="0"/>
              <a:t>Teacher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under </a:t>
            </a:r>
            <a:r>
              <a:rPr lang="en-US" i="1" dirty="0"/>
              <a:t>people</a:t>
            </a:r>
            <a:r>
              <a:rPr lang="en-US" dirty="0"/>
              <a:t>;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59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B6C4-5B51-452A-85DB-34E127B2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71C4-D7E5-4920-B96F-3BE9D666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69" y="610573"/>
            <a:ext cx="8161969" cy="53679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ea typeface="MS PGothic"/>
              </a:rPr>
              <a:t>Creating reference types enables to use primary key instead of system-generated ids.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ea typeface="MS PGothic"/>
              </a:rPr>
              <a:t>create type </a:t>
            </a:r>
            <a:r>
              <a:rPr lang="en-US" i="1" dirty="0">
                <a:ea typeface="MS PGothic"/>
              </a:rPr>
              <a:t>Person</a:t>
            </a:r>
            <a:br>
              <a:rPr lang="en-US" i="1" dirty="0"/>
            </a:br>
            <a:r>
              <a:rPr lang="en-US" i="1" dirty="0">
                <a:ea typeface="MS PGothic"/>
              </a:rPr>
              <a:t>    </a:t>
            </a:r>
            <a:r>
              <a:rPr lang="en-US" dirty="0">
                <a:ea typeface="MS PGothic"/>
              </a:rPr>
              <a:t>(</a:t>
            </a:r>
            <a:r>
              <a:rPr lang="en-US" i="1" dirty="0">
                <a:ea typeface="MS PGothic"/>
              </a:rPr>
              <a:t>ID </a:t>
            </a:r>
            <a:r>
              <a:rPr lang="en-US" b="1" dirty="0">
                <a:ea typeface="MS PGothic"/>
              </a:rPr>
              <a:t>varchar</a:t>
            </a:r>
            <a:r>
              <a:rPr lang="en-US" dirty="0">
                <a:ea typeface="MS PGothic"/>
              </a:rPr>
              <a:t>(20) </a:t>
            </a:r>
            <a:r>
              <a:rPr lang="en-US" b="1" dirty="0">
                <a:ea typeface="MS PGothic"/>
              </a:rPr>
              <a:t>primary key</a:t>
            </a:r>
            <a:r>
              <a:rPr lang="en-US" dirty="0">
                <a:ea typeface="MS PGothic"/>
              </a:rPr>
              <a:t>,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ea typeface="MS PGothic"/>
              </a:rPr>
              <a:t>name </a:t>
            </a:r>
            <a:r>
              <a:rPr lang="en-US" b="1" dirty="0">
                <a:ea typeface="MS PGothic"/>
              </a:rPr>
              <a:t>varchar</a:t>
            </a:r>
            <a:r>
              <a:rPr lang="en-US" dirty="0">
                <a:ea typeface="MS PGothic"/>
              </a:rPr>
              <a:t>(20),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ea typeface="MS PGothic"/>
              </a:rPr>
              <a:t>address </a:t>
            </a:r>
            <a:r>
              <a:rPr lang="en-US" b="1" dirty="0">
                <a:ea typeface="MS PGothic"/>
              </a:rPr>
              <a:t>varchar</a:t>
            </a:r>
            <a:r>
              <a:rPr lang="en-US" dirty="0">
                <a:ea typeface="MS PGothic"/>
              </a:rPr>
              <a:t>(20))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b="1" dirty="0">
                <a:solidFill>
                  <a:srgbClr val="FF0000"/>
                </a:solidFill>
                <a:ea typeface="MS PGothic"/>
              </a:rPr>
              <a:t>ref from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(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ID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);</a:t>
            </a:r>
            <a:br>
              <a:rPr lang="en-US" dirty="0"/>
            </a:br>
            <a:r>
              <a:rPr lang="en-US" b="1" dirty="0">
                <a:ea typeface="MS PGothic"/>
              </a:rPr>
              <a:t>create table </a:t>
            </a:r>
            <a:r>
              <a:rPr lang="en-US" i="1" dirty="0">
                <a:ea typeface="MS PGothic"/>
              </a:rPr>
              <a:t>people </a:t>
            </a:r>
            <a:r>
              <a:rPr lang="en-US" b="1" dirty="0">
                <a:ea typeface="MS PGothic"/>
              </a:rPr>
              <a:t>of </a:t>
            </a:r>
            <a:r>
              <a:rPr lang="en-US" i="1" dirty="0">
                <a:ea typeface="MS PGothic"/>
              </a:rPr>
              <a:t>Person</a:t>
            </a:r>
            <a:r>
              <a:rPr lang="en-US" dirty="0">
                <a:ea typeface="MS PGothic"/>
              </a:rPr>
              <a:t>; </a:t>
            </a:r>
            <a:br>
              <a:rPr lang="en-US" dirty="0"/>
            </a:br>
            <a:r>
              <a:rPr lang="en-US" b="1" dirty="0">
                <a:ea typeface="MS PGothic"/>
              </a:rPr>
              <a:t>create type </a:t>
            </a:r>
            <a:r>
              <a:rPr lang="en-US" i="1" dirty="0">
                <a:ea typeface="MS PGothic"/>
              </a:rPr>
              <a:t>Department </a:t>
            </a:r>
            <a:r>
              <a:rPr lang="en-US" dirty="0">
                <a:ea typeface="MS PGothic"/>
              </a:rPr>
              <a:t>(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ea typeface="MS PGothic"/>
              </a:rPr>
              <a:t>dept_name </a:t>
            </a:r>
            <a:r>
              <a:rPr lang="en-US" b="1" dirty="0">
                <a:ea typeface="MS PGothic"/>
              </a:rPr>
              <a:t>varchar(20)</a:t>
            </a:r>
            <a:r>
              <a:rPr lang="en-US" dirty="0">
                <a:ea typeface="MS PGothic"/>
              </a:rPr>
              <a:t>,</a:t>
            </a:r>
            <a:br>
              <a:rPr lang="en-US" dirty="0"/>
            </a:br>
            <a:r>
              <a:rPr lang="en-US" dirty="0">
                <a:ea typeface="MS PGothic"/>
              </a:rPr>
              <a:t>     </a:t>
            </a:r>
            <a:r>
              <a:rPr lang="en-US" i="1" dirty="0">
                <a:solidFill>
                  <a:srgbClr val="C00000"/>
                </a:solidFill>
                <a:ea typeface="MS PGothic"/>
              </a:rPr>
              <a:t>head </a:t>
            </a:r>
            <a:r>
              <a:rPr lang="en-US" b="1" dirty="0">
                <a:solidFill>
                  <a:srgbClr val="C00000"/>
                </a:solidFill>
                <a:ea typeface="MS PGothic"/>
              </a:rPr>
              <a:t>ref</a:t>
            </a:r>
            <a:r>
              <a:rPr lang="en-US" dirty="0">
                <a:solidFill>
                  <a:srgbClr val="C00000"/>
                </a:solidFill>
                <a:ea typeface="MS PGothic"/>
              </a:rPr>
              <a:t>(</a:t>
            </a:r>
            <a:r>
              <a:rPr lang="en-US" i="1" dirty="0">
                <a:solidFill>
                  <a:srgbClr val="C00000"/>
                </a:solidFill>
                <a:ea typeface="MS PGothic"/>
              </a:rPr>
              <a:t>Person</a:t>
            </a:r>
            <a:r>
              <a:rPr lang="en-US" dirty="0">
                <a:solidFill>
                  <a:srgbClr val="C00000"/>
                </a:solidFill>
                <a:ea typeface="MS PGothic"/>
              </a:rPr>
              <a:t>) </a:t>
            </a:r>
            <a:r>
              <a:rPr lang="en-US" b="1" dirty="0">
                <a:solidFill>
                  <a:srgbClr val="C00000"/>
                </a:solidFill>
                <a:ea typeface="MS PGothic"/>
              </a:rPr>
              <a:t>scope </a:t>
            </a:r>
            <a:r>
              <a:rPr lang="en-US" i="1" dirty="0">
                <a:solidFill>
                  <a:srgbClr val="C00000"/>
                </a:solidFill>
                <a:ea typeface="MS PGothic"/>
              </a:rPr>
              <a:t>people</a:t>
            </a:r>
            <a:r>
              <a:rPr lang="en-US" dirty="0">
                <a:ea typeface="MS PGothic"/>
              </a:rPr>
              <a:t>);</a:t>
            </a:r>
            <a:br>
              <a:rPr lang="en-US" dirty="0"/>
            </a:br>
            <a:r>
              <a:rPr lang="en-US" b="1" dirty="0">
                <a:ea typeface="MS PGothic"/>
              </a:rPr>
              <a:t>create table </a:t>
            </a:r>
            <a:r>
              <a:rPr lang="en-US" i="1" dirty="0">
                <a:ea typeface="MS PGothic"/>
              </a:rPr>
              <a:t>departments </a:t>
            </a:r>
            <a:r>
              <a:rPr lang="en-US" b="1" dirty="0">
                <a:ea typeface="MS PGothic"/>
              </a:rPr>
              <a:t>of </a:t>
            </a:r>
            <a:r>
              <a:rPr lang="en-US" i="1" dirty="0">
                <a:ea typeface="MS PGothic"/>
              </a:rPr>
              <a:t>Department</a:t>
            </a:r>
            <a:r>
              <a:rPr lang="en-US" dirty="0">
                <a:ea typeface="MS PGothic"/>
              </a:rPr>
              <a:t> </a:t>
            </a:r>
            <a:br>
              <a:rPr lang="en-US" dirty="0"/>
            </a:br>
            <a:r>
              <a:rPr lang="en-US" b="1" dirty="0">
                <a:ea typeface="MS PGothic"/>
              </a:rPr>
              <a:t>insert into </a:t>
            </a:r>
            <a:r>
              <a:rPr lang="en-US" i="1" dirty="0">
                <a:ea typeface="MS PGothic"/>
              </a:rPr>
              <a:t>departments </a:t>
            </a:r>
            <a:r>
              <a:rPr lang="en-US" b="1" dirty="0">
                <a:ea typeface="MS PGothic"/>
              </a:rPr>
              <a:t>values </a:t>
            </a:r>
            <a:r>
              <a:rPr lang="en-US" dirty="0">
                <a:ea typeface="MS PGothic"/>
              </a:rPr>
              <a:t>('CS', '12345’) </a:t>
            </a:r>
            <a:endParaRPr lang="en-US" dirty="0"/>
          </a:p>
          <a:p>
            <a:pPr lvl="1"/>
            <a:r>
              <a:rPr lang="en-US" dirty="0">
                <a:ea typeface="MS PGothic"/>
              </a:rPr>
              <a:t>System generated references can be retrieved using subqueries</a:t>
            </a:r>
          </a:p>
          <a:p>
            <a:pPr lvl="2"/>
            <a:r>
              <a:rPr lang="en-US" dirty="0"/>
              <a:t>(</a:t>
            </a:r>
            <a:r>
              <a:rPr lang="en-US" b="1" dirty="0"/>
              <a:t>select ref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  </a:t>
            </a:r>
            <a:r>
              <a:rPr lang="en-US" b="1" dirty="0"/>
              <a:t>from </a:t>
            </a:r>
            <a:r>
              <a:rPr lang="en-US" i="1" dirty="0"/>
              <a:t>people </a:t>
            </a:r>
            <a:r>
              <a:rPr lang="en-US" b="1" dirty="0"/>
              <a:t>as </a:t>
            </a:r>
            <a:r>
              <a:rPr lang="en-US" i="1" dirty="0"/>
              <a:t>p    </a:t>
            </a:r>
            <a:r>
              <a:rPr lang="en-US" b="1" dirty="0"/>
              <a:t>where </a:t>
            </a:r>
            <a:r>
              <a:rPr lang="en-US" i="1" dirty="0"/>
              <a:t>ID </a:t>
            </a:r>
            <a:r>
              <a:rPr lang="en-US" dirty="0"/>
              <a:t>= '12345') </a:t>
            </a:r>
          </a:p>
          <a:p>
            <a:r>
              <a:rPr lang="en-US" dirty="0">
                <a:ea typeface="MS PGothic"/>
              </a:rPr>
              <a:t>Using references in </a:t>
            </a:r>
            <a:r>
              <a:rPr lang="en-US" b="1" dirty="0">
                <a:solidFill>
                  <a:srgbClr val="002060"/>
                </a:solidFill>
                <a:ea typeface="MS PGothic"/>
              </a:rPr>
              <a:t>path expressions</a:t>
            </a:r>
          </a:p>
          <a:p>
            <a:pPr lvl="1"/>
            <a:r>
              <a:rPr lang="en-US" b="1" dirty="0">
                <a:ea typeface="MS PGothic"/>
              </a:rPr>
              <a:t>select 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head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-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&gt;name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, 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head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-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&gt;address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b="1" dirty="0">
                <a:ea typeface="MS PGothic"/>
              </a:rPr>
              <a:t>from </a:t>
            </a:r>
            <a:r>
              <a:rPr lang="en-US" i="1" dirty="0">
                <a:ea typeface="MS PGothic"/>
              </a:rPr>
              <a:t>departments</a:t>
            </a:r>
            <a:r>
              <a:rPr lang="en-US" dirty="0">
                <a:ea typeface="MS PGothic"/>
              </a:rPr>
              <a:t>;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B717FDD-959D-C2DE-31D1-21686F52265E}"/>
              </a:ext>
            </a:extLst>
          </p:cNvPr>
          <p:cNvSpPr txBox="1"/>
          <p:nvPr/>
        </p:nvSpPr>
        <p:spPr>
          <a:xfrm>
            <a:off x="5652304" y="1263568"/>
            <a:ext cx="33180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Alternative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way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(</a:t>
            </a:r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harder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)::</a:t>
            </a:r>
          </a:p>
          <a:p>
            <a:endParaRPr lang="tr-TR" dirty="0">
              <a:solidFill>
                <a:srgbClr val="FF0000"/>
              </a:solidFill>
              <a:latin typeface="Helvetica"/>
              <a:ea typeface="MS PGothic"/>
              <a:cs typeface="Helvetica"/>
            </a:endParaRPr>
          </a:p>
          <a:p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insert </a:t>
            </a:r>
            <a:r>
              <a:rPr lang="tr-TR" dirty="0" err="1">
                <a:latin typeface="Helvetica"/>
                <a:ea typeface="MS PGothic"/>
                <a:cs typeface="Helvetica"/>
              </a:rPr>
              <a:t>into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departments</a:t>
            </a:r>
            <a:endParaRPr lang="tr-TR">
              <a:ea typeface="MS PGothic"/>
              <a:cs typeface="Helvetica"/>
            </a:endParaRPr>
          </a:p>
          <a:p>
            <a:r>
              <a:rPr lang="tr-TR" dirty="0" err="1">
                <a:latin typeface="Helvetica"/>
                <a:ea typeface="MS PGothic"/>
                <a:cs typeface="Helvetica"/>
              </a:rPr>
              <a:t>values</a:t>
            </a:r>
            <a:r>
              <a:rPr lang="tr-TR" dirty="0">
                <a:latin typeface="Helvetica"/>
                <a:ea typeface="MS PGothic"/>
                <a:cs typeface="Helvetica"/>
              </a:rPr>
              <a:t> ('CS', </a:t>
            </a:r>
            <a:r>
              <a:rPr lang="tr-TR" dirty="0" err="1">
                <a:latin typeface="Helvetica"/>
                <a:ea typeface="MS PGothic"/>
                <a:cs typeface="Helvetica"/>
              </a:rPr>
              <a:t>null</a:t>
            </a:r>
            <a:r>
              <a:rPr lang="tr-TR" dirty="0">
                <a:latin typeface="Helvetica"/>
                <a:ea typeface="MS PGothic"/>
                <a:cs typeface="Helvetica"/>
              </a:rPr>
              <a:t>);</a:t>
            </a:r>
            <a:endParaRPr lang="tr-TR" dirty="0">
              <a:ea typeface="MS PGothic"/>
            </a:endParaRPr>
          </a:p>
          <a:p>
            <a:endParaRPr lang="tr-TR" dirty="0">
              <a:latin typeface="Helvetica"/>
              <a:ea typeface="MS PGothic"/>
              <a:cs typeface="Helvetica"/>
            </a:endParaRPr>
          </a:p>
          <a:p>
            <a:r>
              <a:rPr lang="tr-TR" dirty="0" err="1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update</a:t>
            </a:r>
            <a:r>
              <a:rPr lang="tr-TR" dirty="0">
                <a:solidFill>
                  <a:srgbClr val="FF0000"/>
                </a:solidFill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departments</a:t>
            </a:r>
            <a:endParaRPr lang="tr-TR">
              <a:ea typeface="MS PGothic"/>
              <a:cs typeface="Helvetica"/>
            </a:endParaRPr>
          </a:p>
          <a:p>
            <a:r>
              <a:rPr lang="tr-TR" dirty="0">
                <a:latin typeface="Helvetica"/>
                <a:ea typeface="MS PGothic"/>
                <a:cs typeface="Helvetica"/>
              </a:rPr>
              <a:t>set </a:t>
            </a:r>
            <a:r>
              <a:rPr lang="tr-TR" dirty="0" err="1">
                <a:latin typeface="Helvetica"/>
                <a:ea typeface="MS PGothic"/>
                <a:cs typeface="Helvetica"/>
              </a:rPr>
              <a:t>head</a:t>
            </a:r>
            <a:r>
              <a:rPr lang="tr-TR" dirty="0">
                <a:latin typeface="Helvetica"/>
                <a:ea typeface="MS PGothic"/>
                <a:cs typeface="Helvetica"/>
              </a:rPr>
              <a:t> = (</a:t>
            </a:r>
            <a:r>
              <a:rPr lang="tr-TR" dirty="0" err="1">
                <a:latin typeface="Helvetica"/>
                <a:ea typeface="MS PGothic"/>
                <a:cs typeface="Helvetica"/>
              </a:rPr>
              <a:t>select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ref</a:t>
            </a:r>
            <a:r>
              <a:rPr lang="tr-TR" dirty="0">
                <a:latin typeface="Helvetica"/>
                <a:ea typeface="MS PGothic"/>
                <a:cs typeface="Helvetica"/>
              </a:rPr>
              <a:t>(p)</a:t>
            </a:r>
            <a:endParaRPr lang="tr-TR" dirty="0">
              <a:ea typeface="MS PGothic"/>
            </a:endParaRPr>
          </a:p>
          <a:p>
            <a:r>
              <a:rPr lang="tr-TR" dirty="0">
                <a:latin typeface="Helvetica"/>
                <a:ea typeface="MS PGothic"/>
                <a:cs typeface="Helvetica"/>
              </a:rPr>
              <a:t>                   </a:t>
            </a:r>
            <a:r>
              <a:rPr lang="tr-TR" dirty="0" err="1">
                <a:latin typeface="Helvetica"/>
                <a:ea typeface="MS PGothic"/>
                <a:cs typeface="Helvetica"/>
              </a:rPr>
              <a:t>from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people</a:t>
            </a:r>
            <a:r>
              <a:rPr lang="tr-TR" dirty="0">
                <a:latin typeface="Helvetica"/>
                <a:ea typeface="MS PGothic"/>
                <a:cs typeface="Helvetica"/>
              </a:rPr>
              <a:t> as p</a:t>
            </a:r>
            <a:endParaRPr lang="tr-TR" dirty="0">
              <a:ea typeface="MS PGothic"/>
            </a:endParaRPr>
          </a:p>
          <a:p>
            <a:r>
              <a:rPr lang="tr-TR" dirty="0">
                <a:latin typeface="Helvetica"/>
                <a:ea typeface="MS PGothic"/>
                <a:cs typeface="Helvetica"/>
              </a:rPr>
              <a:t>                  </a:t>
            </a:r>
            <a:r>
              <a:rPr lang="tr-TR" dirty="0" err="1">
                <a:latin typeface="Helvetica"/>
                <a:ea typeface="MS PGothic"/>
                <a:cs typeface="Helvetica"/>
              </a:rPr>
              <a:t>where</a:t>
            </a:r>
            <a:r>
              <a:rPr lang="tr-TR" dirty="0">
                <a:latin typeface="Helvetica"/>
                <a:ea typeface="MS PGothic"/>
                <a:cs typeface="Helvetica"/>
              </a:rPr>
              <a:t> ID = '12345')</a:t>
            </a:r>
            <a:endParaRPr lang="tr-TR" dirty="0">
              <a:ea typeface="MS PGothic"/>
            </a:endParaRPr>
          </a:p>
          <a:p>
            <a:r>
              <a:rPr lang="tr-TR" dirty="0" err="1">
                <a:latin typeface="Helvetica"/>
                <a:ea typeface="MS PGothic"/>
                <a:cs typeface="Helvetica"/>
              </a:rPr>
              <a:t>where</a:t>
            </a:r>
            <a:r>
              <a:rPr lang="tr-TR" dirty="0">
                <a:latin typeface="Helvetica"/>
                <a:ea typeface="MS PGothic"/>
                <a:cs typeface="Helvetica"/>
              </a:rPr>
              <a:t> </a:t>
            </a:r>
            <a:r>
              <a:rPr lang="tr-TR" dirty="0" err="1">
                <a:latin typeface="Helvetica"/>
                <a:ea typeface="MS PGothic"/>
                <a:cs typeface="Helvetica"/>
              </a:rPr>
              <a:t>dept</a:t>
            </a:r>
            <a:r>
              <a:rPr lang="tr-TR" dirty="0">
                <a:latin typeface="Helvetica"/>
                <a:ea typeface="MS PGothic"/>
                <a:cs typeface="Helvetica"/>
              </a:rPr>
              <a:t> name = 'CS';</a:t>
            </a:r>
          </a:p>
          <a:p>
            <a:endParaRPr lang="tr-TR" dirty="0">
              <a:ea typeface="MS PGothic"/>
              <a:cs typeface="Helvetica"/>
            </a:endParaRPr>
          </a:p>
          <a:p>
            <a:endParaRPr lang="tr-TR" dirty="0">
              <a:ea typeface="MS PGothic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77566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FE87-A01F-4A88-AB01-B12DC017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13" y="49956"/>
            <a:ext cx="8077200" cy="609600"/>
          </a:xfrm>
        </p:spPr>
        <p:txBody>
          <a:bodyPr/>
          <a:lstStyle/>
          <a:p>
            <a:r>
              <a:rPr lang="en-IN" dirty="0"/>
              <a:t>Object-Relational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21A6-E1F6-4BC2-BEB8-86128762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02" y="562345"/>
            <a:ext cx="8153092" cy="6236073"/>
          </a:xfrm>
        </p:spPr>
        <p:txBody>
          <a:bodyPr/>
          <a:lstStyle/>
          <a:p>
            <a:r>
              <a:rPr lang="en-IN" dirty="0">
                <a:ea typeface="MS PGothic"/>
              </a:rPr>
              <a:t>Object-relational mapping (ORM) systems allow </a:t>
            </a:r>
            <a:endParaRPr lang="en-IN" dirty="0"/>
          </a:p>
          <a:p>
            <a:pPr lvl="1"/>
            <a:r>
              <a:rPr lang="en-IN" sz="1200" dirty="0">
                <a:ea typeface="MS PGothic"/>
              </a:rPr>
              <a:t>Specification of mapping between programming language objects and database tuples </a:t>
            </a:r>
            <a:endParaRPr lang="en-IN" sz="1200" dirty="0"/>
          </a:p>
          <a:p>
            <a:pPr lvl="1"/>
            <a:r>
              <a:rPr lang="en-IN" sz="1200" dirty="0">
                <a:ea typeface="MS PGothic"/>
              </a:rPr>
              <a:t>Automatic creation of database tuples upon creation of objects </a:t>
            </a:r>
            <a:endParaRPr lang="en-IN" sz="1200" dirty="0"/>
          </a:p>
          <a:p>
            <a:pPr lvl="1"/>
            <a:r>
              <a:rPr lang="en-IN" sz="1200" dirty="0">
                <a:ea typeface="MS PGothic"/>
              </a:rPr>
              <a:t>Automatic update/delete of database tuples when objects are update/deleted</a:t>
            </a:r>
          </a:p>
          <a:p>
            <a:pPr lvl="1"/>
            <a:r>
              <a:rPr lang="en-IN" sz="1200" dirty="0">
                <a:ea typeface="MS PGothic"/>
              </a:rPr>
              <a:t>Interface to retrieve objects satisfying specified conditions</a:t>
            </a:r>
          </a:p>
          <a:p>
            <a:pPr lvl="2"/>
            <a:r>
              <a:rPr lang="en-IN" sz="1200" dirty="0">
                <a:ea typeface="MS PGothic"/>
              </a:rPr>
              <a:t>Tuples in database are queried, and object created from the tuples</a:t>
            </a:r>
          </a:p>
          <a:p>
            <a:pPr marL="0" indent="0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 ++ Primary goal is to ease the job of programmers who build applications by providing them an object model while retaining the benefits of using a robust relational database underneath. </a:t>
            </a:r>
          </a:p>
          <a:p>
            <a:pPr lvl="3"/>
            <a:r>
              <a:rPr lang="en-IN" sz="1200" dirty="0">
                <a:ea typeface="+mn-lt"/>
                <a:cs typeface="+mn-lt"/>
              </a:rPr>
              <a:t>allow programmers to write queries directly on the object model; such queries are translated into SQL queries on the underlying relational database, and result objects are created from the SQL query results.</a:t>
            </a:r>
          </a:p>
          <a:p>
            <a:pPr marL="0" indent="0"/>
            <a:r>
              <a:rPr lang="en-IN" dirty="0">
                <a:solidFill>
                  <a:srgbClr val="FF0000"/>
                </a:solidFill>
                <a:ea typeface="MS PGothic"/>
                <a:cs typeface="Helvetica"/>
              </a:rPr>
              <a:t> </a:t>
            </a:r>
            <a:r>
              <a:rPr lang="en-IN" dirty="0">
                <a:solidFill>
                  <a:srgbClr val="FF0000"/>
                </a:solidFill>
                <a:ea typeface="MS PGothic"/>
                <a:cs typeface="+mn-lt"/>
              </a:rPr>
              <a:t>++ </a:t>
            </a:r>
            <a:r>
              <a:rPr lang="en-IN" dirty="0">
                <a:ea typeface="+mn-lt"/>
                <a:cs typeface="+mn-lt"/>
              </a:rPr>
              <a:t>object-relational systems can provide </a:t>
            </a:r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significant performance gains</a:t>
            </a:r>
            <a:r>
              <a:rPr lang="en-IN" dirty="0">
                <a:ea typeface="+mn-lt"/>
                <a:cs typeface="+mn-lt"/>
              </a:rPr>
              <a:t> over direct access to the underlying database by operating objects cached in primary mem. </a:t>
            </a:r>
          </a:p>
          <a:p>
            <a:pPr marL="0" indent="0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 - - suffer from significant performance inefficiencies for bulk database updates, as well as for complex queries that are written directly in the imperative language.</a:t>
            </a:r>
            <a:endParaRPr lang="en-IN" dirty="0">
              <a:solidFill>
                <a:srgbClr val="FF0000"/>
              </a:solidFill>
              <a:cs typeface="+mn-lt"/>
            </a:endParaRPr>
          </a:p>
          <a:p>
            <a:pPr lvl="1"/>
            <a:r>
              <a:rPr lang="en-IN" dirty="0">
                <a:ea typeface="+mn-lt"/>
                <a:cs typeface="+mn-lt"/>
              </a:rPr>
              <a:t>Bypass ORM when bulk loading &amp; complex querying</a:t>
            </a:r>
            <a:endParaRPr lang="en-IN" dirty="0">
              <a:solidFill>
                <a:srgbClr val="FF0000"/>
              </a:solidFill>
              <a:ea typeface="MS PGothic"/>
              <a:cs typeface="Helvetica"/>
            </a:endParaRPr>
          </a:p>
          <a:p>
            <a:pPr marL="0" indent="0"/>
            <a:r>
              <a:rPr lang="en-IN" dirty="0">
                <a:solidFill>
                  <a:srgbClr val="FF0000"/>
                </a:solidFill>
                <a:ea typeface="MS PGothic"/>
                <a:cs typeface="Helvetica"/>
              </a:rPr>
              <a:t> </a:t>
            </a:r>
            <a:r>
              <a:rPr lang="en-IN" dirty="0">
                <a:ea typeface="+mn-lt"/>
                <a:cs typeface="+mn-lt"/>
              </a:rPr>
              <a:t>Ex. Hibernate ORM for Java, Django ORM for Python</a:t>
            </a:r>
          </a:p>
          <a:p>
            <a:pPr indent="0">
              <a:buFont typeface="Wingdings" panose="020B0604020202020204" pitchFamily="34" charset="0"/>
              <a:buChar char="§"/>
            </a:pPr>
            <a:endParaRPr lang="en-IN" dirty="0">
              <a:solidFill>
                <a:srgbClr val="000000"/>
              </a:solidFill>
              <a:cs typeface="Helvetica"/>
            </a:endParaRPr>
          </a:p>
          <a:p>
            <a:pPr indent="0">
              <a:buFont typeface="Wingdings" panose="020B0604020202020204" pitchFamily="34" charset="0"/>
              <a:buChar char="§"/>
            </a:pPr>
            <a:endParaRPr lang="en-IN" dirty="0">
              <a:cs typeface="+mn-lt"/>
            </a:endParaRPr>
          </a:p>
          <a:p>
            <a:pPr lvl="1"/>
            <a:endParaRPr lang="en-IN" dirty="0">
              <a:solidFill>
                <a:srgbClr val="FF0000"/>
              </a:solidFill>
              <a:cs typeface="Helvetica"/>
            </a:endParaRPr>
          </a:p>
          <a:p>
            <a:pPr marL="0" indent="0"/>
            <a:endParaRPr lang="en-IN" dirty="0">
              <a:solidFill>
                <a:srgbClr val="000000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7303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483666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There are several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non-atomic data types</a:t>
            </a:r>
            <a:r>
              <a:rPr lang="en-US" dirty="0">
                <a:ea typeface="+mn-lt"/>
                <a:cs typeface="+mn-lt"/>
              </a:rPr>
              <a:t> (multi-valued, composite..) that are widely used today</a:t>
            </a:r>
            <a:r>
              <a:rPr lang="en-US" dirty="0">
                <a:ea typeface="MS PGothic"/>
                <a:cs typeface="Helvetica"/>
              </a:rPr>
              <a:t>. 4 categories:</a:t>
            </a:r>
            <a:endParaRPr lang="tr-TR" dirty="0"/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Semi-Structured Data</a:t>
            </a:r>
            <a:endParaRPr lang="en-US" dirty="0">
              <a:ea typeface="MS PGothic"/>
            </a:endParaRP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Object Orientation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solidFill>
                  <a:srgbClr val="FF0000"/>
                </a:solidFill>
                <a:ea typeface="MS PGothic"/>
              </a:rPr>
              <a:t>Textual Data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Spatial Data</a:t>
            </a:r>
          </a:p>
        </p:txBody>
      </p:sp>
    </p:spTree>
    <p:extLst>
      <p:ext uri="{BB962C8B-B14F-4D97-AF65-F5344CB8AC3E}">
        <p14:creationId xmlns:p14="http://schemas.microsoft.com/office/powerpoint/2010/main" val="417653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/>
              </a:rPr>
              <a:t>3-) Textual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7522" y="1102497"/>
            <a:ext cx="8501792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Information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retrieval</a:t>
            </a:r>
            <a:r>
              <a:rPr lang="en-US" altLang="en-US" dirty="0"/>
              <a:t>: querying of unstructured data</a:t>
            </a:r>
          </a:p>
          <a:p>
            <a:pPr lvl="1"/>
            <a:r>
              <a:rPr lang="en-US" altLang="en-US" dirty="0">
                <a:ea typeface="MS PGothic"/>
              </a:rPr>
              <a:t>Simple model of keyword queries:  given query keywords, retrieve documents containing all the keywords</a:t>
            </a:r>
          </a:p>
          <a:p>
            <a:pPr lvl="1"/>
            <a:r>
              <a:rPr lang="en-US" altLang="en-US" dirty="0">
                <a:ea typeface="MS PGothic"/>
              </a:rPr>
              <a:t>More advanced models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rank relevance of documents</a:t>
            </a:r>
          </a:p>
          <a:p>
            <a:pPr lvl="1"/>
            <a:r>
              <a:rPr lang="en-US" altLang="en-US" dirty="0"/>
              <a:t>Today, keyword queries return many types of information as answers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MS PGothic"/>
              </a:rPr>
              <a:t>E.g., a query “cricket” typically returns information about ongoing cricket matches</a:t>
            </a:r>
          </a:p>
          <a:p>
            <a:r>
              <a:rPr lang="en-US" altLang="en-US" dirty="0"/>
              <a:t>Relevance ranking</a:t>
            </a:r>
          </a:p>
          <a:p>
            <a:pPr lvl="1"/>
            <a:r>
              <a:rPr lang="en-US" altLang="en-US" dirty="0"/>
              <a:t>Essential since there are usually many documents matching keywords</a:t>
            </a:r>
          </a:p>
          <a:p>
            <a:pPr marL="0" indent="0"/>
            <a:r>
              <a:rPr lang="en-US" dirty="0">
                <a:ea typeface="MS PGothic"/>
                <a:cs typeface="Helvetica"/>
              </a:rPr>
              <a:t> Different terminology in different contexts.:</a:t>
            </a:r>
            <a:endParaRPr lang="en-US" dirty="0">
              <a:cs typeface="Helvetica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the field of information retrieval,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textual information</a:t>
            </a:r>
            <a:r>
              <a:rPr lang="en-US" dirty="0">
                <a:ea typeface="+mn-lt"/>
                <a:cs typeface="+mn-lt"/>
              </a:rPr>
              <a:t> is "documents" </a:t>
            </a:r>
            <a:endParaRPr lang="en-US" dirty="0"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 a database,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a text-valued attribute</a:t>
            </a:r>
            <a:r>
              <a:rPr lang="en-US" dirty="0">
                <a:ea typeface="+mn-lt"/>
                <a:cs typeface="+mn-lt"/>
              </a:rPr>
              <a:t> can be considered a "document". 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In the web,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each web page</a:t>
            </a:r>
            <a:r>
              <a:rPr lang="en-US" dirty="0">
                <a:ea typeface="+mn-lt"/>
                <a:cs typeface="+mn-lt"/>
              </a:rPr>
              <a:t> can be considered to be a "document.".</a:t>
            </a:r>
            <a:endParaRPr lang="en-US" dirty="0"/>
          </a:p>
          <a:p>
            <a:pPr lvl="3"/>
            <a:r>
              <a:rPr lang="en-US" dirty="0">
                <a:ea typeface="MS PGothic"/>
                <a:cs typeface="Helvetica"/>
              </a:rPr>
              <a:t>Web search engine is a huge information retrieval system.</a:t>
            </a:r>
            <a:endParaRPr lang="en-US" dirty="0">
              <a:cs typeface="Helvetica"/>
            </a:endParaRPr>
          </a:p>
          <a:p>
            <a:pPr lvl="3">
              <a:buClr>
                <a:srgbClr val="FF9900"/>
              </a:buClr>
            </a:pPr>
            <a:r>
              <a:rPr lang="en-US" dirty="0">
                <a:solidFill>
                  <a:srgbClr val="FF0000"/>
                </a:solidFill>
                <a:ea typeface="MS PGothic"/>
                <a:cs typeface="Helvetica"/>
              </a:rPr>
              <a:t>Submit keyword ==&gt; web crawling</a:t>
            </a:r>
            <a:endParaRPr lang="en-US" dirty="0">
              <a:solidFill>
                <a:srgbClr val="FF0000"/>
              </a:solidFill>
              <a:cs typeface="Helvetica"/>
            </a:endParaRPr>
          </a:p>
          <a:p>
            <a:pPr lvl="3">
              <a:buClr>
                <a:srgbClr val="FF9900"/>
              </a:buClr>
            </a:pPr>
            <a:r>
              <a:rPr lang="en-US" dirty="0">
                <a:solidFill>
                  <a:srgbClr val="FF0000"/>
                </a:solidFill>
                <a:ea typeface="MS PGothic"/>
                <a:cs typeface="Helvetica"/>
              </a:rPr>
              <a:t>Submit a question ==&gt; make judgements, reasoning (</a:t>
            </a:r>
            <a:r>
              <a:rPr lang="en-US" i="1" dirty="0" err="1">
                <a:solidFill>
                  <a:srgbClr val="FF0000"/>
                </a:solidFill>
                <a:ea typeface="MS PGothic"/>
                <a:cs typeface="Helvetica"/>
              </a:rPr>
              <a:t>muhakeme</a:t>
            </a:r>
            <a:r>
              <a:rPr lang="en-US" dirty="0">
                <a:solidFill>
                  <a:srgbClr val="FF0000"/>
                </a:solidFill>
                <a:ea typeface="MS PGothic"/>
                <a:cs typeface="Helvetica"/>
              </a:rPr>
              <a:t>)</a:t>
            </a:r>
            <a:endParaRPr lang="en-US" dirty="0">
              <a:solidFill>
                <a:srgbClr val="FF0000"/>
              </a:solidFill>
              <a:cs typeface="Helvetica"/>
            </a:endParaRPr>
          </a:p>
          <a:p>
            <a:pPr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0045-1F3A-4028-920E-82D8D6E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98B8-1E47-4AA6-94FC-85A61348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98" y="543054"/>
            <a:ext cx="8152324" cy="6197490"/>
          </a:xfrm>
        </p:spPr>
        <p:txBody>
          <a:bodyPr/>
          <a:lstStyle/>
          <a:p>
            <a:r>
              <a:rPr lang="en-IN" dirty="0">
                <a:ea typeface="MS PGothic"/>
              </a:rPr>
              <a:t>Term: keyword occurring in a document/query</a:t>
            </a:r>
          </a:p>
          <a:p>
            <a:r>
              <a:rPr lang="en-US" b="1" dirty="0">
                <a:solidFill>
                  <a:srgbClr val="002060"/>
                </a:solidFill>
                <a:ea typeface="MS PGothic"/>
              </a:rPr>
              <a:t>Term Frequency:</a:t>
            </a:r>
            <a:r>
              <a:rPr lang="en-US" i="1" dirty="0">
                <a:ea typeface="MS PGothic"/>
              </a:rPr>
              <a:t> TF</a:t>
            </a:r>
            <a:r>
              <a:rPr lang="en-US" dirty="0">
                <a:ea typeface="MS PGothic"/>
              </a:rPr>
              <a:t>(</a:t>
            </a:r>
            <a:r>
              <a:rPr lang="en-US" i="1" dirty="0">
                <a:ea typeface="MS PGothic"/>
              </a:rPr>
              <a:t>d</a:t>
            </a:r>
            <a:r>
              <a:rPr lang="en-US" dirty="0">
                <a:ea typeface="MS PGothic"/>
              </a:rPr>
              <a:t>, </a:t>
            </a:r>
            <a:r>
              <a:rPr lang="en-US" i="1" dirty="0">
                <a:ea typeface="MS PGothic"/>
              </a:rPr>
              <a:t>t</a:t>
            </a:r>
            <a:r>
              <a:rPr lang="en-US" dirty="0">
                <a:ea typeface="MS PGothic"/>
              </a:rPr>
              <a:t>), the relevance of a term </a:t>
            </a:r>
            <a:r>
              <a:rPr lang="en-US" i="1" dirty="0">
                <a:ea typeface="MS PGothic"/>
              </a:rPr>
              <a:t>t </a:t>
            </a:r>
            <a:r>
              <a:rPr lang="en-US" dirty="0">
                <a:ea typeface="MS PGothic"/>
              </a:rPr>
              <a:t>to a document </a:t>
            </a:r>
            <a:r>
              <a:rPr lang="en-US" i="1" dirty="0">
                <a:ea typeface="MS PGothic"/>
              </a:rPr>
              <a:t>d</a:t>
            </a:r>
            <a:endParaRPr lang="en-US" i="1">
              <a:ea typeface="MS PGothic"/>
            </a:endParaRPr>
          </a:p>
          <a:p>
            <a:pPr lvl="1"/>
            <a:r>
              <a:rPr lang="en-US" dirty="0">
                <a:ea typeface="MS PGothic"/>
              </a:rPr>
              <a:t>One definition: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i="1" dirty="0" err="1">
                <a:ea typeface="+mn-lt"/>
                <a:cs typeface="+mn-lt"/>
              </a:rPr>
              <a:t>d,t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ea typeface="MS PGothic"/>
            </a:endParaRPr>
          </a:p>
          <a:p>
            <a:pPr lvl="1"/>
            <a:r>
              <a:rPr lang="en-US" dirty="0">
                <a:ea typeface="MS PGothic"/>
              </a:rPr>
              <a:t>Another definition</a:t>
            </a:r>
            <a:r>
              <a:rPr lang="en-US" i="1" dirty="0">
                <a:ea typeface="MS PGothic"/>
              </a:rPr>
              <a:t>:  TF</a:t>
            </a:r>
            <a:r>
              <a:rPr lang="en-US" dirty="0">
                <a:ea typeface="MS PGothic"/>
              </a:rPr>
              <a:t>(</a:t>
            </a:r>
            <a:r>
              <a:rPr lang="en-US" i="1" dirty="0">
                <a:ea typeface="MS PGothic"/>
              </a:rPr>
              <a:t>d</a:t>
            </a:r>
            <a:r>
              <a:rPr lang="en-US" dirty="0">
                <a:ea typeface="MS PGothic"/>
              </a:rPr>
              <a:t>, </a:t>
            </a:r>
            <a:r>
              <a:rPr lang="en-US" i="1" dirty="0">
                <a:ea typeface="MS PGothic"/>
              </a:rPr>
              <a:t>t</a:t>
            </a:r>
            <a:r>
              <a:rPr lang="en-US" dirty="0">
                <a:ea typeface="MS PGothic"/>
              </a:rPr>
              <a:t>) = 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log</a:t>
            </a:r>
            <a:r>
              <a:rPr lang="en-US" dirty="0">
                <a:ea typeface="MS PGothic"/>
              </a:rPr>
              <a:t>(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1</a:t>
            </a:r>
            <a:r>
              <a:rPr lang="en-US" dirty="0">
                <a:ea typeface="MS PGothic"/>
              </a:rPr>
              <a:t> + </a:t>
            </a:r>
            <a:r>
              <a:rPr lang="en-US" i="1" dirty="0">
                <a:ea typeface="MS PGothic"/>
              </a:rPr>
              <a:t>n</a:t>
            </a:r>
            <a:r>
              <a:rPr lang="en-US" dirty="0">
                <a:ea typeface="MS PGothic"/>
              </a:rPr>
              <a:t>(</a:t>
            </a:r>
            <a:r>
              <a:rPr lang="en-US" i="1" dirty="0" err="1">
                <a:ea typeface="MS PGothic"/>
              </a:rPr>
              <a:t>d,t</a:t>
            </a:r>
            <a:r>
              <a:rPr lang="en-US" dirty="0">
                <a:ea typeface="MS PGothic"/>
              </a:rPr>
              <a:t>)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/n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(</a:t>
            </a:r>
            <a:r>
              <a:rPr lang="en-US" i="1" dirty="0">
                <a:solidFill>
                  <a:srgbClr val="FF0000"/>
                </a:solidFill>
                <a:ea typeface="MS PGothic"/>
              </a:rPr>
              <a:t>d</a:t>
            </a:r>
            <a:r>
              <a:rPr lang="en-US" dirty="0">
                <a:solidFill>
                  <a:srgbClr val="FF0000"/>
                </a:solidFill>
                <a:ea typeface="MS PGothic"/>
              </a:rPr>
              <a:t>)</a:t>
            </a:r>
            <a:r>
              <a:rPr lang="en-US" dirty="0">
                <a:ea typeface="MS PGothic"/>
              </a:rPr>
              <a:t>) </a:t>
            </a:r>
            <a:br>
              <a:rPr lang="en-US" dirty="0"/>
            </a:br>
            <a:r>
              <a:rPr lang="en-US" dirty="0">
                <a:ea typeface="MS PGothic"/>
              </a:rPr>
              <a:t>where </a:t>
            </a:r>
            <a:endParaRPr lang="en-US"/>
          </a:p>
          <a:p>
            <a:pPr lvl="2"/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 err="1"/>
              <a:t>d,t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number of occurrences of term </a:t>
            </a:r>
            <a:r>
              <a:rPr lang="en-US" i="1" dirty="0"/>
              <a:t>t</a:t>
            </a:r>
            <a:r>
              <a:rPr lang="en-US" dirty="0"/>
              <a:t> in document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  = number of terms in document </a:t>
            </a:r>
            <a:r>
              <a:rPr lang="en-US" i="1" dirty="0"/>
              <a:t>d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above notions can be formalized in more detail with place of the term occurrence in the document i.e. title, abstract, beginning, end..</a:t>
            </a:r>
            <a:endParaRPr lang="en-US" i="1">
              <a:solidFill>
                <a:srgbClr val="FF0000"/>
              </a:solidFill>
              <a:ea typeface="MS PGothic"/>
            </a:endParaRPr>
          </a:p>
          <a:p>
            <a:r>
              <a:rPr lang="en-US" dirty="0">
                <a:ea typeface="+mn-lt"/>
                <a:cs typeface="+mn-lt"/>
              </a:rPr>
              <a:t>Suppose a query uses two terms,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“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database”,“Silberschatz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”.</a:t>
            </a:r>
            <a:r>
              <a:rPr lang="en-US" dirty="0">
                <a:ea typeface="+mn-lt"/>
                <a:cs typeface="+mn-lt"/>
              </a:rPr>
              <a:t> ???</a:t>
            </a:r>
            <a:endParaRPr lang="en-US" b="1" dirty="0">
              <a:solidFill>
                <a:srgbClr val="002060"/>
              </a:solidFill>
              <a:ea typeface="MS PGothic"/>
            </a:endParaRPr>
          </a:p>
          <a:p>
            <a:r>
              <a:rPr lang="en-US" b="1" dirty="0">
                <a:solidFill>
                  <a:srgbClr val="002060"/>
                </a:solidFill>
                <a:ea typeface="MS PGothic"/>
              </a:rPr>
              <a:t>Inverse document frequency</a:t>
            </a:r>
            <a:r>
              <a:rPr lang="en-US" dirty="0">
                <a:ea typeface="MS PGothic"/>
              </a:rPr>
              <a:t>: IDF(t)</a:t>
            </a:r>
            <a:endParaRPr lang="en-US"/>
          </a:p>
          <a:p>
            <a:pPr lvl="1"/>
            <a:r>
              <a:rPr lang="en-US" dirty="0">
                <a:ea typeface="MS PGothic"/>
              </a:rPr>
              <a:t>One definition: </a:t>
            </a:r>
            <a:r>
              <a:rPr lang="en-IN" i="1" dirty="0">
                <a:ea typeface="MS PGothic"/>
              </a:rPr>
              <a:t>IDF</a:t>
            </a:r>
            <a:r>
              <a:rPr lang="en-IN" dirty="0">
                <a:ea typeface="MS PGothic"/>
              </a:rPr>
              <a:t>(</a:t>
            </a:r>
            <a:r>
              <a:rPr lang="en-IN" i="1" dirty="0">
                <a:ea typeface="MS PGothic"/>
              </a:rPr>
              <a:t>t</a:t>
            </a:r>
            <a:r>
              <a:rPr lang="en-IN" dirty="0">
                <a:ea typeface="MS PGothic"/>
              </a:rPr>
              <a:t>) = 1/</a:t>
            </a:r>
            <a:r>
              <a:rPr lang="en-IN" i="1" dirty="0">
                <a:ea typeface="MS PGothic"/>
              </a:rPr>
              <a:t>n</a:t>
            </a:r>
            <a:r>
              <a:rPr lang="en-IN" dirty="0">
                <a:ea typeface="MS PGothic"/>
              </a:rPr>
              <a:t>(</a:t>
            </a:r>
            <a:r>
              <a:rPr lang="en-IN" i="1" dirty="0">
                <a:ea typeface="MS PGothic"/>
              </a:rPr>
              <a:t>t</a:t>
            </a:r>
            <a:r>
              <a:rPr lang="en-IN" dirty="0">
                <a:ea typeface="MS PGothic"/>
              </a:rPr>
              <a:t>) </a:t>
            </a:r>
            <a:endParaRPr lang="en-IN" dirty="0"/>
          </a:p>
          <a:p>
            <a:pPr lvl="1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n(t) denotes the number of documents </a:t>
            </a:r>
            <a:r>
              <a:rPr lang="en-IN" i="1" dirty="0">
                <a:solidFill>
                  <a:srgbClr val="FF0000"/>
                </a:solidFill>
                <a:ea typeface="+mn-lt"/>
                <a:cs typeface="+mn-lt"/>
              </a:rPr>
              <a:t>(among those indexed by the system)</a:t>
            </a:r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 that contain the term 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Relevance</a:t>
            </a:r>
            <a:r>
              <a:rPr lang="en-US" b="1" dirty="0"/>
              <a:t> </a:t>
            </a:r>
            <a:r>
              <a:rPr lang="en-US" dirty="0"/>
              <a:t>of a document </a:t>
            </a:r>
            <a:r>
              <a:rPr lang="en-US" i="1" dirty="0"/>
              <a:t>d </a:t>
            </a:r>
            <a:r>
              <a:rPr lang="en-US" dirty="0"/>
              <a:t>to a set of terms </a:t>
            </a:r>
            <a:r>
              <a:rPr lang="en-US" i="1" dirty="0"/>
              <a:t>Q</a:t>
            </a:r>
            <a:endParaRPr lang="en-US" b="1" i="1" dirty="0"/>
          </a:p>
          <a:p>
            <a:pPr lvl="1"/>
            <a:r>
              <a:rPr lang="en-US" i="1" dirty="0"/>
              <a:t>One definition: r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) = ∑</a:t>
            </a:r>
            <a:r>
              <a:rPr lang="en-US" sz="2200" i="1" baseline="-25000" dirty="0" err="1"/>
              <a:t>t</a:t>
            </a:r>
            <a:r>
              <a:rPr lang="en-US" sz="2200" baseline="-25000" dirty="0" err="1"/>
              <a:t>∈</a:t>
            </a:r>
            <a:r>
              <a:rPr lang="en-US" sz="2200" i="1" baseline="-25000" dirty="0" err="1"/>
              <a:t>Q</a:t>
            </a:r>
            <a:r>
              <a:rPr lang="en-US" i="1" dirty="0"/>
              <a:t> TF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∗ </a:t>
            </a:r>
            <a:r>
              <a:rPr lang="en-US" i="1" dirty="0"/>
              <a:t>IDF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ea typeface="MS PGothic"/>
              </a:rPr>
              <a:t>Other definitions: </a:t>
            </a:r>
            <a:r>
              <a:rPr lang="en-US" dirty="0">
                <a:ea typeface="+mn-lt"/>
                <a:cs typeface="+mn-lt"/>
              </a:rPr>
              <a:t>user-specified weights, </a:t>
            </a:r>
            <a:r>
              <a:rPr lang="en-US" b="1" dirty="0">
                <a:solidFill>
                  <a:srgbClr val="002060"/>
                </a:solidFill>
                <a:ea typeface="MS PGothic"/>
              </a:rPr>
              <a:t>proximity</a:t>
            </a:r>
            <a:r>
              <a:rPr lang="en-US" dirty="0">
                <a:ea typeface="MS PGothic"/>
              </a:rPr>
              <a:t> of words in the page, </a:t>
            </a:r>
            <a:r>
              <a:rPr lang="en-US" b="1" dirty="0">
                <a:solidFill>
                  <a:srgbClr val="002060"/>
                </a:solidFill>
                <a:ea typeface="MS PGothic"/>
              </a:rPr>
              <a:t>Stop words?</a:t>
            </a:r>
            <a:br>
              <a:rPr lang="en-US" dirty="0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3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3FE-ECDC-4307-AE8C-0102C736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87CA-78EE-4AFC-96B5-FAE059D1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28" y="1102497"/>
            <a:ext cx="8502559" cy="548371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ea typeface="MS PGothic"/>
              </a:rPr>
              <a:t>Hyperlinks </a:t>
            </a:r>
            <a:r>
              <a:rPr lang="en-IN" dirty="0">
                <a:ea typeface="MS PGothic"/>
              </a:rPr>
              <a:t>provide very important clues to importance</a:t>
            </a:r>
          </a:p>
          <a:p>
            <a:r>
              <a:rPr lang="en-IN" dirty="0">
                <a:ea typeface="MS PGothic"/>
              </a:rPr>
              <a:t>Google introduced PageRank, a measure of popularity/importance based on hyperlinks to pages</a:t>
            </a:r>
          </a:p>
          <a:p>
            <a:pPr lvl="1"/>
            <a:r>
              <a:rPr lang="en-IN" dirty="0">
                <a:solidFill>
                  <a:srgbClr val="FF0000"/>
                </a:solidFill>
                <a:ea typeface="MS PGothic"/>
              </a:rPr>
              <a:t>Pages hyperlinked from many pages should have higher PageRank</a:t>
            </a:r>
          </a:p>
          <a:p>
            <a:pPr lvl="1"/>
            <a:r>
              <a:rPr lang="en-IN" dirty="0">
                <a:solidFill>
                  <a:srgbClr val="FF0000"/>
                </a:solidFill>
                <a:ea typeface="MS PGothic"/>
              </a:rPr>
              <a:t>Pages hyperlinked from pages with higher PageRank should have higher PageRank</a:t>
            </a:r>
          </a:p>
          <a:p>
            <a:pPr lvl="1"/>
            <a:r>
              <a:rPr lang="en-IN" dirty="0">
                <a:solidFill>
                  <a:srgbClr val="FF0000"/>
                </a:solidFill>
                <a:ea typeface="MS PGothic"/>
              </a:rPr>
              <a:t>Formalized by </a:t>
            </a:r>
            <a:r>
              <a:rPr lang="en-IN" b="1" dirty="0">
                <a:solidFill>
                  <a:srgbClr val="FF0000"/>
                </a:solidFill>
                <a:ea typeface="MS PGothic"/>
              </a:rPr>
              <a:t>random walk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 model</a:t>
            </a:r>
          </a:p>
          <a:p>
            <a:r>
              <a:rPr lang="en-IN" dirty="0"/>
              <a:t>Let </a:t>
            </a:r>
            <a:r>
              <a:rPr lang="pl-PL" i="1" dirty="0"/>
              <a:t>T</a:t>
            </a:r>
            <a:r>
              <a:rPr lang="pl-PL" dirty="0"/>
              <a:t>[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]</a:t>
            </a:r>
            <a:r>
              <a:rPr lang="en-IN" dirty="0"/>
              <a:t> be the probability that a random walker who is on page </a:t>
            </a:r>
            <a:r>
              <a:rPr lang="en-IN" i="1" dirty="0" err="1"/>
              <a:t>i</a:t>
            </a:r>
            <a:r>
              <a:rPr lang="en-IN" dirty="0"/>
              <a:t> will click on the link to page </a:t>
            </a:r>
            <a:r>
              <a:rPr lang="en-IN" i="1" dirty="0"/>
              <a:t>j</a:t>
            </a:r>
          </a:p>
          <a:p>
            <a:pPr lvl="1"/>
            <a:r>
              <a:rPr lang="en-IN" dirty="0">
                <a:ea typeface="MS PGothic"/>
              </a:rPr>
              <a:t>Assuming all links are equal, </a:t>
            </a:r>
            <a:r>
              <a:rPr lang="pl-PL" i="1" dirty="0">
                <a:solidFill>
                  <a:srgbClr val="FF0000"/>
                </a:solidFill>
                <a:ea typeface="MS PGothic"/>
              </a:rPr>
              <a:t>T</a:t>
            </a:r>
            <a:r>
              <a:rPr lang="pl-PL" dirty="0">
                <a:solidFill>
                  <a:srgbClr val="FF0000"/>
                </a:solidFill>
                <a:ea typeface="MS PGothic"/>
              </a:rPr>
              <a:t>[</a:t>
            </a:r>
            <a:r>
              <a:rPr lang="pl-PL" i="1" dirty="0">
                <a:solidFill>
                  <a:srgbClr val="FF0000"/>
                </a:solidFill>
                <a:ea typeface="MS PGothic"/>
              </a:rPr>
              <a:t>i</a:t>
            </a:r>
            <a:r>
              <a:rPr lang="pl-PL" dirty="0">
                <a:solidFill>
                  <a:srgbClr val="FF0000"/>
                </a:solidFill>
                <a:ea typeface="MS PGothic"/>
              </a:rPr>
              <a:t>, </a:t>
            </a:r>
            <a:r>
              <a:rPr lang="pl-PL" i="1" dirty="0">
                <a:solidFill>
                  <a:srgbClr val="FF0000"/>
                </a:solidFill>
                <a:ea typeface="MS PGothic"/>
              </a:rPr>
              <a:t>j</a:t>
            </a:r>
            <a:r>
              <a:rPr lang="pl-PL" dirty="0">
                <a:solidFill>
                  <a:srgbClr val="FF0000"/>
                </a:solidFill>
                <a:ea typeface="MS PGothic"/>
              </a:rPr>
              <a:t>] = 1∕</a:t>
            </a:r>
            <a:r>
              <a:rPr lang="pl-PL" i="1" dirty="0">
                <a:solidFill>
                  <a:srgbClr val="FF0000"/>
                </a:solidFill>
                <a:ea typeface="MS PGothic"/>
              </a:rPr>
              <a:t>Ni</a:t>
            </a:r>
            <a:r>
              <a:rPr lang="pl-PL" dirty="0">
                <a:solidFill>
                  <a:srgbClr val="FF0000"/>
                </a:solidFill>
                <a:ea typeface="MS PGothic"/>
              </a:rPr>
              <a:t> </a:t>
            </a:r>
            <a:endParaRPr lang="en-IN" dirty="0"/>
          </a:p>
          <a:p>
            <a:pPr lvl="1"/>
            <a:r>
              <a:rPr lang="pl-PL" dirty="0">
                <a:ea typeface="+mn-lt"/>
                <a:cs typeface="+mn-lt"/>
              </a:rPr>
              <a:t> Ni </a:t>
            </a:r>
            <a:r>
              <a:rPr lang="pl-PL" dirty="0" err="1">
                <a:ea typeface="+mn-lt"/>
                <a:cs typeface="+mn-lt"/>
              </a:rPr>
              <a:t>is</a:t>
            </a:r>
            <a:r>
              <a:rPr lang="pl-PL" dirty="0">
                <a:ea typeface="+mn-lt"/>
                <a:cs typeface="+mn-lt"/>
              </a:rPr>
              <a:t> the </a:t>
            </a:r>
            <a:r>
              <a:rPr lang="pl-PL" dirty="0" err="1">
                <a:ea typeface="+mn-lt"/>
                <a:cs typeface="+mn-lt"/>
              </a:rPr>
              <a:t>number</a:t>
            </a:r>
            <a:r>
              <a:rPr lang="pl-PL" dirty="0">
                <a:ea typeface="+mn-lt"/>
                <a:cs typeface="+mn-lt"/>
              </a:rPr>
              <a:t> of </a:t>
            </a:r>
            <a:r>
              <a:rPr lang="pl-PL" dirty="0" err="1">
                <a:ea typeface="+mn-lt"/>
                <a:cs typeface="+mn-lt"/>
              </a:rPr>
              <a:t>links</a:t>
            </a:r>
            <a:r>
              <a:rPr lang="pl-PL" dirty="0">
                <a:ea typeface="+mn-lt"/>
                <a:cs typeface="+mn-lt"/>
              </a:rPr>
              <a:t> out of </a:t>
            </a:r>
            <a:r>
              <a:rPr lang="pl-PL" dirty="0" err="1">
                <a:ea typeface="+mn-lt"/>
                <a:cs typeface="+mn-lt"/>
              </a:rPr>
              <a:t>page</a:t>
            </a:r>
            <a:r>
              <a:rPr lang="pl-PL" dirty="0">
                <a:ea typeface="+mn-lt"/>
                <a:cs typeface="+mn-lt"/>
              </a:rPr>
              <a:t> i</a:t>
            </a:r>
          </a:p>
          <a:p>
            <a:r>
              <a:rPr lang="en-IN" dirty="0"/>
              <a:t>Then PageRank[j] for each page j can be defined as</a:t>
            </a:r>
          </a:p>
          <a:p>
            <a:pPr lvl="1"/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/>
              <a:t>j</a:t>
            </a:r>
            <a:r>
              <a:rPr lang="en-IN" dirty="0"/>
              <a:t>] = </a:t>
            </a:r>
            <a:r>
              <a:rPr lang="el-GR" dirty="0"/>
              <a:t>δ∕</a:t>
            </a:r>
            <a:r>
              <a:rPr lang="en-IN" i="1" dirty="0"/>
              <a:t>N </a:t>
            </a:r>
            <a:r>
              <a:rPr lang="en-IN" dirty="0"/>
              <a:t>+ (1 - </a:t>
            </a:r>
            <a:r>
              <a:rPr lang="el-GR" dirty="0"/>
              <a:t>δ) ∗</a:t>
            </a:r>
            <a:r>
              <a:rPr lang="en-IN" dirty="0"/>
              <a:t> ∑</a:t>
            </a:r>
            <a:r>
              <a:rPr lang="en-IN" i="1" baseline="-25000" dirty="0" err="1"/>
              <a:t>i</a:t>
            </a:r>
            <a:r>
              <a:rPr lang="en-IN" baseline="-25000" dirty="0"/>
              <a:t>=1</a:t>
            </a:r>
            <a:r>
              <a:rPr lang="en-IN" baseline="30000" dirty="0"/>
              <a:t>N</a:t>
            </a:r>
            <a:r>
              <a:rPr lang="en-IN" dirty="0"/>
              <a:t> (</a:t>
            </a:r>
            <a:r>
              <a:rPr lang="en-IN" i="1" dirty="0"/>
              <a:t>T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] ∗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]) </a:t>
            </a:r>
          </a:p>
          <a:p>
            <a:pPr lvl="1"/>
            <a:r>
              <a:rPr lang="en-IN" dirty="0">
                <a:ea typeface="MS PGothic"/>
              </a:rPr>
              <a:t>Where </a:t>
            </a:r>
            <a:r>
              <a:rPr lang="en-IN" i="1" dirty="0">
                <a:ea typeface="MS PGothic"/>
              </a:rPr>
              <a:t>N</a:t>
            </a:r>
            <a:r>
              <a:rPr lang="en-IN" dirty="0">
                <a:ea typeface="MS PGothic"/>
              </a:rPr>
              <a:t> = total number of pages, and </a:t>
            </a:r>
            <a:r>
              <a:rPr lang="el-GR" dirty="0">
                <a:ea typeface="MS PGothic"/>
              </a:rPr>
              <a:t>δ</a:t>
            </a:r>
            <a:r>
              <a:rPr lang="en-IN" dirty="0">
                <a:ea typeface="MS PGothic"/>
              </a:rPr>
              <a:t> a constant usually set to 0.15</a:t>
            </a:r>
          </a:p>
          <a:p>
            <a:pPr marL="0" indent="0">
              <a:buNone/>
            </a:pPr>
            <a:br>
              <a:rPr lang="pl-PL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1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3FE-ECDC-4307-AE8C-0102C736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87CA-78EE-4AFC-96B5-FAE059D1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1817" cy="5367972"/>
          </a:xfrm>
        </p:spPr>
        <p:txBody>
          <a:bodyPr/>
          <a:lstStyle/>
          <a:p>
            <a:r>
              <a:rPr lang="en-IN" dirty="0">
                <a:ea typeface="MS PGothic"/>
              </a:rPr>
              <a:t>Definition of PageRank is circular, but can be solved as a set of linear equations</a:t>
            </a:r>
          </a:p>
          <a:p>
            <a:pPr lvl="1"/>
            <a:r>
              <a:rPr lang="en-IN" dirty="0"/>
              <a:t>Simple iterative technique works well</a:t>
            </a:r>
          </a:p>
          <a:p>
            <a:pPr lvl="1"/>
            <a:r>
              <a:rPr lang="en-IN" dirty="0">
                <a:ea typeface="MS PGothic"/>
              </a:rPr>
              <a:t>Initialize all P[</a:t>
            </a:r>
            <a:r>
              <a:rPr lang="en-IN" dirty="0" err="1">
                <a:ea typeface="MS PGothic"/>
              </a:rPr>
              <a:t>i</a:t>
            </a:r>
            <a:r>
              <a:rPr lang="en-IN" dirty="0">
                <a:ea typeface="MS PGothic"/>
              </a:rPr>
              <a:t>] = 1/N, </a:t>
            </a:r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N is the number of pages</a:t>
            </a:r>
            <a:endParaRPr lang="pl-PL" dirty="0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-IN" dirty="0"/>
              <a:t>In each iteration use equation 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/>
              <a:t>j</a:t>
            </a:r>
            <a:r>
              <a:rPr lang="en-IN" dirty="0"/>
              <a:t>] = </a:t>
            </a:r>
            <a:r>
              <a:rPr lang="el-GR" dirty="0"/>
              <a:t>δ∕</a:t>
            </a:r>
            <a:r>
              <a:rPr lang="en-IN" i="1" dirty="0"/>
              <a:t>N </a:t>
            </a:r>
            <a:r>
              <a:rPr lang="en-IN" dirty="0"/>
              <a:t>+ (1 - </a:t>
            </a:r>
            <a:r>
              <a:rPr lang="el-GR" dirty="0"/>
              <a:t>δ) ∗</a:t>
            </a:r>
            <a:r>
              <a:rPr lang="en-IN" dirty="0"/>
              <a:t> ∑</a:t>
            </a:r>
            <a:r>
              <a:rPr lang="en-IN" i="1" baseline="-25000" dirty="0" err="1"/>
              <a:t>i</a:t>
            </a:r>
            <a:r>
              <a:rPr lang="en-IN" baseline="-25000" dirty="0"/>
              <a:t>=1</a:t>
            </a:r>
            <a:r>
              <a:rPr lang="en-IN" baseline="30000" dirty="0"/>
              <a:t>N</a:t>
            </a:r>
            <a:r>
              <a:rPr lang="en-IN" dirty="0"/>
              <a:t> (</a:t>
            </a:r>
            <a:r>
              <a:rPr lang="en-IN" i="1" dirty="0"/>
              <a:t>T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] ∗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])  to update </a:t>
            </a:r>
            <a:r>
              <a:rPr lang="en-IN" i="1" dirty="0"/>
              <a:t>P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Stop iteration when changes are small, or some limit (say 30 iterations) is reached.</a:t>
            </a:r>
          </a:p>
          <a:p>
            <a:pPr marL="0" indent="0"/>
            <a:r>
              <a:rPr lang="en-IN" dirty="0">
                <a:ea typeface="MS PGothic"/>
              </a:rPr>
              <a:t> Other measures of relevance are also important.  Because</a:t>
            </a:r>
            <a:r>
              <a:rPr lang="en-IN" dirty="0">
                <a:ea typeface="MS PGothic"/>
                <a:cs typeface="+mn-lt"/>
              </a:rPr>
              <a:t>,</a:t>
            </a:r>
            <a:r>
              <a:rPr lang="en-IN" dirty="0">
                <a:ea typeface="+mn-lt"/>
                <a:cs typeface="+mn-lt"/>
              </a:rPr>
              <a:t> </a:t>
            </a:r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PageRank is a static measure</a:t>
            </a:r>
            <a:r>
              <a:rPr lang="en-IN" dirty="0">
                <a:ea typeface="+mn-lt"/>
                <a:cs typeface="+mn-lt"/>
              </a:rPr>
              <a:t>, independent of the keyword query; </a:t>
            </a:r>
            <a:endParaRPr lang="en-IN" dirty="0">
              <a:cs typeface="+mn-lt"/>
            </a:endParaRPr>
          </a:p>
          <a:p>
            <a:pPr lvl="1"/>
            <a:r>
              <a:rPr lang="en-IN" dirty="0">
                <a:ea typeface="+mn-lt"/>
                <a:cs typeface="+mn-lt"/>
              </a:rPr>
              <a:t>given a keyword query, it is used in combination with TF–IDF scores of a document to judge its relevance of the document to the keyword </a:t>
            </a:r>
            <a:r>
              <a:rPr lang="en-IN" dirty="0" err="1">
                <a:ea typeface="+mn-lt"/>
                <a:cs typeface="+mn-lt"/>
              </a:rPr>
              <a:t>query.</a:t>
            </a:r>
            <a:r>
              <a:rPr lang="en-IN" dirty="0" err="1">
                <a:ea typeface="MS PGothic"/>
              </a:rPr>
              <a:t>For</a:t>
            </a:r>
            <a:r>
              <a:rPr lang="en-IN" dirty="0">
                <a:ea typeface="MS PGothic"/>
              </a:rPr>
              <a:t> example:</a:t>
            </a:r>
            <a:endParaRPr lang="en-IN" dirty="0"/>
          </a:p>
          <a:p>
            <a:pPr lvl="2"/>
            <a:r>
              <a:rPr lang="en-IN" dirty="0">
                <a:ea typeface="MS PGothic"/>
              </a:rPr>
              <a:t>Keywords in anchor text</a:t>
            </a:r>
          </a:p>
          <a:p>
            <a:pPr lvl="2"/>
            <a:r>
              <a:rPr lang="en-IN" dirty="0">
                <a:ea typeface="MS PGothic"/>
              </a:rPr>
              <a:t>Number of times who ask a query click on a link if it is returned as an answer</a:t>
            </a:r>
          </a:p>
        </p:txBody>
      </p:sp>
    </p:spTree>
    <p:extLst>
      <p:ext uri="{BB962C8B-B14F-4D97-AF65-F5344CB8AC3E}">
        <p14:creationId xmlns:p14="http://schemas.microsoft.com/office/powerpoint/2010/main" val="205826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5DE3-F1B1-4199-8E4B-738E5E10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Retrieval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Measures of effectiveness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ea typeface="MS PGothic"/>
              </a:rPr>
              <a:t>Precision</a:t>
            </a:r>
            <a:r>
              <a:rPr lang="en-IN" dirty="0">
                <a:ea typeface="MS PGothic"/>
              </a:rPr>
              <a:t>: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what percentage of returned results are actually relevant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ea typeface="MS PGothic"/>
              </a:rPr>
              <a:t>Recall</a:t>
            </a:r>
            <a:r>
              <a:rPr lang="en-IN" dirty="0">
                <a:ea typeface="MS PGothic"/>
              </a:rPr>
              <a:t>: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what percentage of relevant results were returned</a:t>
            </a:r>
          </a:p>
          <a:p>
            <a:pPr lvl="1"/>
            <a:r>
              <a:rPr lang="en-IN" dirty="0">
                <a:ea typeface="MS PGothic"/>
              </a:rPr>
              <a:t>At some number of answers, e.g. precision@10, recall@10</a:t>
            </a:r>
          </a:p>
          <a:p>
            <a:r>
              <a:rPr lang="en-IN" dirty="0">
                <a:solidFill>
                  <a:srgbClr val="FF0000"/>
                </a:solidFill>
                <a:ea typeface="MS PGothic"/>
              </a:rPr>
              <a:t>Keyword querying on structured data and semi-structured data</a:t>
            </a:r>
            <a:r>
              <a:rPr lang="en-IN" dirty="0">
                <a:ea typeface="MS PGothic"/>
              </a:rPr>
              <a:t> i.e. knowledge bases</a:t>
            </a:r>
          </a:p>
          <a:p>
            <a:pPr lvl="1"/>
            <a:r>
              <a:rPr lang="en-IN" dirty="0">
                <a:ea typeface="MS PGothic"/>
              </a:rPr>
              <a:t>Useful if users don’t know schema, or there is no predefined schema. 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ea typeface="MS PGothic"/>
              </a:rPr>
              <a:t>   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(good news for lay users..)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Can represent data as graphs</a:t>
            </a:r>
          </a:p>
          <a:p>
            <a:pPr lvl="1"/>
            <a:r>
              <a:rPr lang="en-IN" dirty="0"/>
              <a:t>Keywords match tuples</a:t>
            </a:r>
          </a:p>
          <a:p>
            <a:pPr lvl="1"/>
            <a:r>
              <a:rPr lang="en-IN" dirty="0">
                <a:ea typeface="MS PGothic"/>
              </a:rPr>
              <a:t>Keyword search returns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closely connected tuples</a:t>
            </a:r>
            <a:r>
              <a:rPr lang="en-IN" dirty="0">
                <a:ea typeface="MS PGothic"/>
              </a:rPr>
              <a:t> that contain keywords</a:t>
            </a:r>
          </a:p>
          <a:p>
            <a:pPr lvl="2"/>
            <a:r>
              <a:rPr lang="en-IN" dirty="0">
                <a:ea typeface="MS PGothic"/>
              </a:rPr>
              <a:t>E.g. on our university database  given query “Zhang Katz”, Zhang matches a student, Katz an instructor and advisor relationship links them</a:t>
            </a:r>
          </a:p>
        </p:txBody>
      </p:sp>
    </p:spTree>
    <p:extLst>
      <p:ext uri="{BB962C8B-B14F-4D97-AF65-F5344CB8AC3E}">
        <p14:creationId xmlns:p14="http://schemas.microsoft.com/office/powerpoint/2010/main" val="2528837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483666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There are several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non-atomic data types</a:t>
            </a:r>
            <a:r>
              <a:rPr lang="en-US" dirty="0">
                <a:ea typeface="+mn-lt"/>
                <a:cs typeface="+mn-lt"/>
              </a:rPr>
              <a:t> (multi-valued, composite..) that are widely used today</a:t>
            </a:r>
            <a:r>
              <a:rPr lang="en-US" dirty="0">
                <a:ea typeface="MS PGothic"/>
                <a:cs typeface="Helvetica"/>
              </a:rPr>
              <a:t>. 4 categories:</a:t>
            </a:r>
            <a:endParaRPr lang="tr-TR" dirty="0"/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Semi-Structured Data</a:t>
            </a:r>
            <a:endParaRPr lang="en-US" dirty="0">
              <a:ea typeface="MS PGothic"/>
            </a:endParaRP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Object Orientation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ea typeface="MS PGothic"/>
              </a:rPr>
              <a:t>Textual Data</a:t>
            </a:r>
          </a:p>
          <a:p>
            <a:pPr marL="800100" lvl="1" indent="-342900">
              <a:buAutoNum type="arabicParenR"/>
            </a:pPr>
            <a:r>
              <a:rPr lang="en-US" altLang="en-US" dirty="0">
                <a:solidFill>
                  <a:srgbClr val="FF0000"/>
                </a:solidFill>
                <a:ea typeface="MS PGothic"/>
              </a:rPr>
              <a:t>Spatial Data</a:t>
            </a:r>
          </a:p>
        </p:txBody>
      </p:sp>
    </p:spTree>
    <p:extLst>
      <p:ext uri="{BB962C8B-B14F-4D97-AF65-F5344CB8AC3E}">
        <p14:creationId xmlns:p14="http://schemas.microsoft.com/office/powerpoint/2010/main" val="346240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/>
              </a:rPr>
              <a:t>1-) Semi-Structured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076096" cy="4420479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Many applications require storage of complex data, whose schema changes often, (especially web applications.)</a:t>
            </a:r>
            <a:endParaRPr lang="en-US" altLang="en-US" dirty="0"/>
          </a:p>
          <a:p>
            <a:r>
              <a:rPr lang="en-US" altLang="en-US" dirty="0">
                <a:ea typeface="MS PGothic"/>
              </a:rPr>
              <a:t>The relational model’s requirement of atomic data types may be an overkill</a:t>
            </a:r>
          </a:p>
          <a:p>
            <a:pPr lvl="1"/>
            <a:r>
              <a:rPr lang="en-US" altLang="en-US" dirty="0">
                <a:ea typeface="MS PGothic"/>
              </a:rPr>
              <a:t>E.g.,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storing </a:t>
            </a:r>
            <a:r>
              <a:rPr lang="en-US" altLang="en-US" dirty="0">
                <a:ea typeface="MS PGothic"/>
              </a:rPr>
              <a:t>set of interests as a set-valued attribute of a user profile may be simpler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&amp; efficient </a:t>
            </a:r>
            <a:r>
              <a:rPr lang="en-US" altLang="en-US" dirty="0">
                <a:ea typeface="MS PGothic"/>
              </a:rPr>
              <a:t>than normalizing it.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(why?)</a:t>
            </a:r>
          </a:p>
          <a:p>
            <a:r>
              <a:rPr lang="en-US" altLang="en-US" dirty="0">
                <a:solidFill>
                  <a:srgbClr val="FF0000"/>
                </a:solidFill>
                <a:ea typeface="MS PGothic"/>
              </a:rPr>
              <a:t> Data exchange</a:t>
            </a:r>
            <a:r>
              <a:rPr lang="en-US" altLang="en-US" dirty="0">
                <a:ea typeface="MS PGothic"/>
              </a:rPr>
              <a:t> can benefit greatly from semi-structured data</a:t>
            </a:r>
          </a:p>
          <a:p>
            <a:pPr lvl="1"/>
            <a:r>
              <a:rPr lang="en-US" altLang="en-US" dirty="0"/>
              <a:t>Exchange can be between applications, or between back-end and front-end of an application</a:t>
            </a:r>
          </a:p>
          <a:p>
            <a:pPr lvl="1"/>
            <a:r>
              <a:rPr lang="en-US" altLang="en-US" dirty="0">
                <a:ea typeface="MS PGothic"/>
              </a:rPr>
              <a:t>Web-services are widely used today, with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complex </a:t>
            </a:r>
            <a:r>
              <a:rPr lang="en-US" altLang="en-US" dirty="0">
                <a:ea typeface="MS PGothic"/>
              </a:rPr>
              <a:t>data fetched to the front-end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efficiently </a:t>
            </a:r>
            <a:r>
              <a:rPr lang="en-US" altLang="en-US" dirty="0">
                <a:ea typeface="MS PGothic"/>
              </a:rPr>
              <a:t>and displayed using a mobile app or JavaScript</a:t>
            </a:r>
          </a:p>
          <a:p>
            <a:r>
              <a:rPr lang="en-US" altLang="en-US" dirty="0">
                <a:ea typeface="MS PGothic"/>
              </a:rPr>
              <a:t>JSON and XML are widely used semi-structured data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Spatial Data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737859"/>
            <a:ext cx="8175572" cy="5732610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Spatial databases store information related to spatial locations, and support efficient storage, indexing and querying of spatial data.</a:t>
            </a:r>
            <a:endParaRPr lang="tr-TR"/>
          </a:p>
          <a:p>
            <a:pPr marL="0" indent="0"/>
            <a:r>
              <a:rPr lang="en-US" dirty="0">
                <a:ea typeface="+mn-lt"/>
                <a:cs typeface="+mn-lt"/>
              </a:rPr>
              <a:t>    The syntax for representing geographic and geometric data varies by database, although representations based on the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Open Geospatial Consortium (OGC) standard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Geographic data </a:t>
            </a:r>
            <a:r>
              <a:rPr lang="en-US" altLang="en-US" dirty="0">
                <a:ea typeface="ＭＳ Ｐゴシック" panose="020B0600070205080204" pitchFamily="34" charset="-128"/>
              </a:rPr>
              <a:t>-- road maps, land-usage maps, topographic elevation maps, political maps showing boundaries, land-ownership maps, and so on.  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/>
              </a:rPr>
              <a:t>Geographic information systems </a:t>
            </a:r>
            <a:r>
              <a:rPr lang="en-US" altLang="en-US" dirty="0">
                <a:ea typeface="ＭＳ Ｐゴシック"/>
              </a:rPr>
              <a:t>are special-purpose databases tailored for storing geographic data. 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Round-earth coordinate system</a:t>
            </a:r>
            <a:r>
              <a:rPr lang="en-US" altLang="en-US" dirty="0">
                <a:ea typeface="ＭＳ Ｐゴシック"/>
              </a:rPr>
              <a:t> may be used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(Latitude, longitude, elevation)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Geometric data: </a:t>
            </a:r>
            <a:r>
              <a:rPr lang="en-US" altLang="en-US" dirty="0">
                <a:ea typeface="ＭＳ Ｐゴシック" panose="020B0600070205080204" pitchFamily="34" charset="-128"/>
              </a:rPr>
              <a:t>design information about how objects are constructed . For example, designs of buildings, aircraft, layouts of integrated-circuits.  </a:t>
            </a:r>
          </a:p>
          <a:p>
            <a:pPr lvl="2"/>
            <a:r>
              <a:rPr lang="en-US" altLang="en-US" dirty="0">
                <a:ea typeface="ＭＳ Ｐゴシック"/>
              </a:rPr>
              <a:t>2 or 3 dimensional </a:t>
            </a: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Euclidean space </a:t>
            </a:r>
            <a:r>
              <a:rPr lang="en-US" altLang="en-US" dirty="0">
                <a:ea typeface="ＭＳ Ｐゴシック"/>
              </a:rPr>
              <a:t>with (X, Y, Z) coordinates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>
                <a:ea typeface="+mj-ea"/>
              </a:rPr>
              <a:t>Represented of Geometric Information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5320" y="1866761"/>
            <a:ext cx="7332092" cy="4603708"/>
          </a:xfrm>
        </p:spPr>
        <p:txBody>
          <a:bodyPr/>
          <a:lstStyle/>
          <a:p>
            <a:pPr>
              <a:tabLst>
                <a:tab pos="971550" algn="l"/>
              </a:tabLst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line segment </a:t>
            </a:r>
            <a:r>
              <a:rPr lang="en-US" altLang="en-US" dirty="0"/>
              <a:t>can be represented by the coordinates of its endpoints.</a:t>
            </a:r>
          </a:p>
          <a:p>
            <a:pPr>
              <a:tabLst>
                <a:tab pos="971550" algn="l"/>
              </a:tabLst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polyline</a:t>
            </a:r>
            <a:r>
              <a:rPr lang="en-US" altLang="en-US" dirty="0"/>
              <a:t> or </a:t>
            </a:r>
            <a:r>
              <a:rPr lang="en-US" altLang="en-US" b="1" dirty="0" err="1">
                <a:solidFill>
                  <a:srgbClr val="002060"/>
                </a:solidFill>
              </a:rPr>
              <a:t>linestring</a:t>
            </a:r>
            <a:r>
              <a:rPr lang="en-US" altLang="en-US" dirty="0"/>
              <a:t> consists of a connected sequence of line segments and can be represented by a list containing the coordinates of the endpoints of the segments, in sequence.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Approximate a curve by partitioning it into a sequence of segments</a:t>
            </a:r>
          </a:p>
          <a:p>
            <a:pPr lvl="2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Useful for two-dimensional features such as roads.</a:t>
            </a:r>
          </a:p>
          <a:p>
            <a:pPr lvl="2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Some systems also support </a:t>
            </a:r>
            <a:r>
              <a:rPr lang="en-US" altLang="en-US" i="1" dirty="0">
                <a:ea typeface="ＭＳ Ｐゴシック" panose="020B0600070205080204" pitchFamily="34" charset="-128"/>
              </a:rPr>
              <a:t>circular arcs </a:t>
            </a:r>
            <a:r>
              <a:rPr lang="en-US" altLang="en-US" dirty="0">
                <a:ea typeface="ＭＳ Ｐゴシック" panose="020B0600070205080204" pitchFamily="34" charset="-128"/>
              </a:rPr>
              <a:t>as primitives, allowing curves to be represented as sequences of arc</a:t>
            </a:r>
          </a:p>
          <a:p>
            <a:pPr>
              <a:tabLst>
                <a:tab pos="97155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Polygons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represented by a list of vertices in order. 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list of vertices specifies the boundary of a polygonal region.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Can also be represented as a set of triangles (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triangulation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>
              <a:tabLst>
                <a:tab pos="971550" algn="l"/>
              </a:tabLst>
            </a:pPr>
            <a:endParaRPr lang="en-US" altLang="en-US" b="1" dirty="0">
              <a:latin typeface="Georgia" panose="02040502050405020303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710213" y="1182671"/>
            <a:ext cx="768719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Various geometric constructs can be represented in a database in a normalized fashion (see next slide)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Representation of Geometric Constructs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76" y="1298553"/>
            <a:ext cx="4857686" cy="478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408126" cy="60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ea typeface="+mj-ea"/>
              </a:rPr>
              <a:t>Representation of Geometric Information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8364" y="1102497"/>
            <a:ext cx="7661820" cy="5367972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Representation of points and line segment in 3-D similar to 2-D, except that points have an extra z component</a:t>
            </a:r>
          </a:p>
          <a:p>
            <a:r>
              <a:rPr lang="en-US" altLang="en-US" dirty="0">
                <a:ea typeface="MS PGothic"/>
              </a:rPr>
              <a:t>Represent arbitrary </a:t>
            </a:r>
            <a:r>
              <a:rPr lang="en-US" altLang="en-US" dirty="0" err="1">
                <a:solidFill>
                  <a:srgbClr val="FF0000"/>
                </a:solidFill>
                <a:ea typeface="MS PGothic"/>
              </a:rPr>
              <a:t>polyhedra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 </a:t>
            </a:r>
            <a:r>
              <a:rPr lang="en-US" altLang="en-US" dirty="0">
                <a:ea typeface="MS PGothic"/>
              </a:rPr>
              <a:t>by dividing them into </a:t>
            </a:r>
            <a:r>
              <a:rPr lang="en-US" altLang="en-US" dirty="0">
                <a:solidFill>
                  <a:srgbClr val="FF0000"/>
                </a:solidFill>
                <a:ea typeface="MS PGothic"/>
              </a:rPr>
              <a:t>tetrahedrons</a:t>
            </a:r>
            <a:r>
              <a:rPr lang="en-US" altLang="en-US" dirty="0">
                <a:ea typeface="MS PGothic"/>
              </a:rPr>
              <a:t>, like triangulating polygons.</a:t>
            </a:r>
          </a:p>
          <a:p>
            <a:r>
              <a:rPr lang="en-US" altLang="en-US" dirty="0">
                <a:ea typeface="MS PGothic"/>
              </a:rPr>
              <a:t>Alternative: List their faces, each of which is a polygon, along with an indication of which side of the face is inside the polyhedron.</a:t>
            </a:r>
          </a:p>
          <a:p>
            <a:r>
              <a:rPr lang="en-US" altLang="en-US" dirty="0">
                <a:ea typeface="MS PGothic"/>
              </a:rPr>
              <a:t>Geometry and geography data types supported by many databases</a:t>
            </a:r>
          </a:p>
          <a:p>
            <a:pPr lvl="1"/>
            <a:r>
              <a:rPr lang="en-US" altLang="en-US" dirty="0">
                <a:ea typeface="MS PGothic"/>
              </a:rPr>
              <a:t>E.g. SQL Server and </a:t>
            </a:r>
            <a:r>
              <a:rPr lang="en-US" altLang="en-US" dirty="0" err="1">
                <a:ea typeface="MS PGothic"/>
              </a:rPr>
              <a:t>PostGIS</a:t>
            </a:r>
            <a:endParaRPr lang="en-US" altLang="en-US" dirty="0">
              <a:ea typeface="MS PGothic"/>
            </a:endParaRPr>
          </a:p>
          <a:p>
            <a:pPr lvl="1"/>
            <a:r>
              <a:rPr lang="en-US" dirty="0"/>
              <a:t>point, </a:t>
            </a:r>
            <a:r>
              <a:rPr lang="en-US" dirty="0" err="1"/>
              <a:t>linestring</a:t>
            </a:r>
            <a:r>
              <a:rPr lang="en-US" dirty="0"/>
              <a:t>, curve, polygons</a:t>
            </a:r>
          </a:p>
          <a:p>
            <a:pPr lvl="1"/>
            <a:r>
              <a:rPr lang="en-US" dirty="0"/>
              <a:t>Collections: multipoint, </a:t>
            </a:r>
            <a:r>
              <a:rPr lang="en-US" dirty="0" err="1"/>
              <a:t>multilinestring</a:t>
            </a:r>
            <a:r>
              <a:rPr lang="en-US" dirty="0"/>
              <a:t>, multicurve, </a:t>
            </a:r>
            <a:r>
              <a:rPr lang="en-US" dirty="0" err="1"/>
              <a:t>multipolygon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LINESTRING(1 1, 2 3, 4 4) </a:t>
            </a:r>
          </a:p>
          <a:p>
            <a:pPr lvl="1"/>
            <a:r>
              <a:rPr lang="en-US" dirty="0"/>
              <a:t>POLYGON((1 1, 2 3, 4 4, 1 1)) </a:t>
            </a:r>
          </a:p>
          <a:p>
            <a:pPr lvl="1"/>
            <a:r>
              <a:rPr lang="en-US" dirty="0"/>
              <a:t>Type conversions: </a:t>
            </a:r>
            <a:r>
              <a:rPr lang="en-US" i="1" dirty="0"/>
              <a:t>ST </a:t>
            </a:r>
            <a:r>
              <a:rPr lang="en-US" i="1" dirty="0" err="1"/>
              <a:t>GeometryFromText</a:t>
            </a:r>
            <a:r>
              <a:rPr lang="en-US" dirty="0"/>
              <a:t>() and </a:t>
            </a:r>
            <a:r>
              <a:rPr lang="en-US" i="1" dirty="0"/>
              <a:t>ST </a:t>
            </a:r>
            <a:r>
              <a:rPr lang="en-US" i="1" dirty="0" err="1"/>
              <a:t>GeographyFromText</a:t>
            </a:r>
            <a:r>
              <a:rPr lang="en-US" dirty="0"/>
              <a:t>() </a:t>
            </a:r>
          </a:p>
          <a:p>
            <a:pPr lvl="1"/>
            <a:r>
              <a:rPr lang="en-US" i="1" dirty="0">
                <a:ea typeface="MS PGothic"/>
              </a:rPr>
              <a:t>Operations: ST Union</a:t>
            </a:r>
            <a:r>
              <a:rPr lang="en-US" dirty="0">
                <a:ea typeface="MS PGothic"/>
              </a:rPr>
              <a:t>(), </a:t>
            </a:r>
            <a:r>
              <a:rPr lang="en-US" i="1" dirty="0">
                <a:ea typeface="MS PGothic"/>
              </a:rPr>
              <a:t>ST Intersection</a:t>
            </a:r>
            <a:r>
              <a:rPr lang="en-US" dirty="0">
                <a:ea typeface="MS PGothic"/>
              </a:rPr>
              <a:t>(), …</a:t>
            </a:r>
            <a:endParaRPr lang="en-US" dirty="0"/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3E4B5385-4F38-E082-D172-739B6E7C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41" y="1975449"/>
            <a:ext cx="1758709" cy="41148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A7D1297-6C00-65C2-CC87-1D00E1FC79D8}"/>
              </a:ext>
            </a:extLst>
          </p:cNvPr>
          <p:cNvSpPr txBox="1"/>
          <p:nvPr/>
        </p:nvSpPr>
        <p:spPr>
          <a:xfrm>
            <a:off x="4235410" y="6086649"/>
            <a:ext cx="332381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1100" i="1" dirty="0">
                <a:latin typeface="Helvetica"/>
                <a:ea typeface="MS PGothic"/>
                <a:cs typeface="Helvetica"/>
              </a:rPr>
              <a:t>https://www.sciencedirect.com/topics/mathematics/polyhedron</a:t>
            </a:r>
            <a:endParaRPr lang="tr-TR" sz="1100" i="1" dirty="0">
              <a:ea typeface="MS P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3" cy="5367972"/>
          </a:xfrm>
        </p:spPr>
        <p:txBody>
          <a:bodyPr/>
          <a:lstStyle/>
          <a:p>
            <a:r>
              <a:rPr lang="en-US" altLang="en-US" dirty="0">
                <a:ea typeface="MS PGothic"/>
              </a:rPr>
              <a:t>Represent design components as objects (generally geometric objects); the connections between the objects indicate how the design is structured.</a:t>
            </a:r>
          </a:p>
          <a:p>
            <a:pPr lvl="1"/>
            <a:r>
              <a:rPr lang="en-US" dirty="0">
                <a:ea typeface="+mn-lt"/>
                <a:cs typeface="+mn-lt"/>
              </a:rPr>
              <a:t>Whole project in primary mem.?</a:t>
            </a:r>
          </a:p>
          <a:p>
            <a:pPr lvl="1"/>
            <a:r>
              <a:rPr lang="en-US" dirty="0">
                <a:ea typeface="+mn-lt"/>
                <a:cs typeface="+mn-lt"/>
              </a:rPr>
              <a:t>For large designs, such as the design of a large-scale integrated circuit or the design of an entire airplane, it may be impossible to hold the complete design in memory. ?</a:t>
            </a:r>
            <a:endParaRPr lang="en-US" dirty="0"/>
          </a:p>
          <a:p>
            <a:pPr lvl="1"/>
            <a:r>
              <a:rPr lang="en-US" dirty="0">
                <a:ea typeface="MS PGothic"/>
                <a:cs typeface="Helvetica"/>
              </a:rPr>
              <a:t>CAD systems (design </a:t>
            </a:r>
            <a:r>
              <a:rPr lang="en-US" dirty="0">
                <a:solidFill>
                  <a:srgbClr val="FF0000"/>
                </a:solidFill>
                <a:ea typeface="MS PGothic"/>
                <a:cs typeface="Helvetica"/>
              </a:rPr>
              <a:t>DB</a:t>
            </a:r>
            <a:r>
              <a:rPr lang="en-US" dirty="0">
                <a:ea typeface="MS PGothic"/>
                <a:cs typeface="Helvetica"/>
              </a:rPr>
              <a:t>s) ==&gt; disk-based </a:t>
            </a:r>
          </a:p>
          <a:p>
            <a:r>
              <a:rPr lang="en-US" altLang="en-US" dirty="0">
                <a:ea typeface="MS PGothic"/>
              </a:rPr>
              <a:t>Simple two-dimensional objects: points, lines, triangles, rectangles, polygons.</a:t>
            </a:r>
            <a:endParaRPr lang="en-US" dirty="0">
              <a:ea typeface="MS PGothic"/>
            </a:endParaRPr>
          </a:p>
          <a:p>
            <a:r>
              <a:rPr lang="en-US" altLang="en-US" dirty="0">
                <a:ea typeface="MS PGothic"/>
              </a:rPr>
              <a:t>Complex two-dimensional objects: formed from simple objects via union, intersection, and difference operations.</a:t>
            </a:r>
          </a:p>
          <a:p>
            <a:r>
              <a:rPr lang="en-US" altLang="en-US" dirty="0">
                <a:ea typeface="MS PGothic"/>
              </a:rPr>
              <a:t>Complex three-dimensional objects: formed from simpler objects such as spheres, cylinders, and cuboids, by union, intersection, and difference operations.</a:t>
            </a:r>
          </a:p>
          <a:p>
            <a:r>
              <a:rPr lang="en-US" altLang="en-US" dirty="0">
                <a:ea typeface="MS PGothic"/>
              </a:rPr>
              <a:t>Wireframe models represent three-dimensional surfaces as a set of simpler objects.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>
                <a:ea typeface="+mj-ea"/>
              </a:rPr>
              <a:t>Representation of Geometric Constructs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918881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Design databases also store non-spatial information about objects (e.g., construction material, color, etc.)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Spatial integrity constraints  are important.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E.g., pipes should not intersect, wires should not be too close to each other, etc.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/>
              </a:rPr>
              <a:t>Importance of Spatial indexes !!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8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28" y="3727093"/>
            <a:ext cx="5865772" cy="259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Geographic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3997" y="864080"/>
            <a:ext cx="8231288" cy="5367972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  variety of uses:</a:t>
            </a:r>
            <a:endParaRPr lang="en-US" dirty="0">
              <a:solidFill>
                <a:srgbClr val="000000"/>
              </a:solidFill>
              <a:ea typeface="MS PGothic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(online) map: boundaries, rivers, and roads, for example—but also detailed information associated with locations, such as elevation, soil </a:t>
            </a:r>
            <a:r>
              <a:rPr lang="en-US" dirty="0" err="1">
                <a:ea typeface="+mn-lt"/>
                <a:cs typeface="+mn-lt"/>
              </a:rPr>
              <a:t>type,land</a:t>
            </a:r>
            <a:r>
              <a:rPr lang="en-US" dirty="0">
                <a:ea typeface="+mn-lt"/>
                <a:cs typeface="+mn-lt"/>
              </a:rPr>
              <a:t> usage, and annual rainfall.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navigation services,</a:t>
            </a:r>
            <a:endParaRPr lang="en-US">
              <a:ea typeface="MS PGothic"/>
              <a:cs typeface="+mn-lt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distribution-network information for public-service utilities (i.e. telephone, electric-power, and water-supply)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Raster data</a:t>
            </a:r>
            <a:r>
              <a:rPr lang="en-US" altLang="en-US" dirty="0">
                <a:solidFill>
                  <a:srgbClr val="002060"/>
                </a:solidFill>
                <a:ea typeface="MS PGothic"/>
              </a:rPr>
              <a:t> </a:t>
            </a:r>
            <a:r>
              <a:rPr lang="en-US" altLang="en-US" dirty="0">
                <a:ea typeface="MS PGothic"/>
              </a:rPr>
              <a:t>consist of bit maps or pixel maps, in two or more dimensions.</a:t>
            </a:r>
            <a:endParaRPr lang="en-US">
              <a:ea typeface="MS PGothic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Raster data are often represented as tiles, each covering a fixed-size area.</a:t>
            </a:r>
            <a:endParaRPr lang="en-US" altLang="en-US" dirty="0">
              <a:solidFill>
                <a:srgbClr val="FF0000"/>
              </a:solidFill>
              <a:ea typeface="ＭＳ Ｐゴシック"/>
            </a:endParaRPr>
          </a:p>
          <a:p>
            <a:pPr lvl="1"/>
            <a:r>
              <a:rPr lang="en-US" altLang="en-US" dirty="0">
                <a:ea typeface="ＭＳ Ｐゴシック"/>
              </a:rPr>
              <a:t>Example 2-D raster image: satellite image of cloud cover, where each pixel stores the cloud visibility in a particular area.</a:t>
            </a:r>
            <a:endParaRPr lang="en-US" dirty="0">
              <a:ea typeface="ＭＳ Ｐゴシック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Additional dimensions might include the temperature at different altitudes at different regions, or measurements taken at different points in time.</a:t>
            </a:r>
          </a:p>
          <a:p>
            <a:pPr marL="0" indent="0">
              <a:buNone/>
            </a:pPr>
            <a:endParaRPr lang="en-US" altLang="en-US" dirty="0">
              <a:latin typeface="Helvetica"/>
              <a:ea typeface="MS PGothic"/>
            </a:endParaRPr>
          </a:p>
        </p:txBody>
      </p:sp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7F2BEEB-CF6B-67EB-F1C9-B0B8CE43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47" y="5040708"/>
            <a:ext cx="3977359" cy="137663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D4102D3-9E3F-424E-CA2B-4F9A599EC2C9}"/>
              </a:ext>
            </a:extLst>
          </p:cNvPr>
          <p:cNvSpPr txBox="1"/>
          <p:nvPr/>
        </p:nvSpPr>
        <p:spPr>
          <a:xfrm>
            <a:off x="6605558" y="5525669"/>
            <a:ext cx="253844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1100" i="1" dirty="0">
                <a:latin typeface="Helvetica"/>
                <a:ea typeface="MS PGothic"/>
                <a:cs typeface="Helvetica"/>
              </a:rPr>
              <a:t>https://carpentries-incubator.github.io/jupyter_maps/02-raster/index.html</a:t>
            </a:r>
            <a:endParaRPr lang="tr-TR" sz="1100" i="1" dirty="0">
              <a:ea typeface="MS P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Geographic Data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817982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/>
              </a:rPr>
              <a:t>Vector data</a:t>
            </a:r>
            <a:r>
              <a:rPr lang="en-US" altLang="en-US" dirty="0">
                <a:solidFill>
                  <a:srgbClr val="002060"/>
                </a:solidFill>
                <a:ea typeface="MS PGothic"/>
              </a:rPr>
              <a:t> </a:t>
            </a:r>
            <a:r>
              <a:rPr lang="en-US" altLang="en-US" dirty="0">
                <a:ea typeface="MS PGothic"/>
              </a:rPr>
              <a:t>are constructed from basic geometric objects:  points, line segments, triangles, and other polygons in two dimensions, and cylinders, spheres, cuboids, and other polyhedrons in three dimensions.</a:t>
            </a:r>
          </a:p>
          <a:p>
            <a:r>
              <a:rPr lang="en-US" altLang="en-US" dirty="0">
                <a:ea typeface="MS PGothic"/>
              </a:rPr>
              <a:t>Vector format often used to represent map data.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Roads can be considered as two-dimensional and represented by lines and curves.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Some features, such as rivers, may be represented either as complex curves or as complex polygons, depending on whether their width is relevant.</a:t>
            </a:r>
          </a:p>
          <a:p>
            <a:pPr lvl="1"/>
            <a:r>
              <a:rPr lang="en-US" altLang="en-US" dirty="0">
                <a:ea typeface="ＭＳ Ｐゴシック"/>
              </a:rPr>
              <a:t>Features such as regions and lakes can be depicted as polygons.</a:t>
            </a:r>
          </a:p>
          <a:p>
            <a:pPr marL="0" indent="0"/>
            <a:r>
              <a:rPr lang="en-US" dirty="0">
                <a:ea typeface="+mn-lt"/>
                <a:cs typeface="+mn-lt"/>
              </a:rPr>
              <a:t> Topographical information, that is information about the elevation (height) of each point on a surface, can be represented in raster or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vector form::.</a:t>
            </a:r>
          </a:p>
          <a:p>
            <a:pPr lvl="2"/>
            <a:r>
              <a:rPr lang="en-US" dirty="0">
                <a:ea typeface="+mn-lt"/>
                <a:cs typeface="+mn-lt"/>
              </a:rPr>
              <a:t>by dividing the surface into polygons covering regions of (approximately) equal elevation,</a:t>
            </a:r>
          </a:p>
          <a:p>
            <a:pPr marL="0" indent="0"/>
            <a:r>
              <a:rPr lang="en-US" dirty="0">
                <a:ea typeface="+mn-lt"/>
                <a:cs typeface="+mn-lt"/>
              </a:rPr>
              <a:t> Or TIN (triangulated irregular network): triangles represented by the latitude, longitude, and elevation of each of its corners.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Spatial Queries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3582" y="1102497"/>
            <a:ext cx="778571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Region queries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deal with spatial regions. e.g., ask for objects that lie partially or fully inside a specified region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PostGIS</a:t>
            </a:r>
            <a:r>
              <a:rPr lang="en-US" altLang="en-US" dirty="0"/>
              <a:t>  </a:t>
            </a:r>
            <a:r>
              <a:rPr lang="en-US" altLang="en-US" i="1" dirty="0" err="1"/>
              <a:t>ST_Contains</a:t>
            </a:r>
            <a:r>
              <a:rPr lang="en-US" altLang="en-US" dirty="0"/>
              <a:t>()</a:t>
            </a:r>
            <a:r>
              <a:rPr lang="en-US" altLang="en-US" i="1" dirty="0"/>
              <a:t>, </a:t>
            </a:r>
            <a:r>
              <a:rPr lang="en-US" altLang="en-US" i="1" dirty="0" err="1"/>
              <a:t>ST_Overlaps</a:t>
            </a:r>
            <a:r>
              <a:rPr lang="en-US" altLang="en-US" dirty="0"/>
              <a:t>()</a:t>
            </a:r>
            <a:r>
              <a:rPr lang="en-US" altLang="en-US" i="1" dirty="0"/>
              <a:t>, </a:t>
            </a:r>
            <a:r>
              <a:rPr lang="en-US" altLang="en-US" dirty="0"/>
              <a:t>…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Nearness queries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request objects that lie near a specified location.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b="1" dirty="0">
                <a:solidFill>
                  <a:srgbClr val="002060"/>
                </a:solidFill>
              </a:rPr>
              <a:t>Spatial graph queries </a:t>
            </a:r>
            <a:r>
              <a:rPr lang="en-US" dirty="0"/>
              <a:t>request information based on spatial graphs</a:t>
            </a:r>
          </a:p>
          <a:p>
            <a:pPr lvl="1"/>
            <a:r>
              <a:rPr lang="en-US" dirty="0"/>
              <a:t>E.g., shortest path between two points via a road network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of two spatial relations with the location playing the role of join attribute.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b="1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018" y="2784993"/>
            <a:ext cx="3891734" cy="7263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8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0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19456"/>
            <a:ext cx="8306076" cy="53644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102497"/>
            <a:ext cx="7818740" cy="527391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ea typeface="MS PGothic"/>
              </a:rPr>
              <a:t>Flexible schema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ea typeface="MS PGothic"/>
              </a:rPr>
              <a:t>Wide column</a:t>
            </a:r>
            <a:r>
              <a:rPr lang="en-IN" dirty="0">
                <a:ea typeface="MS PGothic"/>
              </a:rPr>
              <a:t> representation: allow each tuple to have a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different </a:t>
            </a:r>
            <a:r>
              <a:rPr lang="en-IN" dirty="0">
                <a:ea typeface="MS PGothic"/>
              </a:rPr>
              <a:t>set of attributes, can add new attributes at any time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ea typeface="MS PGothic"/>
              </a:rPr>
              <a:t>Sparse column </a:t>
            </a:r>
            <a:r>
              <a:rPr lang="en-IN" dirty="0">
                <a:ea typeface="MS PGothic"/>
              </a:rPr>
              <a:t>representation: schema has a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fixed </a:t>
            </a:r>
            <a:r>
              <a:rPr lang="en-IN" dirty="0">
                <a:ea typeface="MS PGothic"/>
              </a:rPr>
              <a:t>but large set of attributes, by each tuple may store only a subset</a:t>
            </a:r>
          </a:p>
          <a:p>
            <a:r>
              <a:rPr lang="en-IN" b="1" dirty="0">
                <a:solidFill>
                  <a:srgbClr val="002060"/>
                </a:solidFill>
                <a:ea typeface="MS PGothic"/>
              </a:rPr>
              <a:t>Multivalued data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Sets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multisets</a:t>
            </a:r>
          </a:p>
          <a:p>
            <a:pPr lvl="2"/>
            <a:r>
              <a:rPr lang="en-IN" dirty="0"/>
              <a:t>E.g.,: set of interests {‘basketball, ‘La Liga’, ‘cooking’, ‘anime’, ‘jazz’}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Key-value map</a:t>
            </a:r>
            <a:r>
              <a:rPr lang="en-IN" dirty="0"/>
              <a:t> (or just </a:t>
            </a:r>
            <a:r>
              <a:rPr lang="en-IN" b="1" dirty="0">
                <a:solidFill>
                  <a:srgbClr val="002060"/>
                </a:solidFill>
              </a:rPr>
              <a:t>map</a:t>
            </a:r>
            <a:r>
              <a:rPr lang="en-IN" dirty="0"/>
              <a:t> for short)</a:t>
            </a:r>
          </a:p>
          <a:p>
            <a:pPr lvl="2"/>
            <a:r>
              <a:rPr lang="en-IN" dirty="0">
                <a:ea typeface="MS PGothic"/>
              </a:rPr>
              <a:t>Store a set of key-value pairs. </a:t>
            </a:r>
            <a:endParaRPr lang="en-IN" dirty="0">
              <a:cs typeface="+mn-lt"/>
            </a:endParaRPr>
          </a:p>
          <a:p>
            <a:pPr lvl="2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The set of specifications may be different for each product.</a:t>
            </a:r>
            <a:endParaRPr lang="en-IN" dirty="0">
              <a:solidFill>
                <a:srgbClr val="FF0000"/>
              </a:solidFill>
            </a:endParaRPr>
          </a:p>
          <a:p>
            <a:pPr lvl="2"/>
            <a:r>
              <a:rPr lang="en-IN" dirty="0">
                <a:ea typeface="MS PGothic"/>
              </a:rPr>
              <a:t>E.g., {(brand, Apple), (ID, MacBook Air), (size, 13), (</a:t>
            </a:r>
            <a:r>
              <a:rPr lang="en-IN" dirty="0" err="1">
                <a:ea typeface="MS PGothic"/>
              </a:rPr>
              <a:t>color</a:t>
            </a:r>
            <a:r>
              <a:rPr lang="en-IN" dirty="0">
                <a:ea typeface="MS PGothic"/>
              </a:rPr>
              <a:t>, silver)}</a:t>
            </a:r>
          </a:p>
          <a:p>
            <a:pPr lvl="2"/>
            <a:r>
              <a:rPr lang="en-IN" dirty="0">
                <a:ea typeface="MS PGothic"/>
              </a:rPr>
              <a:t>Operations on maps:  </a:t>
            </a:r>
            <a:r>
              <a:rPr lang="en-IN" i="1" dirty="0">
                <a:ea typeface="MS PGothic"/>
              </a:rPr>
              <a:t>put</a:t>
            </a:r>
            <a:r>
              <a:rPr lang="en-IN" dirty="0">
                <a:ea typeface="MS PGothic"/>
              </a:rPr>
              <a:t>(key, value), </a:t>
            </a:r>
            <a:r>
              <a:rPr lang="en-IN" i="1" dirty="0">
                <a:ea typeface="MS PGothic"/>
              </a:rPr>
              <a:t>get</a:t>
            </a:r>
            <a:r>
              <a:rPr lang="en-IN" dirty="0">
                <a:ea typeface="MS PGothic"/>
              </a:rPr>
              <a:t>(key), </a:t>
            </a:r>
            <a:r>
              <a:rPr lang="en-IN" i="1" dirty="0">
                <a:ea typeface="MS PGothic"/>
              </a:rPr>
              <a:t>delete</a:t>
            </a:r>
            <a:r>
              <a:rPr lang="en-IN" dirty="0">
                <a:ea typeface="MS PGothic"/>
              </a:rPr>
              <a:t>(key)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ea typeface="MS PGothic"/>
              </a:rPr>
              <a:t>Arrays </a:t>
            </a:r>
            <a:endParaRPr lang="en-IN" b="1" dirty="0">
              <a:solidFill>
                <a:srgbClr val="002060"/>
              </a:solidFill>
            </a:endParaRPr>
          </a:p>
          <a:p>
            <a:pPr lvl="2"/>
            <a:r>
              <a:rPr lang="en-IN" dirty="0"/>
              <a:t>Widely used for scientific and monitoring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009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09728"/>
            <a:ext cx="8306076" cy="59740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102497"/>
            <a:ext cx="8215235" cy="403033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Arrays </a:t>
            </a:r>
          </a:p>
          <a:p>
            <a:pPr lvl="1"/>
            <a:r>
              <a:rPr lang="en-IN" dirty="0">
                <a:ea typeface="MS PGothic"/>
              </a:rPr>
              <a:t>Widely used for 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scientific and monitoring</a:t>
            </a:r>
            <a:r>
              <a:rPr lang="en-IN" dirty="0">
                <a:ea typeface="MS PGothic"/>
              </a:rPr>
              <a:t> applications</a:t>
            </a:r>
          </a:p>
          <a:p>
            <a:pPr lvl="1"/>
            <a:r>
              <a:rPr lang="en-IN" dirty="0"/>
              <a:t>E.g., readings taken at regular intervals can be represented as array of values instead of (time, value) pairs</a:t>
            </a:r>
          </a:p>
          <a:p>
            <a:pPr lvl="2"/>
            <a:r>
              <a:rPr lang="en-IN" dirty="0"/>
              <a:t>[5, 8, 9, 11] instead of {(1,5), (2, 8), (3, 9), (4, 11)}</a:t>
            </a:r>
          </a:p>
          <a:p>
            <a:pPr marL="285750" indent="-285750">
              <a:buFont typeface="Wingdings,Sans-Serif" panose="05000000000000000000" pitchFamily="2" charset="2"/>
            </a:pPr>
            <a:r>
              <a:rPr lang="en-IN" b="1" dirty="0">
                <a:ea typeface="+mn-lt"/>
                <a:cs typeface="+mn-lt"/>
              </a:rPr>
              <a:t>Array database</a:t>
            </a:r>
            <a:r>
              <a:rPr lang="en-IN" dirty="0">
                <a:ea typeface="+mn-lt"/>
                <a:cs typeface="+mn-lt"/>
              </a:rPr>
              <a:t>:  a database that provides specialized support for arrays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IN" dirty="0">
                <a:ea typeface="+mn-lt"/>
                <a:cs typeface="+mn-lt"/>
              </a:rPr>
              <a:t>E.g., compressed storage, query language extensions etc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IN" dirty="0">
                <a:ea typeface="+mn-lt"/>
                <a:cs typeface="+mn-lt"/>
              </a:rPr>
              <a:t>Oracle </a:t>
            </a:r>
            <a:r>
              <a:rPr lang="en-IN" dirty="0" err="1">
                <a:ea typeface="+mn-lt"/>
                <a:cs typeface="+mn-lt"/>
              </a:rPr>
              <a:t>GeoRaster</a:t>
            </a:r>
            <a:r>
              <a:rPr lang="en-IN" dirty="0">
                <a:ea typeface="+mn-lt"/>
                <a:cs typeface="+mn-lt"/>
              </a:rPr>
              <a:t>, </a:t>
            </a:r>
            <a:r>
              <a:rPr lang="en-IN" dirty="0" err="1">
                <a:ea typeface="+mn-lt"/>
                <a:cs typeface="+mn-lt"/>
              </a:rPr>
              <a:t>PostGIS</a:t>
            </a:r>
            <a:r>
              <a:rPr lang="en-IN" dirty="0">
                <a:ea typeface="+mn-lt"/>
                <a:cs typeface="+mn-lt"/>
              </a:rPr>
              <a:t>, </a:t>
            </a:r>
            <a:r>
              <a:rPr lang="en-IN" dirty="0" err="1">
                <a:ea typeface="+mn-lt"/>
                <a:cs typeface="+mn-lt"/>
              </a:rPr>
              <a:t>SciDB</a:t>
            </a:r>
            <a:r>
              <a:rPr lang="en-IN" dirty="0">
                <a:ea typeface="+mn-lt"/>
                <a:cs typeface="+mn-lt"/>
              </a:rPr>
              <a:t>, etc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MS PGothic"/>
              </a:rPr>
              <a:t>Multi-valued attribute types </a:t>
            </a:r>
            <a:endParaRPr lang="en-IN" dirty="0"/>
          </a:p>
          <a:p>
            <a:pPr lvl="1"/>
            <a:r>
              <a:rPr lang="en-IN" dirty="0">
                <a:ea typeface="MS PGothic"/>
              </a:rPr>
              <a:t>Modeled using </a:t>
            </a:r>
            <a:r>
              <a:rPr lang="en-IN" i="1" dirty="0">
                <a:ea typeface="MS PGothic"/>
              </a:rPr>
              <a:t>non first-normal-form </a:t>
            </a:r>
            <a:r>
              <a:rPr lang="en-IN" dirty="0">
                <a:ea typeface="MS PGothic"/>
              </a:rPr>
              <a:t>(</a:t>
            </a:r>
            <a:r>
              <a:rPr lang="en-IN" i="1" dirty="0">
                <a:ea typeface="MS PGothic"/>
              </a:rPr>
              <a:t>NFNF</a:t>
            </a:r>
            <a:r>
              <a:rPr lang="en-IN" dirty="0">
                <a:ea typeface="MS PGothic"/>
              </a:rPr>
              <a:t>) data model</a:t>
            </a:r>
          </a:p>
          <a:p>
            <a:pPr lvl="1"/>
            <a:r>
              <a:rPr lang="en-IN" dirty="0"/>
              <a:t>Supported by most database systems today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FC68-6FC6-4F60-A53B-77E46D4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BD1B-12EA-4D39-9327-17ABBF5C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1" cy="53679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ea typeface="MS PGothic"/>
              </a:rPr>
              <a:t>Hierarchical </a:t>
            </a:r>
            <a:r>
              <a:rPr lang="en-IN" dirty="0">
                <a:ea typeface="MS PGothic"/>
              </a:rPr>
              <a:t>data is common in many applications</a:t>
            </a:r>
          </a:p>
          <a:p>
            <a:r>
              <a:rPr lang="en-IN" dirty="0">
                <a:ea typeface="MS PGothic"/>
              </a:rPr>
              <a:t>JSON: JavaScript Object Notation</a:t>
            </a:r>
          </a:p>
          <a:p>
            <a:pPr lvl="1"/>
            <a:r>
              <a:rPr lang="en-IN" dirty="0"/>
              <a:t>Widely used today</a:t>
            </a:r>
          </a:p>
          <a:p>
            <a:r>
              <a:rPr lang="en-IN" dirty="0">
                <a:ea typeface="MS PGothic"/>
              </a:rPr>
              <a:t>XML: Extensible Markup Language</a:t>
            </a:r>
          </a:p>
          <a:p>
            <a:pPr lvl="1"/>
            <a:r>
              <a:rPr lang="en-IN" dirty="0"/>
              <a:t>Earlier generation notation, still used extensively</a:t>
            </a:r>
          </a:p>
          <a:p>
            <a:pPr marL="0" indent="0">
              <a:buFont typeface="Wingdings" panose="020B0604020202020204" pitchFamily="34" charset="0"/>
              <a:buChar char="§"/>
            </a:pPr>
            <a:r>
              <a:rPr lang="en-IN" dirty="0">
                <a:ea typeface="+mn-lt"/>
                <a:cs typeface="+mn-lt"/>
              </a:rPr>
              <a:t> </a:t>
            </a:r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Both provides flexibility in </a:t>
            </a:r>
          </a:p>
          <a:p>
            <a:pPr lvl="1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the set of attributes that a record contains</a:t>
            </a:r>
          </a:p>
          <a:p>
            <a:pPr lvl="1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the types of these attributes.</a:t>
            </a:r>
            <a:endParaRPr lang="en-IN" dirty="0">
              <a:solidFill>
                <a:srgbClr val="FF0000"/>
              </a:solidFill>
              <a:cs typeface="+mn-lt"/>
            </a:endParaRPr>
          </a:p>
          <a:p>
            <a:pPr lvl="1"/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objects could have sub-objects ( tree structure)</a:t>
            </a:r>
          </a:p>
          <a:p>
            <a:pPr lvl="1"/>
            <a:r>
              <a:rPr lang="en-IN" dirty="0">
                <a:ea typeface="+mn-lt"/>
                <a:cs typeface="+mn-lt"/>
              </a:rPr>
              <a:t>collect different data related to a particular user into one large object (i.e. a document), allowing data to be retrieved without the need for joins.</a:t>
            </a:r>
          </a:p>
          <a:p>
            <a:pPr marL="0" indent="0">
              <a:buFont typeface="Wingdings" panose="020B0604020202020204" pitchFamily="34" charset="0"/>
              <a:buChar char="§"/>
            </a:pPr>
            <a:r>
              <a:rPr lang="en-IN" dirty="0">
                <a:ea typeface="+mn-lt"/>
                <a:cs typeface="+mn-lt"/>
              </a:rPr>
              <a:t> XML is an older representation and is used by many systems </a:t>
            </a:r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mostly </a:t>
            </a:r>
            <a:r>
              <a:rPr lang="en-IN" dirty="0">
                <a:ea typeface="+mn-lt"/>
                <a:cs typeface="+mn-lt"/>
              </a:rPr>
              <a:t>for storing configuration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1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D7FC-A5D6-4A17-A3FA-5BD405F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AFD6-056E-4FDC-9CC3-AA9A12FD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6"/>
            <a:ext cx="8179725" cy="5130848"/>
          </a:xfrm>
        </p:spPr>
        <p:txBody>
          <a:bodyPr/>
          <a:lstStyle/>
          <a:p>
            <a:r>
              <a:rPr lang="en-IN" dirty="0">
                <a:ea typeface="MS PGothic"/>
              </a:rPr>
              <a:t>Textual representation widely used for data exchange</a:t>
            </a:r>
          </a:p>
          <a:p>
            <a:r>
              <a:rPr lang="en-IN" dirty="0">
                <a:ea typeface="MS PGothic"/>
              </a:rPr>
              <a:t>Example of JSON data</a:t>
            </a:r>
            <a:br>
              <a:rPr lang="en-IN" dirty="0"/>
            </a:br>
            <a:r>
              <a:rPr lang="en-IN" sz="1800" dirty="0">
                <a:solidFill>
                  <a:srgbClr val="FF0000"/>
                </a:solidFill>
                <a:ea typeface="MS PGothic"/>
              </a:rPr>
              <a:t>{</a:t>
            </a:r>
            <a:br>
              <a:rPr lang="en-IN" sz="1800" dirty="0"/>
            </a:br>
            <a:r>
              <a:rPr lang="en-IN" sz="1800" dirty="0">
                <a:solidFill>
                  <a:srgbClr val="FF0000"/>
                </a:solidFill>
                <a:ea typeface="MS PGothic"/>
              </a:rPr>
              <a:t>	"ID": "22222",</a:t>
            </a:r>
            <a:br>
              <a:rPr lang="en-IN" sz="1800" dirty="0"/>
            </a:br>
            <a:r>
              <a:rPr lang="en-IN" sz="1800" dirty="0">
                <a:solidFill>
                  <a:srgbClr val="FF0000"/>
                </a:solidFill>
                <a:ea typeface="MS PGothic"/>
              </a:rPr>
              <a:t>	"name": {</a:t>
            </a:r>
            <a:br>
              <a:rPr lang="en-IN" sz="1800" dirty="0"/>
            </a:br>
            <a:r>
              <a:rPr lang="en-IN" sz="1800" dirty="0">
                <a:solidFill>
                  <a:srgbClr val="FF0000"/>
                </a:solidFill>
                <a:ea typeface="MS PGothic"/>
              </a:rPr>
              <a:t>		"</a:t>
            </a:r>
            <a:r>
              <a:rPr lang="en-IN" sz="1800" dirty="0" err="1">
                <a:solidFill>
                  <a:srgbClr val="FF0000"/>
                </a:solidFill>
                <a:ea typeface="MS PGothic"/>
              </a:rPr>
              <a:t>firstname</a:t>
            </a:r>
            <a:r>
              <a:rPr lang="en-IN" sz="1800" dirty="0">
                <a:solidFill>
                  <a:srgbClr val="FF0000"/>
                </a:solidFill>
                <a:ea typeface="MS PGothic"/>
              </a:rPr>
              <a:t>: "Albert",</a:t>
            </a:r>
            <a:br>
              <a:rPr lang="en-IN" sz="1800" dirty="0"/>
            </a:br>
            <a:r>
              <a:rPr lang="en-IN" sz="1800" dirty="0">
                <a:solidFill>
                  <a:srgbClr val="FF0000"/>
                </a:solidFill>
                <a:ea typeface="MS PGothic"/>
              </a:rPr>
              <a:t>		"</a:t>
            </a:r>
            <a:r>
              <a:rPr lang="en-IN" sz="1800" dirty="0" err="1">
                <a:solidFill>
                  <a:srgbClr val="FF0000"/>
                </a:solidFill>
                <a:ea typeface="MS PGothic"/>
              </a:rPr>
              <a:t>lastname</a:t>
            </a:r>
            <a:r>
              <a:rPr lang="en-IN" sz="1800" dirty="0">
                <a:solidFill>
                  <a:srgbClr val="FF0000"/>
                </a:solidFill>
                <a:ea typeface="MS PGothic"/>
              </a:rPr>
              <a:t>: "Einstein"</a:t>
            </a:r>
            <a:br>
              <a:rPr lang="en-IN" sz="1800" dirty="0"/>
            </a:br>
            <a:r>
              <a:rPr lang="en-IN" sz="1800" dirty="0">
                <a:solidFill>
                  <a:srgbClr val="FF0000"/>
                </a:solidFill>
                <a:ea typeface="MS PGothic"/>
              </a:rPr>
              <a:t>	}</a:t>
            </a:r>
            <a:r>
              <a:rPr lang="en-IN" sz="1800" dirty="0">
                <a:ea typeface="MS PGothic"/>
              </a:rPr>
              <a:t>,</a:t>
            </a:r>
            <a:br>
              <a:rPr lang="en-IN" sz="1800" dirty="0"/>
            </a:br>
            <a:r>
              <a:rPr lang="en-IN" sz="1800" dirty="0">
                <a:ea typeface="MS PGothic"/>
              </a:rPr>
              <a:t>	"</a:t>
            </a:r>
            <a:r>
              <a:rPr lang="en-IN" sz="1800" dirty="0" err="1">
                <a:ea typeface="MS PGothic"/>
              </a:rPr>
              <a:t>deptname</a:t>
            </a:r>
            <a:r>
              <a:rPr lang="en-IN" sz="1800" dirty="0">
                <a:ea typeface="MS PGothic"/>
              </a:rPr>
              <a:t>": "Physics",</a:t>
            </a:r>
            <a:br>
              <a:rPr lang="en-IN" sz="1800" dirty="0"/>
            </a:br>
            <a:r>
              <a:rPr lang="en-IN" sz="1800" dirty="0">
                <a:ea typeface="MS PGothic"/>
              </a:rPr>
              <a:t>	"children":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[</a:t>
            </a:r>
            <a:br>
              <a:rPr lang="en-IN" sz="1800" dirty="0"/>
            </a:b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		{"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  <a:ea typeface="MS PGothic"/>
              </a:rPr>
              <a:t>firstname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": "Hans", "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  <a:ea typeface="MS PGothic"/>
              </a:rPr>
              <a:t>lastname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": "Einstein" },</a:t>
            </a:r>
            <a:br>
              <a:rPr lang="en-IN" sz="1800" dirty="0"/>
            </a:b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		{"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  <a:ea typeface="MS PGothic"/>
              </a:rPr>
              <a:t>firstname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": "Eduard", "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  <a:ea typeface="MS PGothic"/>
              </a:rPr>
              <a:t>lastname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": "Einstein" }</a:t>
            </a:r>
            <a:br>
              <a:rPr lang="en-IN" sz="1800" dirty="0"/>
            </a:br>
            <a:r>
              <a:rPr lang="en-IN" sz="18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	]</a:t>
            </a:r>
            <a:br>
              <a:rPr lang="en-IN" sz="1800" dirty="0"/>
            </a:br>
            <a:r>
              <a:rPr lang="en-IN" sz="1800" dirty="0">
                <a:ea typeface="MS PGothic"/>
              </a:rPr>
              <a:t>} </a:t>
            </a:r>
            <a:endParaRPr lang="en-IN" sz="1800" dirty="0"/>
          </a:p>
          <a:p>
            <a:r>
              <a:rPr lang="en-IN" dirty="0">
                <a:ea typeface="MS PGothic"/>
              </a:rPr>
              <a:t>Types: integer, real, string, and </a:t>
            </a:r>
            <a:endParaRPr lang="en-IN" dirty="0"/>
          </a:p>
          <a:p>
            <a:pPr lvl="1"/>
            <a:r>
              <a:rPr lang="en-IN" i="1" dirty="0">
                <a:solidFill>
                  <a:srgbClr val="FF0000"/>
                </a:solidFill>
                <a:ea typeface="MS PGothic"/>
              </a:rPr>
              <a:t>Objects</a:t>
            </a:r>
            <a:r>
              <a:rPr lang="en-IN" i="1" dirty="0">
                <a:ea typeface="MS PGothic"/>
              </a:rPr>
              <a:t>: are </a:t>
            </a:r>
            <a:r>
              <a:rPr lang="en-IN" dirty="0">
                <a:ea typeface="MS PGothic"/>
              </a:rPr>
              <a:t>key-value maps, i.e. sets of (attribute name, value) pairs</a:t>
            </a: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Arrays </a:t>
            </a:r>
            <a:r>
              <a:rPr lang="en-IN" dirty="0">
                <a:ea typeface="MS PGothic"/>
              </a:rPr>
              <a:t>are also key-value maps (from offset to value)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2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728"/>
            <a:ext cx="8077200" cy="609600"/>
          </a:xfrm>
        </p:spPr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D355-F895-4632-BA6E-831A5BC8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504472"/>
            <a:ext cx="8188602" cy="6236073"/>
          </a:xfrm>
        </p:spPr>
        <p:txBody>
          <a:bodyPr/>
          <a:lstStyle/>
          <a:p>
            <a:r>
              <a:rPr lang="en-IN" dirty="0">
                <a:ea typeface="MS PGothic"/>
              </a:rPr>
              <a:t>+ JSON is ubiquitous in data exchange today</a:t>
            </a:r>
          </a:p>
          <a:p>
            <a:pPr lvl="1"/>
            <a:r>
              <a:rPr lang="en-IN" dirty="0">
                <a:ea typeface="MS PGothic"/>
              </a:rPr>
              <a:t>Widely used for web services.</a:t>
            </a:r>
            <a:r>
              <a:rPr lang="en-IN" dirty="0">
                <a:ea typeface="MS PGothic"/>
                <a:cs typeface="+mn-lt"/>
              </a:rPr>
              <a:t> </a:t>
            </a:r>
            <a:r>
              <a:rPr lang="en-IN" dirty="0">
                <a:solidFill>
                  <a:srgbClr val="FF0000"/>
                </a:solidFill>
                <a:ea typeface="MS PGothic"/>
                <a:cs typeface="+mn-lt"/>
              </a:rPr>
              <a:t>For example, </a:t>
            </a:r>
            <a:r>
              <a:rPr lang="en-IN" dirty="0">
                <a:solidFill>
                  <a:srgbClr val="FF0000"/>
                </a:solidFill>
                <a:ea typeface="+mn-lt"/>
                <a:cs typeface="+mn-lt"/>
              </a:rPr>
              <a:t>an email user interface may invoke web services for each of many tasks</a:t>
            </a:r>
          </a:p>
          <a:p>
            <a:pPr lvl="1"/>
            <a:r>
              <a:rPr lang="en-IN" dirty="0"/>
              <a:t>Most modern applications are architected around on web services</a:t>
            </a:r>
          </a:p>
          <a:p>
            <a:pPr lvl="2"/>
            <a:r>
              <a:rPr lang="en-IN" dirty="0">
                <a:ea typeface="+mn-lt"/>
                <a:cs typeface="+mn-lt"/>
              </a:rPr>
              <a:t>A number of libraries are available to transform data between the JSON representation and the object representation used in languages such as JavaScript, Java, Python, PHP, and other languages. </a:t>
            </a:r>
            <a:endParaRPr lang="en-IN" dirty="0"/>
          </a:p>
          <a:p>
            <a:r>
              <a:rPr lang="en-IN" dirty="0">
                <a:ea typeface="MS PGothic"/>
              </a:rPr>
              <a:t>+ SQL extensions for</a:t>
            </a:r>
          </a:p>
          <a:p>
            <a:pPr lvl="1"/>
            <a:r>
              <a:rPr lang="en-IN" sz="1200" dirty="0">
                <a:ea typeface="MS PGothic"/>
              </a:rPr>
              <a:t>JSON types for storing JSON data</a:t>
            </a:r>
          </a:p>
          <a:p>
            <a:pPr lvl="1"/>
            <a:r>
              <a:rPr lang="en-IN" sz="1200" dirty="0">
                <a:ea typeface="MS PGothic"/>
              </a:rPr>
              <a:t>Extracting data from JSON objects using path expressions</a:t>
            </a:r>
          </a:p>
          <a:p>
            <a:pPr lvl="2"/>
            <a:r>
              <a:rPr lang="en-IN" sz="1200" dirty="0">
                <a:ea typeface="MS PGothic"/>
              </a:rPr>
              <a:t>E.g.  </a:t>
            </a:r>
            <a:r>
              <a:rPr lang="en-IN" sz="1200" i="1" dirty="0">
                <a:ea typeface="MS PGothic"/>
              </a:rPr>
              <a:t>V-&gt; ID</a:t>
            </a:r>
            <a:r>
              <a:rPr lang="en-IN" sz="1200" dirty="0">
                <a:ea typeface="MS PGothic"/>
              </a:rPr>
              <a:t>, or </a:t>
            </a:r>
            <a:r>
              <a:rPr lang="en-IN" sz="1200" i="1" dirty="0">
                <a:ea typeface="MS PGothic"/>
              </a:rPr>
              <a:t>v.ID</a:t>
            </a:r>
          </a:p>
          <a:p>
            <a:pPr lvl="1"/>
            <a:r>
              <a:rPr lang="en-IN" sz="1200" dirty="0">
                <a:ea typeface="MS PGothic"/>
              </a:rPr>
              <a:t>Generating JSON from relational data</a:t>
            </a:r>
          </a:p>
          <a:p>
            <a:pPr lvl="2"/>
            <a:r>
              <a:rPr lang="en-IN" sz="1200" dirty="0">
                <a:ea typeface="MS PGothic"/>
              </a:rPr>
              <a:t>E.g. </a:t>
            </a:r>
            <a:r>
              <a:rPr lang="en-IN" sz="1200" dirty="0" err="1">
                <a:ea typeface="MS PGothic"/>
              </a:rPr>
              <a:t>json.build_object</a:t>
            </a:r>
            <a:r>
              <a:rPr lang="en-IN" sz="1200" dirty="0">
                <a:ea typeface="MS PGothic"/>
              </a:rPr>
              <a:t>(‘ID’, 12345, ‘name’, ‘Einstein’)</a:t>
            </a:r>
          </a:p>
          <a:p>
            <a:pPr lvl="1"/>
            <a:r>
              <a:rPr lang="en-IN" sz="1200" dirty="0">
                <a:ea typeface="MS PGothic"/>
              </a:rPr>
              <a:t>Creation of JSON collections using aggregation</a:t>
            </a:r>
          </a:p>
          <a:p>
            <a:pPr lvl="2"/>
            <a:r>
              <a:rPr lang="en-IN" sz="1200" dirty="0">
                <a:ea typeface="MS PGothic"/>
              </a:rPr>
              <a:t>E.g. </a:t>
            </a:r>
            <a:r>
              <a:rPr lang="en-IN" sz="1200" dirty="0" err="1">
                <a:ea typeface="MS PGothic"/>
              </a:rPr>
              <a:t>json_agg</a:t>
            </a:r>
            <a:r>
              <a:rPr lang="en-IN" sz="1200" dirty="0">
                <a:ea typeface="MS PGothic"/>
              </a:rPr>
              <a:t> aggregate function in PostgreSQL</a:t>
            </a:r>
          </a:p>
          <a:p>
            <a:pPr lvl="1"/>
            <a:r>
              <a:rPr lang="en-IN" sz="1200" dirty="0">
                <a:ea typeface="MS PGothic"/>
              </a:rPr>
              <a:t>Syntax varies greatly across databases</a:t>
            </a:r>
          </a:p>
          <a:p>
            <a:r>
              <a:rPr lang="en-IN" dirty="0">
                <a:ea typeface="MS PGothic"/>
              </a:rPr>
              <a:t>- JSON is verbose,</a:t>
            </a:r>
            <a:r>
              <a:rPr lang="en-IN" dirty="0">
                <a:solidFill>
                  <a:srgbClr val="FF0000"/>
                </a:solidFill>
                <a:ea typeface="MS PGothic"/>
              </a:rPr>
              <a:t> i.e. takes up more storage &amp; processing time.</a:t>
            </a:r>
          </a:p>
          <a:p>
            <a:pPr lvl="1"/>
            <a:r>
              <a:rPr lang="en-IN" dirty="0">
                <a:ea typeface="MS PGothic"/>
              </a:rPr>
              <a:t>Compressed representations such as BSON (Binary JSON) used for efficient </a:t>
            </a:r>
            <a:r>
              <a:rPr lang="en-IN" b="1" dirty="0">
                <a:solidFill>
                  <a:srgbClr val="FF0000"/>
                </a:solidFill>
                <a:ea typeface="MS PGothic"/>
              </a:rPr>
              <a:t>data storage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23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EB8A-B8FE-4203-A493-CDBBAFA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3C40-029E-4EFF-925D-6C9D0040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IN" dirty="0">
                <a:ea typeface="MS PGothic"/>
              </a:rPr>
              <a:t>XML uses tags to mark up text</a:t>
            </a:r>
          </a:p>
          <a:p>
            <a:r>
              <a:rPr lang="en-IN" dirty="0">
                <a:ea typeface="MS PGothic"/>
              </a:rPr>
              <a:t>E.g. </a:t>
            </a:r>
            <a:br>
              <a:rPr lang="en-IN" dirty="0"/>
            </a:br>
            <a:r>
              <a:rPr lang="en-IN" dirty="0">
                <a:ea typeface="MS PGothic"/>
              </a:rPr>
              <a:t> </a:t>
            </a:r>
            <a:r>
              <a:rPr lang="en-US" dirty="0">
                <a:ea typeface="MS PGothic"/>
              </a:rPr>
              <a:t>&lt;course&gt;</a:t>
            </a:r>
            <a:br>
              <a:rPr lang="en-US" dirty="0"/>
            </a:br>
            <a:r>
              <a:rPr lang="en-US" dirty="0">
                <a:ea typeface="MS PGothic"/>
              </a:rPr>
              <a:t>  	&lt;course id&gt; CS-101 &lt;/course id&gt;</a:t>
            </a:r>
            <a:br>
              <a:rPr lang="en-US" dirty="0"/>
            </a:br>
            <a:r>
              <a:rPr lang="en-US" dirty="0">
                <a:ea typeface="MS PGothic"/>
              </a:rPr>
              <a:t>	&lt;title&gt; Intro. to Computer Science &lt;/title&gt;</a:t>
            </a:r>
            <a:br>
              <a:rPr lang="en-US" dirty="0"/>
            </a:br>
            <a:r>
              <a:rPr lang="en-US" dirty="0">
                <a:ea typeface="MS PGothic"/>
              </a:rPr>
              <a:t>	&lt;dept name&gt; Comp. Sci. &lt;/dept name&gt;</a:t>
            </a:r>
            <a:br>
              <a:rPr lang="en-US" dirty="0"/>
            </a:br>
            <a:r>
              <a:rPr lang="en-US" dirty="0">
                <a:ea typeface="MS PGothic"/>
              </a:rPr>
              <a:t>	&lt;credits&gt; 4 &lt;/credits&gt;</a:t>
            </a:r>
            <a:br>
              <a:rPr lang="en-US" dirty="0"/>
            </a:br>
            <a:r>
              <a:rPr lang="en-US" dirty="0">
                <a:ea typeface="MS PGothic"/>
              </a:rPr>
              <a:t> &lt;/course&gt; </a:t>
            </a:r>
            <a:endParaRPr lang="en-US" dirty="0"/>
          </a:p>
          <a:p>
            <a:r>
              <a:rPr lang="en-US" dirty="0"/>
              <a:t>Tags make the data self-documenting</a:t>
            </a:r>
          </a:p>
          <a:p>
            <a:r>
              <a:rPr lang="en-US" dirty="0">
                <a:ea typeface="MS PGothic"/>
              </a:rPr>
              <a:t>Tags can be hierarchical</a:t>
            </a:r>
            <a:endParaRPr lang="en-IN" dirty="0">
              <a:ea typeface="MS PGothic"/>
            </a:endParaRPr>
          </a:p>
          <a:p>
            <a:pPr marL="0" indent="0"/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two organizations must of course agree on what tags appear in the purchase order and what they mean. DTD (document type definition) files are used for this.</a:t>
            </a:r>
            <a:br>
              <a:rPr lang="en-US" dirty="0"/>
            </a:b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76742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49957</TotalTime>
  <Words>2167</Words>
  <Application>Microsoft Office PowerPoint</Application>
  <PresentationFormat>Ekran Gösterisi (4:3)</PresentationFormat>
  <Paragraphs>280</Paragraphs>
  <Slides>39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0" baseType="lpstr">
      <vt:lpstr>db</vt:lpstr>
      <vt:lpstr>Chapter 8: Complex Data Types</vt:lpstr>
      <vt:lpstr>Outline</vt:lpstr>
      <vt:lpstr>1-) Semi-Structured Data</vt:lpstr>
      <vt:lpstr>Features of Semi-Structured Data Models</vt:lpstr>
      <vt:lpstr>Features of Semi-Structured Data Models</vt:lpstr>
      <vt:lpstr>Nested Data Types</vt:lpstr>
      <vt:lpstr>JSON</vt:lpstr>
      <vt:lpstr>JSON</vt:lpstr>
      <vt:lpstr>XML</vt:lpstr>
      <vt:lpstr>Example of Data in XML</vt:lpstr>
      <vt:lpstr>XML Cont.</vt:lpstr>
      <vt:lpstr>Knowledge Representation</vt:lpstr>
      <vt:lpstr>Triple Syntax of RDF Data</vt:lpstr>
      <vt:lpstr>Graph View of RDF Data</vt:lpstr>
      <vt:lpstr>Querying RDF: SPARQL</vt:lpstr>
      <vt:lpstr>RDF Representation (Cont.)</vt:lpstr>
      <vt:lpstr>Outline</vt:lpstr>
      <vt:lpstr>Object Orientation</vt:lpstr>
      <vt:lpstr>Object-Relational Database Systems</vt:lpstr>
      <vt:lpstr>Type and Table Inheritance</vt:lpstr>
      <vt:lpstr>Reference Types</vt:lpstr>
      <vt:lpstr>Object-Relational Mapping</vt:lpstr>
      <vt:lpstr>Outline</vt:lpstr>
      <vt:lpstr>3-) Textual Data</vt:lpstr>
      <vt:lpstr>Ranking using TF-IDF</vt:lpstr>
      <vt:lpstr>Ranking Using Hyperlinks</vt:lpstr>
      <vt:lpstr>Ranking Using Hyperlinks</vt:lpstr>
      <vt:lpstr>Retrieval Effectiveness</vt:lpstr>
      <vt:lpstr>Outline</vt:lpstr>
      <vt:lpstr>Spatial Data</vt:lpstr>
      <vt:lpstr>Represented of Geometric Information</vt:lpstr>
      <vt:lpstr>Representation of Geometric Constructs</vt:lpstr>
      <vt:lpstr>Representation of Geometric Information (Cont.)</vt:lpstr>
      <vt:lpstr>Design Databases</vt:lpstr>
      <vt:lpstr>Representation of Geometric Constructs</vt:lpstr>
      <vt:lpstr>Geographic Data</vt:lpstr>
      <vt:lpstr>Geographic Data (Cont.)</vt:lpstr>
      <vt:lpstr>Spatial Queries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Complex Data Types</dc:title>
  <dc:creator>Silberschatz, Korth and Sudarshan</dc:creator>
  <cp:lastModifiedBy>Silberschatz, Avi</cp:lastModifiedBy>
  <cp:revision>874</cp:revision>
  <cp:lastPrinted>2005-01-10T21:51:57Z</cp:lastPrinted>
  <dcterms:created xsi:type="dcterms:W3CDTF">2009-12-23T00:01:06Z</dcterms:created>
  <dcterms:modified xsi:type="dcterms:W3CDTF">2023-02-24T09:01:35Z</dcterms:modified>
</cp:coreProperties>
</file>