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3ADF2-F0EF-48AF-926E-94FF35301677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B842A-349F-429E-A250-4E1F0638F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2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956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52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17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27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57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34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3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26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25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7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3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36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2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7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0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99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5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44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9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9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5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3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C778-FD41-4C2C-A111-6470CC82A95E}" type="datetimeFigureOut">
              <a:rPr lang="tr-TR" smtClean="0"/>
              <a:t>15.11.2021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7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3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1"/>
          <p:cNvSpPr txBox="1">
            <a:spLocks/>
          </p:cNvSpPr>
          <p:nvPr/>
        </p:nvSpPr>
        <p:spPr>
          <a:xfrm>
            <a:off x="1161590" y="75972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800" smtClean="0"/>
              <a:t>Ayrık Zamanlı Sistemlerde Konvolüsyon Toplamı Gösterimi</a:t>
            </a:r>
            <a:endParaRPr lang="tr-TR" sz="2800"/>
          </a:p>
        </p:txBody>
      </p:sp>
      <p:sp>
        <p:nvSpPr>
          <p:cNvPr id="8" name="Metin kutusu 7"/>
          <p:cNvSpPr txBox="1"/>
          <p:nvPr/>
        </p:nvSpPr>
        <p:spPr>
          <a:xfrm>
            <a:off x="1217913" y="2437681"/>
            <a:ext cx="5470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smtClean="0"/>
              <a:t>Örnek: </a:t>
            </a:r>
            <a:r>
              <a:rPr lang="tr-TR" smtClean="0"/>
              <a:t>Birim dürtü yanıtı </a:t>
            </a:r>
            <a:r>
              <a:rPr lang="tr-TR" i="1" smtClean="0"/>
              <a:t>h</a:t>
            </a:r>
            <a:r>
              <a:rPr lang="tr-TR" smtClean="0"/>
              <a:t>[n] ve giriş sinyali </a:t>
            </a:r>
            <a:r>
              <a:rPr lang="tr-TR" i="1" smtClean="0"/>
              <a:t>x</a:t>
            </a:r>
            <a:r>
              <a:rPr lang="tr-TR" smtClean="0"/>
              <a:t>[n] old.</a:t>
            </a:r>
          </a:p>
          <a:p>
            <a:endParaRPr lang="tr-TR"/>
          </a:p>
          <a:p>
            <a:pPr marL="342900" indent="-342900">
              <a:buAutoNum type="alphaLcParenR"/>
            </a:pPr>
            <a:r>
              <a:rPr lang="tr-TR" smtClean="0"/>
              <a:t>İşaretlerin matematiksel ifadesini yazınız.  </a:t>
            </a:r>
          </a:p>
          <a:p>
            <a:pPr marL="342900" indent="-342900">
              <a:buAutoNum type="alphaLcParenR"/>
            </a:pPr>
            <a:endParaRPr lang="tr-TR"/>
          </a:p>
          <a:p>
            <a:pPr marL="342900" indent="-342900">
              <a:buAutoNum type="alphaLcParenR"/>
            </a:pPr>
            <a:r>
              <a:rPr lang="tr-TR" smtClean="0"/>
              <a:t>y[n] çıkış ifadesini hesaplayınız.</a:t>
            </a:r>
          </a:p>
          <a:p>
            <a:pPr marL="342900" indent="-342900">
              <a:buAutoNum type="alphaLcParenR"/>
            </a:pPr>
            <a:endParaRPr lang="tr-TR"/>
          </a:p>
          <a:p>
            <a:pPr marL="342900" indent="-342900">
              <a:buAutoNum type="alphaLcParenR"/>
            </a:pPr>
            <a:r>
              <a:rPr lang="tr-TR" smtClean="0"/>
              <a:t>Çıkış işaretini çiziniz.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40" y="2551147"/>
            <a:ext cx="3219450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317784" y="5063904"/>
                <a:ext cx="2917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</a:t>
                </a:r>
                <a:r>
                  <a:rPr lang="tr-TR" smtClean="0"/>
                  <a:t>0.5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4" y="5063904"/>
                <a:ext cx="291727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1280462" y="5642402"/>
                <a:ext cx="35729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62" y="5642402"/>
                <a:ext cx="357296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847284" y="13974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smtClean="0"/>
              <a:t>Örnek-2: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2692400" y="16510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16510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2900049" y="2568614"/>
                <a:ext cx="3008965" cy="903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49" y="2568614"/>
                <a:ext cx="3008965" cy="903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kdörtgen 4"/>
          <p:cNvSpPr/>
          <p:nvPr/>
        </p:nvSpPr>
        <p:spPr>
          <a:xfrm>
            <a:off x="7772930" y="1664091"/>
            <a:ext cx="348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ise DZD sistemin çıkışını bulunuz.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5308600" y="16129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1612900"/>
                <a:ext cx="2392963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646" y="2933700"/>
            <a:ext cx="4662641" cy="2749550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930375" y="3888752"/>
            <a:ext cx="1053403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smtClean="0"/>
              <a:t>* İntegral alınırken farklı zaman aralıkları belirleyip</a:t>
            </a:r>
          </a:p>
          <a:p>
            <a:pPr algn="just"/>
            <a:endParaRPr lang="tr-TR" smtClean="0"/>
          </a:p>
          <a:p>
            <a:r>
              <a:rPr lang="tr-TR"/>
              <a:t>b</a:t>
            </a:r>
            <a:r>
              <a:rPr lang="tr-TR" smtClean="0"/>
              <a:t>u aralıktaki sonuçların integral yardımıyla hesaplanması</a:t>
            </a:r>
          </a:p>
          <a:p>
            <a:endParaRPr lang="tr-TR"/>
          </a:p>
          <a:p>
            <a:r>
              <a:rPr lang="tr-TR" smtClean="0"/>
              <a:t>gerekmektedir.</a:t>
            </a:r>
          </a:p>
          <a:p>
            <a:endParaRPr lang="tr-TR"/>
          </a:p>
          <a:p>
            <a:endParaRPr lang="tr-TR" smtClean="0"/>
          </a:p>
          <a:p>
            <a:r>
              <a:rPr lang="tr-TR"/>
              <a:t> </a:t>
            </a:r>
            <a:r>
              <a:rPr lang="tr-TR" smtClean="0"/>
              <a:t>        ** Fonksiyonların hangi aralıklarda kesiştiğini bilmediğimiz için önce aralıkların belirlenmesi gerekir.</a:t>
            </a:r>
          </a:p>
          <a:p>
            <a:endParaRPr lang="tr-TR" i="1"/>
          </a:p>
          <a:p>
            <a:endParaRPr lang="tr-TR" i="1"/>
          </a:p>
        </p:txBody>
      </p:sp>
    </p:spTree>
    <p:extLst>
      <p:ext uri="{BB962C8B-B14F-4D97-AF65-F5344CB8AC3E}">
        <p14:creationId xmlns:p14="http://schemas.microsoft.com/office/powerpoint/2010/main" val="16368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47000" y="9906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9906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85100" y="19050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0" y="19050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155" y="0"/>
            <a:ext cx="3947489" cy="68580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46" y="2908300"/>
            <a:ext cx="4662641" cy="274955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181100" y="444500"/>
            <a:ext cx="128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smtClean="0"/>
              <a:t>B1: x</a:t>
            </a:r>
            <a:r>
              <a:rPr lang="tr-TR" smtClean="0"/>
              <a:t>(</a:t>
            </a:r>
            <a:r>
              <a:rPr lang="tr-TR" i="1" smtClean="0"/>
              <a:t>t</a:t>
            </a:r>
            <a:r>
              <a:rPr lang="tr-TR" smtClean="0"/>
              <a:t>) ile </a:t>
            </a:r>
          </a:p>
          <a:p>
            <a:pPr algn="ctr"/>
            <a:r>
              <a:rPr lang="tr-TR" smtClean="0"/>
              <a:t>kesişmiyor.</a:t>
            </a:r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1155700" y="5651500"/>
            <a:ext cx="128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smtClean="0"/>
              <a:t>B5: x</a:t>
            </a:r>
            <a:r>
              <a:rPr lang="tr-TR" smtClean="0"/>
              <a:t>(</a:t>
            </a:r>
            <a:r>
              <a:rPr lang="tr-TR" i="1" smtClean="0"/>
              <a:t>t</a:t>
            </a:r>
            <a:r>
              <a:rPr lang="tr-TR" smtClean="0"/>
              <a:t>) ile </a:t>
            </a:r>
          </a:p>
          <a:p>
            <a:pPr algn="ctr"/>
            <a:r>
              <a:rPr lang="tr-TR" smtClean="0"/>
              <a:t>kesişmiyor.</a:t>
            </a:r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58955" y="1489528"/>
            <a:ext cx="152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smtClean="0"/>
              <a:t>B2: Kesişmeye</a:t>
            </a:r>
          </a:p>
          <a:p>
            <a:pPr algn="ctr"/>
            <a:r>
              <a:rPr lang="tr-TR" i="1" smtClean="0"/>
              <a:t>Başladı.</a:t>
            </a:r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1186561" y="2752271"/>
            <a:ext cx="97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smtClean="0"/>
              <a:t>B3: Tam</a:t>
            </a:r>
          </a:p>
          <a:p>
            <a:pPr algn="ctr"/>
            <a:r>
              <a:rPr lang="tr-TR" i="1" smtClean="0"/>
              <a:t>Kesişme</a:t>
            </a:r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578776" y="4049848"/>
            <a:ext cx="2089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smtClean="0"/>
              <a:t>B4: Kesişme</a:t>
            </a:r>
          </a:p>
          <a:p>
            <a:pPr algn="ctr"/>
            <a:r>
              <a:rPr lang="tr-TR" i="1" smtClean="0"/>
              <a:t>bölgesinden çıkıyor.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6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46" y="2959100"/>
            <a:ext cx="4662641" cy="274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939433" y="841166"/>
                <a:ext cx="211660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u="sng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&lt;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u="sng" smtClean="0"/>
                  <a:t> arasında:</a:t>
                </a:r>
              </a:p>
              <a:p>
                <a:endParaRPr lang="tr-TR" u="sng"/>
              </a:p>
              <a:p>
                <a:endParaRPr lang="tr-TR" u="sng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33" y="841166"/>
                <a:ext cx="2116605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4636" r="-51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150" y="1274762"/>
            <a:ext cx="4533900" cy="15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3259905" y="2820517"/>
                <a:ext cx="1104020" cy="522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i="1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05" y="2820517"/>
                <a:ext cx="1104020" cy="522707"/>
              </a:xfrm>
              <a:prstGeom prst="rect">
                <a:avLst/>
              </a:prstGeom>
              <a:blipFill rotWithShape="0">
                <a:blip r:embed="rId8"/>
                <a:stretch>
                  <a:fillRect l="-4972" b="-58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/>
              <p:cNvSpPr/>
              <p:nvPr/>
            </p:nvSpPr>
            <p:spPr>
              <a:xfrm>
                <a:off x="1961965" y="3942834"/>
                <a:ext cx="225952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u="sng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tr-T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&lt;2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u="sng" smtClean="0"/>
                  <a:t> arasında:</a:t>
                </a:r>
              </a:p>
              <a:p>
                <a:endParaRPr lang="tr-TR" u="sng"/>
              </a:p>
              <a:p>
                <a:endParaRPr lang="tr-TR" u="sng"/>
              </a:p>
            </p:txBody>
          </p:sp>
        </mc:Choice>
        <mc:Fallback xmlns="">
          <p:sp>
            <p:nvSpPr>
              <p:cNvPr id="18" name="Dikdörtge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65" y="3942834"/>
                <a:ext cx="2259529" cy="923330"/>
              </a:xfrm>
              <a:prstGeom prst="rect">
                <a:avLst/>
              </a:prstGeom>
              <a:blipFill rotWithShape="0">
                <a:blip r:embed="rId9"/>
                <a:stretch>
                  <a:fillRect t="-4636" r="-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Resim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0737" y="4589462"/>
            <a:ext cx="4429125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/>
              <p:cNvSpPr/>
              <p:nvPr/>
            </p:nvSpPr>
            <p:spPr>
              <a:xfrm>
                <a:off x="3473265" y="6038334"/>
                <a:ext cx="1897507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i="1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𝑇𝑡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mtClean="0"/>
                  <a:t> </a:t>
                </a:r>
                <a:endParaRPr lang="tr-TR"/>
              </a:p>
            </p:txBody>
          </p:sp>
        </mc:Choice>
        <mc:Fallback xmlns="">
          <p:sp>
            <p:nvSpPr>
              <p:cNvPr id="19" name="Dikdörtge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65" y="6038334"/>
                <a:ext cx="1897507" cy="484876"/>
              </a:xfrm>
              <a:prstGeom prst="rect">
                <a:avLst/>
              </a:prstGeom>
              <a:blipFill rotWithShape="0">
                <a:blip r:embed="rId11"/>
                <a:stretch>
                  <a:fillRect l="-2894" b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0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46" y="2959100"/>
            <a:ext cx="4662641" cy="274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939433" y="733012"/>
                <a:ext cx="238777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u="sng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u="sng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tr-T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&lt;3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u="sng" smtClean="0"/>
                  <a:t> arasında:</a:t>
                </a:r>
              </a:p>
              <a:p>
                <a:endParaRPr lang="tr-TR" u="sng"/>
              </a:p>
              <a:p>
                <a:endParaRPr lang="tr-TR" u="sng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33" y="733012"/>
                <a:ext cx="2387770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947" r="-43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3320865" y="3142734"/>
                <a:ext cx="2681440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i="1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𝑇𝑡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65" y="3142734"/>
                <a:ext cx="2681440" cy="484043"/>
              </a:xfrm>
              <a:prstGeom prst="rect">
                <a:avLst/>
              </a:prstGeom>
              <a:blipFill rotWithShape="0">
                <a:blip r:embed="rId7"/>
                <a:stretch>
                  <a:fillRect l="-2045" b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250" y="1300162"/>
            <a:ext cx="4305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46" y="2959100"/>
            <a:ext cx="4662641" cy="27495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087" y="1392083"/>
            <a:ext cx="3931773" cy="160496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809" y="3136900"/>
            <a:ext cx="422961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1"/>
          <p:cNvSpPr txBox="1">
            <a:spLocks/>
          </p:cNvSpPr>
          <p:nvPr/>
        </p:nvSpPr>
        <p:spPr>
          <a:xfrm>
            <a:off x="778131" y="71056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800" smtClean="0"/>
              <a:t>Ayrık Zamanlı Sistemlerde Konvolüsyon Toplamı Gösterimi</a:t>
            </a:r>
            <a:endParaRPr lang="tr-TR" sz="2800"/>
          </a:p>
        </p:txBody>
      </p:sp>
      <p:sp>
        <p:nvSpPr>
          <p:cNvPr id="8" name="Metin kutusu 7"/>
          <p:cNvSpPr txBox="1"/>
          <p:nvPr/>
        </p:nvSpPr>
        <p:spPr>
          <a:xfrm>
            <a:off x="1807848" y="1887075"/>
            <a:ext cx="5457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smtClean="0"/>
              <a:t>Örnek: </a:t>
            </a:r>
            <a:r>
              <a:rPr lang="tr-TR" smtClean="0"/>
              <a:t>Birim dürtü yanıtı </a:t>
            </a:r>
            <a:r>
              <a:rPr lang="tr-TR" i="1" smtClean="0"/>
              <a:t>h</a:t>
            </a:r>
            <a:r>
              <a:rPr lang="tr-TR" smtClean="0"/>
              <a:t>[n] ve giriş sinyali </a:t>
            </a:r>
            <a:r>
              <a:rPr lang="tr-TR" i="1" smtClean="0"/>
              <a:t>x</a:t>
            </a:r>
            <a:r>
              <a:rPr lang="tr-TR" smtClean="0"/>
              <a:t>[n] old.</a:t>
            </a:r>
          </a:p>
          <a:p>
            <a:endParaRPr lang="tr-TR"/>
          </a:p>
          <a:p>
            <a:r>
              <a:rPr lang="tr-TR" i="1" smtClean="0"/>
              <a:t>y</a:t>
            </a:r>
            <a:r>
              <a:rPr lang="tr-TR" smtClean="0"/>
              <a:t>[n] çıkış ifadesini hesaplayınız.</a:t>
            </a:r>
          </a:p>
          <a:p>
            <a:pPr marL="342900" indent="-342900">
              <a:buAutoNum type="alphaLcParenR"/>
            </a:pP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2000541"/>
            <a:ext cx="3219450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019686" y="3188350"/>
                <a:ext cx="2917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</a:t>
                </a:r>
                <a:r>
                  <a:rPr lang="tr-TR" smtClean="0"/>
                  <a:t>0.5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86" y="3188350"/>
                <a:ext cx="291727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2001026" y="3710865"/>
                <a:ext cx="35729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26" y="3710865"/>
                <a:ext cx="357296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782501" y="4386129"/>
                <a:ext cx="3316677" cy="195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mtClean="0">
                  <a:ea typeface="Cambria Math" panose="02040503050406030204" pitchFamily="18" charset="0"/>
                </a:endParaRPr>
              </a:p>
              <a:p>
                <a:endParaRPr lang="tr-TR" smtClean="0"/>
              </a:p>
              <a:p>
                <a:r>
                  <a:rPr lang="tr-TR"/>
                  <a:t> </a:t>
                </a:r>
                <a:r>
                  <a:rPr lang="tr-TR" smtClean="0"/>
                  <a:t>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 b="0" smtClean="0"/>
              </a:p>
              <a:p>
                <a:r>
                  <a:rPr lang="tr-TR" smtClean="0"/>
                  <a:t> </a:t>
                </a:r>
                <a:endParaRPr lang="tr-TR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1" y="4386129"/>
                <a:ext cx="3316677" cy="1955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1807848" y="1887075"/>
            <a:ext cx="5457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smtClean="0"/>
              <a:t>Örnek: </a:t>
            </a:r>
            <a:r>
              <a:rPr lang="tr-TR" smtClean="0"/>
              <a:t>Birim dürtü yanıtı </a:t>
            </a:r>
            <a:r>
              <a:rPr lang="tr-TR" i="1" smtClean="0"/>
              <a:t>h</a:t>
            </a:r>
            <a:r>
              <a:rPr lang="tr-TR" smtClean="0"/>
              <a:t>[n] ve giriş sinyali </a:t>
            </a:r>
            <a:r>
              <a:rPr lang="tr-TR" i="1" smtClean="0"/>
              <a:t>x</a:t>
            </a:r>
            <a:r>
              <a:rPr lang="tr-TR" smtClean="0"/>
              <a:t>[n] old.</a:t>
            </a:r>
          </a:p>
          <a:p>
            <a:endParaRPr lang="tr-TR"/>
          </a:p>
          <a:p>
            <a:r>
              <a:rPr lang="tr-TR" i="1" smtClean="0"/>
              <a:t>y</a:t>
            </a:r>
            <a:r>
              <a:rPr lang="tr-TR" smtClean="0"/>
              <a:t>[n] çıkış ifadesini hesaplayınız.</a:t>
            </a:r>
          </a:p>
          <a:p>
            <a:pPr marL="342900" indent="-342900">
              <a:buAutoNum type="alphaLcParenR"/>
            </a:pP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69" y="740928"/>
            <a:ext cx="3219450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465260" y="2986537"/>
                <a:ext cx="3316677" cy="195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mtClean="0">
                  <a:ea typeface="Cambria Math" panose="02040503050406030204" pitchFamily="18" charset="0"/>
                </a:endParaRPr>
              </a:p>
              <a:p>
                <a:endParaRPr lang="tr-TR" smtClean="0"/>
              </a:p>
              <a:p>
                <a:r>
                  <a:rPr lang="tr-TR"/>
                  <a:t> </a:t>
                </a:r>
                <a:r>
                  <a:rPr lang="tr-TR" smtClean="0"/>
                  <a:t>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 b="0" smtClean="0"/>
              </a:p>
              <a:p>
                <a:r>
                  <a:rPr lang="tr-TR" smtClean="0"/>
                  <a:t> </a:t>
                </a:r>
                <a:endParaRPr lang="tr-TR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60" y="2986537"/>
                <a:ext cx="3316677" cy="1955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37" y="3041684"/>
            <a:ext cx="3105150" cy="21145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424" y="5125986"/>
            <a:ext cx="3105150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1845266" y="5056367"/>
                <a:ext cx="469513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tr-TR" smtClean="0"/>
              </a:p>
              <a:p>
                <a:r>
                  <a:rPr lang="tr-TR" sz="800"/>
                  <a:t> </a:t>
                </a:r>
                <a:r>
                  <a:rPr lang="tr-TR" sz="800" smtClean="0"/>
                  <a:t>           </a:t>
                </a:r>
              </a:p>
              <a:p>
                <a:r>
                  <a:rPr lang="tr-TR"/>
                  <a:t> </a:t>
                </a:r>
                <a:r>
                  <a:rPr lang="tr-TR" smtClean="0"/>
                  <a:t>           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66" y="5056367"/>
                <a:ext cx="4695131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2324141" y="5958600"/>
                <a:ext cx="5296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41" y="5958600"/>
                <a:ext cx="529613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nvan 1"/>
          <p:cNvSpPr txBox="1">
            <a:spLocks/>
          </p:cNvSpPr>
          <p:nvPr/>
        </p:nvSpPr>
        <p:spPr>
          <a:xfrm>
            <a:off x="0" y="985868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 smtClean="0"/>
              <a:t>Ayrık Zamanlı Sistemlerde Konvolüsyon Toplamı Gösterimi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6894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mtClean="0"/>
                  <a:t>Örnek: Giriş işareti </a:t>
                </a:r>
                <a:r>
                  <a:rPr lang="tr-TR" i="1" smtClean="0"/>
                  <a:t>x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 smtClean="0"/>
                  <a:t> ve birim dürtü yanıtı </a:t>
                </a:r>
                <a:r>
                  <a:rPr lang="tr-TR" i="1" smtClean="0"/>
                  <a:t>h</a:t>
                </a:r>
                <a:r>
                  <a:rPr lang="tr-TR" smtClean="0"/>
                  <a:t>[n]=</a:t>
                </a:r>
                <a:r>
                  <a:rPr lang="tr-TR" i="1" smtClean="0"/>
                  <a:t>u</a:t>
                </a:r>
                <a:r>
                  <a:rPr lang="tr-TR" smtClean="0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smtClean="0"/>
                  <a:t>&lt;1)</a:t>
                </a:r>
              </a:p>
              <a:p>
                <a:endParaRPr lang="tr-TR"/>
              </a:p>
              <a:p>
                <a:r>
                  <a:rPr lang="tr-TR" smtClean="0"/>
                  <a:t>Sistemin çıkış işareti </a:t>
                </a:r>
                <a:r>
                  <a:rPr lang="tr-TR" i="1" smtClean="0"/>
                  <a:t>y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]’i bulunuz.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r>
                  <a:rPr lang="tr-TR" smtClean="0"/>
                  <a:t>1- Önce işaretleri çizelim.</a:t>
                </a:r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606" t="-2102" b="-36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19" y="3057233"/>
            <a:ext cx="4924425" cy="3057525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 smtClean="0"/>
              <a:t>Ayrık Zamanlı Sistemlerde Konvolüsyon Toplamı Gösterimi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6859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mtClean="0"/>
                  <a:t>Örnek: Giriş işareti </a:t>
                </a:r>
                <a:r>
                  <a:rPr lang="tr-TR" i="1" smtClean="0"/>
                  <a:t>x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tr-TR"/>
                          <m:t> 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 smtClean="0"/>
                  <a:t> ve birim dürtü yanıtı </a:t>
                </a:r>
                <a:r>
                  <a:rPr lang="tr-TR" i="1" smtClean="0"/>
                  <a:t>h</a:t>
                </a:r>
                <a:r>
                  <a:rPr lang="tr-TR" smtClean="0"/>
                  <a:t>[n]=</a:t>
                </a:r>
                <a:r>
                  <a:rPr lang="tr-TR" i="1" smtClean="0"/>
                  <a:t>u</a:t>
                </a:r>
                <a:r>
                  <a:rPr lang="tr-TR" smtClean="0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smtClean="0"/>
                  <a:t>&lt;1)</a:t>
                </a:r>
              </a:p>
              <a:p>
                <a:endParaRPr lang="tr-TR"/>
              </a:p>
              <a:p>
                <a:r>
                  <a:rPr lang="tr-TR" smtClean="0"/>
                  <a:t>Sistemin çıkış işareti </a:t>
                </a:r>
                <a:r>
                  <a:rPr lang="tr-TR" i="1" smtClean="0"/>
                  <a:t>y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]’i bulunuz.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r>
                  <a:rPr lang="tr-TR" smtClean="0"/>
                  <a:t>2- </a:t>
                </a:r>
                <a:r>
                  <a:rPr lang="tr-TR" i="1" smtClean="0"/>
                  <a:t>x</a:t>
                </a:r>
                <a:r>
                  <a:rPr lang="tr-TR" smtClean="0"/>
                  <a:t>[k] ve </a:t>
                </a:r>
                <a:r>
                  <a:rPr lang="tr-TR" i="1" smtClean="0"/>
                  <a:t>h</a:t>
                </a:r>
                <a:r>
                  <a:rPr lang="tr-TR" smtClean="0"/>
                  <a:t>[-k]’yı çizelim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r>
                  <a:rPr lang="tr-TR" i="1"/>
                  <a:t>h</a:t>
                </a:r>
                <a:r>
                  <a:rPr lang="tr-TR"/>
                  <a:t>[-k</a:t>
                </a:r>
                <a:r>
                  <a:rPr lang="tr-TR" smtClean="0"/>
                  <a:t>] : Aynalanmış işaret</a:t>
                </a:r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606" t="-1359" b="-1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55" y="3012718"/>
            <a:ext cx="4876800" cy="2847975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 smtClean="0"/>
              <a:t>Ayrık Zamanlı Sistemlerde Konvolüsyon Toplamı Gösterimi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21693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mtClean="0"/>
                  <a:t>Örnek: Giriş işareti </a:t>
                </a:r>
                <a:r>
                  <a:rPr lang="tr-TR" i="1" smtClean="0"/>
                  <a:t>x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tr-TR"/>
                          <m:t> 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 smtClean="0"/>
                  <a:t> ve </a:t>
                </a:r>
              </a:p>
              <a:p>
                <a:endParaRPr lang="tr-TR"/>
              </a:p>
              <a:p>
                <a:r>
                  <a:rPr lang="tr-TR" smtClean="0"/>
                  <a:t>birim dürtü yanıtı </a:t>
                </a:r>
                <a:r>
                  <a:rPr lang="tr-TR" i="1" smtClean="0"/>
                  <a:t>h</a:t>
                </a:r>
                <a:r>
                  <a:rPr lang="tr-TR" smtClean="0"/>
                  <a:t>[n]=</a:t>
                </a:r>
                <a:r>
                  <a:rPr lang="tr-TR" i="1" smtClean="0"/>
                  <a:t>u</a:t>
                </a:r>
                <a:r>
                  <a:rPr lang="tr-TR" smtClean="0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smtClean="0"/>
                  <a:t>&lt;1)</a:t>
                </a:r>
              </a:p>
              <a:p>
                <a:endParaRPr lang="tr-TR"/>
              </a:p>
              <a:p>
                <a:r>
                  <a:rPr lang="tr-TR" smtClean="0"/>
                  <a:t>Sistemin çıkış işareti </a:t>
                </a:r>
                <a:r>
                  <a:rPr lang="tr-TR" i="1" smtClean="0"/>
                  <a:t>y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]’i bulunuz.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r>
                  <a:rPr lang="tr-TR" smtClean="0"/>
                  <a:t>3-Farklı </a:t>
                </a:r>
                <a:r>
                  <a:rPr lang="tr-TR" i="1" smtClean="0"/>
                  <a:t>n </a:t>
                </a:r>
                <a:r>
                  <a:rPr lang="tr-TR" smtClean="0"/>
                  <a:t>değerleri için sağa doğru kaydırıp</a:t>
                </a:r>
              </a:p>
              <a:p>
                <a:r>
                  <a:rPr lang="tr-TR"/>
                  <a:t>ç</a:t>
                </a:r>
                <a:r>
                  <a:rPr lang="tr-TR" smtClean="0"/>
                  <a:t>arpalım.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r>
                  <a:rPr lang="tr-TR" i="1"/>
                  <a:t>h</a:t>
                </a:r>
                <a:r>
                  <a:rPr lang="tr-TR"/>
                  <a:t>[-k</a:t>
                </a:r>
                <a:r>
                  <a:rPr lang="tr-TR" smtClean="0"/>
                  <a:t>] : Aynalanmış işaret</a:t>
                </a:r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606" t="-1075" b="-13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/>
          <a:srcRect l="-1" t="34389" r="354" b="33697"/>
          <a:stretch/>
        </p:blipFill>
        <p:spPr>
          <a:xfrm>
            <a:off x="6608796" y="2571750"/>
            <a:ext cx="4935504" cy="12858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5"/>
          <a:srcRect t="5651" r="758" b="49064"/>
          <a:stretch/>
        </p:blipFill>
        <p:spPr>
          <a:xfrm>
            <a:off x="6456783" y="1158240"/>
            <a:ext cx="4839867" cy="1289685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 smtClean="0"/>
              <a:t>Ayrık Zamanlı Sistemlerde Konvolüsyon Toplamı Gösterimi</a:t>
            </a:r>
            <a:endParaRPr lang="tr-TR" sz="240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l="1" r="-32" b="69868"/>
          <a:stretch/>
        </p:blipFill>
        <p:spPr>
          <a:xfrm>
            <a:off x="6618321" y="3843726"/>
            <a:ext cx="4954554" cy="121404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/>
          <a:srcRect l="-769" t="68902" r="1700" b="-34515"/>
          <a:stretch/>
        </p:blipFill>
        <p:spPr>
          <a:xfrm>
            <a:off x="6570696" y="5038725"/>
            <a:ext cx="4906929" cy="26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mtClean="0"/>
                  <a:t>Örnek: Giriş işareti </a:t>
                </a:r>
                <a:r>
                  <a:rPr lang="tr-TR" i="1" smtClean="0"/>
                  <a:t>x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tr-TR"/>
                          <m:t> 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 smtClean="0"/>
                  <a:t> ve </a:t>
                </a:r>
              </a:p>
              <a:p>
                <a:endParaRPr lang="tr-TR"/>
              </a:p>
              <a:p>
                <a:r>
                  <a:rPr lang="tr-TR" smtClean="0"/>
                  <a:t>birim dürtü yanıtı </a:t>
                </a:r>
                <a:r>
                  <a:rPr lang="tr-TR" i="1" smtClean="0"/>
                  <a:t>h</a:t>
                </a:r>
                <a:r>
                  <a:rPr lang="tr-TR" smtClean="0"/>
                  <a:t>[n]=</a:t>
                </a:r>
                <a:r>
                  <a:rPr lang="tr-TR" i="1" smtClean="0"/>
                  <a:t>u</a:t>
                </a:r>
                <a:r>
                  <a:rPr lang="tr-TR" smtClean="0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smtClean="0"/>
                  <a:t>&lt;1)</a:t>
                </a:r>
              </a:p>
              <a:p>
                <a:endParaRPr lang="tr-TR"/>
              </a:p>
              <a:p>
                <a:r>
                  <a:rPr lang="tr-TR" smtClean="0"/>
                  <a:t>Sistemin çıkış işareti </a:t>
                </a:r>
                <a:r>
                  <a:rPr lang="tr-TR" i="1" smtClean="0"/>
                  <a:t>y</a:t>
                </a:r>
                <a:r>
                  <a:rPr lang="tr-TR" smtClean="0"/>
                  <a:t>[</a:t>
                </a:r>
                <a:r>
                  <a:rPr lang="tr-TR" i="1" smtClean="0"/>
                  <a:t>n</a:t>
                </a:r>
                <a:r>
                  <a:rPr lang="tr-TR" smtClean="0"/>
                  <a:t>]’i bulunuz.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06" t="-18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49" y="1530220"/>
            <a:ext cx="5453863" cy="3208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167980" y="3453067"/>
                <a:ext cx="278018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80" y="3453067"/>
                <a:ext cx="2780185" cy="847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2223963" y="4460773"/>
                <a:ext cx="2658356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63" y="4460773"/>
                <a:ext cx="2658356" cy="847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6522719" y="573272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smtClean="0"/>
              <a:t>*n</a:t>
            </a:r>
            <a:r>
              <a:rPr lang="tr-TR" smtClean="0"/>
              <a:t>&gt;0 ise</a:t>
            </a:r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7856116" y="5580319"/>
                <a:ext cx="2877134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tr-TR"/>
                                <m:t> 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tr-TR"/>
                                <m:t> 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16" y="5580319"/>
                <a:ext cx="2877134" cy="84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370" y="5698283"/>
            <a:ext cx="2514600" cy="723900"/>
          </a:xfrm>
          <a:prstGeom prst="rect">
            <a:avLst/>
          </a:prstGeom>
        </p:spPr>
      </p:pic>
      <p:sp>
        <p:nvSpPr>
          <p:cNvPr id="12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 smtClean="0"/>
              <a:t>Ayrık Zamanlı Sistemlerde Konvolüsyon Toplamı Gösterimi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833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van 1"/>
          <p:cNvSpPr txBox="1">
            <a:spLocks/>
          </p:cNvSpPr>
          <p:nvPr/>
        </p:nvSpPr>
        <p:spPr>
          <a:xfrm>
            <a:off x="974776" y="897377"/>
            <a:ext cx="10018713" cy="13790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800" smtClean="0"/>
              <a:t>Sürekli Zaman İşaretlerinde </a:t>
            </a:r>
            <a:r>
              <a:rPr lang="tr-TR" sz="2800"/>
              <a:t>Konvolüsyon </a:t>
            </a:r>
            <a:r>
              <a:rPr lang="tr-TR" sz="2800" smtClean="0"/>
              <a:t>İntegrali Gösterimi</a:t>
            </a:r>
            <a:endParaRPr lang="tr-TR" sz="2800"/>
          </a:p>
        </p:txBody>
      </p:sp>
      <p:sp>
        <p:nvSpPr>
          <p:cNvPr id="16" name="Dikdörtgen 15"/>
          <p:cNvSpPr/>
          <p:nvPr/>
        </p:nvSpPr>
        <p:spPr>
          <a:xfrm>
            <a:off x="1506045" y="1918591"/>
            <a:ext cx="82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smtClean="0"/>
              <a:t>Örnek: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2436761" y="1945968"/>
                <a:ext cx="7004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smtClean="0"/>
                  <a:t>    </a:t>
                </a:r>
                <a:r>
                  <a:rPr lang="tr-TR" i="1" smtClean="0"/>
                  <a:t>a</a:t>
                </a:r>
                <a:r>
                  <a:rPr lang="tr-TR" smtClean="0"/>
                  <a:t>&gt;0 ve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mtClean="0"/>
                  <a:t> ise DZD sistemin çıkışını bulunuz.</a:t>
                </a:r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1945968"/>
                <a:ext cx="70040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0" t="-30435" r="-5570" b="-478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61" y="2642880"/>
            <a:ext cx="4572000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1535061" y="3584268"/>
                <a:ext cx="6076856" cy="304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smtClean="0"/>
                  <a:t>Eğer </a:t>
                </a:r>
                <a:r>
                  <a:rPr lang="tr-TR" i="1" smtClean="0"/>
                  <a:t>t</a:t>
                </a:r>
                <a:r>
                  <a:rPr lang="tr-TR" smtClean="0"/>
                  <a:t>&lt;0 olursa,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mtClean="0"/>
                  <a:t> işareti ile </a:t>
                </a:r>
                <a:r>
                  <a:rPr lang="tr-TR" i="1" smtClean="0"/>
                  <a:t>x</a:t>
                </a:r>
                <a:r>
                  <a:rPr lang="tr-TR" smtClean="0"/>
                  <a:t>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tr-TR" smtClean="0"/>
                  <a:t>) işareti grafiksel olarak</a:t>
                </a:r>
              </a:p>
              <a:p>
                <a:r>
                  <a:rPr lang="tr-TR" smtClean="0"/>
                  <a:t>kesişmeyecektir.</a:t>
                </a:r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endParaRPr lang="tr-TR" smtClean="0"/>
              </a:p>
              <a:p>
                <a:endParaRPr lang="tr-TR"/>
              </a:p>
              <a:p>
                <a:r>
                  <a:rPr lang="tr-TR" smtClean="0"/>
                  <a:t>Bu yüzden, </a:t>
                </a:r>
                <a:r>
                  <a:rPr lang="tr-TR" i="1" smtClean="0"/>
                  <a:t>t</a:t>
                </a:r>
                <a:r>
                  <a:rPr lang="tr-TR" smtClean="0"/>
                  <a:t>&lt;0 iken, </a:t>
                </a:r>
                <a:r>
                  <a:rPr lang="tr-TR" i="1" smtClean="0"/>
                  <a:t>y</a:t>
                </a:r>
                <a:r>
                  <a:rPr lang="tr-TR" smtClean="0"/>
                  <a:t>(</a:t>
                </a:r>
                <a:r>
                  <a:rPr lang="tr-TR" i="1" smtClean="0"/>
                  <a:t>t</a:t>
                </a:r>
                <a:r>
                  <a:rPr lang="tr-TR" smtClean="0"/>
                  <a:t>) = 0 olur.</a:t>
                </a:r>
              </a:p>
              <a:p>
                <a:endParaRPr lang="tr-TR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61" y="3584268"/>
                <a:ext cx="6076856" cy="3046988"/>
              </a:xfrm>
              <a:prstGeom prst="rect">
                <a:avLst/>
              </a:prstGeom>
              <a:blipFill rotWithShape="0">
                <a:blip r:embed="rId5"/>
                <a:stretch>
                  <a:fillRect l="-2407" t="-2800" r="-69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3609610" y="2444482"/>
                <a:ext cx="3008965" cy="903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610" y="2444482"/>
                <a:ext cx="3008965" cy="903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7648" y="4462155"/>
            <a:ext cx="4543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778458" y="1387649"/>
            <a:ext cx="82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smtClean="0"/>
              <a:t>Örnek: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1709174" y="1415026"/>
                <a:ext cx="7004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smtClean="0"/>
                  <a:t>    </a:t>
                </a:r>
                <a:r>
                  <a:rPr lang="tr-TR" i="1" smtClean="0"/>
                  <a:t>a</a:t>
                </a:r>
                <a:r>
                  <a:rPr lang="tr-TR" smtClean="0"/>
                  <a:t>&gt;0 ve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mtClean="0"/>
                  <a:t> ise DZD sistemin çıkışını bulunuz.</a:t>
                </a:r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74" y="1415026"/>
                <a:ext cx="70040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0" t="-30435" r="-5657" b="-478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1736483" y="2720172"/>
                <a:ext cx="3452740" cy="903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83" y="2720172"/>
                <a:ext cx="3452740" cy="903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820884" y="2233660"/>
                <a:ext cx="4588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i="1" smtClean="0"/>
                  <a:t>t</a:t>
                </a:r>
                <a:r>
                  <a:rPr lang="tr-TR" smtClean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tr-TR" smtClean="0"/>
                  <a:t>0 iken,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smtClean="0"/>
                  <a:t> </a:t>
                </a:r>
                <a:r>
                  <a:rPr lang="tr-TR" i="1" smtClean="0"/>
                  <a:t>t</a:t>
                </a:r>
                <a:r>
                  <a:rPr lang="tr-TR" smtClean="0"/>
                  <a:t>  arasında kesişmektedir. </a:t>
                </a:r>
                <a:endParaRPr lang="tr-TR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4" y="2233660"/>
                <a:ext cx="4588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7" t="-9836" r="-7713" b="-229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1723783" y="3672672"/>
                <a:ext cx="2031004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83" y="3672672"/>
                <a:ext cx="2031004" cy="9237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436" y="5086913"/>
            <a:ext cx="4486275" cy="1343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574" y="4810689"/>
            <a:ext cx="3886200" cy="696472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1227076" y="5751560"/>
            <a:ext cx="1904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Genel gösterimle;</a:t>
            </a:r>
          </a:p>
          <a:p>
            <a:r>
              <a:rPr lang="tr-TR"/>
              <a:t> </a:t>
            </a:r>
            <a:r>
              <a:rPr lang="tr-TR" smtClean="0"/>
              <a:t>  </a:t>
            </a:r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/>
              <p:cNvSpPr/>
              <p:nvPr/>
            </p:nvSpPr>
            <p:spPr>
              <a:xfrm>
                <a:off x="3182084" y="5827760"/>
                <a:ext cx="259827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5" name="Dikdörtge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84" y="5827760"/>
                <a:ext cx="2598275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393</Words>
  <Application>Microsoft Office PowerPoint</Application>
  <PresentationFormat>Geniş ekran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Microsoft hesabı</cp:lastModifiedBy>
  <cp:revision>3</cp:revision>
  <dcterms:created xsi:type="dcterms:W3CDTF">2021-11-15T08:17:13Z</dcterms:created>
  <dcterms:modified xsi:type="dcterms:W3CDTF">2021-11-15T08:21:05Z</dcterms:modified>
</cp:coreProperties>
</file>