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15" r:id="rId2"/>
    <p:sldId id="570" r:id="rId3"/>
    <p:sldId id="571" r:id="rId4"/>
    <p:sldId id="572" r:id="rId5"/>
    <p:sldId id="573" r:id="rId6"/>
    <p:sldId id="574" r:id="rId7"/>
    <p:sldId id="575" r:id="rId8"/>
    <p:sldId id="576" r:id="rId9"/>
    <p:sldId id="577" r:id="rId10"/>
    <p:sldId id="578" r:id="rId11"/>
    <p:sldId id="579" r:id="rId12"/>
    <p:sldId id="583" r:id="rId13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02" autoAdjust="0"/>
    <p:restoredTop sz="94551" autoAdjust="0"/>
  </p:normalViewPr>
  <p:slideViewPr>
    <p:cSldViewPr>
      <p:cViewPr varScale="1">
        <p:scale>
          <a:sx n="68" d="100"/>
          <a:sy n="68" d="100"/>
        </p:scale>
        <p:origin x="1308" y="60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044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7337" cy="431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437" tIns="50221" rIns="100437" bIns="50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8663"/>
            <a:ext cx="4781550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8127962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5837" cy="3597275"/>
          </a:xfrm>
          <a:solidFill>
            <a:srgbClr val="FFFFFF"/>
          </a:solidFill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007" tIns="47499" rIns="95007" bIns="47499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12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39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749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2724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235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391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3592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898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52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936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816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961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43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263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155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/>
              <a:t>02/14/2018		</a:t>
            </a:r>
            <a:r>
              <a:rPr lang="en-US" baseline="0" dirty="0"/>
              <a:t>      </a:t>
            </a:r>
            <a:r>
              <a:rPr lang="en-US" dirty="0"/>
              <a:t>Introduction to Data Mining, 2</a:t>
            </a:r>
            <a:r>
              <a:rPr lang="en-US" baseline="30000" dirty="0"/>
              <a:t>nd</a:t>
            </a:r>
            <a:r>
              <a:rPr lang="en-US" dirty="0"/>
              <a:t> Edition 			              </a:t>
            </a:r>
            <a:fld id="{7C9F7F48-2944-4AF0-87BF-27ECBE076434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838200"/>
          </a:xfrm>
        </p:spPr>
        <p:txBody>
          <a:bodyPr/>
          <a:lstStyle/>
          <a:p>
            <a:pPr algn="ctr"/>
            <a:r>
              <a:rPr lang="en-US" altLang="en-US"/>
              <a:t>Data Mining </a:t>
            </a:r>
            <a:br>
              <a:rPr lang="en-US" altLang="en-US"/>
            </a:br>
            <a:r>
              <a:rPr lang="en-US" altLang="en-US"/>
              <a:t>Classification: Alternative Techniques</a:t>
            </a:r>
          </a:p>
        </p:txBody>
      </p:sp>
      <p:sp>
        <p:nvSpPr>
          <p:cNvPr id="2051" name="Rectangle 1027"/>
          <p:cNvSpPr>
            <a:spLocks noChangeArrowheads="1"/>
          </p:cNvSpPr>
          <p:nvPr/>
        </p:nvSpPr>
        <p:spPr bwMode="auto">
          <a:xfrm>
            <a:off x="381000" y="1340710"/>
            <a:ext cx="8229600" cy="502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Lecture Notes for Chapter 4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Instance-Based Learning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Introduction to Data Mining , 2</a:t>
            </a:r>
            <a:r>
              <a:rPr lang="en-US" altLang="en-US" sz="3200" b="0" baseline="30000" dirty="0"/>
              <a:t>nd</a:t>
            </a:r>
            <a:r>
              <a:rPr lang="en-US" altLang="en-US" sz="3200" b="0" dirty="0"/>
              <a:t> Edition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 b="0" dirty="0"/>
              <a:t>by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 b="0" dirty="0"/>
              <a:t>Tan, Steinbach, Karpatne, Kumar</a:t>
            </a:r>
          </a:p>
          <a:p>
            <a:pPr algn="ctr"/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endParaRPr lang="en-US" altLang="en-US" sz="2000" b="0" dirty="0"/>
          </a:p>
        </p:txBody>
      </p:sp>
      <p:grpSp>
        <p:nvGrpSpPr>
          <p:cNvPr id="2052" name="Group 2052"/>
          <p:cNvGrpSpPr>
            <a:grpSpLocks/>
          </p:cNvGrpSpPr>
          <p:nvPr/>
        </p:nvGrpSpPr>
        <p:grpSpPr bwMode="auto">
          <a:xfrm>
            <a:off x="304800" y="990600"/>
            <a:ext cx="8534400" cy="152400"/>
            <a:chOff x="264" y="788"/>
            <a:chExt cx="5232" cy="124"/>
          </a:xfrm>
        </p:grpSpPr>
        <p:sp>
          <p:nvSpPr>
            <p:cNvPr id="2053" name="Rectangle 2053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4" name="Rectangle 2054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Classification…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Selection of the right similarity measure is critical: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457200" y="2422525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1 1 1 1 1 1 1 1 1 1 1 0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457200" y="3108325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0 1 1 1 1 1 1 1 1 1 1 1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4876800" y="2435225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0 0 0 0 0 0 0 0 0 0 0 1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4876800" y="3121025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1 0 0 0 0 0 0 0 0 0 0 0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3962400" y="2740025"/>
            <a:ext cx="558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2400" b="0"/>
              <a:t>vs</a:t>
            </a:r>
          </a:p>
        </p:txBody>
      </p:sp>
      <p:sp>
        <p:nvSpPr>
          <p:cNvPr id="1061897" name="Text Box 9"/>
          <p:cNvSpPr txBox="1">
            <a:spLocks noChangeArrowheads="1"/>
          </p:cNvSpPr>
          <p:nvPr/>
        </p:nvSpPr>
        <p:spPr bwMode="auto">
          <a:xfrm>
            <a:off x="1460500" y="3917980"/>
            <a:ext cx="5562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0" dirty="0"/>
              <a:t>Euclidean distance = 1.4142  for both pairs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89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Classification…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18500" cy="5181600"/>
          </a:xfrm>
        </p:spPr>
        <p:txBody>
          <a:bodyPr/>
          <a:lstStyle/>
          <a:p>
            <a:r>
              <a:rPr lang="en-US" altLang="en-US" sz="2400" dirty="0"/>
              <a:t>k-NN classifiers are lazy learners since they do not build models explicitly</a:t>
            </a:r>
          </a:p>
          <a:p>
            <a:r>
              <a:rPr lang="en-US" altLang="en-US" sz="2400" dirty="0"/>
              <a:t>Classifying unknown records are relatively expensive</a:t>
            </a:r>
          </a:p>
          <a:p>
            <a:r>
              <a:rPr lang="en-US" altLang="en-US" sz="2400" dirty="0"/>
              <a:t>Can produce arbitrarily shaped decision boundaries</a:t>
            </a:r>
          </a:p>
          <a:p>
            <a:r>
              <a:rPr lang="en-US" altLang="en-US" sz="2400" dirty="0"/>
              <a:t>Easy to handle variable interactions since the decisions are based on local information</a:t>
            </a:r>
          </a:p>
          <a:p>
            <a:r>
              <a:rPr lang="en-US" altLang="en-US" sz="2400" dirty="0"/>
              <a:t>Selection of right proximity measure is essential</a:t>
            </a:r>
          </a:p>
          <a:p>
            <a:r>
              <a:rPr lang="en-US" altLang="en-US" sz="2400" dirty="0"/>
              <a:t>Superfluous or redundant attributes can create problems</a:t>
            </a:r>
          </a:p>
          <a:p>
            <a:r>
              <a:rPr lang="en-US" altLang="en-US" sz="2400" dirty="0"/>
              <a:t>Missing attributes are hard to handle</a:t>
            </a:r>
          </a:p>
          <a:p>
            <a:pPr lvl="1"/>
            <a:endParaRPr lang="en-US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KNN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having to compute distance to all objects in the training set</a:t>
            </a:r>
          </a:p>
          <a:p>
            <a:pPr lvl="1"/>
            <a:r>
              <a:rPr lang="en-US" dirty="0"/>
              <a:t>Multi-dimensional access methods (k-d trees)  </a:t>
            </a:r>
          </a:p>
          <a:p>
            <a:pPr lvl="1"/>
            <a:r>
              <a:rPr lang="en-US" dirty="0"/>
              <a:t>Fast approximate similarity search</a:t>
            </a:r>
          </a:p>
          <a:p>
            <a:pPr lvl="1"/>
            <a:r>
              <a:rPr lang="en-US" dirty="0"/>
              <a:t>Locality Sensitive Hashing (LSH) </a:t>
            </a:r>
          </a:p>
          <a:p>
            <a:r>
              <a:rPr lang="en-US" dirty="0"/>
              <a:t>Condensing</a:t>
            </a:r>
          </a:p>
          <a:p>
            <a:pPr lvl="1"/>
            <a:r>
              <a:rPr lang="en-US" dirty="0"/>
              <a:t>Determine a smaller set of objects that give the same performance</a:t>
            </a:r>
          </a:p>
          <a:p>
            <a:r>
              <a:rPr lang="en-US" dirty="0"/>
              <a:t>Editing</a:t>
            </a:r>
          </a:p>
          <a:p>
            <a:pPr lvl="1"/>
            <a:r>
              <a:rPr lang="en-US" dirty="0"/>
              <a:t>Remove objects to improve efficiency </a:t>
            </a:r>
          </a:p>
        </p:txBody>
      </p:sp>
    </p:spTree>
    <p:extLst>
      <p:ext uri="{BB962C8B-B14F-4D97-AF65-F5344CB8AC3E}">
        <p14:creationId xmlns:p14="http://schemas.microsoft.com/office/powerpoint/2010/main" val="413906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Instance Based Classifiers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Examples:</a:t>
            </a:r>
          </a:p>
          <a:p>
            <a:pPr lvl="1"/>
            <a:r>
              <a:rPr lang="en-US" altLang="en-US" dirty="0"/>
              <a:t>Rote-learner</a:t>
            </a:r>
          </a:p>
          <a:p>
            <a:pPr marL="1258888" lvl="2" indent="-344488"/>
            <a:r>
              <a:rPr lang="en-US" altLang="en-US" dirty="0"/>
              <a:t>Memorizes entire training data and performs classification only if attributes of record match one of the training examples exactly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Nearest neighbor</a:t>
            </a:r>
          </a:p>
          <a:p>
            <a:pPr marL="1258888" lvl="2" indent="-344488"/>
            <a:r>
              <a:rPr lang="en-US" altLang="en-US" dirty="0"/>
              <a:t>Uses k “closest” points (nearest neighbors) for performing classification</a:t>
            </a:r>
          </a:p>
          <a:p>
            <a:pPr marL="1258888" lvl="2" indent="-344488">
              <a:buFont typeface="Wingdings" pitchFamily="2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Basic idea:</a:t>
            </a:r>
          </a:p>
          <a:p>
            <a:pPr lvl="1"/>
            <a:r>
              <a:rPr lang="en-US" altLang="en-US"/>
              <a:t>If it walks like a duck, quacks like a duck, then it’s probably a duck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2819400"/>
            <a:ext cx="8229600" cy="3429000"/>
            <a:chOff x="192" y="1776"/>
            <a:chExt cx="5184" cy="2160"/>
          </a:xfrm>
        </p:grpSpPr>
        <p:pic>
          <p:nvPicPr>
            <p:cNvPr id="38930" name="Picture 5" descr="j034580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2160"/>
              <a:ext cx="528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1" name="Picture 6" descr="j023958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2640"/>
              <a:ext cx="720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2" name="Picture 7" descr="j035038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968"/>
              <a:ext cx="44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3" name="Picture 8" descr="j033063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2976"/>
              <a:ext cx="373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4" name="Picture 9" descr="j035038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168"/>
              <a:ext cx="624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5" name="Picture 10" descr="j035035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2448"/>
              <a:ext cx="720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36" name="Oval 11"/>
            <p:cNvSpPr>
              <a:spLocks noChangeArrowheads="1"/>
            </p:cNvSpPr>
            <p:nvPr/>
          </p:nvSpPr>
          <p:spPr bwMode="auto">
            <a:xfrm>
              <a:off x="816" y="1776"/>
              <a:ext cx="2544" cy="216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37" name="Text Box 12"/>
            <p:cNvSpPr txBox="1">
              <a:spLocks noChangeArrowheads="1"/>
            </p:cNvSpPr>
            <p:nvPr/>
          </p:nvSpPr>
          <p:spPr bwMode="auto">
            <a:xfrm>
              <a:off x="192" y="3312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Training Records</a:t>
              </a:r>
            </a:p>
          </p:txBody>
        </p:sp>
        <p:sp>
          <p:nvSpPr>
            <p:cNvPr id="38938" name="Text Box 13"/>
            <p:cNvSpPr txBox="1">
              <a:spLocks noChangeArrowheads="1"/>
            </p:cNvSpPr>
            <p:nvPr/>
          </p:nvSpPr>
          <p:spPr bwMode="auto">
            <a:xfrm>
              <a:off x="4512" y="2064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Test Record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667000" y="3048000"/>
            <a:ext cx="4572000" cy="2286000"/>
            <a:chOff x="1680" y="1920"/>
            <a:chExt cx="2880" cy="1440"/>
          </a:xfrm>
        </p:grpSpPr>
        <p:sp>
          <p:nvSpPr>
            <p:cNvPr id="38923" name="Text Box 15"/>
            <p:cNvSpPr txBox="1">
              <a:spLocks noChangeArrowheads="1"/>
            </p:cNvSpPr>
            <p:nvPr/>
          </p:nvSpPr>
          <p:spPr bwMode="auto">
            <a:xfrm>
              <a:off x="3312" y="1920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Compute Distance</a:t>
              </a:r>
            </a:p>
          </p:txBody>
        </p:sp>
        <p:grpSp>
          <p:nvGrpSpPr>
            <p:cNvPr id="38924" name="Group 16"/>
            <p:cNvGrpSpPr>
              <a:grpSpLocks/>
            </p:cNvGrpSpPr>
            <p:nvPr/>
          </p:nvGrpSpPr>
          <p:grpSpPr bwMode="auto">
            <a:xfrm>
              <a:off x="1680" y="2256"/>
              <a:ext cx="2880" cy="1104"/>
              <a:chOff x="1680" y="2256"/>
              <a:chExt cx="2880" cy="1104"/>
            </a:xfrm>
          </p:grpSpPr>
          <p:sp>
            <p:nvSpPr>
              <p:cNvPr id="38925" name="Line 17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168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6" name="Line 18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7" name="Line 19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8" name="Line 2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2832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9" name="Line 21"/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2544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4038600" y="4572000"/>
            <a:ext cx="3352800" cy="1327150"/>
            <a:chOff x="2544" y="2880"/>
            <a:chExt cx="2112" cy="836"/>
          </a:xfrm>
        </p:grpSpPr>
        <p:sp>
          <p:nvSpPr>
            <p:cNvPr id="38919" name="Text Box 23"/>
            <p:cNvSpPr txBox="1">
              <a:spLocks noChangeArrowheads="1"/>
            </p:cNvSpPr>
            <p:nvPr/>
          </p:nvSpPr>
          <p:spPr bwMode="auto">
            <a:xfrm>
              <a:off x="3264" y="3312"/>
              <a:ext cx="13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Choose k of the “nearest” records</a:t>
              </a:r>
            </a:p>
          </p:txBody>
        </p:sp>
        <p:grpSp>
          <p:nvGrpSpPr>
            <p:cNvPr id="38920" name="Group 24"/>
            <p:cNvGrpSpPr>
              <a:grpSpLocks/>
            </p:cNvGrpSpPr>
            <p:nvPr/>
          </p:nvGrpSpPr>
          <p:grpSpPr bwMode="auto">
            <a:xfrm>
              <a:off x="2544" y="2880"/>
              <a:ext cx="2016" cy="480"/>
              <a:chOff x="2544" y="2880"/>
              <a:chExt cx="2016" cy="480"/>
            </a:xfrm>
          </p:grpSpPr>
          <p:sp>
            <p:nvSpPr>
              <p:cNvPr id="38921" name="Line 25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2" name="Line 26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Nearest-Neighbor Classifiers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5029200" y="1143000"/>
            <a:ext cx="3962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1800" b="0" dirty="0"/>
              <a:t>Requires three things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The set of labeled records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Distance Metric to compute distance between records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The value of </a:t>
            </a:r>
            <a:r>
              <a:rPr lang="en-US" altLang="en-US" sz="1800" b="0" i="1" dirty="0"/>
              <a:t>k</a:t>
            </a:r>
            <a:r>
              <a:rPr lang="en-US" altLang="en-US" sz="1800" b="0" dirty="0"/>
              <a:t>, the number of nearest neighbors to retrieve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endParaRPr lang="en-US" altLang="en-US" sz="1800" b="0" dirty="0"/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1800" b="0" dirty="0"/>
              <a:t>To classify an unknown record: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Compute distance to other training records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Identify </a:t>
            </a:r>
            <a:r>
              <a:rPr lang="en-US" altLang="en-US" sz="1800" b="0" i="1" dirty="0"/>
              <a:t>k</a:t>
            </a:r>
            <a:r>
              <a:rPr lang="en-US" altLang="en-US" sz="1800" b="0" dirty="0"/>
              <a:t> nearest neighbors 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Use class labels of nearest neighbors to determine the class label of unknown record (e.g., by taking majority vote)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457200" y="1143000"/>
          <a:ext cx="4316413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007454" imgH="8108144" progId="Visio.Drawing.6">
                  <p:embed/>
                </p:oleObj>
              </mc:Choice>
              <mc:Fallback>
                <p:oleObj name="Visio" r:id="rId2" imgW="7007454" imgH="8108144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4316413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 of Nearest Neighbor</a:t>
            </a: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533400" y="1600200"/>
          <a:ext cx="784860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761220" imgH="4517136" progId="Visio.Drawing.6">
                  <p:embed/>
                </p:oleObj>
              </mc:Choice>
              <mc:Fallback>
                <p:oleObj name="VISIO" r:id="rId2" imgW="9761220" imgH="4517136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00200"/>
                        <a:ext cx="7848600" cy="364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762000" y="52578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2400" b="0" dirty="0"/>
              <a:t>    K-nearest neighbors of a record x are data points that have the k smallest distances to 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 nearest-neighbor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6172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381000" y="1143000"/>
            <a:ext cx="3835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2400" b="0"/>
              <a:t>Voronoi Diagram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Compute distance between two points:</a:t>
            </a:r>
          </a:p>
          <a:p>
            <a:pPr lvl="1"/>
            <a:r>
              <a:rPr lang="en-US" altLang="en-US" dirty="0"/>
              <a:t>Euclidean distance 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>
              <a:buFont typeface="Monotype Sorts" pitchFamily="2" charset="2"/>
              <a:buNone/>
            </a:pPr>
            <a:endParaRPr lang="en-US" altLang="en-US" dirty="0"/>
          </a:p>
          <a:p>
            <a:r>
              <a:rPr lang="en-US" altLang="en-US" dirty="0"/>
              <a:t>Determine the class from nearest neighbor list</a:t>
            </a:r>
          </a:p>
          <a:p>
            <a:pPr lvl="1"/>
            <a:r>
              <a:rPr lang="en-US" altLang="en-US" dirty="0"/>
              <a:t>Take the majority vote of class labels among the k-nearest neighbors</a:t>
            </a:r>
          </a:p>
          <a:p>
            <a:pPr lvl="1"/>
            <a:r>
              <a:rPr lang="en-US" altLang="en-US" dirty="0"/>
              <a:t>Weigh the vote according to distance</a:t>
            </a:r>
          </a:p>
          <a:p>
            <a:pPr lvl="2"/>
            <a:r>
              <a:rPr lang="en-US" altLang="en-US" dirty="0"/>
              <a:t> weight factor, w = 1/d</a:t>
            </a:r>
            <a:r>
              <a:rPr lang="en-US" altLang="en-US" baseline="30000" dirty="0"/>
              <a:t>2</a:t>
            </a: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1905000" y="2438400"/>
          <a:ext cx="48768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05100" imgH="457200" progId="Equation.3">
                  <p:embed/>
                </p:oleObj>
              </mc:Choice>
              <mc:Fallback>
                <p:oleObj name="Equation" r:id="rId2" imgW="2705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438400"/>
                        <a:ext cx="48768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Classification…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Choosing the value of k:</a:t>
            </a:r>
          </a:p>
          <a:p>
            <a:pPr lvl="1"/>
            <a:r>
              <a:rPr lang="en-US" altLang="en-US" sz="2400"/>
              <a:t>If k is too small, sensitive to noise points</a:t>
            </a:r>
          </a:p>
          <a:p>
            <a:pPr lvl="1"/>
            <a:r>
              <a:rPr lang="en-US" altLang="en-US" sz="2400"/>
              <a:t>If k is too large, neighborhood may include points from other classes</a:t>
            </a: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3657600" y="3078163"/>
          <a:ext cx="3738563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582512" imgH="5298053" progId="Visio.Drawing.6">
                  <p:embed/>
                </p:oleObj>
              </mc:Choice>
              <mc:Fallback>
                <p:oleObj name="Visio" r:id="rId2" imgW="6582512" imgH="5298053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078163"/>
                        <a:ext cx="3738563" cy="317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Classification…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Scaling issues</a:t>
            </a:r>
          </a:p>
          <a:p>
            <a:pPr lvl="1"/>
            <a:r>
              <a:rPr lang="en-US" altLang="en-US"/>
              <a:t>Attributes may have to be scaled to prevent distance measures from being dominated by one of the attributes</a:t>
            </a:r>
          </a:p>
          <a:p>
            <a:pPr lvl="1"/>
            <a:r>
              <a:rPr lang="en-US" altLang="en-US"/>
              <a:t>Example:</a:t>
            </a:r>
          </a:p>
          <a:p>
            <a:pPr lvl="2"/>
            <a:r>
              <a:rPr lang="en-US" altLang="en-US"/>
              <a:t> height of a person may vary from 1.5m to 1.8m</a:t>
            </a:r>
          </a:p>
          <a:p>
            <a:pPr lvl="2"/>
            <a:r>
              <a:rPr lang="en-US" altLang="en-US"/>
              <a:t> weight of a person may vary from 90lb to 300lb</a:t>
            </a:r>
          </a:p>
          <a:p>
            <a:pPr lvl="2"/>
            <a:r>
              <a:rPr lang="en-US" altLang="en-US"/>
              <a:t> income of a person may vary from $10K to $1M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146476742</TotalTime>
  <Pages>3</Pages>
  <Words>519</Words>
  <Application>Microsoft Office PowerPoint</Application>
  <PresentationFormat>Ekran Gösterisi (4:3)</PresentationFormat>
  <Paragraphs>86</Paragraphs>
  <Slides>12</Slides>
  <Notes>1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3</vt:i4>
      </vt:variant>
      <vt:variant>
        <vt:lpstr>Slayt Başlıkları</vt:lpstr>
      </vt:variant>
      <vt:variant>
        <vt:i4>12</vt:i4>
      </vt:variant>
    </vt:vector>
  </HeadingPairs>
  <TitlesOfParts>
    <vt:vector size="21" baseType="lpstr">
      <vt:lpstr>Arial</vt:lpstr>
      <vt:lpstr>Monotype Sorts</vt:lpstr>
      <vt:lpstr>Tahoma</vt:lpstr>
      <vt:lpstr>Times New Roman</vt:lpstr>
      <vt:lpstr>Wingdings</vt:lpstr>
      <vt:lpstr>LC.BRev.FY97</vt:lpstr>
      <vt:lpstr>Visio</vt:lpstr>
      <vt:lpstr>VISIO</vt:lpstr>
      <vt:lpstr>Equation</vt:lpstr>
      <vt:lpstr>Data Mining  Classification: Alternative Techniques</vt:lpstr>
      <vt:lpstr>Instance Based Classifiers</vt:lpstr>
      <vt:lpstr>Nearest Neighbor Classifiers</vt:lpstr>
      <vt:lpstr>Nearest-Neighbor Classifiers</vt:lpstr>
      <vt:lpstr>Definition of Nearest Neighbor</vt:lpstr>
      <vt:lpstr>1 nearest-neighbor</vt:lpstr>
      <vt:lpstr>Nearest Neighbor Classification</vt:lpstr>
      <vt:lpstr>Nearest Neighbor Classification…</vt:lpstr>
      <vt:lpstr>Nearest Neighbor Classification…</vt:lpstr>
      <vt:lpstr>Nearest Neighbor Classification…</vt:lpstr>
      <vt:lpstr>Nearest neighbor Classification…</vt:lpstr>
      <vt:lpstr>Improving KNN Efficiency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Songül VARLI</cp:lastModifiedBy>
  <cp:revision>366</cp:revision>
  <cp:lastPrinted>2018-02-04T02:03:38Z</cp:lastPrinted>
  <dcterms:created xsi:type="dcterms:W3CDTF">1998-03-18T13:44:31Z</dcterms:created>
  <dcterms:modified xsi:type="dcterms:W3CDTF">2022-11-21T06:58:27Z</dcterms:modified>
</cp:coreProperties>
</file>