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0" r:id="rId2"/>
    <p:sldId id="582" r:id="rId3"/>
    <p:sldId id="583" r:id="rId4"/>
    <p:sldId id="567" r:id="rId5"/>
    <p:sldId id="568" r:id="rId6"/>
    <p:sldId id="569" r:id="rId7"/>
    <p:sldId id="592" r:id="rId8"/>
    <p:sldId id="570" r:id="rId9"/>
    <p:sldId id="593" r:id="rId10"/>
    <p:sldId id="594" r:id="rId11"/>
    <p:sldId id="595" r:id="rId12"/>
    <p:sldId id="596" r:id="rId13"/>
    <p:sldId id="591" r:id="rId14"/>
    <p:sldId id="597" r:id="rId15"/>
    <p:sldId id="598" r:id="rId16"/>
    <p:sldId id="571" r:id="rId17"/>
    <p:sldId id="586" r:id="rId18"/>
    <p:sldId id="585" r:id="rId19"/>
    <p:sldId id="572" r:id="rId20"/>
    <p:sldId id="573" r:id="rId21"/>
    <p:sldId id="574" r:id="rId22"/>
    <p:sldId id="576" r:id="rId23"/>
    <p:sldId id="577" r:id="rId24"/>
    <p:sldId id="578" r:id="rId25"/>
    <p:sldId id="587" r:id="rId26"/>
    <p:sldId id="579" r:id="rId27"/>
    <p:sldId id="580" r:id="rId28"/>
    <p:sldId id="581" r:id="rId29"/>
    <p:sldId id="588" r:id="rId30"/>
    <p:sldId id="589" r:id="rId3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68" d="100"/>
          <a:sy n="68" d="100"/>
        </p:scale>
        <p:origin x="360" y="6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8699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931626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1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02/03/2018</a:t>
            </a:r>
            <a:r>
              <a:rPr lang="en-US" dirty="0">
                <a:latin typeface="Arial" pitchFamily="34" charset="0"/>
              </a:rPr>
              <a:t>		</a:t>
            </a:r>
            <a:r>
              <a:rPr lang="en-US" baseline="0" dirty="0">
                <a:latin typeface="Arial" pitchFamily="34" charset="0"/>
              </a:rPr>
              <a:t>     </a:t>
            </a:r>
            <a:r>
              <a:rPr lang="en-US" dirty="0">
                <a:latin typeface="Arial" pitchFamily="34" charset="0"/>
              </a:rPr>
              <a:t>Introduction to Data Mining,</a:t>
            </a:r>
            <a:r>
              <a:rPr lang="en-US" baseline="0" dirty="0">
                <a:latin typeface="Arial" pitchFamily="34" charset="0"/>
              </a:rPr>
              <a:t> 2</a:t>
            </a:r>
            <a:r>
              <a:rPr lang="en-US" baseline="30000" dirty="0">
                <a:latin typeface="Arial" pitchFamily="34" charset="0"/>
              </a:rPr>
              <a:t>nd</a:t>
            </a:r>
            <a:r>
              <a:rPr lang="en-US" baseline="0" dirty="0">
                <a:latin typeface="Arial" pitchFamily="34" charset="0"/>
              </a:rPr>
              <a:t> Edition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/>
              <a:t> 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1000" y="2227105"/>
            <a:ext cx="8229600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Imbalanced Class Problem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endParaRPr lang="en-US" altLang="en-US" sz="3200" b="0" dirty="0">
              <a:solidFill>
                <a:srgbClr val="000000"/>
              </a:solidFill>
              <a:latin typeface="Arial" pitchFamily="34" charset="0"/>
            </a:endParaRP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Kumar</a:t>
            </a: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5538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625400" progId="Equation.3">
                  <p:embed/>
                </p:oleObj>
              </mc:Choice>
              <mc:Fallback>
                <p:oleObj name="Equation" r:id="rId2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030"/>
              </p:ext>
            </p:extLst>
          </p:nvPr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1625400" progId="Equation.3">
                  <p:embed/>
                </p:oleObj>
              </mc:Choice>
              <mc:Fallback>
                <p:oleObj name="Equation" r:id="rId4" imgW="2044440" imgH="162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889000" progId="Equation.3">
                  <p:embed/>
                </p:oleObj>
              </mc:Choice>
              <mc:Fallback>
                <p:oleObj name="Equation" r:id="rId2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889000" progId="Equation.3">
                  <p:embed/>
                </p:oleObj>
              </mc:Choice>
              <mc:Fallback>
                <p:oleObj name="Equation" r:id="rId2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0510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888840" progId="Equation.3">
                  <p:embed/>
                </p:oleObj>
              </mc:Choice>
              <mc:Fallback>
                <p:oleObj name="Equation" r:id="rId4" imgW="144756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itchFamily="18" charset="2"/>
              </a:rPr>
              <a:t></a:t>
            </a:r>
            <a:r>
              <a:rPr lang="en-US" altLang="en-US" sz="140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itchFamily="18" charset="2"/>
              </a:rPr>
              <a:t></a:t>
            </a:r>
            <a:r>
              <a:rPr lang="en-US" altLang="en-US" sz="1400"/>
              <a:t> is the probability that we accept the null hypothesis when it is false. This is a Type II error or a false negative (FN).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132513" y="1306513"/>
          <a:ext cx="201136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1346200" progId="Equation.3">
                  <p:embed/>
                </p:oleObj>
              </mc:Choice>
              <mc:Fallback>
                <p:oleObj name="Equation" r:id="rId2" imgW="1384300" imgH="134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306513"/>
                        <a:ext cx="2011362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4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29807"/>
              </p:ext>
            </p:extLst>
          </p:nvPr>
        </p:nvGraphicFramePr>
        <p:xfrm>
          <a:off x="6081713" y="4330700"/>
          <a:ext cx="21034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1117440" progId="Equation.3">
                  <p:embed/>
                </p:oleObj>
              </mc:Choice>
              <mc:Fallback>
                <p:oleObj name="Equation" r:id="rId4" imgW="1447560" imgH="1117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330700"/>
                        <a:ext cx="210343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78500" y="15367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635000" progId="Equation.3">
                  <p:embed/>
                </p:oleObj>
              </mc:Choice>
              <mc:Fallback>
                <p:oleObj name="Equation" r:id="rId2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5367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/>
        </p:nvGraphicFramePr>
        <p:xfrm>
          <a:off x="5943600" y="3276600"/>
          <a:ext cx="245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635000" progId="Equation.3">
                  <p:embed/>
                </p:oleObj>
              </mc:Choice>
              <mc:Fallback>
                <p:oleObj name="Equation" r:id="rId4" imgW="1384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245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/>
        </p:nvGraphicFramePr>
        <p:xfrm>
          <a:off x="5867400" y="5029200"/>
          <a:ext cx="2659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635000" progId="Equation.3">
                  <p:embed/>
                </p:oleObj>
              </mc:Choice>
              <mc:Fallback>
                <p:oleObj name="Equation" r:id="rId6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2659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graphical approach for displaying trade-off between detection rate and false alarm rate</a:t>
            </a:r>
          </a:p>
          <a:p>
            <a:r>
              <a:rPr lang="en-US" altLang="en-US"/>
              <a:t>Developed in 1950s for signal detection theory to analyze noisy signals </a:t>
            </a:r>
          </a:p>
          <a:p>
            <a:r>
              <a:rPr lang="en-US" altLang="en-US"/>
              <a:t>ROC curve plots TPR against FPR</a:t>
            </a:r>
          </a:p>
          <a:p>
            <a:pPr lvl="1"/>
            <a:r>
              <a:rPr lang="en-US" altLang="en-US"/>
              <a:t>Performance of a model represented as a point in an ROC curve</a:t>
            </a:r>
          </a:p>
          <a:p>
            <a:pPr lvl="1"/>
            <a:r>
              <a:rPr lang="en-US" altLang="en-US"/>
              <a:t>Changing the threshold parameter of classifier changes the location of the point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sz="2400" dirty="0"/>
              <a:t>Random guessing</a:t>
            </a:r>
          </a:p>
          <a:p>
            <a:pPr lvl="1"/>
            <a:r>
              <a:rPr lang="en-US" altLang="en-US" sz="2400" dirty="0"/>
              <a:t>Below diagonal line:</a:t>
            </a:r>
          </a:p>
          <a:p>
            <a:pPr marL="1255713" lvl="2" indent="-341313"/>
            <a:r>
              <a:rPr lang="en-US" altLang="en-US" sz="2000" dirty="0"/>
              <a:t>prediction is opposite </a:t>
            </a:r>
            <a:br>
              <a:rPr lang="en-US" altLang="en-US" sz="2000" dirty="0"/>
            </a:br>
            <a:r>
              <a:rPr lang="en-US" altLang="en-US" sz="2000" dirty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draw ROC curve, classifier must produce continuous-valued output </a:t>
            </a:r>
          </a:p>
          <a:p>
            <a:pPr lvl="1"/>
            <a:r>
              <a:rPr lang="en-US" altLang="en-US" sz="2400" dirty="0"/>
              <a:t>Outputs are used to rank test records, from the most likely positive class record to the least likely positive class record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Many classifiers produce only discrete outputs (i.e., predicted class)</a:t>
            </a:r>
          </a:p>
          <a:p>
            <a:pPr lvl="1"/>
            <a:r>
              <a:rPr lang="en-US" altLang="en-US" sz="2400" dirty="0"/>
              <a:t>How to get continuous-valued outputs?</a:t>
            </a:r>
          </a:p>
          <a:p>
            <a:pPr marL="1255713" lvl="2" indent="-341313"/>
            <a:r>
              <a:rPr lang="en-US" altLang="en-US" sz="2000" dirty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39049" imgH="5411111" progId="Visio.Drawing.6">
                  <p:embed/>
                </p:oleObj>
              </mc:Choice>
              <mc:Fallback>
                <p:oleObj name="Visio" r:id="rId2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8039049" imgH="5369367" progId="Visio.Drawing.6">
                  <p:embed/>
                </p:oleObj>
              </mc:Choice>
              <mc:Fallback>
                <p:oleObj name="Visio" r:id="rId4" imgW="8039049" imgH="53693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/>
              <a:t>Credit card fraud</a:t>
            </a:r>
          </a:p>
          <a:p>
            <a:pPr lvl="1"/>
            <a:r>
              <a:rPr lang="en-US" altLang="en-US"/>
              <a:t>Intrusion detection</a:t>
            </a:r>
          </a:p>
          <a:p>
            <a:pPr lvl="1"/>
            <a:r>
              <a:rPr lang="en-US" altLang="en-US"/>
              <a:t>Defective products in manufacturing assembly line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39049" imgH="5411111" progId="Visio.Drawing.6">
                  <p:embed/>
                </p:oleObj>
              </mc:Choice>
              <mc:Fallback>
                <p:oleObj name="Visio" r:id="rId2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TNR=0.88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/>
              <a:t>No model consistently outperform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1</a:t>
            </a:r>
            <a:r>
              <a:rPr lang="en-US" altLang="en-US" sz="2400" b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2</a:t>
            </a:r>
            <a:r>
              <a:rPr lang="en-US" altLang="en-US" sz="2400" b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/>
          </a:p>
          <a:p>
            <a:r>
              <a:rPr lang="en-US" altLang="en-US" sz="2400" b="0"/>
              <a:t>Area Under the ROC curve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/>
              <a:t> Area = 0.5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1816"/>
              </p:ext>
            </p:extLst>
          </p:nvPr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Use a classifier that 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The more likely it is for the instance to be in the + class, the higher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Sort the instances in 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/>
              <a:t>Apply a threshold </a:t>
            </a:r>
            <a:r>
              <a:rPr lang="en-US" altLang="en-US" sz="2200" b="0" dirty="0"/>
              <a:t>at each unique value of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Count the number of TP, FP, </a:t>
            </a:r>
            <a:br>
              <a:rPr lang="en-US" altLang="en-US" sz="2200" b="0" dirty="0"/>
            </a:br>
            <a:r>
              <a:rPr lang="en-US" altLang="en-US" sz="2200" b="0" dirty="0"/>
              <a:t>TN,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41672"/>
              </p:ext>
            </p:extLst>
          </p:nvPr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848" imgH="3913632" progId="Word.Document.8">
                  <p:embed/>
                </p:oleObj>
              </mc:Choice>
              <mc:Fallback>
                <p:oleObj name="Document" r:id="rId2" imgW="10594848" imgH="3913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Class Imbalanced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Class-based ordering (e.g. RIPPER)</a:t>
            </a:r>
          </a:p>
          <a:p>
            <a:pPr lvl="1"/>
            <a:r>
              <a:rPr lang="en-US" altLang="en-US"/>
              <a:t>Rules for rare class have higher priority </a:t>
            </a:r>
          </a:p>
          <a:p>
            <a:endParaRPr lang="en-US" altLang="en-US"/>
          </a:p>
          <a:p>
            <a:r>
              <a:rPr lang="en-US" altLang="en-US"/>
              <a:t>Cost-sensitive classification</a:t>
            </a:r>
          </a:p>
          <a:p>
            <a:pPr lvl="1"/>
            <a:r>
              <a:rPr lang="en-US" altLang="en-US"/>
              <a:t>Misclassifying rare class as majority class is more expensive than misclassifying majority as rare class</a:t>
            </a:r>
          </a:p>
          <a:p>
            <a:pPr lvl="1"/>
            <a:endParaRPr lang="en-US" altLang="en-US"/>
          </a:p>
          <a:p>
            <a:r>
              <a:rPr lang="en-US" altLang="en-US"/>
              <a:t>Sampling-based approaches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Matrix</a:t>
            </a:r>
          </a:p>
        </p:txBody>
      </p:sp>
      <p:graphicFrame>
        <p:nvGraphicFramePr>
          <p:cNvPr id="1334275" name="Group 3"/>
          <p:cNvGraphicFramePr>
            <a:graphicFrameLocks noGrp="1"/>
          </p:cNvGraphicFramePr>
          <p:nvPr>
            <p:ph sz="half" idx="1"/>
          </p:nvPr>
        </p:nvGraphicFramePr>
        <p:xfrm>
          <a:off x="304800" y="1143000"/>
          <a:ext cx="5151438" cy="2362201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f(Yes, 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f(Yes,No)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f(No, 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f(No, 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4298" name="Group 26"/>
          <p:cNvGraphicFramePr>
            <a:graphicFrameLocks noGrp="1"/>
          </p:cNvGraphicFramePr>
          <p:nvPr/>
        </p:nvGraphicFramePr>
        <p:xfrm>
          <a:off x="304800" y="3810000"/>
          <a:ext cx="5181600" cy="230822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7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C(i, j)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C(Yes, Yes)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C(Yes, No)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C(No, Yes)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C(No, No)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5562600" y="2590800"/>
            <a:ext cx="3429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/>
              <a:t>C(i,j): Cost of misclassifying class i example as class j</a:t>
            </a:r>
          </a:p>
        </p:txBody>
      </p:sp>
      <p:graphicFrame>
        <p:nvGraphicFramePr>
          <p:cNvPr id="27698" name="Object 5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15000" y="4419600"/>
          <a:ext cx="3168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254000" progId="Equation.3">
                  <p:embed/>
                </p:oleObj>
              </mc:Choice>
              <mc:Fallback>
                <p:oleObj name="Equation" r:id="rId2" imgW="1574800" imgH="254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19600"/>
                        <a:ext cx="3168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Cost of Classification</a:t>
            </a:r>
          </a:p>
        </p:txBody>
      </p:sp>
      <p:graphicFrame>
        <p:nvGraphicFramePr>
          <p:cNvPr id="1335299" name="Group 3"/>
          <p:cNvGraphicFramePr>
            <a:graphicFrameLocks noGrp="1"/>
          </p:cNvGraphicFramePr>
          <p:nvPr/>
        </p:nvGraphicFramePr>
        <p:xfrm>
          <a:off x="2895600" y="11430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C(i,j)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5322" name="Group 26"/>
          <p:cNvGraphicFramePr>
            <a:graphicFrameLocks noGrp="1"/>
          </p:cNvGraphicFramePr>
          <p:nvPr/>
        </p:nvGraphicFramePr>
        <p:xfrm>
          <a:off x="685800" y="32766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5345" name="Group 49"/>
          <p:cNvGraphicFramePr>
            <a:graphicFrameLocks noGrp="1"/>
          </p:cNvGraphicFramePr>
          <p:nvPr/>
        </p:nvGraphicFramePr>
        <p:xfrm>
          <a:off x="4953000" y="32766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Accuracy = 80%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0"/>
              <a:t>Cost = 3910</a:t>
            </a:r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Accuracy = 90%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0"/>
              <a:t>Cost = 4255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Sensitive Classification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Bayesian classifer</a:t>
            </a:r>
          </a:p>
          <a:p>
            <a:pPr lvl="1"/>
            <a:r>
              <a:rPr lang="en-US" altLang="en-US"/>
              <a:t>Given a test record x:</a:t>
            </a:r>
          </a:p>
          <a:p>
            <a:pPr lvl="2"/>
            <a:r>
              <a:rPr lang="en-US" altLang="en-US"/>
              <a:t> Compute p(i|x) for each class </a:t>
            </a:r>
            <a:r>
              <a:rPr lang="en-US" altLang="en-US" i="1"/>
              <a:t>i</a:t>
            </a:r>
          </a:p>
          <a:p>
            <a:pPr lvl="2"/>
            <a:r>
              <a:rPr lang="en-US" altLang="en-US"/>
              <a:t> Decision rule: classify node as class </a:t>
            </a:r>
            <a:r>
              <a:rPr lang="en-US" altLang="en-US" i="1">
                <a:latin typeface="Times New Roman" pitchFamily="18" charset="0"/>
              </a:rPr>
              <a:t>k</a:t>
            </a:r>
            <a:r>
              <a:rPr lang="en-US" altLang="en-US"/>
              <a:t> if </a:t>
            </a:r>
          </a:p>
          <a:p>
            <a:pPr lvl="4"/>
            <a:endParaRPr lang="en-US" altLang="en-US"/>
          </a:p>
          <a:p>
            <a:pPr lvl="1">
              <a:buFont typeface="Arial" charset="0"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For 2-class, classify x as + if p(+|x) &gt; p(-|x)</a:t>
            </a:r>
          </a:p>
          <a:p>
            <a:pPr lvl="2"/>
            <a:r>
              <a:rPr lang="en-US" altLang="en-US"/>
              <a:t> This decision rule implicitly assumes that </a:t>
            </a:r>
            <a:br>
              <a:rPr lang="en-US" altLang="en-US"/>
            </a:br>
            <a:r>
              <a:rPr lang="en-US" altLang="en-US"/>
              <a:t>        C(+|+) = C(-|-) = 0 and C(+|-) = C(-|+)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24200" y="3305175"/>
          <a:ext cx="3200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5977" imgH="304668" progId="Equation.3">
                  <p:embed/>
                </p:oleObj>
              </mc:Choice>
              <mc:Fallback>
                <p:oleObj name="Equation" r:id="rId2" imgW="1205977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05175"/>
                        <a:ext cx="3200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Cost Sensitive Classification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/>
              <a:t>General decision rule: </a:t>
            </a:r>
          </a:p>
          <a:p>
            <a:pPr lvl="1"/>
            <a:r>
              <a:rPr lang="en-US" altLang="en-US"/>
              <a:t>Classify test record x as class k if</a:t>
            </a:r>
          </a:p>
          <a:p>
            <a:endParaRPr lang="en-US" altLang="en-US"/>
          </a:p>
          <a:p>
            <a:pPr lvl="3"/>
            <a:endParaRPr lang="en-US" altLang="en-US"/>
          </a:p>
          <a:p>
            <a:r>
              <a:rPr lang="en-US" altLang="en-US"/>
              <a:t>2-class:</a:t>
            </a:r>
          </a:p>
          <a:p>
            <a:pPr lvl="1"/>
            <a:r>
              <a:rPr lang="en-US" altLang="en-US"/>
              <a:t>Cost(+) = p(+|x) C(+,+) + p(-|x) C(-,+)</a:t>
            </a:r>
          </a:p>
          <a:p>
            <a:pPr lvl="1"/>
            <a:r>
              <a:rPr lang="en-US" altLang="en-US"/>
              <a:t>Cost(-) = p(+|x) C(+,-) + p(-|x) C(-,-)</a:t>
            </a:r>
          </a:p>
          <a:p>
            <a:pPr lvl="1"/>
            <a:r>
              <a:rPr lang="en-US" altLang="en-US"/>
              <a:t>Decision rule: classify x as + if Cost(+) &lt; Cost(-)</a:t>
            </a:r>
          </a:p>
          <a:p>
            <a:pPr lvl="2"/>
            <a:r>
              <a:rPr lang="en-US" altLang="en-US"/>
              <a:t> if C(+,+) = C(-,-) = 0:           </a:t>
            </a:r>
          </a:p>
        </p:txBody>
      </p:sp>
      <p:graphicFrame>
        <p:nvGraphicFramePr>
          <p:cNvPr id="3072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2362200"/>
          <a:ext cx="4495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342900" progId="Equation.3">
                  <p:embed/>
                </p:oleObj>
              </mc:Choice>
              <mc:Fallback>
                <p:oleObj name="Equation" r:id="rId2" imgW="18796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495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5334000"/>
          <a:ext cx="3962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419100" progId="Equation.3">
                  <p:embed/>
                </p:oleObj>
              </mc:Choice>
              <mc:Fallback>
                <p:oleObj name="Equation" r:id="rId4" imgW="1689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39624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Evaluation measures such as accuracy is not well-suited for imbalanced class</a:t>
            </a:r>
          </a:p>
          <a:p>
            <a:endParaRPr lang="en-US" altLang="en-US" dirty="0"/>
          </a:p>
          <a:p>
            <a:r>
              <a:rPr lang="en-US" altLang="en-US" dirty="0"/>
              <a:t>Detecting the rare class is like finding needle in a haystack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Sampling-based Approaches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Modify the distribution of training data so that rare class is well-represented in training set</a:t>
            </a:r>
          </a:p>
          <a:p>
            <a:pPr lvl="1"/>
            <a:r>
              <a:rPr lang="en-US" altLang="en-US"/>
              <a:t>Undersample the majority class</a:t>
            </a:r>
          </a:p>
          <a:p>
            <a:pPr lvl="1"/>
            <a:r>
              <a:rPr lang="en-US" altLang="en-US"/>
              <a:t>Oversample the rare class</a:t>
            </a:r>
          </a:p>
          <a:p>
            <a:pPr lvl="1"/>
            <a:endParaRPr lang="en-US" altLang="en-US"/>
          </a:p>
          <a:p>
            <a:r>
              <a:rPr lang="en-US" altLang="en-US"/>
              <a:t>Advantages and disadvantages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Confusion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Confusion Matrix:</a:t>
            </a:r>
          </a:p>
        </p:txBody>
      </p:sp>
      <p:graphicFrame>
        <p:nvGraphicFramePr>
          <p:cNvPr id="1321988" name="Group 4"/>
          <p:cNvGraphicFramePr>
            <a:graphicFrameLocks noGrp="1"/>
          </p:cNvGraphicFramePr>
          <p:nvPr/>
        </p:nvGraphicFramePr>
        <p:xfrm>
          <a:off x="1219200" y="1905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48768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d: TN (true negative)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Most widely-used metric:</a:t>
            </a:r>
          </a:p>
          <a:p>
            <a:endParaRPr lang="en-US" altLang="en-US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4200" imgH="723900" progId="Equation.3">
                  <p:embed/>
                </p:oleObj>
              </mc:Choice>
              <mc:Fallback>
                <p:oleObj name="Equation" r:id="rId2" imgW="56642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a 2-class problem</a:t>
            </a:r>
            <a:endParaRPr lang="tr-TR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tr-TR" altLang="en-US" dirty="0"/>
              <a:t>(total </a:t>
            </a:r>
            <a:r>
              <a:rPr lang="tr-TR" altLang="en-US" dirty="0" err="1"/>
              <a:t>number</a:t>
            </a:r>
            <a:r>
              <a:rPr lang="tr-TR" altLang="en-US" dirty="0"/>
              <a:t> of test </a:t>
            </a:r>
            <a:r>
              <a:rPr lang="tr-TR" altLang="en-US" dirty="0" err="1"/>
              <a:t>samples</a:t>
            </a:r>
            <a:r>
              <a:rPr lang="tr-TR" altLang="en-US" dirty="0"/>
              <a:t> 10.000)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0 examples = 9990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1 examples = 10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is misleading because the 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Detecting the rare class is usually more interesting (e.g., frauds, intrusions, defects,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14600" y="3581400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41800" imgH="2400300" progId="Equation.3">
                  <p:embed/>
                </p:oleObj>
              </mc:Choice>
              <mc:Fallback>
                <p:oleObj name="Equation" r:id="rId2" imgW="4241800" imgH="240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etin kutusu 1">
            <a:extLst>
              <a:ext uri="{FF2B5EF4-FFF2-40B4-BE49-F238E27FC236}">
                <a16:creationId xmlns:a16="http://schemas.microsoft.com/office/drawing/2014/main" id="{40F594EC-80E7-446F-8920-0FBAF206243A}"/>
              </a:ext>
            </a:extLst>
          </p:cNvPr>
          <p:cNvSpPr txBox="1"/>
          <p:nvPr/>
        </p:nvSpPr>
        <p:spPr>
          <a:xfrm>
            <a:off x="3429000" y="6373812"/>
            <a:ext cx="46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Harmonic</a:t>
            </a:r>
            <a:r>
              <a:rPr lang="tr-TR" dirty="0"/>
              <a:t> </a:t>
            </a:r>
            <a:r>
              <a:rPr lang="tr-TR" dirty="0" err="1"/>
              <a:t>Mean</a:t>
            </a:r>
            <a:r>
              <a:rPr lang="tr-TR" dirty="0"/>
              <a:t> of P </a:t>
            </a:r>
            <a:r>
              <a:rPr lang="tr-TR" dirty="0" err="1"/>
              <a:t>and</a:t>
            </a:r>
            <a:r>
              <a:rPr lang="tr-TR" dirty="0"/>
              <a:t> 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7309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625400" progId="Equation.3">
                  <p:embed/>
                </p:oleObj>
              </mc:Choice>
              <mc:Fallback>
                <p:oleObj name="Equation" r:id="rId2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146478666</TotalTime>
  <Pages>3</Pages>
  <Words>1459</Words>
  <Application>Microsoft Office PowerPoint</Application>
  <PresentationFormat>Ekran Gösterisi (4:3)</PresentationFormat>
  <Paragraphs>405</Paragraphs>
  <Slides>30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3</vt:i4>
      </vt:variant>
      <vt:variant>
        <vt:lpstr>Slayt Başlıkları</vt:lpstr>
      </vt:variant>
      <vt:variant>
        <vt:i4>30</vt:i4>
      </vt:variant>
    </vt:vector>
  </HeadingPairs>
  <TitlesOfParts>
    <vt:vector size="39" baseType="lpstr">
      <vt:lpstr>Arial</vt:lpstr>
      <vt:lpstr>Monotype Sorts</vt:lpstr>
      <vt:lpstr>Tahoma</vt:lpstr>
      <vt:lpstr>Times New Roman</vt:lpstr>
      <vt:lpstr>Wingdings</vt:lpstr>
      <vt:lpstr>LC.BRev.FY97</vt:lpstr>
      <vt:lpstr>Equation</vt:lpstr>
      <vt:lpstr>Visio</vt:lpstr>
      <vt:lpstr>Document</vt:lpstr>
      <vt:lpstr>Data Mining  Classification: Alternative Techniques</vt:lpstr>
      <vt:lpstr>Class Imbalance Problem</vt:lpstr>
      <vt:lpstr>Challenges</vt:lpstr>
      <vt:lpstr>Confusion Matrix</vt:lpstr>
      <vt:lpstr>Accuracy</vt:lpstr>
      <vt:lpstr>Problem with Accuracy</vt:lpstr>
      <vt:lpstr>Problem with Accuracy</vt:lpstr>
      <vt:lpstr>Alternative Measures</vt:lpstr>
      <vt:lpstr>Alternative Measures</vt:lpstr>
      <vt:lpstr>Alternative Measures</vt:lpstr>
      <vt:lpstr>Alternative Measures</vt:lpstr>
      <vt:lpstr>Alternative Measures</vt:lpstr>
      <vt:lpstr>Measures of Classification Performance</vt:lpstr>
      <vt:lpstr>Alternative Measures</vt:lpstr>
      <vt:lpstr>Alternative Measures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Using ROC for Model Comparison</vt:lpstr>
      <vt:lpstr>How to Construct an ROC curve</vt:lpstr>
      <vt:lpstr>How to construct an ROC curve</vt:lpstr>
      <vt:lpstr>Handling Class Imbalanced Problem</vt:lpstr>
      <vt:lpstr>Cost Matrix</vt:lpstr>
      <vt:lpstr>Computing Cost of Classification</vt:lpstr>
      <vt:lpstr>Cost Sensitive Classification</vt:lpstr>
      <vt:lpstr>Cost Sensitive Classification</vt:lpstr>
      <vt:lpstr>Sampling-based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Songül VARLI</cp:lastModifiedBy>
  <cp:revision>416</cp:revision>
  <cp:lastPrinted>2001-08-28T17:59:37Z</cp:lastPrinted>
  <dcterms:created xsi:type="dcterms:W3CDTF">1998-03-18T13:44:31Z</dcterms:created>
  <dcterms:modified xsi:type="dcterms:W3CDTF">2021-04-09T10:26:36Z</dcterms:modified>
</cp:coreProperties>
</file>