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030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218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68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15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68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484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89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416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160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570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8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312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69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91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56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30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6612-2BF3-4F57-852C-1269BF1A55A6}" type="datetimeFigureOut">
              <a:rPr lang="tr-TR" smtClean="0"/>
              <a:t>16.11.2020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5B7513-4389-4EFA-8C1E-2B7FEBE65E0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446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MODEL ESTIMATION and</a:t>
            </a:r>
            <a:br>
              <a:rPr lang="tr-TR" dirty="0"/>
            </a:br>
            <a:r>
              <a:rPr lang="tr-TR" dirty="0"/>
              <a:t>CLASSIFIER ACCURACY MEASURE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Prof. </a:t>
            </a:r>
            <a:r>
              <a:rPr lang="tr-TR"/>
              <a:t>Dr. Songül </a:t>
            </a:r>
            <a:r>
              <a:rPr lang="tr-TR" dirty="0"/>
              <a:t>VARLI</a:t>
            </a:r>
          </a:p>
        </p:txBody>
      </p:sp>
    </p:spTree>
    <p:extLst>
      <p:ext uri="{BB962C8B-B14F-4D97-AF65-F5344CB8AC3E}">
        <p14:creationId xmlns:p14="http://schemas.microsoft.com/office/powerpoint/2010/main" val="90721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tr-TR"/>
              <a:t>Data </a:t>
            </a:r>
            <a:r>
              <a:rPr lang="tr-TR" err="1"/>
              <a:t>Splitting</a:t>
            </a:r>
            <a:r>
              <a:rPr lang="tr-TR"/>
              <a:t> </a:t>
            </a:r>
            <a:r>
              <a:rPr lang="tr-TR" err="1"/>
              <a:t>Methods</a:t>
            </a:r>
            <a:r>
              <a:rPr lang="tr-TR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7797" y="609601"/>
            <a:ext cx="6235908" cy="3392773"/>
          </a:xfrm>
        </p:spPr>
        <p:txBody>
          <a:bodyPr>
            <a:normAutofit/>
          </a:bodyPr>
          <a:lstStyle/>
          <a:p>
            <a:r>
              <a:rPr lang="tr-TR" sz="1700" b="1" dirty="0"/>
              <a:t>4- k-</a:t>
            </a:r>
            <a:r>
              <a:rPr lang="tr-TR" sz="1700" b="1" dirty="0" err="1"/>
              <a:t>Fold</a:t>
            </a:r>
            <a:r>
              <a:rPr lang="tr-TR" sz="1700" b="1" dirty="0"/>
              <a:t> Cross </a:t>
            </a:r>
            <a:r>
              <a:rPr lang="tr-TR" sz="1700" b="1" dirty="0" err="1"/>
              <a:t>Validation</a:t>
            </a:r>
            <a:r>
              <a:rPr lang="tr-TR" sz="1700" b="1" dirty="0"/>
              <a:t> </a:t>
            </a:r>
            <a:r>
              <a:rPr lang="tr-TR" sz="1700" b="1" dirty="0" err="1"/>
              <a:t>Method</a:t>
            </a:r>
            <a:r>
              <a:rPr lang="tr-TR" sz="1700" b="1" dirty="0"/>
              <a:t>:</a:t>
            </a:r>
          </a:p>
          <a:p>
            <a:endParaRPr lang="tr-TR" sz="1700" dirty="0"/>
          </a:p>
          <a:p>
            <a:r>
              <a:rPr lang="tr-TR" sz="1700" dirty="0" err="1"/>
              <a:t>This</a:t>
            </a:r>
            <a:r>
              <a:rPr lang="tr-TR" sz="1700" dirty="0"/>
              <a:t> </a:t>
            </a:r>
            <a:r>
              <a:rPr lang="tr-TR" sz="1700" dirty="0" err="1"/>
              <a:t>approach</a:t>
            </a:r>
            <a:r>
              <a:rPr lang="tr-TR" sz="1700" dirty="0"/>
              <a:t> is </a:t>
            </a:r>
            <a:r>
              <a:rPr lang="tr-TR" sz="1700" dirty="0" err="1"/>
              <a:t>comprimise</a:t>
            </a:r>
            <a:r>
              <a:rPr lang="tr-TR" sz="1700" dirty="0"/>
              <a:t> </a:t>
            </a:r>
            <a:r>
              <a:rPr lang="tr-TR" sz="1700" dirty="0" err="1"/>
              <a:t>between</a:t>
            </a:r>
            <a:r>
              <a:rPr lang="tr-TR" sz="1700" dirty="0"/>
              <a:t> </a:t>
            </a:r>
            <a:r>
              <a:rPr lang="tr-TR" sz="1700" dirty="0" err="1"/>
              <a:t>holdout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leave-one-out</a:t>
            </a:r>
            <a:r>
              <a:rPr lang="tr-TR" sz="1700" dirty="0"/>
              <a:t> </a:t>
            </a:r>
            <a:r>
              <a:rPr lang="tr-TR" sz="1700" dirty="0" err="1"/>
              <a:t>methods</a:t>
            </a:r>
            <a:r>
              <a:rPr lang="tr-TR" sz="1700" dirty="0"/>
              <a:t>. </a:t>
            </a:r>
            <a:r>
              <a:rPr lang="tr-TR" sz="1700" dirty="0" err="1"/>
              <a:t>It</a:t>
            </a:r>
            <a:r>
              <a:rPr lang="tr-TR" sz="1700" dirty="0"/>
              <a:t> </a:t>
            </a:r>
            <a:r>
              <a:rPr lang="tr-TR" sz="1700" dirty="0" err="1"/>
              <a:t>divides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available</a:t>
            </a:r>
            <a:r>
              <a:rPr lang="tr-TR" sz="1700" dirty="0"/>
              <a:t> </a:t>
            </a:r>
            <a:r>
              <a:rPr lang="tr-TR" sz="1700" dirty="0" err="1"/>
              <a:t>samples</a:t>
            </a:r>
            <a:r>
              <a:rPr lang="tr-TR" sz="1700" dirty="0"/>
              <a:t> </a:t>
            </a:r>
            <a:r>
              <a:rPr lang="tr-TR" sz="1700" dirty="0" err="1"/>
              <a:t>into</a:t>
            </a:r>
            <a:r>
              <a:rPr lang="tr-TR" sz="1700" dirty="0"/>
              <a:t> P </a:t>
            </a:r>
            <a:r>
              <a:rPr lang="tr-TR" sz="1700" dirty="0" err="1"/>
              <a:t>disjoint</a:t>
            </a:r>
            <a:r>
              <a:rPr lang="tr-TR" sz="1700" dirty="0"/>
              <a:t> </a:t>
            </a:r>
            <a:r>
              <a:rPr lang="tr-TR" sz="1700" dirty="0" err="1"/>
              <a:t>subsets</a:t>
            </a:r>
            <a:r>
              <a:rPr lang="tr-TR" sz="1700" dirty="0"/>
              <a:t>, </a:t>
            </a:r>
            <a:r>
              <a:rPr lang="tr-TR" sz="1700" dirty="0" err="1"/>
              <a:t>where</a:t>
            </a:r>
            <a:r>
              <a:rPr lang="tr-TR" sz="1700" dirty="0"/>
              <a:t>   1&lt;= P&lt;=n</a:t>
            </a:r>
          </a:p>
          <a:p>
            <a:r>
              <a:rPr lang="tr-TR" sz="1700" dirty="0"/>
              <a:t>(P-1) </a:t>
            </a:r>
            <a:r>
              <a:rPr lang="tr-TR" sz="1700" dirty="0" err="1"/>
              <a:t>substs</a:t>
            </a:r>
            <a:r>
              <a:rPr lang="tr-TR" sz="1700" dirty="0"/>
              <a:t> </a:t>
            </a:r>
            <a:r>
              <a:rPr lang="tr-TR" sz="1700" dirty="0" err="1"/>
              <a:t>are</a:t>
            </a:r>
            <a:r>
              <a:rPr lang="tr-TR" sz="1700" dirty="0"/>
              <a:t> </a:t>
            </a:r>
            <a:r>
              <a:rPr lang="tr-TR" sz="1700" dirty="0" err="1"/>
              <a:t>used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/>
              <a:t>training</a:t>
            </a:r>
            <a:r>
              <a:rPr lang="tr-TR" sz="1700" dirty="0"/>
              <a:t> </a:t>
            </a:r>
            <a:r>
              <a:rPr lang="tr-TR" sz="1700" dirty="0" err="1"/>
              <a:t>and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remaining</a:t>
            </a:r>
            <a:r>
              <a:rPr lang="tr-TR" sz="1700" dirty="0"/>
              <a:t> </a:t>
            </a:r>
            <a:r>
              <a:rPr lang="tr-TR" sz="1700" dirty="0" err="1"/>
              <a:t>subset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/>
              <a:t>testing</a:t>
            </a:r>
            <a:r>
              <a:rPr lang="tr-TR" sz="1700" dirty="0"/>
              <a:t> </a:t>
            </a:r>
          </a:p>
          <a:p>
            <a:r>
              <a:rPr lang="tr-TR" sz="1700" dirty="0" err="1"/>
              <a:t>This</a:t>
            </a:r>
            <a:r>
              <a:rPr lang="tr-TR" sz="1700" dirty="0"/>
              <a:t> is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most</a:t>
            </a:r>
            <a:r>
              <a:rPr lang="tr-TR" sz="1700" dirty="0"/>
              <a:t> popular </a:t>
            </a:r>
            <a:r>
              <a:rPr lang="tr-TR" sz="1700" dirty="0" err="1"/>
              <a:t>method</a:t>
            </a:r>
            <a:r>
              <a:rPr lang="tr-TR" sz="1700" dirty="0"/>
              <a:t> in </a:t>
            </a:r>
            <a:r>
              <a:rPr lang="tr-TR" sz="1700" dirty="0" err="1"/>
              <a:t>practice</a:t>
            </a:r>
            <a:r>
              <a:rPr lang="tr-TR" sz="1700" dirty="0"/>
              <a:t>, </a:t>
            </a:r>
            <a:r>
              <a:rPr lang="tr-TR" sz="1700" dirty="0" err="1"/>
              <a:t>especially</a:t>
            </a:r>
            <a:r>
              <a:rPr lang="tr-TR" sz="1700" dirty="0"/>
              <a:t> </a:t>
            </a:r>
            <a:r>
              <a:rPr lang="tr-TR" sz="1700" dirty="0" err="1"/>
              <a:t>for</a:t>
            </a:r>
            <a:r>
              <a:rPr lang="tr-TR" sz="1700" dirty="0"/>
              <a:t> </a:t>
            </a:r>
            <a:r>
              <a:rPr lang="tr-TR" sz="1700" dirty="0" err="1"/>
              <a:t>problems</a:t>
            </a:r>
            <a:r>
              <a:rPr lang="tr-TR" sz="1700" dirty="0"/>
              <a:t> </a:t>
            </a:r>
            <a:r>
              <a:rPr lang="tr-TR" sz="1700" dirty="0" err="1"/>
              <a:t>where</a:t>
            </a:r>
            <a:r>
              <a:rPr lang="tr-TR" sz="1700" dirty="0"/>
              <a:t> </a:t>
            </a:r>
            <a:r>
              <a:rPr lang="tr-TR" sz="1700" dirty="0" err="1"/>
              <a:t>the</a:t>
            </a:r>
            <a:r>
              <a:rPr lang="tr-TR" sz="1700" dirty="0"/>
              <a:t> </a:t>
            </a:r>
            <a:r>
              <a:rPr lang="tr-TR" sz="1700" dirty="0" err="1"/>
              <a:t>number</a:t>
            </a:r>
            <a:r>
              <a:rPr lang="tr-TR" sz="1700" dirty="0"/>
              <a:t> of </a:t>
            </a:r>
            <a:r>
              <a:rPr lang="tr-TR" sz="1700" dirty="0" err="1"/>
              <a:t>samples</a:t>
            </a:r>
            <a:r>
              <a:rPr lang="tr-TR" sz="1700" dirty="0"/>
              <a:t> is </a:t>
            </a:r>
            <a:r>
              <a:rPr lang="tr-TR" sz="1700" dirty="0" err="1"/>
              <a:t>relatively</a:t>
            </a:r>
            <a:r>
              <a:rPr lang="tr-TR" sz="1700" dirty="0"/>
              <a:t> </a:t>
            </a:r>
            <a:r>
              <a:rPr lang="tr-TR" sz="1700" dirty="0" err="1"/>
              <a:t>small</a:t>
            </a:r>
            <a:r>
              <a:rPr lang="tr-TR" sz="1700" dirty="0"/>
              <a:t>.</a:t>
            </a:r>
          </a:p>
        </p:txBody>
      </p:sp>
      <p:pic>
        <p:nvPicPr>
          <p:cNvPr id="4098" name="Picture 2" descr="Hold-out vs. Cross-validation in Machine Learning | by Eijaz Allibhai |  Medium">
            <a:extLst>
              <a:ext uri="{FF2B5EF4-FFF2-40B4-BE49-F238E27FC236}">
                <a16:creationId xmlns:a16="http://schemas.microsoft.com/office/drawing/2014/main" id="{2C101B53-8971-4831-94F2-8986E4F9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0378" y="4350555"/>
            <a:ext cx="5424112" cy="169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03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tr-TR"/>
              <a:t>Data </a:t>
            </a:r>
            <a:r>
              <a:rPr lang="tr-TR" err="1"/>
              <a:t>Splitting</a:t>
            </a:r>
            <a:r>
              <a:rPr lang="tr-TR"/>
              <a:t> </a:t>
            </a:r>
            <a:r>
              <a:rPr lang="tr-TR" err="1"/>
              <a:t>Methods</a:t>
            </a:r>
            <a:r>
              <a:rPr lang="tr-TR"/>
              <a:t>:</a:t>
            </a:r>
          </a:p>
        </p:txBody>
      </p:sp>
      <p:pic>
        <p:nvPicPr>
          <p:cNvPr id="5122" name="Picture 2" descr="The Bootstrap">
            <a:extLst>
              <a:ext uri="{FF2B5EF4-FFF2-40B4-BE49-F238E27FC236}">
                <a16:creationId xmlns:a16="http://schemas.microsoft.com/office/drawing/2014/main" id="{76F37AA4-F310-4338-9528-6A0A8A001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474" y="2159331"/>
            <a:ext cx="5283289" cy="240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tr-TR" sz="1500" b="1"/>
              <a:t>5- Bootstrap method:</a:t>
            </a:r>
          </a:p>
          <a:p>
            <a:endParaRPr lang="tr-TR" sz="1500"/>
          </a:p>
          <a:p>
            <a:r>
              <a:rPr lang="tr-TR" sz="1500"/>
              <a:t>This method resamples the available data with replacements to generate a number of «fake» data sets  of the same size as the given data set.</a:t>
            </a:r>
          </a:p>
          <a:p>
            <a:r>
              <a:rPr lang="tr-TR" sz="1500"/>
              <a:t>These new training sets can be used to define so called bootstrap estimates of the error rate.</a:t>
            </a:r>
          </a:p>
        </p:txBody>
      </p:sp>
    </p:spTree>
    <p:extLst>
      <p:ext uri="{BB962C8B-B14F-4D97-AF65-F5344CB8AC3E}">
        <p14:creationId xmlns:p14="http://schemas.microsoft.com/office/powerpoint/2010/main" val="5329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52C60B-2944-4D94-B2C1-9796EEFB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52" y="307976"/>
            <a:ext cx="8596668" cy="1320800"/>
          </a:xfrm>
        </p:spPr>
        <p:txBody>
          <a:bodyPr/>
          <a:lstStyle/>
          <a:p>
            <a:r>
              <a:rPr lang="tr-TR" dirty="0"/>
              <a:t>Model </a:t>
            </a:r>
            <a:r>
              <a:rPr lang="tr-TR" dirty="0" err="1"/>
              <a:t>Estimation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29AA9-C7F5-4E91-B360-A3BB0B87E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Most widely-used metric:</a:t>
            </a:r>
          </a:p>
          <a:p>
            <a:endParaRPr lang="en-US" altLang="en-US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38F9F17D-44C9-48CA-86A2-8A6FC7709D09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19200"/>
          <a:ext cx="6096000" cy="28225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5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954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8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27">
            <a:extLst>
              <a:ext uri="{FF2B5EF4-FFF2-40B4-BE49-F238E27FC236}">
                <a16:creationId xmlns:a16="http://schemas.microsoft.com/office/drawing/2014/main" id="{717BE494-C1C7-47AB-A9B1-FA7AEEAAF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61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692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D99DA5-BED6-4945-9A66-990A684D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Accuracy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F7A10-AB3B-4CBD-9253-E5F450F1E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7863" y="2160588"/>
            <a:ext cx="8596312" cy="3881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Class YES examples = 10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is misleading because the 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Detecting the rare class is usually more interesting (e.g., frauds, intrusions, defects, </a:t>
            </a:r>
            <a:r>
              <a:rPr lang="en-US" altLang="en-US" dirty="0" err="1"/>
              <a:t>etc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980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4C9F63-34CD-495E-921C-2D1CA93F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Measures</a:t>
            </a:r>
            <a:endParaRPr lang="tr-T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CDDD5C-80AA-4FF8-9068-69525E2DA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403230"/>
              </p:ext>
            </p:extLst>
          </p:nvPr>
        </p:nvGraphicFramePr>
        <p:xfrm>
          <a:off x="2575368" y="4038601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368" y="4038601"/>
                        <a:ext cx="48006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12C703C-F86F-4F2A-976F-95F77A86E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839854"/>
              </p:ext>
            </p:extLst>
          </p:nvPr>
        </p:nvGraphicFramePr>
        <p:xfrm>
          <a:off x="1764025" y="1627682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55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63052D-8901-44C2-A18C-4D5B4A17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Measures</a:t>
            </a:r>
            <a:endParaRPr lang="tr-T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1E09413-91B7-4BB5-868C-8FB0756BE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45368"/>
              </p:ext>
            </p:extLst>
          </p:nvPr>
        </p:nvGraphicFramePr>
        <p:xfrm>
          <a:off x="1157912" y="3745707"/>
          <a:ext cx="2989262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912" y="3745707"/>
                        <a:ext cx="2989262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086177BC-6158-4B91-9DE3-D923A5076D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1394736"/>
              </p:ext>
            </p:extLst>
          </p:nvPr>
        </p:nvGraphicFramePr>
        <p:xfrm>
          <a:off x="441498" y="1703463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EF8A0B81-43DD-40EE-BED4-98B577947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998028"/>
              </p:ext>
            </p:extLst>
          </p:nvPr>
        </p:nvGraphicFramePr>
        <p:xfrm>
          <a:off x="6096000" y="1703463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3B120878-3142-412D-BA5E-B9634927B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88845"/>
              </p:ext>
            </p:extLst>
          </p:nvPr>
        </p:nvGraphicFramePr>
        <p:xfrm>
          <a:off x="6862529" y="387128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2044440" imgH="1625400" progId="Equation.3">
                  <p:embed/>
                </p:oleObj>
              </mc:Choice>
              <mc:Fallback>
                <p:oleObj name="Equation" r:id="rId5" imgW="2044440" imgH="1625400" progId="Equation.3">
                  <p:embed/>
                  <p:pic>
                    <p:nvPicPr>
                      <p:cNvPr id="113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529" y="387128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149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735F8-D348-4117-B734-8B614979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Measures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BF02E5-2969-465E-876B-72B81C14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19" y="2730215"/>
            <a:ext cx="8596668" cy="3880773"/>
          </a:xfrm>
        </p:spPr>
        <p:txBody>
          <a:bodyPr/>
          <a:lstStyle/>
          <a:p>
            <a:endParaRPr lang="tr-TR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F6AD74-B162-4A5A-9DF6-82AB27340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152781"/>
              </p:ext>
            </p:extLst>
          </p:nvPr>
        </p:nvGraphicFramePr>
        <p:xfrm>
          <a:off x="5892331" y="2084101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331" y="2084101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E618411-B955-4B20-BF7A-CB8C4DD61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137273"/>
              </p:ext>
            </p:extLst>
          </p:nvPr>
        </p:nvGraphicFramePr>
        <p:xfrm>
          <a:off x="304800" y="1777715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6AA04B7A-28D2-43CE-8EE4-5D059C3A473B}"/>
              </a:ext>
            </a:extLst>
          </p:cNvPr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5779C524-40AA-4A7D-9F90-613CEC9C4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425145"/>
              </p:ext>
            </p:extLst>
          </p:nvPr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447560" imgH="888840" progId="Equation.3">
                  <p:embed/>
                </p:oleObj>
              </mc:Choice>
              <mc:Fallback>
                <p:oleObj name="Equation" r:id="rId5" imgW="1447560" imgH="888840" progId="Equation.3">
                  <p:embed/>
                  <p:pic>
                    <p:nvPicPr>
                      <p:cNvPr id="1336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26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06" y="1273485"/>
            <a:ext cx="8596668" cy="869213"/>
          </a:xfrm>
        </p:spPr>
        <p:txBody>
          <a:bodyPr/>
          <a:lstStyle/>
          <a:p>
            <a:r>
              <a:rPr lang="tr-TR" dirty="0"/>
              <a:t>The model is first designed using training samples and then it is evaluated based on its performance on the test samples.</a:t>
            </a:r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33" y="2060931"/>
            <a:ext cx="5651761" cy="3179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5370577"/>
            <a:ext cx="88488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errors committed by a classisfication model are generally divided into two types: training errors and generalization errors. </a:t>
            </a:r>
          </a:p>
          <a:p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error, also known as resubstitution error, is the number of misclassification error committed on training records, whereas generalization error is expected error of the model on previously unseen records.</a:t>
            </a:r>
          </a:p>
        </p:txBody>
      </p:sp>
    </p:spTree>
    <p:extLst>
      <p:ext uri="{BB962C8B-B14F-4D97-AF65-F5344CB8AC3E}">
        <p14:creationId xmlns:p14="http://schemas.microsoft.com/office/powerpoint/2010/main" val="8426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71F1DC-BF60-4D54-846E-4CFBD166B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Splitting</a:t>
            </a:r>
            <a:endParaRPr lang="tr-TR" dirty="0"/>
          </a:p>
        </p:txBody>
      </p:sp>
      <p:pic>
        <p:nvPicPr>
          <p:cNvPr id="3074" name="Picture 2" descr="HOLDOUT CROSS-VALIDATION | Data Vedas">
            <a:extLst>
              <a:ext uri="{FF2B5EF4-FFF2-40B4-BE49-F238E27FC236}">
                <a16:creationId xmlns:a16="http://schemas.microsoft.com/office/drawing/2014/main" id="{3D0634AA-7F90-46BB-9E78-123FDCB6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198" y="1622686"/>
            <a:ext cx="5650468" cy="336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LDOUT CROSS-VALIDATION | Data Vedas">
            <a:extLst>
              <a:ext uri="{FF2B5EF4-FFF2-40B4-BE49-F238E27FC236}">
                <a16:creationId xmlns:a16="http://schemas.microsoft.com/office/drawing/2014/main" id="{D7B23147-9A25-4B23-9E2B-DD9B1C83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22686"/>
            <a:ext cx="4726361" cy="226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47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 good classificaion model must not only fit the training data well, it must also accurately classisfy records it has never seen before. </a:t>
            </a:r>
          </a:p>
          <a:p>
            <a:endParaRPr lang="tr-TR" dirty="0"/>
          </a:p>
          <a:p>
            <a:r>
              <a:rPr lang="tr-TR" dirty="0"/>
              <a:t>In other words, a good model must have low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as well as low generalization error.  </a:t>
            </a:r>
          </a:p>
          <a:p>
            <a:r>
              <a:rPr lang="tr-TR" dirty="0"/>
              <a:t>It is important because a model that fits the the training data too well can have a poorer generalization error than a model with a higher training error. Such a situation is known as model overfitting.</a:t>
            </a:r>
          </a:p>
        </p:txBody>
      </p:sp>
    </p:spTree>
    <p:extLst>
      <p:ext uri="{BB962C8B-B14F-4D97-AF65-F5344CB8AC3E}">
        <p14:creationId xmlns:p14="http://schemas.microsoft.com/office/powerpoint/2010/main" val="14642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How should the available samples be split to form training and test sets?</a:t>
            </a:r>
          </a:p>
          <a:p>
            <a:endParaRPr lang="tr-TR" sz="2000" dirty="0"/>
          </a:p>
          <a:p>
            <a:pPr lvl="1"/>
            <a:r>
              <a:rPr lang="tr-TR" sz="2000" dirty="0"/>
              <a:t>If the training set is small, then the resulting model will  NOT be very robust and will have low generalization ability.</a:t>
            </a:r>
          </a:p>
          <a:p>
            <a:pPr lvl="1"/>
            <a:endParaRPr lang="tr-TR" sz="2000" dirty="0"/>
          </a:p>
          <a:p>
            <a:pPr lvl="1"/>
            <a:r>
              <a:rPr lang="tr-TR" sz="2000" dirty="0"/>
              <a:t>On the other hand, if the test set is small, then the confidence in the estimated error rate will be low </a:t>
            </a:r>
          </a:p>
        </p:txBody>
      </p:sp>
    </p:spTree>
    <p:extLst>
      <p:ext uri="{BB962C8B-B14F-4D97-AF65-F5344CB8AC3E}">
        <p14:creationId xmlns:p14="http://schemas.microsoft.com/office/powerpoint/2010/main" val="208493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5055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600" dirty="0"/>
              <a:t>If the number of samples is smaller, then the designer of the data mining experiments has to be very careful in splitting data.</a:t>
            </a:r>
          </a:p>
          <a:p>
            <a:endParaRPr lang="tr-TR" sz="2600" dirty="0"/>
          </a:p>
          <a:p>
            <a:pPr marL="0" indent="0">
              <a:buNone/>
            </a:pPr>
            <a:r>
              <a:rPr lang="tr-TR" sz="2600" dirty="0"/>
              <a:t>			</a:t>
            </a:r>
            <a:r>
              <a:rPr lang="tr-TR" sz="2600" dirty="0">
                <a:solidFill>
                  <a:schemeClr val="bg2">
                    <a:lumMod val="50000"/>
                  </a:schemeClr>
                </a:solidFill>
              </a:rPr>
              <a:t>Data Splitting Methods:</a:t>
            </a:r>
          </a:p>
          <a:p>
            <a:pPr marL="0" indent="0">
              <a:buNone/>
            </a:pPr>
            <a:endParaRPr lang="tr-TR" sz="2000" dirty="0"/>
          </a:p>
          <a:p>
            <a:pPr marL="800100" lvl="2" indent="0">
              <a:buNone/>
            </a:pPr>
            <a:r>
              <a:rPr lang="tr-TR" sz="2400" dirty="0"/>
              <a:t>1- Resubstitution Method</a:t>
            </a:r>
          </a:p>
          <a:p>
            <a:pPr marL="800100" lvl="2" indent="0">
              <a:buNone/>
            </a:pPr>
            <a:r>
              <a:rPr lang="tr-TR" sz="2400" dirty="0"/>
              <a:t>2- Holdout Method</a:t>
            </a:r>
          </a:p>
          <a:p>
            <a:pPr marL="800100" lvl="2" indent="0">
              <a:buNone/>
            </a:pPr>
            <a:r>
              <a:rPr lang="tr-TR" sz="2400" dirty="0"/>
              <a:t>3- Leave-one-out Method</a:t>
            </a:r>
          </a:p>
          <a:p>
            <a:pPr marL="800100" lvl="2" indent="0">
              <a:buNone/>
            </a:pPr>
            <a:r>
              <a:rPr lang="tr-TR" sz="2400" dirty="0"/>
              <a:t>4- Rotation  Method (K-Fold Cross Validation)</a:t>
            </a:r>
          </a:p>
          <a:p>
            <a:pPr marL="800100" lvl="2" indent="0">
              <a:buNone/>
            </a:pPr>
            <a:r>
              <a:rPr lang="tr-TR" sz="2400" dirty="0"/>
              <a:t>5- Bootstrap Method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0744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tr-TR" sz="3200" dirty="0" err="1">
                <a:solidFill>
                  <a:schemeClr val="bg2">
                    <a:lumMod val="50000"/>
                  </a:schemeClr>
                </a:solidFill>
              </a:rPr>
              <a:t>Splitting</a:t>
            </a:r>
            <a:r>
              <a:rPr lang="tr-TR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tr-TR" sz="32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2715"/>
            <a:ext cx="9069048" cy="2759285"/>
          </a:xfrm>
        </p:spPr>
        <p:txBody>
          <a:bodyPr>
            <a:normAutofit/>
          </a:bodyPr>
          <a:lstStyle/>
          <a:p>
            <a:r>
              <a:rPr lang="tr-TR" sz="1800" b="1" dirty="0"/>
              <a:t>1- </a:t>
            </a:r>
            <a:r>
              <a:rPr lang="tr-TR" sz="1800" b="1" dirty="0" err="1"/>
              <a:t>Resubstitution</a:t>
            </a:r>
            <a:r>
              <a:rPr lang="tr-TR" sz="1800" b="1" dirty="0"/>
              <a:t> </a:t>
            </a:r>
            <a:r>
              <a:rPr lang="tr-TR" sz="1800" b="1" dirty="0" err="1"/>
              <a:t>Method</a:t>
            </a:r>
            <a:r>
              <a:rPr lang="tr-TR" sz="1800" b="1" dirty="0"/>
              <a:t>:</a:t>
            </a:r>
          </a:p>
          <a:p>
            <a:endParaRPr lang="tr-TR" sz="1800" dirty="0"/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available</a:t>
            </a:r>
            <a:r>
              <a:rPr lang="tr-TR" dirty="0"/>
              <a:t> data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 as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sets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.</a:t>
            </a:r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seldom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real</a:t>
            </a:r>
            <a:r>
              <a:rPr lang="tr-TR" dirty="0"/>
              <a:t> World data </a:t>
            </a:r>
            <a:r>
              <a:rPr lang="tr-TR" dirty="0" err="1"/>
              <a:t>mining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94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bg2">
                    <a:lumMod val="50000"/>
                  </a:schemeClr>
                </a:solidFill>
              </a:rPr>
              <a:t>Data </a:t>
            </a:r>
            <a:r>
              <a:rPr lang="tr-TR" sz="3200" dirty="0" err="1">
                <a:solidFill>
                  <a:schemeClr val="bg2">
                    <a:lumMod val="50000"/>
                  </a:schemeClr>
                </a:solidFill>
              </a:rPr>
              <a:t>Splitting</a:t>
            </a:r>
            <a:r>
              <a:rPr lang="tr-TR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200" dirty="0" err="1">
                <a:solidFill>
                  <a:schemeClr val="bg2">
                    <a:lumMod val="50000"/>
                  </a:schemeClr>
                </a:solidFill>
              </a:rPr>
              <a:t>Methods</a:t>
            </a:r>
            <a:r>
              <a:rPr lang="tr-TR" sz="32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44" y="2049357"/>
            <a:ext cx="9069048" cy="2759285"/>
          </a:xfrm>
        </p:spPr>
        <p:txBody>
          <a:bodyPr>
            <a:normAutofit/>
          </a:bodyPr>
          <a:lstStyle/>
          <a:p>
            <a:r>
              <a:rPr lang="tr-TR" sz="1800" b="1" dirty="0"/>
              <a:t>2-Hold-out </a:t>
            </a:r>
            <a:r>
              <a:rPr lang="tr-TR" sz="1800" b="1" dirty="0" err="1"/>
              <a:t>Method</a:t>
            </a:r>
            <a:r>
              <a:rPr lang="tr-TR" sz="1800" b="1" dirty="0"/>
              <a:t>:</a:t>
            </a:r>
          </a:p>
          <a:p>
            <a:endParaRPr lang="tr-TR" sz="1800" dirty="0"/>
          </a:p>
          <a:p>
            <a:r>
              <a:rPr lang="tr-TR" dirty="0" err="1"/>
              <a:t>Half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data,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sometimes</a:t>
            </a:r>
            <a:r>
              <a:rPr lang="tr-TR" dirty="0"/>
              <a:t> </a:t>
            </a:r>
            <a:r>
              <a:rPr lang="tr-TR" dirty="0" err="1"/>
              <a:t>two-thirds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thraininh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remaining</a:t>
            </a:r>
            <a:r>
              <a:rPr lang="tr-TR" dirty="0"/>
              <a:t> data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testing</a:t>
            </a:r>
            <a:r>
              <a:rPr lang="tr-TR" dirty="0"/>
              <a:t>.</a:t>
            </a:r>
          </a:p>
          <a:p>
            <a:r>
              <a:rPr lang="tr-TR" dirty="0"/>
              <a:t>Training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sets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estimation</a:t>
            </a:r>
            <a:r>
              <a:rPr lang="tr-TR" dirty="0"/>
              <a:t> is </a:t>
            </a:r>
            <a:r>
              <a:rPr lang="tr-TR" dirty="0" err="1"/>
              <a:t>pessimistic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69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tr-TR"/>
              <a:t>Data </a:t>
            </a:r>
            <a:r>
              <a:rPr lang="tr-TR" err="1"/>
              <a:t>Splitting</a:t>
            </a:r>
            <a:r>
              <a:rPr lang="tr-TR"/>
              <a:t> </a:t>
            </a:r>
            <a:r>
              <a:rPr lang="tr-TR" err="1"/>
              <a:t>Methods</a:t>
            </a:r>
            <a:r>
              <a:rPr lang="tr-TR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700" b="1"/>
              <a:t>3-Leave-one-out </a:t>
            </a:r>
            <a:r>
              <a:rPr lang="tr-TR" sz="1700" b="1" err="1"/>
              <a:t>method</a:t>
            </a:r>
            <a:r>
              <a:rPr lang="tr-TR" sz="1700" b="1"/>
              <a:t>: </a:t>
            </a:r>
          </a:p>
          <a:p>
            <a:pPr>
              <a:lnSpc>
                <a:spcPct val="90000"/>
              </a:lnSpc>
            </a:pPr>
            <a:endParaRPr lang="tr-TR" sz="1700"/>
          </a:p>
          <a:p>
            <a:pPr>
              <a:lnSpc>
                <a:spcPct val="90000"/>
              </a:lnSpc>
            </a:pPr>
            <a:r>
              <a:rPr lang="tr-TR" sz="1700"/>
              <a:t>A model is </a:t>
            </a:r>
            <a:r>
              <a:rPr lang="tr-TR" sz="1700" err="1"/>
              <a:t>designed</a:t>
            </a:r>
            <a:r>
              <a:rPr lang="tr-TR" sz="1700"/>
              <a:t> </a:t>
            </a:r>
            <a:r>
              <a:rPr lang="tr-TR" sz="1700" err="1"/>
              <a:t>using</a:t>
            </a:r>
            <a:r>
              <a:rPr lang="tr-TR" sz="1700"/>
              <a:t> (n-1) </a:t>
            </a:r>
            <a:r>
              <a:rPr lang="tr-TR" sz="1700" err="1"/>
              <a:t>samples</a:t>
            </a:r>
            <a:r>
              <a:rPr lang="tr-TR" sz="1700"/>
              <a:t> </a:t>
            </a:r>
            <a:r>
              <a:rPr lang="tr-TR" sz="1700" err="1"/>
              <a:t>for</a:t>
            </a:r>
            <a:r>
              <a:rPr lang="tr-TR" sz="1700"/>
              <a:t> </a:t>
            </a:r>
            <a:r>
              <a:rPr lang="tr-TR" sz="1700" err="1"/>
              <a:t>training</a:t>
            </a:r>
            <a:r>
              <a:rPr lang="tr-TR" sz="1700"/>
              <a:t> </a:t>
            </a:r>
            <a:r>
              <a:rPr lang="tr-TR" sz="1700" err="1"/>
              <a:t>and</a:t>
            </a:r>
            <a:r>
              <a:rPr lang="tr-TR" sz="1700"/>
              <a:t> </a:t>
            </a:r>
            <a:r>
              <a:rPr lang="tr-TR" sz="1700" err="1"/>
              <a:t>evaluated</a:t>
            </a:r>
            <a:r>
              <a:rPr lang="tr-TR" sz="1700"/>
              <a:t> on </a:t>
            </a:r>
            <a:r>
              <a:rPr lang="tr-TR" sz="1700" err="1"/>
              <a:t>the</a:t>
            </a:r>
            <a:r>
              <a:rPr lang="tr-TR" sz="1700"/>
              <a:t> </a:t>
            </a:r>
            <a:r>
              <a:rPr lang="tr-TR" sz="1700" err="1"/>
              <a:t>one</a:t>
            </a:r>
            <a:r>
              <a:rPr lang="tr-TR" sz="1700"/>
              <a:t> </a:t>
            </a:r>
            <a:r>
              <a:rPr lang="tr-TR" sz="1700" err="1"/>
              <a:t>remaining</a:t>
            </a:r>
            <a:r>
              <a:rPr lang="tr-TR" sz="1700"/>
              <a:t> </a:t>
            </a:r>
            <a:r>
              <a:rPr lang="tr-TR" sz="1700" err="1"/>
              <a:t>sample</a:t>
            </a:r>
            <a:r>
              <a:rPr lang="tr-TR" sz="1700"/>
              <a:t>. </a:t>
            </a:r>
            <a:r>
              <a:rPr lang="tr-TR" sz="1700" err="1"/>
              <a:t>This</a:t>
            </a:r>
            <a:r>
              <a:rPr lang="tr-TR" sz="1700"/>
              <a:t> is </a:t>
            </a:r>
            <a:r>
              <a:rPr lang="tr-TR" sz="1700" err="1"/>
              <a:t>repeated</a:t>
            </a:r>
            <a:r>
              <a:rPr lang="tr-TR" sz="1700"/>
              <a:t> n </a:t>
            </a:r>
            <a:r>
              <a:rPr lang="tr-TR" sz="1700" err="1"/>
              <a:t>times</a:t>
            </a:r>
            <a:r>
              <a:rPr lang="tr-TR" sz="1700"/>
              <a:t> </a:t>
            </a:r>
            <a:r>
              <a:rPr lang="tr-TR" sz="1700" err="1"/>
              <a:t>with</a:t>
            </a:r>
            <a:r>
              <a:rPr lang="tr-TR" sz="1700"/>
              <a:t> </a:t>
            </a:r>
            <a:r>
              <a:rPr lang="tr-TR" sz="1700" err="1"/>
              <a:t>different</a:t>
            </a:r>
            <a:r>
              <a:rPr lang="tr-TR" sz="1700"/>
              <a:t> </a:t>
            </a:r>
            <a:r>
              <a:rPr lang="tr-TR" sz="1700" err="1"/>
              <a:t>training</a:t>
            </a:r>
            <a:r>
              <a:rPr lang="tr-TR" sz="1700"/>
              <a:t> </a:t>
            </a:r>
            <a:r>
              <a:rPr lang="tr-TR" sz="1700" err="1"/>
              <a:t>sets</a:t>
            </a:r>
            <a:r>
              <a:rPr lang="tr-TR" sz="1700"/>
              <a:t> of size    (n-1). </a:t>
            </a:r>
          </a:p>
          <a:p>
            <a:pPr>
              <a:lnSpc>
                <a:spcPct val="90000"/>
              </a:lnSpc>
            </a:pPr>
            <a:r>
              <a:rPr lang="tr-TR" sz="1700" err="1"/>
              <a:t>This</a:t>
            </a:r>
            <a:r>
              <a:rPr lang="tr-TR" sz="1700"/>
              <a:t> </a:t>
            </a:r>
            <a:r>
              <a:rPr lang="tr-TR" sz="1700" err="1"/>
              <a:t>approach</a:t>
            </a:r>
            <a:r>
              <a:rPr lang="tr-TR" sz="1700"/>
              <a:t> has </a:t>
            </a:r>
            <a:r>
              <a:rPr lang="tr-TR" sz="1700" err="1"/>
              <a:t>large</a:t>
            </a:r>
            <a:r>
              <a:rPr lang="tr-TR" sz="1700"/>
              <a:t> </a:t>
            </a:r>
            <a:r>
              <a:rPr lang="tr-TR" sz="1700" err="1"/>
              <a:t>computational</a:t>
            </a:r>
            <a:r>
              <a:rPr lang="tr-TR" sz="1700"/>
              <a:t> </a:t>
            </a:r>
            <a:r>
              <a:rPr lang="tr-TR" sz="1700" err="1"/>
              <a:t>requirements</a:t>
            </a:r>
            <a:r>
              <a:rPr lang="tr-TR" sz="1700"/>
              <a:t> </a:t>
            </a:r>
            <a:r>
              <a:rPr lang="tr-TR" sz="1700" err="1"/>
              <a:t>because</a:t>
            </a:r>
            <a:r>
              <a:rPr lang="tr-TR" sz="1700"/>
              <a:t> n </a:t>
            </a:r>
            <a:r>
              <a:rPr lang="tr-TR" sz="1700" err="1"/>
              <a:t>different</a:t>
            </a:r>
            <a:r>
              <a:rPr lang="tr-TR" sz="1700"/>
              <a:t> </a:t>
            </a:r>
            <a:r>
              <a:rPr lang="tr-TR" sz="1700" err="1"/>
              <a:t>models</a:t>
            </a:r>
            <a:r>
              <a:rPr lang="tr-TR" sz="1700"/>
              <a:t> </a:t>
            </a:r>
            <a:r>
              <a:rPr lang="tr-TR" sz="1700" err="1"/>
              <a:t>have</a:t>
            </a:r>
            <a:r>
              <a:rPr lang="tr-TR" sz="1700"/>
              <a:t> </a:t>
            </a:r>
            <a:r>
              <a:rPr lang="tr-TR" sz="1700" err="1"/>
              <a:t>to</a:t>
            </a:r>
            <a:r>
              <a:rPr lang="tr-TR" sz="1700"/>
              <a:t> be </a:t>
            </a:r>
            <a:r>
              <a:rPr lang="tr-TR" sz="1700" err="1"/>
              <a:t>designed</a:t>
            </a:r>
            <a:r>
              <a:rPr lang="tr-TR" sz="1700"/>
              <a:t> </a:t>
            </a:r>
            <a:r>
              <a:rPr lang="tr-TR" sz="1700" err="1"/>
              <a:t>and</a:t>
            </a:r>
            <a:r>
              <a:rPr lang="tr-TR" sz="1700"/>
              <a:t> </a:t>
            </a:r>
            <a:r>
              <a:rPr lang="tr-TR" sz="1700" err="1"/>
              <a:t>compared</a:t>
            </a:r>
            <a:r>
              <a:rPr lang="tr-TR" sz="1700"/>
              <a:t>.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5BC82FFE-0C7C-410B-8962-5E100C94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1744129"/>
            <a:ext cx="4602747" cy="286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495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802</Words>
  <Application>Microsoft Office PowerPoint</Application>
  <PresentationFormat>Geniş ekran</PresentationFormat>
  <Paragraphs>139</Paragraphs>
  <Slides>16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Arial</vt:lpstr>
      <vt:lpstr>Monotype Sorts</vt:lpstr>
      <vt:lpstr>Trebuchet MS</vt:lpstr>
      <vt:lpstr>Wingdings 3</vt:lpstr>
      <vt:lpstr>Facet</vt:lpstr>
      <vt:lpstr>Equation</vt:lpstr>
      <vt:lpstr>MODEL ESTIMATION and CLASSIFIER ACCURACY MEASURE</vt:lpstr>
      <vt:lpstr>MODEL ESTIMATION</vt:lpstr>
      <vt:lpstr>Data Splitting</vt:lpstr>
      <vt:lpstr>Model Overfitting</vt:lpstr>
      <vt:lpstr>MODEL ESTIMATION</vt:lpstr>
      <vt:lpstr>MODEL ESTIMATION</vt:lpstr>
      <vt:lpstr>Data Splitting Methods:</vt:lpstr>
      <vt:lpstr>Data Splitting Methods:</vt:lpstr>
      <vt:lpstr>Data Splitting Methods:</vt:lpstr>
      <vt:lpstr>Data Splitting Methods:</vt:lpstr>
      <vt:lpstr>Data Splitting Methods:</vt:lpstr>
      <vt:lpstr>Model Estimation</vt:lpstr>
      <vt:lpstr>Problem with Accuracy</vt:lpstr>
      <vt:lpstr>Alternative Measures</vt:lpstr>
      <vt:lpstr>Alternative Measures</vt:lpstr>
      <vt:lpstr>Alternative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ESTIMATION and CLASSIFIER ACCURACY MEASURE</dc:title>
  <dc:creator>Acer</dc:creator>
  <cp:lastModifiedBy>Acer</cp:lastModifiedBy>
  <cp:revision>4</cp:revision>
  <dcterms:created xsi:type="dcterms:W3CDTF">2020-11-16T07:49:34Z</dcterms:created>
  <dcterms:modified xsi:type="dcterms:W3CDTF">2020-11-16T08:55:41Z</dcterms:modified>
</cp:coreProperties>
</file>