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15" r:id="rId2"/>
    <p:sldId id="568" r:id="rId3"/>
    <p:sldId id="598" r:id="rId4"/>
    <p:sldId id="599" r:id="rId5"/>
    <p:sldId id="600" r:id="rId6"/>
    <p:sldId id="601" r:id="rId7"/>
    <p:sldId id="602" r:id="rId8"/>
    <p:sldId id="603" r:id="rId9"/>
    <p:sldId id="606" r:id="rId10"/>
    <p:sldId id="611" r:id="rId11"/>
    <p:sldId id="534" r:id="rId12"/>
    <p:sldId id="521" r:id="rId13"/>
    <p:sldId id="607" r:id="rId14"/>
    <p:sldId id="574" r:id="rId15"/>
    <p:sldId id="608" r:id="rId16"/>
    <p:sldId id="609" r:id="rId17"/>
    <p:sldId id="573" r:id="rId18"/>
    <p:sldId id="523" r:id="rId19"/>
    <p:sldId id="576" r:id="rId20"/>
    <p:sldId id="524" r:id="rId21"/>
    <p:sldId id="525" r:id="rId22"/>
    <p:sldId id="526" r:id="rId23"/>
    <p:sldId id="535" r:id="rId24"/>
    <p:sldId id="596" r:id="rId25"/>
    <p:sldId id="610" r:id="rId26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F4F4"/>
    <a:srgbClr val="2A8487"/>
    <a:srgbClr val="1C5A61"/>
    <a:srgbClr val="0C6D9C"/>
    <a:srgbClr val="FF0000"/>
    <a:srgbClr val="CC330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68" d="100"/>
          <a:sy n="68" d="100"/>
        </p:scale>
        <p:origin x="288" y="11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54" d="100"/>
          <a:sy n="54" d="100"/>
        </p:scale>
        <p:origin x="2886" y="9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7" tIns="47956" rIns="95907" bIns="47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70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2" tIns="45357" rIns="90722" bIns="4535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9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1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4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400" dirty="0"/>
              <a:t>03/26/2018</a:t>
            </a:r>
            <a:r>
              <a:rPr lang="en-US" sz="1400" dirty="0">
                <a:latin typeface="Arial" pitchFamily="34" charset="0"/>
              </a:rPr>
              <a:t>		</a:t>
            </a:r>
            <a:r>
              <a:rPr lang="en-US" sz="1400" baseline="0" dirty="0">
                <a:latin typeface="Arial" pitchFamily="34" charset="0"/>
              </a:rPr>
              <a:t>     </a:t>
            </a:r>
            <a:r>
              <a:rPr lang="en-US" sz="1400" dirty="0">
                <a:latin typeface="Arial" pitchFamily="34" charset="0"/>
              </a:rPr>
              <a:t>Introduction to Data Mining,</a:t>
            </a:r>
            <a:r>
              <a:rPr lang="en-US" sz="1400" baseline="0" dirty="0">
                <a:latin typeface="Arial" pitchFamily="34" charset="0"/>
              </a:rPr>
              <a:t> 2</a:t>
            </a:r>
            <a:r>
              <a:rPr lang="en-US" sz="1400" baseline="30000" dirty="0">
                <a:latin typeface="Arial" pitchFamily="34" charset="0"/>
              </a:rPr>
              <a:t>nd</a:t>
            </a:r>
            <a:r>
              <a:rPr lang="en-US" sz="1400" baseline="0" dirty="0">
                <a:latin typeface="Arial" pitchFamily="34" charset="0"/>
              </a:rPr>
              <a:t> Edition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altLang="en-US" sz="1400" dirty="0"/>
              <a:t> 			              </a:t>
            </a:r>
            <a:fld id="{7084C611-86DA-0C49-84BD-91F3BD06A343}" type="slidenum">
              <a:rPr lang="en-US" altLang="en-US" sz="1400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5.w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/>
              <a:t>Data Mining</a:t>
            </a:r>
            <a:endParaRPr lang="en-US" altLang="en-US" sz="2800" dirty="0"/>
          </a:p>
        </p:txBody>
      </p:sp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1981200"/>
            <a:ext cx="82296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Model Overfitting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Tan, Steinbach, Karpatne,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If training data is under-representative, testing errors increase and training errors decrease on increasing number of nodes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Increasing the size of training data reduces the difference between training and testing errors at a given number of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76400"/>
            <a:ext cx="180001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752600"/>
            <a:ext cx="186375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</p:spTree>
    <p:extLst>
      <p:ext uri="{BB962C8B-B14F-4D97-AF65-F5344CB8AC3E}">
        <p14:creationId xmlns:p14="http://schemas.microsoft.com/office/powerpoint/2010/main" val="236423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Overfitting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Overfitting results in decision trees that are </a:t>
            </a:r>
            <a:r>
              <a:rPr lang="en-US" altLang="en-US" u="sng"/>
              <a:t>more complex</a:t>
            </a:r>
            <a:r>
              <a:rPr lang="en-US" altLang="en-US"/>
              <a:t> than necessary</a:t>
            </a:r>
          </a:p>
          <a:p>
            <a:endParaRPr lang="en-US" altLang="en-US"/>
          </a:p>
          <a:p>
            <a:r>
              <a:rPr lang="en-US" altLang="en-US"/>
              <a:t>Training error does not provide a good estimate of how well the tree will perform on previously unseen records</a:t>
            </a:r>
          </a:p>
          <a:p>
            <a:endParaRPr lang="en-US" altLang="en-US"/>
          </a:p>
          <a:p>
            <a:r>
              <a:rPr lang="en-US" altLang="en-US"/>
              <a:t>Need ways for estimating generalization errors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Estimating Statistical Bounds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Divide </a:t>
            </a:r>
            <a:r>
              <a:rPr lang="en-US" altLang="en-US" u="sng"/>
              <a:t>training</a:t>
            </a:r>
            <a:r>
              <a:rPr lang="en-US" altLang="en-US"/>
              <a:t> data into two parts:</a:t>
            </a:r>
          </a:p>
          <a:p>
            <a:pPr lvl="1"/>
            <a:r>
              <a:rPr lang="en-US" altLang="en-US"/>
              <a:t>Training set: </a:t>
            </a:r>
          </a:p>
          <a:p>
            <a:pPr lvl="2"/>
            <a:r>
              <a:rPr lang="en-US" altLang="en-US"/>
              <a:t> use for model building</a:t>
            </a:r>
          </a:p>
          <a:p>
            <a:pPr lvl="1"/>
            <a:r>
              <a:rPr lang="en-US" altLang="en-US"/>
              <a:t>Validation set: </a:t>
            </a:r>
          </a:p>
          <a:p>
            <a:pPr lvl="2"/>
            <a:r>
              <a:rPr lang="en-US" altLang="en-US"/>
              <a:t> use for estimating generalization error</a:t>
            </a:r>
          </a:p>
          <a:p>
            <a:pPr lvl="2"/>
            <a:r>
              <a:rPr lang="en-US" altLang="en-US"/>
              <a:t> Note: validation set is not the same as test set</a:t>
            </a:r>
          </a:p>
          <a:p>
            <a:pPr lvl="2"/>
            <a:endParaRPr lang="en-US" altLang="en-US"/>
          </a:p>
          <a:p>
            <a:r>
              <a:rPr lang="en-US" altLang="en-US"/>
              <a:t>Drawback:</a:t>
            </a:r>
          </a:p>
          <a:p>
            <a:pPr lvl="1"/>
            <a:r>
              <a:rPr lang="en-US" altLang="en-US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</a:rPr>
              <a:t>Model Selection: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 by errors in data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96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Pessimistic 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>
                <a:sym typeface="Symbol" charset="2"/>
              </a:rPr>
              <a:t>: trade-off hyper-parameter (similar to   )</a:t>
            </a:r>
          </a:p>
          <a:p>
            <a:pPr lvl="2"/>
            <a:r>
              <a:rPr lang="en-US" altLang="en-US" sz="2000" dirty="0">
                <a:sym typeface="Symbol" charset="2"/>
              </a:rPr>
              <a:t>Relative cost of adding a leaf node</a:t>
            </a:r>
          </a:p>
          <a:p>
            <a:pPr lvl="1"/>
            <a:r>
              <a:rPr lang="en-US" altLang="en-US" sz="24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400" dirty="0">
                <a:sym typeface="Symbol" charset="2"/>
              </a:rPr>
              <a:t> </a:t>
            </a:r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train</a:t>
            </a:r>
            <a:r>
              <a:rPr lang="en-US" altLang="en-US" sz="24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1958"/>
            <a:ext cx="9220200" cy="533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Estimating the Complexity of </a:t>
            </a:r>
            <a:r>
              <a:rPr lang="en-US" altLang="en-US" sz="2400">
                <a:solidFill>
                  <a:srgbClr val="000000"/>
                </a:solidFill>
              </a:rPr>
              <a:t>Decision Trees: Example</a:t>
            </a:r>
            <a:endParaRPr lang="en-US" altLang="en-US" sz="28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57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7239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1219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Resubstitution</a:t>
            </a:r>
            <a:r>
              <a:rPr lang="en-US" altLang="en-US" dirty="0"/>
              <a:t> Estimate: </a:t>
            </a:r>
          </a:p>
          <a:p>
            <a:pPr lvl="1"/>
            <a:r>
              <a:rPr lang="en-US" altLang="en-US" sz="2400" dirty="0"/>
              <a:t>Using training error as an optimistic estimate of generalization error</a:t>
            </a:r>
          </a:p>
          <a:p>
            <a:pPr lvl="1"/>
            <a:r>
              <a:rPr lang="en-US" altLang="en-US" sz="2400" dirty="0"/>
              <a:t>Referred to as optimistic error estimate</a:t>
            </a:r>
            <a:endParaRPr lang="en-US" altLang="en-US" dirty="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3442062"/>
              </p:ext>
            </p:extLst>
          </p:nvPr>
        </p:nvGraphicFramePr>
        <p:xfrm>
          <a:off x="685800" y="3139071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7324587" y="3206750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4750"/>
            <a:ext cx="8229600" cy="25336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209800" y="11430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48984" imgH="3473196" progId="Visio.Drawing.6">
                  <p:embed/>
                </p:oleObj>
              </mc:Choice>
              <mc:Fallback>
                <p:oleObj name="VISIO" r:id="rId2" imgW="6348984" imgH="347319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68400" imgH="2057400" progId="Excel.Sheet.8">
                  <p:embed/>
                </p:oleObj>
              </mc:Choice>
              <mc:Fallback>
                <p:oleObj name="Worksheet" r:id="rId4" imgW="1168400" imgH="20574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168400" imgH="2057400" progId="Excel.Sheet.8">
                  <p:embed/>
                </p:oleObj>
              </mc:Choice>
              <mc:Fallback>
                <p:oleObj name="Worksheet" r:id="rId6" imgW="1168400" imgH="20574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549650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Statistical Bounds</a:t>
            </a:r>
          </a:p>
        </p:txBody>
      </p:sp>
      <p:graphicFrame>
        <p:nvGraphicFramePr>
          <p:cNvPr id="28674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600200"/>
          <a:ext cx="16065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12900" imgH="2247900" progId="Visio.Drawing.6">
                  <p:embed/>
                </p:oleObj>
              </mc:Choice>
              <mc:Fallback>
                <p:oleObj name="Visio" r:id="rId2" imgW="16129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160655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5" name="Text Box 7"/>
          <p:cNvSpPr txBox="1">
            <a:spLocks noChangeArrowheads="1"/>
          </p:cNvSpPr>
          <p:nvPr/>
        </p:nvSpPr>
        <p:spPr bwMode="auto">
          <a:xfrm>
            <a:off x="3048000" y="2387600"/>
            <a:ext cx="5715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Before splitting:   e = 2/7,   e’(7, 2/7, 0.25) = 0.503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		e’(T) = 7 </a:t>
            </a:r>
            <a:r>
              <a:rPr lang="en-US" altLang="en-US" sz="1800">
                <a:sym typeface="Symbol" charset="2"/>
              </a:rPr>
              <a:t> 0.503 = 3.521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After splitting:   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	e(T</a:t>
            </a:r>
            <a:r>
              <a:rPr lang="en-US" altLang="en-US" sz="1800" baseline="-25000"/>
              <a:t>L</a:t>
            </a:r>
            <a:r>
              <a:rPr lang="en-US" altLang="en-US" sz="1800"/>
              <a:t>) = 1/4,   e’(4, 1/4, 0.25) = 0.537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	e(T</a:t>
            </a:r>
            <a:r>
              <a:rPr lang="en-US" altLang="en-US" sz="1800" baseline="-25000"/>
              <a:t>R</a:t>
            </a:r>
            <a:r>
              <a:rPr lang="en-US" altLang="en-US" sz="1800"/>
              <a:t>) = 1/3,   e’(3, 1/3, 0.25) = 0.650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	e’(T) = 4 </a:t>
            </a:r>
            <a:r>
              <a:rPr lang="en-US" altLang="en-US" sz="1800">
                <a:sym typeface="Symbol" charset="2"/>
              </a:rPr>
              <a:t> 0.537 + 3  0.650 = 4.098 </a:t>
            </a:r>
            <a:endParaRPr lang="en-US" altLang="en-US" sz="1400">
              <a:sym typeface="Symbol" charset="2"/>
            </a:endParaRPr>
          </a:p>
        </p:txBody>
      </p:sp>
      <p:graphicFrame>
        <p:nvGraphicFramePr>
          <p:cNvPr id="2867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352800" y="1066800"/>
          <a:ext cx="3886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800" imgH="838200" progId="Equation.3">
                  <p:embed/>
                </p:oleObj>
              </mc:Choice>
              <mc:Fallback>
                <p:oleObj name="Equation" r:id="rId4" imgW="27178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3886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8" name="Text Box 10"/>
          <p:cNvSpPr txBox="1">
            <a:spLocks noChangeArrowheads="1"/>
          </p:cNvSpPr>
          <p:nvPr/>
        </p:nvSpPr>
        <p:spPr bwMode="auto">
          <a:xfrm>
            <a:off x="2971800" y="586740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2000">
                <a:sym typeface="Symbol" charset="2"/>
              </a:rPr>
              <a:t>Therefore, do not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5" grpId="0" build="p"/>
      <p:bldP spid="103117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errors (apparent errors)</a:t>
            </a:r>
          </a:p>
          <a:p>
            <a:pPr lvl="1"/>
            <a:r>
              <a:rPr lang="en-US" altLang="en-US"/>
              <a:t>Errors committed on the training set</a:t>
            </a:r>
          </a:p>
          <a:p>
            <a:pPr lvl="1"/>
            <a:endParaRPr lang="en-US" altLang="en-US"/>
          </a:p>
          <a:p>
            <a:r>
              <a:rPr lang="en-US" altLang="en-US"/>
              <a:t>Test errors</a:t>
            </a:r>
          </a:p>
          <a:p>
            <a:pPr lvl="1"/>
            <a:r>
              <a:rPr lang="en-US" altLang="en-US"/>
              <a:t>Errors committed on the test set</a:t>
            </a:r>
          </a:p>
          <a:p>
            <a:pPr lvl="1"/>
            <a:endParaRPr lang="en-US" altLang="en-US"/>
          </a:p>
          <a:p>
            <a:r>
              <a:rPr lang="en-US" altLang="en-US"/>
              <a:t>Generalization errors</a:t>
            </a:r>
          </a:p>
          <a:p>
            <a:pPr lvl="1"/>
            <a:r>
              <a:rPr lang="en-US" altLang="en-US"/>
              <a:t>Expected error of a model over random selection of records from same distribution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/>
              <a:t>Grow decision tree to its entirety</a:t>
            </a:r>
          </a:p>
          <a:p>
            <a:pPr lvl="1"/>
            <a:r>
              <a:rPr lang="en-US" altLang="en-US"/>
              <a:t>Subtree replacement</a:t>
            </a:r>
          </a:p>
          <a:p>
            <a:pPr lvl="2"/>
            <a:r>
              <a:rPr lang="en-US" altLang="en-US"/>
              <a:t> Trim the nodes of the decision tree in a bottom-up fashion</a:t>
            </a:r>
          </a:p>
          <a:p>
            <a:pPr lvl="2"/>
            <a:r>
              <a:rPr lang="en-US" altLang="en-US"/>
              <a:t> If generalization error improves after trimming, replace sub-tree by a leaf node </a:t>
            </a:r>
          </a:p>
          <a:p>
            <a:pPr lvl="2"/>
            <a:r>
              <a:rPr lang="en-US" altLang="en-US"/>
              <a:t> Class label of leaf node is determined from majority class of instances in the sub-tree</a:t>
            </a:r>
          </a:p>
          <a:p>
            <a:pPr lvl="1"/>
            <a:r>
              <a:rPr lang="en-US" altLang="en-US"/>
              <a:t>Subtree raising</a:t>
            </a:r>
          </a:p>
          <a:p>
            <a:pPr lvl="2"/>
            <a:r>
              <a:rPr lang="en-US" altLang="en-US"/>
              <a:t> Replace subtree with most frequently used branch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89544" imgH="2395148" progId="Visio.Drawing.6">
                  <p:embed/>
                </p:oleObj>
              </mc:Choice>
              <mc:Fallback>
                <p:oleObj name="VISIO" r:id="rId2" imgW="4689544" imgH="239514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	= (9 + 4 </a:t>
            </a:r>
            <a:r>
              <a:rPr lang="en-US" altLang="en-US" sz="180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91700" imgH="7327900" progId="Visio.Drawing.6">
                  <p:embed/>
                </p:oleObj>
              </mc:Choice>
              <mc:Fallback>
                <p:oleObj name="Visio" r:id="rId2" imgW="9791700" imgH="73279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5200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200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5200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4" y="2095500"/>
            <a:ext cx="364098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57" y="1524000"/>
            <a:ext cx="234538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5" y="2057400"/>
            <a:ext cx="372751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3" y="1614351"/>
            <a:ext cx="304564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71" y="2513013"/>
            <a:ext cx="3106258" cy="2286000"/>
          </a:xfrm>
          <a:prstGeom prst="rect">
            <a:avLst/>
          </a:prstGeom>
        </p:spPr>
      </p:pic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27459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2" y="1840004"/>
            <a:ext cx="303415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029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Underfitting</a:t>
            </a:r>
            <a:r>
              <a:rPr lang="en-US" altLang="en-US" sz="1800" b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Overfitting</a:t>
            </a:r>
            <a:r>
              <a:rPr lang="en-US" altLang="en-US" sz="1800" b="0"/>
              <a:t>: when model is too complex, training error is small but test error is large</a:t>
            </a:r>
            <a:endParaRPr lang="en-US" altLang="en-US" sz="1800" b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If training data is under-representative, testing errors increase and training errors decrease on increasing number of nodes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Increasing the size of training data reduces the difference between training and testing errors at a given number of nodes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523</TotalTime>
  <Pages>3</Pages>
  <Words>1169</Words>
  <Application>Microsoft Office PowerPoint</Application>
  <PresentationFormat>Ekran Gösterisi (4:3)</PresentationFormat>
  <Paragraphs>181</Paragraphs>
  <Slides>25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4</vt:i4>
      </vt:variant>
      <vt:variant>
        <vt:lpstr>Slayt Başlıkları</vt:lpstr>
      </vt:variant>
      <vt:variant>
        <vt:i4>25</vt:i4>
      </vt:variant>
    </vt:vector>
  </HeadingPairs>
  <TitlesOfParts>
    <vt:vector size="35" baseType="lpstr">
      <vt:lpstr>Arial</vt:lpstr>
      <vt:lpstr>Monotype Sorts</vt:lpstr>
      <vt:lpstr>Tahoma</vt:lpstr>
      <vt:lpstr>Times New Roman</vt:lpstr>
      <vt:lpstr>Wingdings</vt:lpstr>
      <vt:lpstr>LC.BRev.FY97</vt:lpstr>
      <vt:lpstr>Visio</vt:lpstr>
      <vt:lpstr>VISIO</vt:lpstr>
      <vt:lpstr>Worksheet</vt:lpstr>
      <vt:lpstr>Equation</vt:lpstr>
      <vt:lpstr>Data Mining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Overfitting</vt:lpstr>
      <vt:lpstr>Model Overfitting</vt:lpstr>
      <vt:lpstr>Model Overfitting</vt:lpstr>
      <vt:lpstr>Notes on Overfitting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Estimating Statistical Bounds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Songül VARLI</cp:lastModifiedBy>
  <cp:revision>25</cp:revision>
  <cp:lastPrinted>2011-09-26T16:50:03Z</cp:lastPrinted>
  <dcterms:created xsi:type="dcterms:W3CDTF">2018-02-06T01:04:33Z</dcterms:created>
  <dcterms:modified xsi:type="dcterms:W3CDTF">2021-04-09T10:58:07Z</dcterms:modified>
</cp:coreProperties>
</file>