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2" r:id="rId8"/>
    <p:sldId id="270" r:id="rId9"/>
    <p:sldId id="269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EAB9-159E-40D9-AE81-F0E5461338CE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73BC3-7425-41E6-AF9E-69605CD7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d421f45f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c0d421f45f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d421f45f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0d421f45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d421f45f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c0d421f45f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d421f45f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0d421f45f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0d421f45f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c0d421f45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00350f7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cc00350f7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00350f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cc00350f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19d2edeb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19d2edeb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D318-52A0-44A8-BE62-C864E92C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ED4D-3003-440F-A4B7-1F129CA1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D00B-FFE4-441E-A5E9-C2D9520F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5708-1F08-4A78-B4C1-F65DCAEF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88D6-67F2-4605-85DE-A8421F2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3AD4-325B-4B31-B5C8-90C10359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E2976-56B7-482B-8580-CB386A4C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3261-B969-4B98-9BC7-F7075D49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B690-4DA6-4C14-A922-E5B7CB89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E6C0-6CBB-4A5E-A0A4-B9E861E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9566D-7685-4DD1-B950-6C824A438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2E615-CE64-4F93-876B-07F7B1BD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2FD6-E039-44E4-B1EE-2298C7AE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603-1FC5-45DF-9BF7-755B88BD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FC66-E50A-4971-8F91-D2458C3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F19E-A951-44BC-B874-9DE3371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F839-D137-4646-B454-89FEF5BA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933C-6B0F-441C-B84D-810EC47D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ACF2-FA6C-4348-8818-AD8628E5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3648-AB4A-4FA7-8298-CCD45E80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501D-0928-4789-BC9D-FCD2CFE3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6C724-BFEC-421B-AA88-1BC86C74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16EC-46BF-4792-9721-93DE5CF7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D1D0-3BD8-4176-A7DA-F464E35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45ED-2E00-4B24-872C-D39420B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7A03-30A9-4315-B57C-3E22D2DD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E476-8E4E-4CC9-B6D2-E950705BB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6C28-1C3C-42BD-AD8D-4FC122333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AAD8-7173-40F3-9D06-19392767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D05D-1E31-4FC3-9871-D23A36A7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30C05-5A0A-45D7-AA1F-74C1B34A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4509-9306-4150-8D81-E9888814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2E95-6C7B-4F33-BD2D-01A7F7C5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11893-CAC7-45EA-BD67-4CF5FF88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BA850-5C37-4405-9A3C-8ED8DF8BA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023A8-F2CF-4A8C-94D3-F1D86E7F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86361-26B6-46EF-84C9-888C98B8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14A14-F8C0-4BC3-BA7D-46B9D825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C4DDC-008C-4B14-AE2E-3D34BE3C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4A5-903F-48D5-A9C1-53E6F277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BB940-4230-4B2D-9E5F-368F5245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C4E7C-5E0B-4BCC-ADCA-21D0B32F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E78D-7DB1-4A90-9A03-99E6407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1B524-9438-46AD-9D4E-C6094D98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BA17C-ED9F-4AE0-BD35-B5DEF381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9C01-031B-42B5-87D4-F1E562C6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CB58-363E-4469-BE0A-4B33788F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6970-0BD1-473B-8EC8-2BCCFDF7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93AE0-1E04-48C1-9E18-FD66C831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D2FE-BE7C-479E-AD1D-1CBFA49D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62F8-8F03-4B2A-8E75-FF4A135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1C523-C979-4E9D-9673-D849B6C9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E233-263D-41C4-BACF-80D1BFF3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30611-42E6-4C19-80D0-DB953421A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F4486-5916-48B2-B93B-67D12ECA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9DDF-516E-4DDA-88CF-FC652B6B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DF6D-9010-4AA4-865B-DCDB1B67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D83B-A237-4DA7-8DC0-D6E49829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90C05-C6F5-489B-A250-A72876BB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69C5-985A-4507-A891-10BD2423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303-C497-4366-AC72-162842E3D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80CF-BE18-4EA2-8858-35CEA4AA8CB0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74B17-C5F4-40B3-81DF-7331145EF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45E0-82A2-448A-93BB-0501BCF32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5ACF-90E3-4444-A6E0-6F4BB71D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F644C-99DB-411E-850F-43214ED9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" sz="9600" b="1" dirty="0">
                <a:latin typeface="Times New Roman"/>
                <a:ea typeface="Times New Roman"/>
                <a:cs typeface="Times New Roman"/>
                <a:sym typeface="Times New Roman"/>
              </a:rPr>
              <a:t>DOORI</a:t>
            </a: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2CB7C-BE06-4C52-B096-70B3D9335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232" y="3425400"/>
            <a:ext cx="8019535" cy="2903837"/>
          </a:xfrm>
        </p:spPr>
        <p:txBody>
          <a:bodyPr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The Social Distancing Tracker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REVIEW 2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7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65F0-10C1-411C-AE2D-C56A7CC9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rebuchet MS" panose="020B0603020202020204" pitchFamily="34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CD84-D249-4FF3-8D20-02FB958A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same using Deep Learning &amp; Artificial Intelligence, for </a:t>
            </a:r>
            <a:r>
              <a:rPr lang="en-US" b="1" dirty="0"/>
              <a:t>better results</a:t>
            </a:r>
            <a:r>
              <a:rPr lang="en-US" dirty="0"/>
              <a:t>.</a:t>
            </a:r>
          </a:p>
          <a:p>
            <a:r>
              <a:rPr lang="en-US" dirty="0"/>
              <a:t>Train our model using Machine Learning for better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r>
              <a:rPr lang="en-US" dirty="0"/>
              <a:t>Implement an effective </a:t>
            </a:r>
            <a:r>
              <a:rPr lang="en-US" b="1" dirty="0"/>
              <a:t>algorithm</a:t>
            </a:r>
            <a:r>
              <a:rPr lang="en-US" dirty="0"/>
              <a:t> for Social Distance Tracking.</a:t>
            </a:r>
          </a:p>
        </p:txBody>
      </p:sp>
    </p:spTree>
    <p:extLst>
      <p:ext uri="{BB962C8B-B14F-4D97-AF65-F5344CB8AC3E}">
        <p14:creationId xmlns:p14="http://schemas.microsoft.com/office/powerpoint/2010/main" val="144283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304199" y="2083400"/>
            <a:ext cx="5407315" cy="134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8666" dirty="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866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5000"/>
            </a:pPr>
            <a:r>
              <a:rPr lang="en" sz="6667" b="1">
                <a:latin typeface="Trebuchet MS"/>
                <a:ea typeface="Trebuchet MS"/>
                <a:cs typeface="Trebuchet MS"/>
                <a:sym typeface="Trebuchet MS"/>
              </a:rPr>
              <a:t>Project Guide</a:t>
            </a:r>
            <a:endParaRPr sz="1467"/>
          </a:p>
        </p:txBody>
      </p:sp>
      <p:pic>
        <p:nvPicPr>
          <p:cNvPr id="136" name="Google Shape;13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" t="4702" r="-1204"/>
          <a:stretch/>
        </p:blipFill>
        <p:spPr>
          <a:xfrm>
            <a:off x="4229200" y="1690700"/>
            <a:ext cx="3831200" cy="36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131600" y="5569475"/>
            <a:ext cx="392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267" b="1">
                <a:solidFill>
                  <a:srgbClr val="1D2129"/>
                </a:solidFill>
                <a:latin typeface="PT Serif"/>
                <a:ea typeface="PT Serif"/>
                <a:cs typeface="PT Serif"/>
                <a:sym typeface="PT Serif"/>
              </a:rPr>
              <a:t>Dr. Abha Trivedi</a:t>
            </a:r>
            <a:endParaRPr sz="1467"/>
          </a:p>
          <a:p>
            <a:pPr algn="ctr"/>
            <a:r>
              <a:rPr lang="en" sz="2267">
                <a:solidFill>
                  <a:srgbClr val="1D2129"/>
                </a:solidFill>
                <a:latin typeface="PT Serif"/>
                <a:ea typeface="PT Serif"/>
                <a:cs typeface="PT Serif"/>
                <a:sym typeface="PT Serif"/>
              </a:rPr>
              <a:t>Assistant Professor</a:t>
            </a:r>
            <a:endParaRPr sz="14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100"/>
            </a:pPr>
            <a:r>
              <a:rPr lang="en" sz="6667" b="1"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 sz="2667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838200" y="2204094"/>
            <a:ext cx="10515600" cy="24498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186262" indent="-194728" algn="ctr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Shikhar Vashishtha – 19BCE10025</a:t>
            </a:r>
            <a:endParaRPr sz="1467">
              <a:latin typeface="Trebuchet MS"/>
              <a:ea typeface="Trebuchet MS"/>
              <a:cs typeface="Trebuchet MS"/>
              <a:sym typeface="Trebuchet MS"/>
            </a:endParaRPr>
          </a:p>
          <a:p>
            <a:pPr marL="186262" indent="-194728" algn="ctr">
              <a:lnSpc>
                <a:spcPct val="110000"/>
              </a:lnSpc>
              <a:spcBef>
                <a:spcPts val="933"/>
              </a:spcBef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Vardaan Vishnu – 19BCE10063</a:t>
            </a:r>
            <a:endParaRPr sz="1467">
              <a:latin typeface="Trebuchet MS"/>
              <a:ea typeface="Trebuchet MS"/>
              <a:cs typeface="Trebuchet MS"/>
              <a:sym typeface="Trebuchet MS"/>
            </a:endParaRPr>
          </a:p>
          <a:p>
            <a:pPr marL="186262" indent="-194728" algn="ctr">
              <a:lnSpc>
                <a:spcPct val="110000"/>
              </a:lnSpc>
              <a:spcBef>
                <a:spcPts val="933"/>
              </a:spcBef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Prantik Bhattacharjee – 19BCE10222</a:t>
            </a:r>
            <a:endParaRPr sz="1467">
              <a:latin typeface="Trebuchet MS"/>
              <a:ea typeface="Trebuchet MS"/>
              <a:cs typeface="Trebuchet MS"/>
              <a:sym typeface="Trebuchet MS"/>
            </a:endParaRPr>
          </a:p>
          <a:p>
            <a:pPr marL="186262" indent="-194728" algn="ctr">
              <a:lnSpc>
                <a:spcPct val="110000"/>
              </a:lnSpc>
              <a:spcBef>
                <a:spcPts val="933"/>
              </a:spcBef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Prashant Chauhan – 19BCE10280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100"/>
            </a:pPr>
            <a:r>
              <a:rPr lang="en" sz="5467" b="1" dirty="0">
                <a:latin typeface="Trebuchet MS"/>
                <a:ea typeface="Trebuchet MS"/>
                <a:cs typeface="Trebuchet MS"/>
                <a:sym typeface="Trebuchet MS"/>
              </a:rPr>
              <a:t>Objective &amp; Problem Statement</a:t>
            </a:r>
            <a:endParaRPr sz="1467" b="1"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 algn="just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In the current Covid-19 situation, safety measures taken by the governments around the world have failed in front of Covid-19, due to lack of social distancing practice.</a:t>
            </a:r>
          </a:p>
          <a:p>
            <a:pPr marL="237061" indent="-237061" algn="just">
              <a:spcBef>
                <a:spcPts val="0"/>
              </a:spcBef>
              <a:buClr>
                <a:schemeClr val="dk1"/>
              </a:buClr>
              <a:buSzPts val="1800"/>
            </a:pP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7061" indent="-237061" algn="just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Newer variants of the virus have emerged that are equivalent or more dangerous than the previous one. Thus, it becomes a monumental challenge to tackle the issue of social distancing in an overly populated country like India. </a:t>
            </a:r>
          </a:p>
          <a:p>
            <a:pPr marL="237061" indent="-237061" algn="just">
              <a:spcBef>
                <a:spcPts val="0"/>
              </a:spcBef>
              <a:buClr>
                <a:schemeClr val="dk1"/>
              </a:buClr>
              <a:buSzPts val="1800"/>
            </a:pPr>
            <a:endParaRPr lang="en" sz="2400" dirty="0">
              <a:latin typeface="Times New Roman"/>
              <a:cs typeface="Times New Roman"/>
              <a:sym typeface="Times New Roman"/>
            </a:endParaRPr>
          </a:p>
          <a:p>
            <a:pPr marL="237061" marR="0" lvl="0" indent="-287859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Times New Roman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Doori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aims to combine Computer Vision to create a real-time social distance monitoring software so that administrators can use them to locate breach of bio-bubbles. It uses OpenCV library and YOLO v3 for real-time human detection.</a:t>
            </a:r>
          </a:p>
          <a:p>
            <a:pPr marL="237061" marR="0" lvl="0" indent="-50799" algn="l" defTabSz="914400" rtl="0" eaLnBrk="1" fontAlgn="auto" latinLnBrk="0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prstClr val="black"/>
              </a:buClr>
              <a:buSzPts val="21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7061" indent="-237061" algn="just">
              <a:spcBef>
                <a:spcPts val="0"/>
              </a:spcBef>
              <a:buClr>
                <a:schemeClr val="dk1"/>
              </a:buClr>
              <a:buSzPts val="1800"/>
            </a:pPr>
            <a:endParaRPr lang="en-US"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0" y="365133"/>
            <a:ext cx="120964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sz="5067" b="1">
                <a:latin typeface="Trebuchet MS"/>
                <a:ea typeface="Trebuchet MS"/>
                <a:cs typeface="Trebuchet MS"/>
                <a:sym typeface="Trebuchet MS"/>
              </a:rPr>
              <a:t>Hardware &amp; software requirements</a:t>
            </a:r>
            <a:endParaRPr sz="5067" b="1"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1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Software requirements are: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57189">
              <a:spcBef>
                <a:spcPts val="0"/>
              </a:spcBef>
              <a:buSzPts val="1800"/>
              <a:buFont typeface="Times New Roman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OpenCV for Python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7061" indent="-50799">
              <a:spcBef>
                <a:spcPts val="0"/>
              </a:spcBef>
              <a:buClr>
                <a:schemeClr val="dk1"/>
              </a:buClr>
              <a:buSzPts val="21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1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 include: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57189">
              <a:spcBef>
                <a:spcPts val="0"/>
              </a:spcBef>
              <a:buSzPts val="1800"/>
              <a:buFont typeface="Times New Roman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57189">
              <a:spcBef>
                <a:spcPts val="0"/>
              </a:spcBef>
              <a:buSzPts val="1800"/>
              <a:buFont typeface="Times New Roman"/>
              <a:buChar char="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24x7 running System for seamless tracking and to run python script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838200" y="403171"/>
            <a:ext cx="10515600" cy="91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" sz="4533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5096" b="1" dirty="0">
                <a:latin typeface="Trebuchet MS"/>
                <a:ea typeface="Trebuchet MS"/>
                <a:cs typeface="Trebuchet MS"/>
                <a:sym typeface="Trebuchet MS"/>
              </a:rPr>
              <a:t>Overall system architecture diagram</a:t>
            </a:r>
            <a:endParaRPr sz="5096" b="1" dirty="0"/>
          </a:p>
        </p:txBody>
      </p:sp>
      <p:sp>
        <p:nvSpPr>
          <p:cNvPr id="179" name="Google Shape;179;p33"/>
          <p:cNvSpPr txBox="1"/>
          <p:nvPr/>
        </p:nvSpPr>
        <p:spPr>
          <a:xfrm>
            <a:off x="838200" y="1678900"/>
            <a:ext cx="105156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96" indent="-457200">
              <a:buSzPts val="1800"/>
              <a:buFont typeface="+mj-lt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Apply object detection to detect all people (and only people) in a given image/frame.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785" indent="-457200">
              <a:buFont typeface="+mj-lt"/>
              <a:buAutoNum type="arabicPeriod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96" indent="-457200">
              <a:buSzPts val="1800"/>
              <a:buFont typeface="+mj-lt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Compute the pairwise distances between all detected people.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785" indent="-457200">
              <a:buFont typeface="+mj-lt"/>
              <a:buAutoNum type="arabicPeriod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96" indent="-457200">
              <a:buSzPts val="1800"/>
              <a:buFont typeface="+mj-lt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Based on these distances, check to see if any two people are less than N pixels apart.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785" indent="-457200">
              <a:buFont typeface="+mj-lt"/>
              <a:buAutoNum type="arabicPeriod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96" indent="-457200">
              <a:buSzPts val="1800"/>
              <a:buFont typeface="+mj-lt"/>
              <a:buAutoNum type="arabicPeriod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Loop the entire process for all consequent frames.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429767" y="5735933"/>
            <a:ext cx="977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 rot="2700000">
            <a:off x="5510405" y="2037447"/>
            <a:ext cx="1153574" cy="1153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/>
          <p:nvPr/>
        </p:nvSpPr>
        <p:spPr>
          <a:xfrm rot="2700000">
            <a:off x="7308562" y="2037447"/>
            <a:ext cx="1153574" cy="1153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1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Incorporating Corrections &amp; Suggestions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/>
          </a:p>
        </p:txBody>
      </p:sp>
      <p:grpSp>
        <p:nvGrpSpPr>
          <p:cNvPr id="174" name="Google Shape;174;p31"/>
          <p:cNvGrpSpPr/>
          <p:nvPr/>
        </p:nvGrpSpPr>
        <p:grpSpPr>
          <a:xfrm>
            <a:off x="4953876" y="3659609"/>
            <a:ext cx="2283943" cy="2077681"/>
            <a:chOff x="3715500" y="2744775"/>
            <a:chExt cx="1713000" cy="1558300"/>
          </a:xfrm>
        </p:grpSpPr>
        <p:cxnSp>
          <p:nvCxnSpPr>
            <p:cNvPr id="175" name="Google Shape;175;p31"/>
            <p:cNvCxnSpPr>
              <a:endCxn id="176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31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 is terribly hot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1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Distortion</a:t>
              </a:r>
              <a:endParaRPr sz="2300" b="0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" name="Google Shape;178;p31"/>
          <p:cNvGrpSpPr/>
          <p:nvPr/>
        </p:nvGrpSpPr>
        <p:grpSpPr>
          <a:xfrm>
            <a:off x="8820346" y="1653092"/>
            <a:ext cx="2424415" cy="1595127"/>
            <a:chOff x="6615425" y="1239850"/>
            <a:chExt cx="1818356" cy="1196375"/>
          </a:xfrm>
        </p:grpSpPr>
        <p:sp>
          <p:nvSpPr>
            <p:cNvPr id="179" name="Google Shape;179;p31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0" name="Google Shape;180;p31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Not Constant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1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Filming Angle</a:t>
              </a:r>
              <a:endParaRPr sz="2300" b="0" i="0" u="none" strike="noStrike" cap="none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 rot="2700000">
            <a:off x="3713046" y="2037447"/>
            <a:ext cx="1153574" cy="1153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31"/>
          <p:cNvGrpSpPr/>
          <p:nvPr/>
        </p:nvGrpSpPr>
        <p:grpSpPr>
          <a:xfrm>
            <a:off x="946943" y="1653092"/>
            <a:ext cx="2424415" cy="1595127"/>
            <a:chOff x="710225" y="1239850"/>
            <a:chExt cx="1818356" cy="1196375"/>
          </a:xfrm>
        </p:grpSpPr>
        <p:sp>
          <p:nvSpPr>
            <p:cNvPr id="184" name="Google Shape;184;p31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" name="Google Shape;185;p31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Camera Distortion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31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ROI</a:t>
              </a:r>
              <a:endParaRPr sz="23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7" name="Google Shape;187;p31"/>
          <p:cNvSpPr/>
          <p:nvPr/>
        </p:nvSpPr>
        <p:spPr>
          <a:xfrm rot="2701262">
            <a:off x="4610815" y="3121970"/>
            <a:ext cx="1155695" cy="11550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1"/>
          <p:cNvGrpSpPr/>
          <p:nvPr/>
        </p:nvGrpSpPr>
        <p:grpSpPr>
          <a:xfrm>
            <a:off x="947025" y="3692974"/>
            <a:ext cx="3264770" cy="2044316"/>
            <a:chOff x="710286" y="2769800"/>
            <a:chExt cx="2448639" cy="1533275"/>
          </a:xfrm>
        </p:grpSpPr>
        <p:sp>
          <p:nvSpPr>
            <p:cNvPr id="189" name="Google Shape;189;p31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0" name="Google Shape;190;p31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Solves the problem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710286" y="3288682"/>
              <a:ext cx="174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Bird’s-eye-view</a:t>
              </a:r>
              <a:endParaRPr sz="23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2" name="Google Shape;192;p31"/>
          <p:cNvSpPr/>
          <p:nvPr/>
        </p:nvSpPr>
        <p:spPr>
          <a:xfrm rot="2700000">
            <a:off x="6408422" y="3121687"/>
            <a:ext cx="1155695" cy="1155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31"/>
          <p:cNvGrpSpPr/>
          <p:nvPr/>
        </p:nvGrpSpPr>
        <p:grpSpPr>
          <a:xfrm>
            <a:off x="7965268" y="3692974"/>
            <a:ext cx="3281885" cy="2044316"/>
            <a:chOff x="5974100" y="2769800"/>
            <a:chExt cx="2461475" cy="1533275"/>
          </a:xfrm>
        </p:grpSpPr>
        <p:sp>
          <p:nvSpPr>
            <p:cNvPr id="194" name="Google Shape;194;p31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5" name="Google Shape;195;p31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Constant Conversion Rate</a:t>
              </a: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31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What’s important</a:t>
              </a:r>
              <a:endParaRPr sz="2300" b="0" i="0" u="none" strike="noStrike" cap="non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" name="Google Shape;197;p31"/>
          <p:cNvGrpSpPr/>
          <p:nvPr/>
        </p:nvGrpSpPr>
        <p:grpSpPr>
          <a:xfrm>
            <a:off x="5857332" y="2375284"/>
            <a:ext cx="477729" cy="477729"/>
            <a:chOff x="5660400" y="238125"/>
            <a:chExt cx="481825" cy="481825"/>
          </a:xfrm>
        </p:grpSpPr>
        <p:sp>
          <p:nvSpPr>
            <p:cNvPr id="198" name="Google Shape;198;p3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1"/>
          <p:cNvSpPr/>
          <p:nvPr/>
        </p:nvSpPr>
        <p:spPr>
          <a:xfrm>
            <a:off x="4077064" y="2375276"/>
            <a:ext cx="425552" cy="477729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1"/>
          <p:cNvGrpSpPr/>
          <p:nvPr/>
        </p:nvGrpSpPr>
        <p:grpSpPr>
          <a:xfrm>
            <a:off x="4949686" y="3460555"/>
            <a:ext cx="477729" cy="477729"/>
            <a:chOff x="900750" y="1436075"/>
            <a:chExt cx="481825" cy="481825"/>
          </a:xfrm>
        </p:grpSpPr>
        <p:sp>
          <p:nvSpPr>
            <p:cNvPr id="202" name="Google Shape;202;p31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6747522" y="3460555"/>
            <a:ext cx="477878" cy="477729"/>
            <a:chOff x="5642475" y="1435075"/>
            <a:chExt cx="481975" cy="481825"/>
          </a:xfrm>
        </p:grpSpPr>
        <p:sp>
          <p:nvSpPr>
            <p:cNvPr id="207" name="Google Shape;207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1"/>
          <p:cNvGrpSpPr/>
          <p:nvPr/>
        </p:nvGrpSpPr>
        <p:grpSpPr>
          <a:xfrm>
            <a:off x="7689541" y="2375364"/>
            <a:ext cx="391890" cy="477729"/>
            <a:chOff x="3907325" y="2620775"/>
            <a:chExt cx="395250" cy="481825"/>
          </a:xfrm>
        </p:grpSpPr>
        <p:sp>
          <p:nvSpPr>
            <p:cNvPr id="211" name="Google Shape;211;p31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12035" y="394267"/>
            <a:ext cx="11701669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b="1" dirty="0"/>
              <a:t>How CV does Image Processing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endParaRPr b="1" dirty="0"/>
          </a:p>
        </p:txBody>
      </p:sp>
      <p:grpSp>
        <p:nvGrpSpPr>
          <p:cNvPr id="220" name="Google Shape;220;p32"/>
          <p:cNvGrpSpPr/>
          <p:nvPr/>
        </p:nvGrpSpPr>
        <p:grpSpPr>
          <a:xfrm>
            <a:off x="4193428" y="2080989"/>
            <a:ext cx="1902977" cy="1901777"/>
            <a:chOff x="3145150" y="1332175"/>
            <a:chExt cx="1427268" cy="1426368"/>
          </a:xfrm>
        </p:grpSpPr>
        <p:sp>
          <p:nvSpPr>
            <p:cNvPr id="221" name="Google Shape;221;p32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2" name="Google Shape;222;p32"/>
            <p:cNvCxnSpPr>
              <a:endCxn id="221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3" name="Google Shape;223;p32"/>
          <p:cNvGrpSpPr/>
          <p:nvPr/>
        </p:nvGrpSpPr>
        <p:grpSpPr>
          <a:xfrm>
            <a:off x="6096290" y="2080989"/>
            <a:ext cx="1899777" cy="1904977"/>
            <a:chOff x="4572332" y="1332175"/>
            <a:chExt cx="1424868" cy="1428768"/>
          </a:xfrm>
        </p:grpSpPr>
        <p:sp>
          <p:nvSpPr>
            <p:cNvPr id="224" name="Google Shape;224;p32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5" name="Google Shape;225;p32"/>
            <p:cNvCxnSpPr>
              <a:endCxn id="224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32"/>
          <p:cNvGrpSpPr/>
          <p:nvPr/>
        </p:nvGrpSpPr>
        <p:grpSpPr>
          <a:xfrm>
            <a:off x="4193428" y="3776084"/>
            <a:ext cx="1906177" cy="1904977"/>
            <a:chOff x="3145150" y="2755932"/>
            <a:chExt cx="1429668" cy="1428768"/>
          </a:xfrm>
        </p:grpSpPr>
        <p:sp>
          <p:nvSpPr>
            <p:cNvPr id="227" name="Google Shape;227;p32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8" name="Google Shape;228;p32"/>
            <p:cNvCxnSpPr>
              <a:endCxn id="227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9" name="Google Shape;229;p32"/>
          <p:cNvGrpSpPr/>
          <p:nvPr/>
        </p:nvGrpSpPr>
        <p:grpSpPr>
          <a:xfrm>
            <a:off x="6099490" y="3782884"/>
            <a:ext cx="1896577" cy="1898177"/>
            <a:chOff x="4574732" y="2761032"/>
            <a:chExt cx="1422468" cy="1423668"/>
          </a:xfrm>
        </p:grpSpPr>
        <p:sp>
          <p:nvSpPr>
            <p:cNvPr id="230" name="Google Shape;230;p32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31" name="Google Shape;231;p32"/>
            <p:cNvCxnSpPr>
              <a:endCxn id="230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" name="Google Shape;232;p32"/>
          <p:cNvGrpSpPr/>
          <p:nvPr/>
        </p:nvGrpSpPr>
        <p:grpSpPr>
          <a:xfrm>
            <a:off x="5313914" y="3100252"/>
            <a:ext cx="1561561" cy="1561561"/>
            <a:chOff x="5587975" y="1952850"/>
            <a:chExt cx="1171200" cy="1171200"/>
          </a:xfrm>
        </p:grpSpPr>
        <p:sp>
          <p:nvSpPr>
            <p:cNvPr id="233" name="Google Shape;233;p32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23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OpenCv</a:t>
              </a: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32"/>
          <p:cNvGrpSpPr/>
          <p:nvPr/>
        </p:nvGrpSpPr>
        <p:grpSpPr>
          <a:xfrm>
            <a:off x="1964619" y="2081000"/>
            <a:ext cx="2512753" cy="1387631"/>
            <a:chOff x="710263" y="1513963"/>
            <a:chExt cx="1884612" cy="1040749"/>
          </a:xfrm>
        </p:grpSpPr>
        <p:sp>
          <p:nvSpPr>
            <p:cNvPr id="236" name="Google Shape;236;p32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Calibration</a:t>
              </a:r>
              <a:endParaRPr sz="23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" name="Google Shape;238;p32"/>
          <p:cNvGrpSpPr/>
          <p:nvPr/>
        </p:nvGrpSpPr>
        <p:grpSpPr>
          <a:xfrm>
            <a:off x="1262694" y="4945026"/>
            <a:ext cx="3246428" cy="1126880"/>
            <a:chOff x="710263" y="3157755"/>
            <a:chExt cx="2434882" cy="845181"/>
          </a:xfrm>
        </p:grpSpPr>
        <p:sp>
          <p:nvSpPr>
            <p:cNvPr id="239" name="Google Shape;239;p32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1260545" y="3157755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Movements</a:t>
              </a:r>
              <a:endParaRPr sz="2300" b="0" i="0" u="none" strike="noStrike" cap="non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1" name="Google Shape;241;p32"/>
          <p:cNvGrpSpPr/>
          <p:nvPr/>
        </p:nvGrpSpPr>
        <p:grpSpPr>
          <a:xfrm>
            <a:off x="8260382" y="2041375"/>
            <a:ext cx="2512753" cy="1387631"/>
            <a:chOff x="6547463" y="1513963"/>
            <a:chExt cx="1884612" cy="1040749"/>
          </a:xfrm>
        </p:grpSpPr>
        <p:sp>
          <p:nvSpPr>
            <p:cNvPr id="242" name="Google Shape;242;p32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Remove Noise</a:t>
              </a:r>
              <a:endParaRPr sz="23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8364657" y="4661826"/>
            <a:ext cx="2512753" cy="1387630"/>
            <a:chOff x="6547463" y="2962188"/>
            <a:chExt cx="1884612" cy="1040749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US" sz="23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Irrelevant Areas</a:t>
              </a:r>
              <a:endParaRPr sz="2300" b="0" i="0" u="none" strike="noStrike" cap="none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7260072" y="4945021"/>
            <a:ext cx="452408" cy="452337"/>
            <a:chOff x="2685825" y="840375"/>
            <a:chExt cx="481900" cy="481825"/>
          </a:xfrm>
        </p:grpSpPr>
        <p:sp>
          <p:nvSpPr>
            <p:cNvPr id="248" name="Google Shape;248;p32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7252651" y="2364449"/>
            <a:ext cx="467241" cy="453182"/>
            <a:chOff x="3270675" y="841800"/>
            <a:chExt cx="497700" cy="482725"/>
          </a:xfrm>
        </p:grpSpPr>
        <p:sp>
          <p:nvSpPr>
            <p:cNvPr id="251" name="Google Shape;251;p3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2"/>
          <p:cNvSpPr/>
          <p:nvPr/>
        </p:nvSpPr>
        <p:spPr>
          <a:xfrm>
            <a:off x="4477372" y="2378997"/>
            <a:ext cx="452337" cy="424079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32"/>
          <p:cNvGrpSpPr/>
          <p:nvPr/>
        </p:nvGrpSpPr>
        <p:grpSpPr>
          <a:xfrm>
            <a:off x="4477356" y="4945027"/>
            <a:ext cx="452337" cy="452337"/>
            <a:chOff x="3271200" y="1435075"/>
            <a:chExt cx="481825" cy="481825"/>
          </a:xfrm>
        </p:grpSpPr>
        <p:sp>
          <p:nvSpPr>
            <p:cNvPr id="256" name="Google Shape;256;p32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C680-BC75-42E4-9EC3-351FBC70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2C0AA-AF62-4A2A-9116-38FEBC4A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35"/>
          <a:stretch/>
        </p:blipFill>
        <p:spPr>
          <a:xfrm>
            <a:off x="2226255" y="1825625"/>
            <a:ext cx="7739489" cy="4188809"/>
          </a:xfrm>
        </p:spPr>
      </p:pic>
    </p:spTree>
    <p:extLst>
      <p:ext uri="{BB962C8B-B14F-4D97-AF65-F5344CB8AC3E}">
        <p14:creationId xmlns:p14="http://schemas.microsoft.com/office/powerpoint/2010/main" val="133919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319</Words>
  <Application>Microsoft Office PowerPoint</Application>
  <PresentationFormat>Widescreen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Extra Condensed Medium</vt:lpstr>
      <vt:lpstr>PT Serif</vt:lpstr>
      <vt:lpstr>Roboto</vt:lpstr>
      <vt:lpstr>Times New Roman</vt:lpstr>
      <vt:lpstr>Trebuchet MS</vt:lpstr>
      <vt:lpstr>Office Theme</vt:lpstr>
      <vt:lpstr>DOORI</vt:lpstr>
      <vt:lpstr>Project Guide</vt:lpstr>
      <vt:lpstr>Team Members</vt:lpstr>
      <vt:lpstr>Objective &amp; Problem Statement</vt:lpstr>
      <vt:lpstr>Hardware &amp; software requirements</vt:lpstr>
      <vt:lpstr> Overall system architecture diagram</vt:lpstr>
      <vt:lpstr>Incorporating Corrections &amp; Suggestions </vt:lpstr>
      <vt:lpstr>How CV does Image Processing </vt:lpstr>
      <vt:lpstr>Demo</vt:lpstr>
      <vt:lpstr>Future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DOORI</dc:title>
  <dc:creator>VARDAAN</dc:creator>
  <cp:lastModifiedBy>VARDAAN</cp:lastModifiedBy>
  <cp:revision>11</cp:revision>
  <dcterms:created xsi:type="dcterms:W3CDTF">2021-04-01T06:07:10Z</dcterms:created>
  <dcterms:modified xsi:type="dcterms:W3CDTF">2021-04-01T09:18:29Z</dcterms:modified>
</cp:coreProperties>
</file>