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Libre Baskerville"/>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ibreBaskerville-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ibreBaskerville-italic.fntdata"/><Relationship Id="rId25" Type="http://schemas.openxmlformats.org/officeDocument/2006/relationships/font" Target="fonts/LibreBaskervill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6e1fa1dc6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d6e1fa1dc6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6e1fa1dc6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d6e1fa1dc6_2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6e1fa1dc6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d6e1fa1dc6_2_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6e1fa1dc6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d6e1fa1dc6_2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4ac465a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4ac465a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4ac465a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4ac465a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4b96a319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4b96a31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4ac465a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4ac465a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6e1fa1dc6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6e1fa1dc6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6e1fa1dc6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d6e1fa1dc6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826e5ac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d826e5ac0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6e1fa1dc6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d6e1fa1dc6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4ac465a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4ac465a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6e1fa1dc6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d6e1fa1dc6_2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6e1fa1dc6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6e1fa1dc6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6e1fa1dc6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6e1fa1dc6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6e1fa1dc6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6e1fa1dc6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682097"/>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Trebuchet MS"/>
              <a:buNone/>
            </a:pPr>
            <a:r>
              <a:rPr b="1" lang="en" sz="5100">
                <a:latin typeface="Trebuchet MS"/>
                <a:ea typeface="Trebuchet MS"/>
                <a:cs typeface="Trebuchet MS"/>
                <a:sym typeface="Trebuchet MS"/>
              </a:rPr>
              <a:t>T-test using Python</a:t>
            </a:r>
            <a:endParaRPr sz="5100"/>
          </a:p>
        </p:txBody>
      </p:sp>
      <p:sp>
        <p:nvSpPr>
          <p:cNvPr id="130" name="Google Shape;130;p25"/>
          <p:cNvSpPr txBox="1"/>
          <p:nvPr>
            <p:ph idx="1" type="subTitle"/>
          </p:nvPr>
        </p:nvSpPr>
        <p:spPr>
          <a:xfrm>
            <a:off x="1143000" y="2701525"/>
            <a:ext cx="6858000" cy="22242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chemeClr val="dk1"/>
              </a:buClr>
              <a:buSzPts val="1800"/>
              <a:buNone/>
            </a:pPr>
            <a:r>
              <a:rPr b="1" lang="en" sz="2770">
                <a:latin typeface="Trebuchet MS"/>
                <a:ea typeface="Trebuchet MS"/>
                <a:cs typeface="Trebuchet MS"/>
                <a:sym typeface="Trebuchet MS"/>
              </a:rPr>
              <a:t>Statistics</a:t>
            </a:r>
            <a:r>
              <a:rPr b="1" lang="en" sz="2770">
                <a:latin typeface="Trebuchet MS"/>
                <a:ea typeface="Trebuchet MS"/>
                <a:cs typeface="Trebuchet MS"/>
                <a:sym typeface="Trebuchet MS"/>
              </a:rPr>
              <a:t> Activity</a:t>
            </a:r>
            <a:endParaRPr sz="2770"/>
          </a:p>
          <a:p>
            <a:pPr indent="0" lvl="0" marL="0" rtl="0" algn="ctr">
              <a:lnSpc>
                <a:spcPct val="90000"/>
              </a:lnSpc>
              <a:spcBef>
                <a:spcPts val="800"/>
              </a:spcBef>
              <a:spcAft>
                <a:spcPts val="0"/>
              </a:spcAft>
              <a:buClr>
                <a:schemeClr val="dk1"/>
              </a:buClr>
              <a:buSzPts val="1800"/>
              <a:buNone/>
            </a:pPr>
            <a:r>
              <a:t/>
            </a:r>
            <a:endParaRPr b="1" sz="1100"/>
          </a:p>
          <a:p>
            <a:pPr indent="0" lvl="0" marL="0" rtl="0" algn="ctr">
              <a:lnSpc>
                <a:spcPct val="90000"/>
              </a:lnSpc>
              <a:spcBef>
                <a:spcPts val="800"/>
              </a:spcBef>
              <a:spcAft>
                <a:spcPts val="0"/>
              </a:spcAft>
              <a:buClr>
                <a:schemeClr val="dk1"/>
              </a:buClr>
              <a:buSzPts val="1800"/>
              <a:buNone/>
            </a:pPr>
            <a:r>
              <a:t/>
            </a:r>
            <a:endParaRPr b="1" sz="1100"/>
          </a:p>
          <a:p>
            <a:pPr indent="0" lvl="0" marL="0" rtl="0" algn="ctr">
              <a:lnSpc>
                <a:spcPct val="90000"/>
              </a:lnSpc>
              <a:spcBef>
                <a:spcPts val="800"/>
              </a:spcBef>
              <a:spcAft>
                <a:spcPts val="0"/>
              </a:spcAft>
              <a:buClr>
                <a:schemeClr val="dk1"/>
              </a:buClr>
              <a:buSzPts val="1500"/>
              <a:buNone/>
            </a:pPr>
            <a:r>
              <a:rPr lang="en" sz="1500">
                <a:latin typeface="Libre Baskerville"/>
                <a:ea typeface="Libre Baskerville"/>
                <a:cs typeface="Libre Baskerville"/>
                <a:sym typeface="Libre Baskerville"/>
              </a:rPr>
              <a:t>Dr. Rabia Musheer</a:t>
            </a:r>
            <a:endParaRPr sz="1500">
              <a:latin typeface="Libre Baskerville"/>
              <a:ea typeface="Libre Baskerville"/>
              <a:cs typeface="Libre Baskerville"/>
              <a:sym typeface="Libre Baskerville"/>
            </a:endParaRPr>
          </a:p>
          <a:p>
            <a:pPr indent="0" lvl="0" marL="0" rtl="0" algn="ctr">
              <a:lnSpc>
                <a:spcPct val="90000"/>
              </a:lnSpc>
              <a:spcBef>
                <a:spcPts val="800"/>
              </a:spcBef>
              <a:spcAft>
                <a:spcPts val="0"/>
              </a:spcAft>
              <a:buClr>
                <a:schemeClr val="dk1"/>
              </a:buClr>
              <a:buSzPts val="1200"/>
              <a:buNone/>
            </a:pPr>
            <a:r>
              <a:rPr i="1" lang="en" sz="1200">
                <a:latin typeface="Libre Baskerville"/>
                <a:ea typeface="Libre Baskerville"/>
                <a:cs typeface="Libre Baskerville"/>
                <a:sym typeface="Libre Baskerville"/>
              </a:rPr>
              <a:t>Probability, Statistics And Reliability</a:t>
            </a:r>
            <a:endParaRPr sz="1100"/>
          </a:p>
          <a:p>
            <a:pPr indent="0" lvl="0" marL="0" rtl="0" algn="ctr">
              <a:lnSpc>
                <a:spcPct val="90000"/>
              </a:lnSpc>
              <a:spcBef>
                <a:spcPts val="800"/>
              </a:spcBef>
              <a:spcAft>
                <a:spcPts val="0"/>
              </a:spcAft>
              <a:buClr>
                <a:schemeClr val="dk1"/>
              </a:buClr>
              <a:buSzPts val="1200"/>
              <a:buNone/>
            </a:pPr>
            <a:r>
              <a:rPr i="1" lang="en" sz="1200">
                <a:latin typeface="Libre Baskerville"/>
                <a:ea typeface="Libre Baskerville"/>
                <a:cs typeface="Libre Baskerville"/>
                <a:sym typeface="Libre Baskerville"/>
              </a:rPr>
              <a:t>MAT3003  - F11+F12+F13</a:t>
            </a:r>
            <a:endParaRPr sz="1100"/>
          </a:p>
          <a:p>
            <a:pPr indent="0" lvl="0" marL="0" rtl="0" algn="ctr">
              <a:lnSpc>
                <a:spcPct val="90000"/>
              </a:lnSpc>
              <a:spcBef>
                <a:spcPts val="800"/>
              </a:spcBef>
              <a:spcAft>
                <a:spcPts val="0"/>
              </a:spcAft>
              <a:buClr>
                <a:schemeClr val="dk1"/>
              </a:buClr>
              <a:buSzPts val="1800"/>
              <a:buNone/>
            </a:pPr>
            <a:r>
              <a:t/>
            </a:r>
            <a:endParaRPr sz="1100"/>
          </a:p>
          <a:p>
            <a:pPr indent="0" lvl="0" marL="0" rtl="0" algn="ctr">
              <a:lnSpc>
                <a:spcPct val="90000"/>
              </a:lnSpc>
              <a:spcBef>
                <a:spcPts val="800"/>
              </a:spcBef>
              <a:spcAft>
                <a:spcPts val="0"/>
              </a:spcAft>
              <a:buClr>
                <a:schemeClr val="dk1"/>
              </a:buClr>
              <a:buSzPts val="1800"/>
              <a:buNone/>
            </a:pPr>
            <a:r>
              <a:t/>
            </a:r>
            <a:endParaRPr sz="1100"/>
          </a:p>
          <a:p>
            <a:pPr indent="0" lvl="0" marL="0" rtl="0" algn="ctr">
              <a:lnSpc>
                <a:spcPct val="90000"/>
              </a:lnSpc>
              <a:spcBef>
                <a:spcPts val="800"/>
              </a:spcBef>
              <a:spcAft>
                <a:spcPts val="0"/>
              </a:spcAft>
              <a:buClr>
                <a:schemeClr val="dk1"/>
              </a:buClr>
              <a:buSzPts val="1800"/>
              <a:buNone/>
            </a:pPr>
            <a:r>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Trebuchet MS"/>
              <a:buNone/>
            </a:pPr>
            <a:r>
              <a:rPr b="1" i="0" lang="en" sz="3800">
                <a:latin typeface="Trebuchet MS"/>
                <a:ea typeface="Trebuchet MS"/>
                <a:cs typeface="Trebuchet MS"/>
                <a:sym typeface="Trebuchet MS"/>
              </a:rPr>
              <a:t>Types of T-tests</a:t>
            </a:r>
            <a:endParaRPr sz="3800">
              <a:latin typeface="Trebuchet MS"/>
              <a:ea typeface="Trebuchet MS"/>
              <a:cs typeface="Trebuchet MS"/>
              <a:sym typeface="Trebuchet MS"/>
            </a:endParaRPr>
          </a:p>
        </p:txBody>
      </p:sp>
      <p:sp>
        <p:nvSpPr>
          <p:cNvPr id="188" name="Google Shape;188;p3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209550" lvl="0" marL="177800" rtl="0" algn="l">
              <a:spcBef>
                <a:spcPts val="800"/>
              </a:spcBef>
              <a:spcAft>
                <a:spcPts val="0"/>
              </a:spcAft>
              <a:buSzPts val="2700"/>
              <a:buChar char="•"/>
            </a:pPr>
            <a:r>
              <a:rPr lang="en" sz="1700">
                <a:latin typeface="Libre Baskerville"/>
                <a:ea typeface="Libre Baskerville"/>
                <a:cs typeface="Libre Baskerville"/>
                <a:sym typeface="Libre Baskerville"/>
              </a:rPr>
              <a:t>An </a:t>
            </a:r>
            <a:r>
              <a:rPr b="1" lang="en" sz="1700">
                <a:latin typeface="Libre Baskerville"/>
                <a:ea typeface="Libre Baskerville"/>
                <a:cs typeface="Libre Baskerville"/>
                <a:sym typeface="Libre Baskerville"/>
              </a:rPr>
              <a:t>Independent Samples</a:t>
            </a:r>
            <a:r>
              <a:rPr lang="en" sz="1700">
                <a:latin typeface="Libre Baskerville"/>
                <a:ea typeface="Libre Baskerville"/>
                <a:cs typeface="Libre Baskerville"/>
                <a:sym typeface="Libre Baskerville"/>
              </a:rPr>
              <a:t> t-test compares the means for two groups. </a:t>
            </a:r>
            <a:endParaRPr sz="1700">
              <a:latin typeface="Libre Baskerville"/>
              <a:ea typeface="Libre Baskerville"/>
              <a:cs typeface="Libre Baskerville"/>
              <a:sym typeface="Libre Baskerville"/>
            </a:endParaRPr>
          </a:p>
          <a:p>
            <a:pPr indent="-209550" lvl="0" marL="177800" rtl="0" algn="l">
              <a:spcBef>
                <a:spcPts val="800"/>
              </a:spcBef>
              <a:spcAft>
                <a:spcPts val="0"/>
              </a:spcAft>
              <a:buSzPts val="2700"/>
              <a:buChar char="•"/>
            </a:pPr>
            <a:r>
              <a:rPr lang="en" sz="1700">
                <a:latin typeface="Libre Baskerville"/>
                <a:ea typeface="Libre Baskerville"/>
                <a:cs typeface="Libre Baskerville"/>
                <a:sym typeface="Libre Baskerville"/>
              </a:rPr>
              <a:t>Subjects in each sample are also assumed to come from different populations, that is, subjects in </a:t>
            </a:r>
            <a:r>
              <a:rPr b="1" lang="en" sz="1700">
                <a:latin typeface="Libre Baskerville"/>
                <a:ea typeface="Libre Baskerville"/>
                <a:cs typeface="Libre Baskerville"/>
                <a:sym typeface="Libre Baskerville"/>
              </a:rPr>
              <a:t>“Sample A” </a:t>
            </a:r>
            <a:r>
              <a:rPr lang="en" sz="1700">
                <a:latin typeface="Libre Baskerville"/>
                <a:ea typeface="Libre Baskerville"/>
                <a:cs typeface="Libre Baskerville"/>
                <a:sym typeface="Libre Baskerville"/>
              </a:rPr>
              <a:t>are assumed to come from </a:t>
            </a:r>
            <a:r>
              <a:rPr b="1" lang="en" sz="1700">
                <a:latin typeface="Libre Baskerville"/>
                <a:ea typeface="Libre Baskerville"/>
                <a:cs typeface="Libre Baskerville"/>
                <a:sym typeface="Libre Baskerville"/>
              </a:rPr>
              <a:t>“Population A”</a:t>
            </a:r>
            <a:r>
              <a:rPr lang="en" sz="1700">
                <a:latin typeface="Libre Baskerville"/>
                <a:ea typeface="Libre Baskerville"/>
                <a:cs typeface="Libre Baskerville"/>
                <a:sym typeface="Libre Baskerville"/>
              </a:rPr>
              <a:t> and subjects in </a:t>
            </a:r>
            <a:r>
              <a:rPr b="1" lang="en" sz="1700">
                <a:latin typeface="Libre Baskerville"/>
                <a:ea typeface="Libre Baskerville"/>
                <a:cs typeface="Libre Baskerville"/>
                <a:sym typeface="Libre Baskerville"/>
              </a:rPr>
              <a:t>“Sample B” </a:t>
            </a:r>
            <a:r>
              <a:rPr lang="en" sz="1700">
                <a:latin typeface="Libre Baskerville"/>
                <a:ea typeface="Libre Baskerville"/>
                <a:cs typeface="Libre Baskerville"/>
                <a:sym typeface="Libre Baskerville"/>
              </a:rPr>
              <a:t>are assumed to come from </a:t>
            </a:r>
            <a:r>
              <a:rPr b="1" lang="en" sz="1700">
                <a:latin typeface="Libre Baskerville"/>
                <a:ea typeface="Libre Baskerville"/>
                <a:cs typeface="Libre Baskerville"/>
                <a:sym typeface="Libre Baskerville"/>
              </a:rPr>
              <a:t>“Population B”</a:t>
            </a:r>
            <a:endParaRPr b="1" sz="1700">
              <a:latin typeface="Libre Baskerville"/>
              <a:ea typeface="Libre Baskerville"/>
              <a:cs typeface="Libre Baskerville"/>
              <a:sym typeface="Libre Baskerville"/>
            </a:endParaRPr>
          </a:p>
          <a:p>
            <a:pPr indent="-209550" lvl="0" marL="177800" rtl="0" algn="l">
              <a:spcBef>
                <a:spcPts val="800"/>
              </a:spcBef>
              <a:spcAft>
                <a:spcPts val="0"/>
              </a:spcAft>
              <a:buSzPts val="2700"/>
              <a:buChar char="•"/>
            </a:pPr>
            <a:r>
              <a:rPr lang="en" sz="1700">
                <a:latin typeface="Libre Baskerville"/>
                <a:ea typeface="Libre Baskerville"/>
                <a:cs typeface="Libre Baskerville"/>
                <a:sym typeface="Libre Baskerville"/>
              </a:rPr>
              <a:t>The populations are assumed to differ only in the level of the independent variable.</a:t>
            </a:r>
            <a:endParaRPr sz="1700">
              <a:latin typeface="Libre Baskerville"/>
              <a:ea typeface="Libre Baskerville"/>
              <a:cs typeface="Libre Baskerville"/>
              <a:sym typeface="Libre Baskerville"/>
            </a:endParaRPr>
          </a:p>
          <a:p>
            <a:pPr indent="0" lvl="0" marL="177800" rtl="0" algn="l">
              <a:lnSpc>
                <a:spcPct val="90000"/>
              </a:lnSpc>
              <a:spcBef>
                <a:spcPts val="800"/>
              </a:spcBef>
              <a:spcAft>
                <a:spcPts val="0"/>
              </a:spcAft>
              <a:buNone/>
            </a:pPr>
            <a:r>
              <a:t/>
            </a:r>
            <a:endParaRPr sz="1700"/>
          </a:p>
          <a:p>
            <a:pPr indent="-38100" lvl="0" marL="177800" rtl="0" algn="l">
              <a:lnSpc>
                <a:spcPct val="90000"/>
              </a:lnSpc>
              <a:spcBef>
                <a:spcPts val="800"/>
              </a:spcBef>
              <a:spcAft>
                <a:spcPts val="0"/>
              </a:spcAft>
              <a:buClr>
                <a:schemeClr val="dk1"/>
              </a:buClr>
              <a:buSzPts val="2100"/>
              <a:buNone/>
            </a:pPr>
            <a:r>
              <a:t/>
            </a:r>
            <a:endParaRPr sz="1700">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Trebuchet MS"/>
              <a:buNone/>
            </a:pPr>
            <a:r>
              <a:rPr b="1" lang="en" sz="3800">
                <a:latin typeface="Trebuchet MS"/>
                <a:ea typeface="Trebuchet MS"/>
                <a:cs typeface="Trebuchet MS"/>
                <a:sym typeface="Trebuchet MS"/>
              </a:rPr>
              <a:t>T-test in Python</a:t>
            </a:r>
            <a:endParaRPr sz="3800"/>
          </a:p>
        </p:txBody>
      </p:sp>
      <p:sp>
        <p:nvSpPr>
          <p:cNvPr id="194" name="Google Shape;194;p3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1000"/>
              </a:spcBef>
              <a:spcAft>
                <a:spcPts val="0"/>
              </a:spcAft>
              <a:buClr>
                <a:schemeClr val="dk1"/>
              </a:buClr>
              <a:buSzPts val="2100"/>
              <a:buNone/>
            </a:pPr>
            <a:r>
              <a:rPr lang="en" sz="1700">
                <a:latin typeface="Libre Baskerville"/>
                <a:ea typeface="Libre Baskerville"/>
                <a:cs typeface="Libre Baskerville"/>
                <a:sym typeface="Libre Baskerville"/>
              </a:rPr>
              <a:t>The </a:t>
            </a:r>
            <a:r>
              <a:rPr lang="en" sz="1700">
                <a:latin typeface="Libre Baskerville"/>
                <a:ea typeface="Libre Baskerville"/>
                <a:cs typeface="Libre Baskerville"/>
                <a:sym typeface="Libre Baskerville"/>
              </a:rPr>
              <a:t>T-test program in python gives two values:</a:t>
            </a:r>
            <a:endParaRPr sz="1700"/>
          </a:p>
          <a:p>
            <a:pPr indent="-196850" lvl="0" marL="635000" rtl="0" algn="l">
              <a:lnSpc>
                <a:spcPct val="90000"/>
              </a:lnSpc>
              <a:spcBef>
                <a:spcPts val="1000"/>
              </a:spcBef>
              <a:spcAft>
                <a:spcPts val="0"/>
              </a:spcAft>
              <a:buSzPts val="1700"/>
              <a:buFont typeface="Libre Baskerville"/>
              <a:buAutoNum type="arabicPeriod"/>
            </a:pPr>
            <a:r>
              <a:rPr b="1" lang="en" sz="1700">
                <a:latin typeface="Libre Baskerville"/>
                <a:ea typeface="Libre Baskerville"/>
                <a:cs typeface="Libre Baskerville"/>
                <a:sym typeface="Libre Baskerville"/>
              </a:rPr>
              <a:t>T- Value</a:t>
            </a:r>
            <a:endParaRPr sz="1700"/>
          </a:p>
          <a:p>
            <a:pPr indent="-215900" lvl="1" marL="977900" rtl="0" algn="l">
              <a:lnSpc>
                <a:spcPct val="90000"/>
              </a:lnSpc>
              <a:spcBef>
                <a:spcPts val="400"/>
              </a:spcBef>
              <a:spcAft>
                <a:spcPts val="0"/>
              </a:spcAft>
              <a:buClr>
                <a:schemeClr val="dk1"/>
              </a:buClr>
              <a:buSzPts val="2400"/>
              <a:buChar char="•"/>
            </a:pPr>
            <a:r>
              <a:rPr lang="en" sz="1700">
                <a:latin typeface="Libre Baskerville"/>
                <a:ea typeface="Libre Baskerville"/>
                <a:cs typeface="Libre Baskerville"/>
                <a:sym typeface="Libre Baskerville"/>
              </a:rPr>
              <a:t>It</a:t>
            </a:r>
            <a:r>
              <a:rPr lang="en" sz="1700">
                <a:latin typeface="Libre Baskerville"/>
                <a:ea typeface="Libre Baskerville"/>
                <a:cs typeface="Libre Baskerville"/>
                <a:sym typeface="Libre Baskerville"/>
              </a:rPr>
              <a:t> is the ratio of difference between two groups and the difference within the groups.</a:t>
            </a:r>
            <a:endParaRPr sz="1700"/>
          </a:p>
          <a:p>
            <a:pPr indent="-215900" lvl="1" marL="977900" rtl="0" algn="l">
              <a:lnSpc>
                <a:spcPct val="90000"/>
              </a:lnSpc>
              <a:spcBef>
                <a:spcPts val="400"/>
              </a:spcBef>
              <a:spcAft>
                <a:spcPts val="0"/>
              </a:spcAft>
              <a:buClr>
                <a:schemeClr val="dk1"/>
              </a:buClr>
              <a:buSzPts val="2400"/>
              <a:buChar char="•"/>
            </a:pPr>
            <a:r>
              <a:rPr lang="en" sz="1700">
                <a:latin typeface="Libre Baskerville"/>
                <a:ea typeface="Libre Baskerville"/>
                <a:cs typeface="Libre Baskerville"/>
                <a:sym typeface="Libre Baskerville"/>
              </a:rPr>
              <a:t>A large t-value tells us that the groups are different.</a:t>
            </a:r>
            <a:endParaRPr sz="1700"/>
          </a:p>
          <a:p>
            <a:pPr indent="-215900" lvl="1" marL="977900" rtl="0" algn="l">
              <a:lnSpc>
                <a:spcPct val="90000"/>
              </a:lnSpc>
              <a:spcBef>
                <a:spcPts val="400"/>
              </a:spcBef>
              <a:spcAft>
                <a:spcPts val="0"/>
              </a:spcAft>
              <a:buClr>
                <a:schemeClr val="dk1"/>
              </a:buClr>
              <a:buSzPts val="2400"/>
              <a:buChar char="•"/>
            </a:pPr>
            <a:r>
              <a:rPr lang="en" sz="1700">
                <a:latin typeface="Libre Baskerville"/>
                <a:ea typeface="Libre Baskerville"/>
                <a:cs typeface="Libre Baskerville"/>
                <a:sym typeface="Libre Baskerville"/>
              </a:rPr>
              <a:t>A small t-</a:t>
            </a:r>
            <a:r>
              <a:rPr lang="en" sz="1700">
                <a:latin typeface="Libre Baskerville"/>
                <a:ea typeface="Libre Baskerville"/>
                <a:cs typeface="Libre Baskerville"/>
                <a:sym typeface="Libre Baskerville"/>
              </a:rPr>
              <a:t>value </a:t>
            </a:r>
            <a:r>
              <a:rPr lang="en" sz="1700">
                <a:latin typeface="Libre Baskerville"/>
                <a:ea typeface="Libre Baskerville"/>
                <a:cs typeface="Libre Baskerville"/>
                <a:sym typeface="Libre Baskerville"/>
              </a:rPr>
              <a:t>tells us that the groups are similar.</a:t>
            </a:r>
            <a:endParaRPr sz="1700"/>
          </a:p>
          <a:p>
            <a:pPr indent="-215900" lvl="1" marL="977900" rtl="0" algn="l">
              <a:lnSpc>
                <a:spcPct val="90000"/>
              </a:lnSpc>
              <a:spcBef>
                <a:spcPts val="400"/>
              </a:spcBef>
              <a:spcAft>
                <a:spcPts val="0"/>
              </a:spcAft>
              <a:buClr>
                <a:schemeClr val="dk1"/>
              </a:buClr>
              <a:buSzPts val="2400"/>
              <a:buChar char="•"/>
            </a:pPr>
            <a:r>
              <a:rPr lang="en" sz="1700">
                <a:latin typeface="Libre Baskerville"/>
                <a:ea typeface="Libre Baskerville"/>
                <a:cs typeface="Libre Baskerville"/>
                <a:sym typeface="Libre Baskerville"/>
              </a:rPr>
              <a:t>It tells us how much the sample mean deviates from the null hypothesis.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idx="1" type="body"/>
          </p:nvPr>
        </p:nvSpPr>
        <p:spPr>
          <a:xfrm>
            <a:off x="628650" y="1163494"/>
            <a:ext cx="7886700" cy="3263400"/>
          </a:xfrm>
          <a:prstGeom prst="rect">
            <a:avLst/>
          </a:prstGeom>
          <a:noFill/>
          <a:ln>
            <a:noFill/>
          </a:ln>
        </p:spPr>
        <p:txBody>
          <a:bodyPr anchorCtr="0" anchor="t" bIns="34275" lIns="68575" spcFirstLastPara="1" rIns="68575" wrap="square" tIns="34275">
            <a:noAutofit/>
          </a:bodyPr>
          <a:lstStyle/>
          <a:p>
            <a:pPr indent="-196850" lvl="0" marL="635000" rtl="0" algn="l">
              <a:lnSpc>
                <a:spcPct val="90000"/>
              </a:lnSpc>
              <a:spcBef>
                <a:spcPts val="0"/>
              </a:spcBef>
              <a:spcAft>
                <a:spcPts val="0"/>
              </a:spcAft>
              <a:buSzPts val="1700"/>
              <a:buFont typeface="Libre Baskerville"/>
              <a:buAutoNum type="arabicPeriod" startAt="2"/>
            </a:pPr>
            <a:r>
              <a:rPr b="1" lang="en" sz="1700">
                <a:latin typeface="Libre Baskerville"/>
                <a:ea typeface="Libre Baskerville"/>
                <a:cs typeface="Libre Baskerville"/>
                <a:sym typeface="Libre Baskerville"/>
              </a:rPr>
              <a:t>P- Value</a:t>
            </a:r>
            <a:endParaRPr sz="1700"/>
          </a:p>
          <a:p>
            <a:pPr indent="-215900" lvl="1" marL="977900" rtl="0" algn="l">
              <a:lnSpc>
                <a:spcPct val="90000"/>
              </a:lnSpc>
              <a:spcBef>
                <a:spcPts val="400"/>
              </a:spcBef>
              <a:spcAft>
                <a:spcPts val="0"/>
              </a:spcAft>
              <a:buClr>
                <a:schemeClr val="dk1"/>
              </a:buClr>
              <a:buSzPts val="2400"/>
              <a:buChar char="•"/>
            </a:pPr>
            <a:r>
              <a:rPr lang="en" sz="1700">
                <a:latin typeface="Libre Baskerville"/>
                <a:ea typeface="Libre Baskerville"/>
                <a:cs typeface="Libre Baskerville"/>
                <a:sym typeface="Libre Baskerville"/>
              </a:rPr>
              <a:t>The p-value is the Probability that tells that result from sample data occurred by chance.</a:t>
            </a:r>
            <a:endParaRPr sz="1700"/>
          </a:p>
          <a:p>
            <a:pPr indent="-215900" lvl="1" marL="977900" rtl="0" algn="l">
              <a:lnSpc>
                <a:spcPct val="90000"/>
              </a:lnSpc>
              <a:spcBef>
                <a:spcPts val="400"/>
              </a:spcBef>
              <a:spcAft>
                <a:spcPts val="0"/>
              </a:spcAft>
              <a:buClr>
                <a:schemeClr val="dk1"/>
              </a:buClr>
              <a:buSzPts val="2400"/>
              <a:buChar char="•"/>
            </a:pPr>
            <a:r>
              <a:rPr lang="en" sz="1700">
                <a:latin typeface="Libre Baskerville"/>
                <a:ea typeface="Libre Baskerville"/>
                <a:cs typeface="Libre Baskerville"/>
                <a:sym typeface="Libre Baskerville"/>
              </a:rPr>
              <a:t>Low p-value indicates that data did not occur by chance.</a:t>
            </a:r>
            <a:endParaRPr sz="1700"/>
          </a:p>
          <a:p>
            <a:pPr indent="-215900" lvl="1" marL="977900" rtl="0" algn="l">
              <a:lnSpc>
                <a:spcPct val="90000"/>
              </a:lnSpc>
              <a:spcBef>
                <a:spcPts val="400"/>
              </a:spcBef>
              <a:spcAft>
                <a:spcPts val="0"/>
              </a:spcAft>
              <a:buClr>
                <a:schemeClr val="dk1"/>
              </a:buClr>
              <a:buSzPts val="2400"/>
              <a:buChar char="•"/>
            </a:pPr>
            <a:r>
              <a:rPr lang="en" sz="1700">
                <a:latin typeface="Libre Baskerville"/>
                <a:ea typeface="Libre Baskerville"/>
                <a:cs typeface="Libre Baskerville"/>
                <a:sym typeface="Libre Baskerville"/>
              </a:rPr>
              <a:t>For example, a p-value of 0.01 means there is only a 1% probability that the results from an experiment happened by chance.</a:t>
            </a:r>
            <a:endParaRPr sz="1700"/>
          </a:p>
          <a:p>
            <a:pPr indent="-215900" lvl="1" marL="977900" rtl="0" algn="l">
              <a:lnSpc>
                <a:spcPct val="90000"/>
              </a:lnSpc>
              <a:spcBef>
                <a:spcPts val="400"/>
              </a:spcBef>
              <a:spcAft>
                <a:spcPts val="0"/>
              </a:spcAft>
              <a:buClr>
                <a:schemeClr val="dk1"/>
              </a:buClr>
              <a:buSzPts val="2400"/>
              <a:buChar char="•"/>
            </a:pPr>
            <a:r>
              <a:rPr lang="en" sz="1700">
                <a:latin typeface="Libre Baskerville"/>
                <a:ea typeface="Libre Baskerville"/>
                <a:cs typeface="Libre Baskerville"/>
                <a:sym typeface="Libre Baskerville"/>
              </a:rPr>
              <a:t>Usually, it is accepted that if the p-value is lower than significance level α (equal to 0.05) , then we should reject the null hypothesis. </a:t>
            </a:r>
            <a:endParaRPr sz="1700">
              <a:latin typeface="Libre Baskerville"/>
              <a:ea typeface="Libre Baskerville"/>
              <a:cs typeface="Libre Baskerville"/>
              <a:sym typeface="Libre Baskerville"/>
            </a:endParaRPr>
          </a:p>
        </p:txBody>
      </p:sp>
      <p:sp>
        <p:nvSpPr>
          <p:cNvPr id="200" name="Google Shape;200;p36"/>
          <p:cNvSpPr txBox="1"/>
          <p:nvPr/>
        </p:nvSpPr>
        <p:spPr>
          <a:xfrm>
            <a:off x="628650" y="169297"/>
            <a:ext cx="7886700" cy="9942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Trebuchet MS"/>
              <a:buNone/>
            </a:pPr>
            <a:r>
              <a:rPr b="1" i="0" lang="en" sz="3800" u="none" cap="none" strike="noStrike">
                <a:solidFill>
                  <a:schemeClr val="dk1"/>
                </a:solidFill>
                <a:latin typeface="Trebuchet MS"/>
                <a:ea typeface="Trebuchet MS"/>
                <a:cs typeface="Trebuchet MS"/>
                <a:sym typeface="Trebuchet MS"/>
              </a:rPr>
              <a:t>T-test in Python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628650" y="303969"/>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800">
                <a:latin typeface="Trebuchet MS"/>
                <a:ea typeface="Trebuchet MS"/>
                <a:cs typeface="Trebuchet MS"/>
                <a:sym typeface="Trebuchet MS"/>
              </a:rPr>
              <a:t>Outcome of T-Test</a:t>
            </a:r>
            <a:endParaRPr b="1" sz="3800">
              <a:latin typeface="Trebuchet MS"/>
              <a:ea typeface="Trebuchet MS"/>
              <a:cs typeface="Trebuchet MS"/>
              <a:sym typeface="Trebuchet MS"/>
            </a:endParaRPr>
          </a:p>
        </p:txBody>
      </p:sp>
      <p:sp>
        <p:nvSpPr>
          <p:cNvPr id="206" name="Google Shape;206;p3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36550" lvl="0" marL="457200" rtl="0" algn="l">
              <a:lnSpc>
                <a:spcPct val="90000"/>
              </a:lnSpc>
              <a:spcBef>
                <a:spcPts val="400"/>
              </a:spcBef>
              <a:spcAft>
                <a:spcPts val="0"/>
              </a:spcAft>
              <a:buSzPts val="1700"/>
              <a:buFont typeface="Libre Baskerville"/>
              <a:buChar char="●"/>
            </a:pPr>
            <a:r>
              <a:rPr lang="en" sz="1700">
                <a:latin typeface="Libre Baskerville"/>
                <a:ea typeface="Libre Baskerville"/>
                <a:cs typeface="Libre Baskerville"/>
                <a:sym typeface="Libre Baskerville"/>
              </a:rPr>
              <a:t>The outcome of the t-test produces the </a:t>
            </a:r>
            <a:r>
              <a:rPr b="1" lang="en" sz="1700">
                <a:latin typeface="Libre Baskerville"/>
                <a:ea typeface="Libre Baskerville"/>
                <a:cs typeface="Libre Baskerville"/>
                <a:sym typeface="Libre Baskerville"/>
              </a:rPr>
              <a:t>t-value</a:t>
            </a:r>
            <a:r>
              <a:rPr lang="en" sz="1700">
                <a:latin typeface="Libre Baskerville"/>
                <a:ea typeface="Libre Baskerville"/>
                <a:cs typeface="Libre Baskerville"/>
                <a:sym typeface="Libre Baskerville"/>
              </a:rPr>
              <a:t>.</a:t>
            </a:r>
            <a:endParaRPr sz="1700">
              <a:latin typeface="Libre Baskerville"/>
              <a:ea typeface="Libre Baskerville"/>
              <a:cs typeface="Libre Baskerville"/>
              <a:sym typeface="Libre Baskerville"/>
            </a:endParaRPr>
          </a:p>
          <a:p>
            <a:pPr indent="0" lvl="0" marL="457200" rtl="0" algn="l">
              <a:lnSpc>
                <a:spcPct val="90000"/>
              </a:lnSpc>
              <a:spcBef>
                <a:spcPts val="400"/>
              </a:spcBef>
              <a:spcAft>
                <a:spcPts val="0"/>
              </a:spcAft>
              <a:buNone/>
            </a:pPr>
            <a:r>
              <a:t/>
            </a:r>
            <a:endParaRPr sz="1700">
              <a:latin typeface="Libre Baskerville"/>
              <a:ea typeface="Libre Baskerville"/>
              <a:cs typeface="Libre Baskerville"/>
              <a:sym typeface="Libre Baskerville"/>
            </a:endParaRPr>
          </a:p>
          <a:p>
            <a:pPr indent="-336550" lvl="0" marL="457200" rtl="0" algn="l">
              <a:lnSpc>
                <a:spcPct val="90000"/>
              </a:lnSpc>
              <a:spcBef>
                <a:spcPts val="400"/>
              </a:spcBef>
              <a:spcAft>
                <a:spcPts val="0"/>
              </a:spcAft>
              <a:buSzPts val="1700"/>
              <a:buFont typeface="Libre Baskerville"/>
              <a:buChar char="●"/>
            </a:pPr>
            <a:r>
              <a:rPr lang="en" sz="1700">
                <a:latin typeface="Libre Baskerville"/>
                <a:ea typeface="Libre Baskerville"/>
                <a:cs typeface="Libre Baskerville"/>
                <a:sym typeface="Libre Baskerville"/>
              </a:rPr>
              <a:t>This calculated t-value is then compared against a value obtained from a critical value table called the </a:t>
            </a:r>
            <a:r>
              <a:rPr b="1" lang="en" sz="1700">
                <a:latin typeface="Libre Baskerville"/>
                <a:ea typeface="Libre Baskerville"/>
                <a:cs typeface="Libre Baskerville"/>
                <a:sym typeface="Libre Baskerville"/>
              </a:rPr>
              <a:t>T-Distribution Table</a:t>
            </a:r>
            <a:r>
              <a:rPr lang="en" sz="1700">
                <a:latin typeface="Libre Baskerville"/>
                <a:ea typeface="Libre Baskerville"/>
                <a:cs typeface="Libre Baskerville"/>
                <a:sym typeface="Libre Baskerville"/>
              </a:rPr>
              <a:t>.</a:t>
            </a:r>
            <a:endParaRPr sz="1700">
              <a:latin typeface="Libre Baskerville"/>
              <a:ea typeface="Libre Baskerville"/>
              <a:cs typeface="Libre Baskerville"/>
              <a:sym typeface="Libre Baskerville"/>
            </a:endParaRPr>
          </a:p>
          <a:p>
            <a:pPr indent="0" lvl="0" marL="457200" rtl="0" algn="l">
              <a:lnSpc>
                <a:spcPct val="90000"/>
              </a:lnSpc>
              <a:spcBef>
                <a:spcPts val="400"/>
              </a:spcBef>
              <a:spcAft>
                <a:spcPts val="0"/>
              </a:spcAft>
              <a:buNone/>
            </a:pPr>
            <a:r>
              <a:t/>
            </a:r>
            <a:endParaRPr sz="1700">
              <a:latin typeface="Libre Baskerville"/>
              <a:ea typeface="Libre Baskerville"/>
              <a:cs typeface="Libre Baskerville"/>
              <a:sym typeface="Libre Baskerville"/>
            </a:endParaRPr>
          </a:p>
          <a:p>
            <a:pPr indent="-336550" lvl="0" marL="457200" rtl="0" algn="l">
              <a:lnSpc>
                <a:spcPct val="90000"/>
              </a:lnSpc>
              <a:spcBef>
                <a:spcPts val="400"/>
              </a:spcBef>
              <a:spcAft>
                <a:spcPts val="0"/>
              </a:spcAft>
              <a:buSzPts val="1700"/>
              <a:buFont typeface="Libre Baskerville"/>
              <a:buChar char="●"/>
            </a:pPr>
            <a:r>
              <a:rPr lang="en" sz="1700">
                <a:latin typeface="Libre Baskerville"/>
                <a:ea typeface="Libre Baskerville"/>
                <a:cs typeface="Libre Baskerville"/>
                <a:sym typeface="Libre Baskerville"/>
              </a:rPr>
              <a:t>This comparison helps to question whether the difference between the groups represents a true difference in the study or if it is possibly a meaningless random difference.</a:t>
            </a:r>
            <a:endParaRPr sz="1700">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A Visual Analysis</a:t>
            </a:r>
            <a:endParaRPr b="1"/>
          </a:p>
        </p:txBody>
      </p:sp>
      <p:sp>
        <p:nvSpPr>
          <p:cNvPr id="212" name="Google Shape;212;p3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sz="1500">
                <a:solidFill>
                  <a:srgbClr val="111111"/>
                </a:solidFill>
                <a:highlight>
                  <a:srgbClr val="FFFFFF"/>
                </a:highlight>
                <a:latin typeface="Arial"/>
                <a:ea typeface="Arial"/>
                <a:cs typeface="Arial"/>
                <a:sym typeface="Arial"/>
              </a:rPr>
              <a:t>The T-Distribution Table is available in one-tail and two-tails formats. The former is used for assessing cases which have a fixed value or range with a clear direction (positive or negative).</a:t>
            </a:r>
            <a:endParaRPr/>
          </a:p>
        </p:txBody>
      </p:sp>
      <p:pic>
        <p:nvPicPr>
          <p:cNvPr id="213" name="Google Shape;213;p38"/>
          <p:cNvPicPr preferRelativeResize="0"/>
          <p:nvPr/>
        </p:nvPicPr>
        <p:blipFill>
          <a:blip r:embed="rId3">
            <a:alphaModFix/>
          </a:blip>
          <a:stretch>
            <a:fillRect/>
          </a:stretch>
        </p:blipFill>
        <p:spPr>
          <a:xfrm>
            <a:off x="518850" y="2315950"/>
            <a:ext cx="8237875" cy="2951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t>Degrees of Freedom</a:t>
            </a:r>
            <a:endParaRPr b="1"/>
          </a:p>
        </p:txBody>
      </p:sp>
      <p:sp>
        <p:nvSpPr>
          <p:cNvPr id="219" name="Google Shape;219;p3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900">
                <a:solidFill>
                  <a:srgbClr val="000000"/>
                </a:solidFill>
                <a:highlight>
                  <a:srgbClr val="FFFFFF"/>
                </a:highlight>
                <a:latin typeface="Libre Baskerville"/>
                <a:ea typeface="Libre Baskerville"/>
                <a:cs typeface="Libre Baskerville"/>
                <a:sym typeface="Libre Baskerville"/>
              </a:rPr>
              <a:t>Degrees of freedom of an estimate is the number of independent pieces of information that went into calculating the estimate. It’s not quite the same as the number of items in the sample. In order to get the df for the estimate, you have to subtract 1 from the number of items. Let’s say you were finding the mean weight loss for a low-carb diet. You could use 4 people, giving 3 degrees of freedom (4 – 1 = 3), or you could use one hundred people with df = 99.</a:t>
            </a:r>
            <a:endParaRPr sz="1900">
              <a:solidFill>
                <a:srgbClr val="000000"/>
              </a:solidFill>
              <a:highlight>
                <a:srgbClr val="FFFFFF"/>
              </a:highlight>
              <a:latin typeface="Libre Baskerville"/>
              <a:ea typeface="Libre Baskerville"/>
              <a:cs typeface="Libre Baskerville"/>
              <a:sym typeface="Libre Baskerville"/>
            </a:endParaRPr>
          </a:p>
          <a:p>
            <a:pPr indent="0" lvl="0" marL="0" rtl="0" algn="l">
              <a:spcBef>
                <a:spcPts val="800"/>
              </a:spcBef>
              <a:spcAft>
                <a:spcPts val="0"/>
              </a:spcAft>
              <a:buNone/>
            </a:pPr>
            <a:r>
              <a:t/>
            </a:r>
            <a:endParaRPr sz="1900">
              <a:solidFill>
                <a:srgbClr val="000000"/>
              </a:solidFill>
              <a:highlight>
                <a:srgbClr val="FFFFFF"/>
              </a:highlight>
              <a:latin typeface="Libre Baskerville"/>
              <a:ea typeface="Libre Baskerville"/>
              <a:cs typeface="Libre Baskerville"/>
              <a:sym typeface="Libre Baskerville"/>
            </a:endParaRPr>
          </a:p>
          <a:p>
            <a:pPr indent="0" lvl="0" marL="0" rtl="0" algn="l">
              <a:spcBef>
                <a:spcPts val="800"/>
              </a:spcBef>
              <a:spcAft>
                <a:spcPts val="0"/>
              </a:spcAft>
              <a:buNone/>
            </a:pPr>
            <a:r>
              <a:rPr b="1" lang="en" sz="1600">
                <a:solidFill>
                  <a:srgbClr val="000000"/>
                </a:solidFill>
                <a:highlight>
                  <a:srgbClr val="FFFFFF"/>
                </a:highlight>
                <a:latin typeface="Libre Baskerville"/>
                <a:ea typeface="Libre Baskerville"/>
                <a:cs typeface="Libre Baskerville"/>
                <a:sym typeface="Libre Baskerville"/>
              </a:rPr>
              <a:t>Mathematically represented as : n-1 (where n is the number of items in the set)</a:t>
            </a:r>
            <a:endParaRPr b="1" sz="1600">
              <a:solidFill>
                <a:srgbClr val="000000"/>
              </a:solidFill>
              <a:highlight>
                <a:srgbClr val="FFFFFF"/>
              </a:highlight>
              <a:latin typeface="Libre Baskerville"/>
              <a:ea typeface="Libre Baskerville"/>
              <a:cs typeface="Libre Baskerville"/>
              <a:sym typeface="Libre Baskervil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a:t>Mathematical Formula</a:t>
            </a:r>
            <a:endParaRPr b="1"/>
          </a:p>
        </p:txBody>
      </p:sp>
      <p:sp>
        <p:nvSpPr>
          <p:cNvPr id="225" name="Google Shape;225;p40"/>
          <p:cNvSpPr txBox="1"/>
          <p:nvPr>
            <p:ph idx="1" type="body"/>
          </p:nvPr>
        </p:nvSpPr>
        <p:spPr>
          <a:xfrm>
            <a:off x="628650" y="1369225"/>
            <a:ext cx="7886700" cy="34929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500">
                <a:solidFill>
                  <a:srgbClr val="111111"/>
                </a:solidFill>
                <a:latin typeface="Arial"/>
                <a:ea typeface="Arial"/>
                <a:cs typeface="Arial"/>
                <a:sym typeface="Arial"/>
              </a:rPr>
              <a:t>The formula for computing the t-value and degrees of freedom for a paired t-test is:</a:t>
            </a:r>
            <a:endParaRPr sz="1500">
              <a:solidFill>
                <a:srgbClr val="11111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sz="1600">
              <a:solidFill>
                <a:srgbClr val="11111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1"/>
              </a:buClr>
              <a:buSzPts val="1100"/>
              <a:buFont typeface="Arial"/>
              <a:buNone/>
            </a:pPr>
            <a:r>
              <a:rPr lang="en" sz="100">
                <a:solidFill>
                  <a:srgbClr val="111111"/>
                </a:solidFill>
                <a:latin typeface="Times New Roman"/>
                <a:ea typeface="Times New Roman"/>
                <a:cs typeface="Times New Roman"/>
                <a:sym typeface="Times New Roman"/>
              </a:rPr>
              <a:t>​</a:t>
            </a:r>
            <a:endParaRPr sz="100">
              <a:solidFill>
                <a:srgbClr val="11111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1"/>
              </a:buClr>
              <a:buSzPts val="1100"/>
              <a:buFont typeface="Arial"/>
              <a:buNone/>
            </a:pPr>
            <a:r>
              <a:t/>
            </a:r>
            <a:endParaRPr sz="100">
              <a:solidFill>
                <a:srgbClr val="111111"/>
              </a:solidFill>
              <a:latin typeface="Times New Roman"/>
              <a:ea typeface="Times New Roman"/>
              <a:cs typeface="Times New Roman"/>
              <a:sym typeface="Times New Roman"/>
            </a:endParaRPr>
          </a:p>
          <a:p>
            <a:pPr indent="0" lvl="0" marL="0" rtl="0" algn="l">
              <a:spcBef>
                <a:spcPts val="800"/>
              </a:spcBef>
              <a:spcAft>
                <a:spcPts val="0"/>
              </a:spcAft>
              <a:buNone/>
            </a:pPr>
            <a:r>
              <a:rPr lang="en" sz="1500">
                <a:solidFill>
                  <a:srgbClr val="111111"/>
                </a:solidFill>
                <a:latin typeface="Arial"/>
                <a:ea typeface="Arial"/>
                <a:cs typeface="Arial"/>
                <a:sym typeface="Arial"/>
              </a:rPr>
              <a:t>                                                         </a:t>
            </a:r>
            <a:endParaRPr sz="1500">
              <a:solidFill>
                <a:srgbClr val="111111"/>
              </a:solidFill>
              <a:latin typeface="Arial"/>
              <a:ea typeface="Arial"/>
              <a:cs typeface="Arial"/>
              <a:sym typeface="Arial"/>
            </a:endParaRPr>
          </a:p>
          <a:p>
            <a:pPr indent="0" lvl="0" marL="0" rtl="0" algn="l">
              <a:spcBef>
                <a:spcPts val="800"/>
              </a:spcBef>
              <a:spcAft>
                <a:spcPts val="0"/>
              </a:spcAft>
              <a:buNone/>
            </a:pPr>
            <a:r>
              <a:t/>
            </a:r>
            <a:endParaRPr sz="1500">
              <a:solidFill>
                <a:srgbClr val="111111"/>
              </a:solidFill>
              <a:latin typeface="Arial"/>
              <a:ea typeface="Arial"/>
              <a:cs typeface="Arial"/>
              <a:sym typeface="Arial"/>
            </a:endParaRPr>
          </a:p>
          <a:p>
            <a:pPr indent="0" lvl="0" marL="0" rtl="0" algn="l">
              <a:spcBef>
                <a:spcPts val="800"/>
              </a:spcBef>
              <a:spcAft>
                <a:spcPts val="0"/>
              </a:spcAft>
              <a:buNone/>
            </a:pPr>
            <a:r>
              <a:rPr lang="en" sz="1500">
                <a:solidFill>
                  <a:srgbClr val="111111"/>
                </a:solidFill>
                <a:latin typeface="Arial"/>
                <a:ea typeface="Arial"/>
                <a:cs typeface="Arial"/>
                <a:sym typeface="Arial"/>
              </a:rPr>
              <a:t>Where:</a:t>
            </a:r>
            <a:endParaRPr sz="1500">
              <a:solidFill>
                <a:srgbClr val="111111"/>
              </a:solidFill>
              <a:latin typeface="Arial"/>
              <a:ea typeface="Arial"/>
              <a:cs typeface="Arial"/>
              <a:sym typeface="Arial"/>
            </a:endParaRPr>
          </a:p>
          <a:p>
            <a:pPr indent="0" lvl="0" marL="0" marR="50800" rtl="0" algn="l">
              <a:lnSpc>
                <a:spcPct val="115000"/>
              </a:lnSpc>
              <a:spcBef>
                <a:spcPts val="0"/>
              </a:spcBef>
              <a:spcAft>
                <a:spcPts val="0"/>
              </a:spcAft>
              <a:buNone/>
            </a:pPr>
            <a:r>
              <a:rPr lang="en" sz="1000">
                <a:solidFill>
                  <a:srgbClr val="777777"/>
                </a:solidFill>
                <a:latin typeface="Arial"/>
                <a:ea typeface="Arial"/>
                <a:cs typeface="Arial"/>
                <a:sym typeface="Arial"/>
              </a:rPr>
              <a:t> </a:t>
            </a:r>
            <a:r>
              <a:rPr lang="en" sz="1500">
                <a:solidFill>
                  <a:srgbClr val="777777"/>
                </a:solidFill>
                <a:latin typeface="Arial"/>
                <a:ea typeface="Arial"/>
                <a:cs typeface="Arial"/>
                <a:sym typeface="Arial"/>
              </a:rPr>
              <a:t>x̄(1 and 2) is: </a:t>
            </a:r>
            <a:r>
              <a:rPr lang="en" sz="1600">
                <a:solidFill>
                  <a:srgbClr val="111111"/>
                </a:solidFill>
                <a:latin typeface="Times New Roman"/>
                <a:ea typeface="Times New Roman"/>
                <a:cs typeface="Times New Roman"/>
                <a:sym typeface="Times New Roman"/>
              </a:rPr>
              <a:t>The average values of each of the sample sets</a:t>
            </a:r>
            <a:endParaRPr sz="1600">
              <a:solidFill>
                <a:srgbClr val="111111"/>
              </a:solidFill>
              <a:latin typeface="Times New Roman"/>
              <a:ea typeface="Times New Roman"/>
              <a:cs typeface="Times New Roman"/>
              <a:sym typeface="Times New Roman"/>
            </a:endParaRPr>
          </a:p>
          <a:p>
            <a:pPr indent="0" lvl="0" marL="0" marR="50800" rtl="0" algn="l">
              <a:lnSpc>
                <a:spcPct val="115000"/>
              </a:lnSpc>
              <a:spcBef>
                <a:spcPts val="400"/>
              </a:spcBef>
              <a:spcAft>
                <a:spcPts val="0"/>
              </a:spcAft>
              <a:buNone/>
            </a:pPr>
            <a:r>
              <a:rPr lang="en" sz="1600">
                <a:solidFill>
                  <a:srgbClr val="111111"/>
                </a:solidFill>
                <a:latin typeface="Times New Roman"/>
                <a:ea typeface="Times New Roman"/>
                <a:cs typeface="Times New Roman"/>
                <a:sym typeface="Times New Roman"/>
              </a:rPr>
              <a:t>s</a:t>
            </a:r>
            <a:r>
              <a:rPr lang="en" sz="1600">
                <a:solidFill>
                  <a:srgbClr val="111111"/>
                </a:solidFill>
                <a:latin typeface="Times New Roman"/>
                <a:ea typeface="Times New Roman"/>
                <a:cs typeface="Times New Roman"/>
                <a:sym typeface="Times New Roman"/>
              </a:rPr>
              <a:t>  is: The Standard deviation of the two paired sets</a:t>
            </a:r>
            <a:endParaRPr sz="1600">
              <a:solidFill>
                <a:srgbClr val="111111"/>
              </a:solidFill>
              <a:latin typeface="Times New Roman"/>
              <a:ea typeface="Times New Roman"/>
              <a:cs typeface="Times New Roman"/>
              <a:sym typeface="Times New Roman"/>
            </a:endParaRPr>
          </a:p>
          <a:p>
            <a:pPr indent="0" lvl="0" marL="0" marR="50800" rtl="0" algn="l">
              <a:lnSpc>
                <a:spcPct val="115000"/>
              </a:lnSpc>
              <a:spcBef>
                <a:spcPts val="400"/>
              </a:spcBef>
              <a:spcAft>
                <a:spcPts val="0"/>
              </a:spcAft>
              <a:buNone/>
            </a:pPr>
            <a:r>
              <a:rPr lang="en" sz="1600">
                <a:solidFill>
                  <a:srgbClr val="111111"/>
                </a:solidFill>
                <a:latin typeface="Times New Roman"/>
                <a:ea typeface="Times New Roman"/>
                <a:cs typeface="Times New Roman"/>
                <a:sym typeface="Times New Roman"/>
              </a:rPr>
              <a:t>n</a:t>
            </a:r>
            <a:r>
              <a:rPr lang="en" sz="1600">
                <a:solidFill>
                  <a:srgbClr val="111111"/>
                </a:solidFill>
                <a:latin typeface="Times New Roman"/>
                <a:ea typeface="Times New Roman"/>
                <a:cs typeface="Times New Roman"/>
                <a:sym typeface="Times New Roman"/>
              </a:rPr>
              <a:t> (1 and 2) is: The sample size (no of paired differences)</a:t>
            </a:r>
            <a:endParaRPr sz="1600">
              <a:solidFill>
                <a:srgbClr val="111111"/>
              </a:solidFill>
              <a:latin typeface="Times New Roman"/>
              <a:ea typeface="Times New Roman"/>
              <a:cs typeface="Times New Roman"/>
              <a:sym typeface="Times New Roman"/>
            </a:endParaRPr>
          </a:p>
          <a:p>
            <a:pPr indent="0" lvl="0" marL="0" marR="50800" rtl="0" algn="l">
              <a:lnSpc>
                <a:spcPct val="115000"/>
              </a:lnSpc>
              <a:spcBef>
                <a:spcPts val="400"/>
              </a:spcBef>
              <a:spcAft>
                <a:spcPts val="0"/>
              </a:spcAft>
              <a:buNone/>
            </a:pPr>
            <a:r>
              <a:rPr lang="en" sz="1600">
                <a:solidFill>
                  <a:srgbClr val="111111"/>
                </a:solidFill>
                <a:latin typeface="Times New Roman"/>
                <a:ea typeface="Times New Roman"/>
                <a:cs typeface="Times New Roman"/>
                <a:sym typeface="Times New Roman"/>
              </a:rPr>
              <a:t>Degrees of freedom can be found out by doing (n-1) </a:t>
            </a:r>
            <a:endParaRPr sz="1600">
              <a:solidFill>
                <a:srgbClr val="111111"/>
              </a:solidFill>
              <a:latin typeface="Times New Roman"/>
              <a:ea typeface="Times New Roman"/>
              <a:cs typeface="Times New Roman"/>
              <a:sym typeface="Times New Roman"/>
            </a:endParaRPr>
          </a:p>
          <a:p>
            <a:pPr indent="0" lvl="0" marL="0" marR="50800" rtl="0" algn="l">
              <a:lnSpc>
                <a:spcPct val="115000"/>
              </a:lnSpc>
              <a:spcBef>
                <a:spcPts val="400"/>
              </a:spcBef>
              <a:spcAft>
                <a:spcPts val="400"/>
              </a:spcAft>
              <a:buNone/>
            </a:pPr>
            <a:r>
              <a:rPr lang="en" sz="1600">
                <a:solidFill>
                  <a:srgbClr val="111111"/>
                </a:solidFill>
                <a:latin typeface="Times New Roman"/>
                <a:ea typeface="Times New Roman"/>
                <a:cs typeface="Times New Roman"/>
                <a:sym typeface="Times New Roman"/>
              </a:rPr>
              <a:t>These concepts are shown in the python code.</a:t>
            </a:r>
            <a:endParaRPr sz="1600">
              <a:solidFill>
                <a:srgbClr val="111111"/>
              </a:solidFill>
              <a:latin typeface="Times New Roman"/>
              <a:ea typeface="Times New Roman"/>
              <a:cs typeface="Times New Roman"/>
              <a:sym typeface="Times New Roman"/>
            </a:endParaRPr>
          </a:p>
        </p:txBody>
      </p:sp>
      <p:pic>
        <p:nvPicPr>
          <p:cNvPr id="226" name="Google Shape;226;p40"/>
          <p:cNvPicPr preferRelativeResize="0"/>
          <p:nvPr/>
        </p:nvPicPr>
        <p:blipFill>
          <a:blip r:embed="rId3">
            <a:alphaModFix/>
          </a:blip>
          <a:stretch>
            <a:fillRect/>
          </a:stretch>
        </p:blipFill>
        <p:spPr>
          <a:xfrm>
            <a:off x="3143250" y="1781188"/>
            <a:ext cx="2857500" cy="1152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41"/>
          <p:cNvSpPr txBox="1"/>
          <p:nvPr>
            <p:ph idx="1" type="body"/>
          </p:nvPr>
        </p:nvSpPr>
        <p:spPr>
          <a:xfrm>
            <a:off x="628650" y="1970549"/>
            <a:ext cx="7886700" cy="1202400"/>
          </a:xfrm>
          <a:prstGeom prst="rect">
            <a:avLst/>
          </a:prstGeom>
        </p:spPr>
        <p:txBody>
          <a:bodyPr anchorCtr="0" anchor="t" bIns="34275" lIns="68575" spcFirstLastPara="1" rIns="68575" wrap="square" tIns="34275">
            <a:normAutofit lnSpcReduction="10000"/>
          </a:bodyPr>
          <a:lstStyle/>
          <a:p>
            <a:pPr indent="0" lvl="0" marL="0" rtl="0" algn="ctr">
              <a:spcBef>
                <a:spcPts val="800"/>
              </a:spcBef>
              <a:spcAft>
                <a:spcPts val="0"/>
              </a:spcAft>
              <a:buNone/>
            </a:pPr>
            <a:r>
              <a:rPr lang="en" sz="8500">
                <a:latin typeface="Trebuchet MS"/>
                <a:ea typeface="Trebuchet MS"/>
                <a:cs typeface="Trebuchet MS"/>
                <a:sym typeface="Trebuchet MS"/>
              </a:rPr>
              <a:t>Thank You</a:t>
            </a:r>
            <a:endParaRPr sz="85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519400" y="265419"/>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Trebuchet MS"/>
              <a:buNone/>
            </a:pPr>
            <a:r>
              <a:rPr b="1" lang="en" sz="3800">
                <a:latin typeface="Trebuchet MS"/>
                <a:ea typeface="Trebuchet MS"/>
                <a:cs typeface="Trebuchet MS"/>
                <a:sym typeface="Trebuchet MS"/>
              </a:rPr>
              <a:t>Team Members</a:t>
            </a:r>
            <a:endParaRPr sz="3800"/>
          </a:p>
        </p:txBody>
      </p:sp>
      <p:sp>
        <p:nvSpPr>
          <p:cNvPr id="136" name="Google Shape;136;p26"/>
          <p:cNvSpPr txBox="1"/>
          <p:nvPr>
            <p:ph idx="1" type="body"/>
          </p:nvPr>
        </p:nvSpPr>
        <p:spPr>
          <a:xfrm>
            <a:off x="519400" y="1356450"/>
            <a:ext cx="7886700" cy="33546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b="1" lang="en" sz="1800">
                <a:latin typeface="Libre Baskerville"/>
                <a:ea typeface="Libre Baskerville"/>
                <a:cs typeface="Libre Baskerville"/>
                <a:sym typeface="Libre Baskerville"/>
              </a:rPr>
              <a:t>Vardaan Vishnu 19BCE10063</a:t>
            </a:r>
            <a:endParaRPr b="1" sz="1100"/>
          </a:p>
          <a:p>
            <a:pPr indent="0" lvl="0" marL="0" rtl="0" algn="ctr">
              <a:lnSpc>
                <a:spcPct val="90000"/>
              </a:lnSpc>
              <a:spcBef>
                <a:spcPts val="800"/>
              </a:spcBef>
              <a:spcAft>
                <a:spcPts val="0"/>
              </a:spcAft>
              <a:buClr>
                <a:schemeClr val="dk1"/>
              </a:buClr>
              <a:buSzPts val="1800"/>
              <a:buNone/>
            </a:pPr>
            <a:r>
              <a:rPr b="1" lang="en" sz="1800">
                <a:latin typeface="Libre Baskerville"/>
                <a:ea typeface="Libre Baskerville"/>
                <a:cs typeface="Libre Baskerville"/>
                <a:sym typeface="Libre Baskerville"/>
              </a:rPr>
              <a:t>Anirban 19BCY10091</a:t>
            </a:r>
            <a:endParaRPr b="1" sz="1100"/>
          </a:p>
          <a:p>
            <a:pPr indent="0" lvl="0" marL="0" rtl="0" algn="ctr">
              <a:lnSpc>
                <a:spcPct val="90000"/>
              </a:lnSpc>
              <a:spcBef>
                <a:spcPts val="800"/>
              </a:spcBef>
              <a:spcAft>
                <a:spcPts val="0"/>
              </a:spcAft>
              <a:buClr>
                <a:schemeClr val="dk1"/>
              </a:buClr>
              <a:buSzPts val="1800"/>
              <a:buNone/>
            </a:pPr>
            <a:r>
              <a:rPr b="1" lang="en" sz="1800">
                <a:latin typeface="Libre Baskerville"/>
                <a:ea typeface="Libre Baskerville"/>
                <a:cs typeface="Libre Baskerville"/>
                <a:sym typeface="Libre Baskerville"/>
              </a:rPr>
              <a:t>Ali Asgar 19BCY10023</a:t>
            </a:r>
            <a:endParaRPr b="1" sz="1100"/>
          </a:p>
          <a:p>
            <a:pPr indent="0" lvl="0" marL="0" rtl="0" algn="ctr">
              <a:lnSpc>
                <a:spcPct val="90000"/>
              </a:lnSpc>
              <a:spcBef>
                <a:spcPts val="800"/>
              </a:spcBef>
              <a:spcAft>
                <a:spcPts val="0"/>
              </a:spcAft>
              <a:buClr>
                <a:schemeClr val="dk1"/>
              </a:buClr>
              <a:buSzPts val="1800"/>
              <a:buNone/>
            </a:pPr>
            <a:r>
              <a:rPr b="1" lang="en" sz="1800">
                <a:latin typeface="Libre Baskerville"/>
                <a:ea typeface="Libre Baskerville"/>
                <a:cs typeface="Libre Baskerville"/>
                <a:sym typeface="Libre Baskerville"/>
              </a:rPr>
              <a:t>Aneesh Dogra 19BCY10169</a:t>
            </a:r>
            <a:endParaRPr b="1" sz="1100"/>
          </a:p>
          <a:p>
            <a:pPr indent="0" lvl="0" marL="0" rtl="0" algn="ctr">
              <a:lnSpc>
                <a:spcPct val="90000"/>
              </a:lnSpc>
              <a:spcBef>
                <a:spcPts val="800"/>
              </a:spcBef>
              <a:spcAft>
                <a:spcPts val="0"/>
              </a:spcAft>
              <a:buClr>
                <a:schemeClr val="dk1"/>
              </a:buClr>
              <a:buSzPts val="1800"/>
              <a:buNone/>
            </a:pPr>
            <a:r>
              <a:rPr b="1" lang="en" sz="1800">
                <a:latin typeface="Libre Baskerville"/>
                <a:ea typeface="Libre Baskerville"/>
                <a:cs typeface="Libre Baskerville"/>
                <a:sym typeface="Libre Baskerville"/>
              </a:rPr>
              <a:t>Shivraj Pisal 19BCY10001</a:t>
            </a:r>
            <a:endParaRPr b="1" sz="1100"/>
          </a:p>
          <a:p>
            <a:pPr indent="0" lvl="0" marL="0" rtl="0" algn="ctr">
              <a:lnSpc>
                <a:spcPct val="90000"/>
              </a:lnSpc>
              <a:spcBef>
                <a:spcPts val="800"/>
              </a:spcBef>
              <a:spcAft>
                <a:spcPts val="0"/>
              </a:spcAft>
              <a:buClr>
                <a:schemeClr val="dk1"/>
              </a:buClr>
              <a:buSzPts val="1800"/>
              <a:buNone/>
            </a:pPr>
            <a:r>
              <a:rPr b="1" lang="en" sz="1800">
                <a:latin typeface="Libre Baskerville"/>
                <a:ea typeface="Libre Baskerville"/>
                <a:cs typeface="Libre Baskerville"/>
                <a:sym typeface="Libre Baskerville"/>
              </a:rPr>
              <a:t>Praveen Kumar 19BCY10149</a:t>
            </a:r>
            <a:endParaRPr b="1"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578225" y="0"/>
            <a:ext cx="7886700" cy="5127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842"/>
              <a:buFont typeface="Trebuchet MS"/>
              <a:buNone/>
            </a:pPr>
            <a:r>
              <a:rPr b="1" lang="en" sz="3800">
                <a:latin typeface="Trebuchet MS"/>
                <a:ea typeface="Trebuchet MS"/>
                <a:cs typeface="Trebuchet MS"/>
                <a:sym typeface="Trebuchet MS"/>
              </a:rPr>
              <a:t>Problem Statement</a:t>
            </a:r>
            <a:endParaRPr sz="3800"/>
          </a:p>
        </p:txBody>
      </p:sp>
      <p:sp>
        <p:nvSpPr>
          <p:cNvPr id="142" name="Google Shape;142;p27"/>
          <p:cNvSpPr txBox="1"/>
          <p:nvPr>
            <p:ph idx="1" type="body"/>
          </p:nvPr>
        </p:nvSpPr>
        <p:spPr>
          <a:xfrm>
            <a:off x="3121625" y="1194725"/>
            <a:ext cx="5343300" cy="38151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lnSpc>
                <a:spcPct val="90000"/>
              </a:lnSpc>
              <a:spcBef>
                <a:spcPts val="800"/>
              </a:spcBef>
              <a:spcAft>
                <a:spcPts val="0"/>
              </a:spcAft>
              <a:buClr>
                <a:schemeClr val="dk1"/>
              </a:buClr>
              <a:buSzPct val="100000"/>
              <a:buNone/>
            </a:pPr>
            <a:r>
              <a:rPr lang="en" sz="1800"/>
              <a:t>                               </a:t>
            </a:r>
            <a:r>
              <a:rPr b="1" lang="en" sz="3000"/>
              <a:t>Standard Conditions:-</a:t>
            </a:r>
            <a:endParaRPr b="1" sz="3000"/>
          </a:p>
          <a:p>
            <a:pPr indent="0" lvl="0" marL="0" rtl="0" algn="l">
              <a:lnSpc>
                <a:spcPct val="90000"/>
              </a:lnSpc>
              <a:spcBef>
                <a:spcPts val="800"/>
              </a:spcBef>
              <a:spcAft>
                <a:spcPts val="0"/>
              </a:spcAft>
              <a:buClr>
                <a:schemeClr val="dk1"/>
              </a:buClr>
              <a:buSzPct val="60000"/>
              <a:buNone/>
            </a:pPr>
            <a:r>
              <a:t/>
            </a:r>
            <a:endParaRPr b="1" sz="3000"/>
          </a:p>
          <a:p>
            <a:pPr indent="0" lvl="0" marL="0" rtl="0" algn="l">
              <a:lnSpc>
                <a:spcPct val="90000"/>
              </a:lnSpc>
              <a:spcBef>
                <a:spcPts val="800"/>
              </a:spcBef>
              <a:spcAft>
                <a:spcPts val="0"/>
              </a:spcAft>
              <a:buNone/>
            </a:pPr>
            <a:r>
              <a:rPr b="1" lang="en" sz="2400"/>
              <a:t> 1.  Application-   Borderlands-3.</a:t>
            </a:r>
            <a:endParaRPr b="1" sz="2400"/>
          </a:p>
          <a:p>
            <a:pPr indent="0" lvl="0" marL="0" rtl="0" algn="l">
              <a:lnSpc>
                <a:spcPct val="90000"/>
              </a:lnSpc>
              <a:spcBef>
                <a:spcPts val="800"/>
              </a:spcBef>
              <a:spcAft>
                <a:spcPts val="0"/>
              </a:spcAft>
              <a:buNone/>
            </a:pPr>
            <a:r>
              <a:t/>
            </a:r>
            <a:endParaRPr b="1" sz="2400"/>
          </a:p>
          <a:p>
            <a:pPr indent="0" lvl="0" marL="0" rtl="0" algn="l">
              <a:lnSpc>
                <a:spcPct val="90000"/>
              </a:lnSpc>
              <a:spcBef>
                <a:spcPts val="800"/>
              </a:spcBef>
              <a:spcAft>
                <a:spcPts val="0"/>
              </a:spcAft>
              <a:buNone/>
            </a:pPr>
            <a:r>
              <a:rPr b="1" lang="en" sz="2400"/>
              <a:t>2. Processor-     Intel i9-9900K(unlocked)</a:t>
            </a:r>
            <a:endParaRPr b="1" sz="2400"/>
          </a:p>
          <a:p>
            <a:pPr indent="0" lvl="0" marL="0" rtl="0" algn="l">
              <a:lnSpc>
                <a:spcPct val="90000"/>
              </a:lnSpc>
              <a:spcBef>
                <a:spcPts val="800"/>
              </a:spcBef>
              <a:spcAft>
                <a:spcPts val="0"/>
              </a:spcAft>
              <a:buNone/>
            </a:pPr>
            <a:r>
              <a:t/>
            </a:r>
            <a:endParaRPr b="1" sz="2400"/>
          </a:p>
          <a:p>
            <a:pPr indent="0" lvl="0" marL="0" rtl="0" algn="l">
              <a:lnSpc>
                <a:spcPct val="90000"/>
              </a:lnSpc>
              <a:spcBef>
                <a:spcPts val="800"/>
              </a:spcBef>
              <a:spcAft>
                <a:spcPts val="0"/>
              </a:spcAft>
              <a:buNone/>
            </a:pPr>
            <a:r>
              <a:rPr b="1" lang="en" sz="2400"/>
              <a:t>3. Ram-     4*8 Quad channel @3400mhz</a:t>
            </a:r>
            <a:endParaRPr b="1" sz="2400"/>
          </a:p>
          <a:p>
            <a:pPr indent="0" lvl="0" marL="0" rtl="0" algn="l">
              <a:lnSpc>
                <a:spcPct val="90000"/>
              </a:lnSpc>
              <a:spcBef>
                <a:spcPts val="800"/>
              </a:spcBef>
              <a:spcAft>
                <a:spcPts val="0"/>
              </a:spcAft>
              <a:buNone/>
            </a:pPr>
            <a:r>
              <a:t/>
            </a:r>
            <a:endParaRPr b="1" sz="2400"/>
          </a:p>
          <a:p>
            <a:pPr indent="0" lvl="0" marL="0" rtl="0" algn="l">
              <a:lnSpc>
                <a:spcPct val="90000"/>
              </a:lnSpc>
              <a:spcBef>
                <a:spcPts val="800"/>
              </a:spcBef>
              <a:spcAft>
                <a:spcPts val="0"/>
              </a:spcAft>
              <a:buNone/>
            </a:pPr>
            <a:r>
              <a:rPr b="1" lang="en" sz="2400"/>
              <a:t>4. Psu-    750 watt  (platinum rated or above )</a:t>
            </a:r>
            <a:endParaRPr b="1" sz="2400"/>
          </a:p>
          <a:p>
            <a:pPr indent="0" lvl="0" marL="0" rtl="0" algn="l">
              <a:lnSpc>
                <a:spcPct val="90000"/>
              </a:lnSpc>
              <a:spcBef>
                <a:spcPts val="800"/>
              </a:spcBef>
              <a:spcAft>
                <a:spcPts val="0"/>
              </a:spcAft>
              <a:buNone/>
            </a:pPr>
            <a:r>
              <a:t/>
            </a:r>
            <a:endParaRPr b="1" sz="2400"/>
          </a:p>
          <a:p>
            <a:pPr indent="0" lvl="0" marL="0" rtl="0" algn="l">
              <a:lnSpc>
                <a:spcPct val="90000"/>
              </a:lnSpc>
              <a:spcBef>
                <a:spcPts val="800"/>
              </a:spcBef>
              <a:spcAft>
                <a:spcPts val="0"/>
              </a:spcAft>
              <a:buNone/>
            </a:pPr>
            <a:r>
              <a:rPr b="1" lang="en" sz="2400"/>
              <a:t>5. SSD-   Nvme</a:t>
            </a:r>
            <a:endParaRPr b="1" sz="2400"/>
          </a:p>
        </p:txBody>
      </p:sp>
      <p:pic>
        <p:nvPicPr>
          <p:cNvPr id="143" name="Google Shape;143;p27"/>
          <p:cNvPicPr preferRelativeResize="0"/>
          <p:nvPr/>
        </p:nvPicPr>
        <p:blipFill rotWithShape="1">
          <a:blip r:embed="rId3">
            <a:alphaModFix/>
          </a:blip>
          <a:srcRect b="0" l="0" r="73847" t="0"/>
          <a:stretch/>
        </p:blipFill>
        <p:spPr>
          <a:xfrm>
            <a:off x="117650" y="579275"/>
            <a:ext cx="2756751" cy="4488600"/>
          </a:xfrm>
          <a:prstGeom prst="rect">
            <a:avLst/>
          </a:prstGeom>
          <a:noFill/>
          <a:ln>
            <a:noFill/>
          </a:ln>
        </p:spPr>
      </p:pic>
      <p:sp>
        <p:nvSpPr>
          <p:cNvPr id="144" name="Google Shape;144;p27"/>
          <p:cNvSpPr txBox="1"/>
          <p:nvPr/>
        </p:nvSpPr>
        <p:spPr>
          <a:xfrm>
            <a:off x="-462150" y="5404600"/>
            <a:ext cx="3000000" cy="3000000"/>
          </a:xfrm>
          <a:prstGeom prst="rect">
            <a:avLst/>
          </a:prstGeom>
          <a:noFill/>
          <a:ln>
            <a:noFill/>
          </a:ln>
        </p:spPr>
        <p:txBody>
          <a:bodyPr anchorCtr="0" anchor="ctr" bIns="91425" lIns="91425" spcFirstLastPara="1" rIns="91425" wrap="square" tIns="91425">
            <a:noAutofit/>
          </a:bodyPr>
          <a:lstStyle/>
          <a:p>
            <a:pPr indent="0" lvl="0" marL="0" marR="101600" rtl="0" algn="r">
              <a:spcBef>
                <a:spcPts val="3800"/>
              </a:spcBef>
              <a:spcAft>
                <a:spcPts val="0"/>
              </a:spcAft>
              <a:buNone/>
            </a:pPr>
            <a:r>
              <a:t/>
            </a:r>
            <a:endParaRPr/>
          </a:p>
          <a:p>
            <a:pPr indent="0" lvl="0" marL="0" marR="101600" rtl="0" algn="r">
              <a:spcBef>
                <a:spcPts val="7500"/>
              </a:spcBef>
              <a:spcAft>
                <a:spcPts val="0"/>
              </a:spcAft>
              <a:buNone/>
            </a:pPr>
            <a:r>
              <a:rPr lang="en" sz="1100"/>
              <a:t>Borderlands 3</a:t>
            </a:r>
            <a:endParaRPr sz="1100"/>
          </a:p>
          <a:p>
            <a:pPr indent="0" lvl="0" marL="0" rtl="0" algn="l">
              <a:lnSpc>
                <a:spcPct val="115000"/>
              </a:lnSpc>
              <a:spcBef>
                <a:spcPts val="7500"/>
              </a:spcBef>
              <a:spcAft>
                <a:spcPts val="0"/>
              </a:spcAft>
              <a:buNone/>
            </a:pPr>
            <a:r>
              <a:rPr lang="en" sz="1100"/>
              <a:t>     </a:t>
            </a:r>
            <a:endParaRPr sz="1100"/>
          </a:p>
          <a:p>
            <a:pPr indent="0" lvl="0" marL="0" rtl="0" algn="l">
              <a:lnSpc>
                <a:spcPct val="115000"/>
              </a:lnSpc>
              <a:spcBef>
                <a:spcPts val="0"/>
              </a:spcBef>
              <a:spcAft>
                <a:spcPts val="500"/>
              </a:spcAft>
              <a:buNone/>
            </a:pPr>
            <a:r>
              <a:t/>
            </a:r>
            <a:endParaRPr sz="1200">
              <a:solidFill>
                <a:srgbClr val="EEEEEE"/>
              </a:solidFill>
              <a:highlight>
                <a:srgbClr val="999999"/>
              </a:highlight>
            </a:endParaRPr>
          </a:p>
        </p:txBody>
      </p:sp>
      <p:sp>
        <p:nvSpPr>
          <p:cNvPr id="145" name="Google Shape;145;p27"/>
          <p:cNvSpPr txBox="1"/>
          <p:nvPr/>
        </p:nvSpPr>
        <p:spPr>
          <a:xfrm>
            <a:off x="4126675" y="512700"/>
            <a:ext cx="4008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Calibri"/>
                <a:ea typeface="Calibri"/>
                <a:cs typeface="Calibri"/>
                <a:sym typeface="Calibri"/>
              </a:rPr>
              <a:t>RTX 20 Series vs RTX 30 Series</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Trebuchet MS"/>
              <a:buNone/>
            </a:pPr>
            <a:r>
              <a:rPr b="1" lang="en" sz="3800">
                <a:latin typeface="Trebuchet MS"/>
                <a:ea typeface="Trebuchet MS"/>
                <a:cs typeface="Trebuchet MS"/>
                <a:sym typeface="Trebuchet MS"/>
              </a:rPr>
              <a:t>What is T-test</a:t>
            </a:r>
            <a:endParaRPr sz="3800"/>
          </a:p>
        </p:txBody>
      </p:sp>
      <p:sp>
        <p:nvSpPr>
          <p:cNvPr id="151" name="Google Shape;151;p2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Font typeface="Noto Sans Symbols"/>
              <a:buChar char="❑"/>
            </a:pPr>
            <a:r>
              <a:rPr lang="en" sz="1800">
                <a:latin typeface="Libre Baskerville"/>
                <a:ea typeface="Libre Baskerville"/>
                <a:cs typeface="Libre Baskerville"/>
                <a:sym typeface="Libre Baskerville"/>
              </a:rPr>
              <a:t> The T-test is a statistical test used to determine whether a numeric data sample differs significantly from the population or whether two samples differ from one another.</a:t>
            </a:r>
            <a:endParaRPr sz="1100"/>
          </a:p>
          <a:p>
            <a:pPr indent="-177800" lvl="0" marL="177800" rtl="0" algn="l">
              <a:lnSpc>
                <a:spcPct val="90000"/>
              </a:lnSpc>
              <a:spcBef>
                <a:spcPts val="800"/>
              </a:spcBef>
              <a:spcAft>
                <a:spcPts val="0"/>
              </a:spcAft>
              <a:buClr>
                <a:schemeClr val="dk1"/>
              </a:buClr>
              <a:buSzPts val="1800"/>
              <a:buFont typeface="Noto Sans Symbols"/>
              <a:buChar char="❑"/>
            </a:pPr>
            <a:r>
              <a:rPr lang="en" sz="1800">
                <a:latin typeface="Libre Baskerville"/>
                <a:ea typeface="Libre Baskerville"/>
                <a:cs typeface="Libre Baskerville"/>
                <a:sym typeface="Libre Baskerville"/>
              </a:rPr>
              <a:t> It tells us if there is a significant difference between two sets of data </a:t>
            </a:r>
            <a:endParaRPr sz="1100"/>
          </a:p>
          <a:p>
            <a:pPr indent="-177800" lvl="0" marL="177800" rtl="0" algn="l">
              <a:lnSpc>
                <a:spcPct val="90000"/>
              </a:lnSpc>
              <a:spcBef>
                <a:spcPts val="800"/>
              </a:spcBef>
              <a:spcAft>
                <a:spcPts val="0"/>
              </a:spcAft>
              <a:buClr>
                <a:schemeClr val="dk1"/>
              </a:buClr>
              <a:buSzPts val="1800"/>
              <a:buFont typeface="Noto Sans Symbols"/>
              <a:buChar char="❑"/>
            </a:pPr>
            <a:r>
              <a:rPr lang="en" sz="1800">
                <a:latin typeface="Libre Baskerville"/>
                <a:ea typeface="Libre Baskerville"/>
                <a:cs typeface="Libre Baskerville"/>
                <a:sym typeface="Libre Baskerville"/>
              </a:rPr>
              <a:t> It lets us know if those differences could have happened by chance</a:t>
            </a:r>
            <a:endParaRPr sz="1100"/>
          </a:p>
          <a:p>
            <a:pPr indent="-177800" lvl="0" marL="177800" rtl="0" algn="l">
              <a:lnSpc>
                <a:spcPct val="90000"/>
              </a:lnSpc>
              <a:spcBef>
                <a:spcPts val="800"/>
              </a:spcBef>
              <a:spcAft>
                <a:spcPts val="0"/>
              </a:spcAft>
              <a:buClr>
                <a:schemeClr val="dk1"/>
              </a:buClr>
              <a:buSzPts val="1800"/>
              <a:buFont typeface="Noto Sans Symbols"/>
              <a:buChar char="❑"/>
            </a:pPr>
            <a:r>
              <a:rPr lang="en" sz="1800">
                <a:latin typeface="Libre Baskerville"/>
                <a:ea typeface="Libre Baskerville"/>
                <a:cs typeface="Libre Baskerville"/>
                <a:sym typeface="Libre Baskerville"/>
              </a:rPr>
              <a:t> It doesn't look at only mean but the spread of standard deviation to derive at a conclusion how significant two data sets are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800">
                <a:latin typeface="Trebuchet MS"/>
                <a:ea typeface="Trebuchet MS"/>
                <a:cs typeface="Trebuchet MS"/>
                <a:sym typeface="Trebuchet MS"/>
              </a:rPr>
              <a:t>T-Distribution Tables</a:t>
            </a:r>
            <a:endParaRPr b="1" sz="3800">
              <a:latin typeface="Trebuchet MS"/>
              <a:ea typeface="Trebuchet MS"/>
              <a:cs typeface="Trebuchet MS"/>
              <a:sym typeface="Trebuchet MS"/>
            </a:endParaRPr>
          </a:p>
        </p:txBody>
      </p:sp>
      <p:sp>
        <p:nvSpPr>
          <p:cNvPr id="157" name="Google Shape;157;p2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600">
                <a:solidFill>
                  <a:srgbClr val="021B34"/>
                </a:solidFill>
                <a:highlight>
                  <a:srgbClr val="FFFFFF"/>
                </a:highlight>
                <a:latin typeface="Libre Baskerville"/>
                <a:ea typeface="Libre Baskerville"/>
                <a:cs typeface="Libre Baskerville"/>
                <a:sym typeface="Libre Baskerville"/>
              </a:rPr>
              <a:t>The </a:t>
            </a:r>
            <a:r>
              <a:rPr b="1" lang="en" sz="1600">
                <a:solidFill>
                  <a:srgbClr val="021B34"/>
                </a:solidFill>
                <a:highlight>
                  <a:srgbClr val="FFFFFF"/>
                </a:highlight>
                <a:latin typeface="Libre Baskerville"/>
                <a:ea typeface="Libre Baskerville"/>
                <a:cs typeface="Libre Baskerville"/>
                <a:sym typeface="Libre Baskerville"/>
              </a:rPr>
              <a:t>t distribution table</a:t>
            </a:r>
            <a:r>
              <a:rPr lang="en" sz="1600">
                <a:solidFill>
                  <a:srgbClr val="021B34"/>
                </a:solidFill>
                <a:highlight>
                  <a:srgbClr val="FFFFFF"/>
                </a:highlight>
                <a:latin typeface="Libre Baskerville"/>
                <a:ea typeface="Libre Baskerville"/>
                <a:cs typeface="Libre Baskerville"/>
                <a:sym typeface="Libre Baskerville"/>
              </a:rPr>
              <a:t> values are </a:t>
            </a:r>
            <a:r>
              <a:rPr b="1" lang="en" sz="1600">
                <a:solidFill>
                  <a:srgbClr val="021B34"/>
                </a:solidFill>
                <a:highlight>
                  <a:srgbClr val="FFFFFF"/>
                </a:highlight>
                <a:latin typeface="Libre Baskerville"/>
                <a:ea typeface="Libre Baskerville"/>
                <a:cs typeface="Libre Baskerville"/>
                <a:sym typeface="Libre Baskerville"/>
              </a:rPr>
              <a:t>critical values</a:t>
            </a:r>
            <a:r>
              <a:rPr lang="en" sz="1600">
                <a:solidFill>
                  <a:srgbClr val="021B34"/>
                </a:solidFill>
                <a:highlight>
                  <a:srgbClr val="FFFFFF"/>
                </a:highlight>
                <a:latin typeface="Libre Baskerville"/>
                <a:ea typeface="Libre Baskerville"/>
                <a:cs typeface="Libre Baskerville"/>
                <a:sym typeface="Libre Baskerville"/>
              </a:rPr>
              <a:t> of the </a:t>
            </a:r>
            <a:r>
              <a:rPr b="1" lang="en" sz="1600">
                <a:solidFill>
                  <a:srgbClr val="021B34"/>
                </a:solidFill>
                <a:highlight>
                  <a:srgbClr val="FFFFFF"/>
                </a:highlight>
                <a:latin typeface="Libre Baskerville"/>
                <a:ea typeface="Libre Baskerville"/>
                <a:cs typeface="Libre Baskerville"/>
                <a:sym typeface="Libre Baskerville"/>
              </a:rPr>
              <a:t>t distribution</a:t>
            </a:r>
            <a:r>
              <a:rPr lang="en" sz="1600">
                <a:solidFill>
                  <a:srgbClr val="021B34"/>
                </a:solidFill>
                <a:highlight>
                  <a:srgbClr val="FFFFFF"/>
                </a:highlight>
                <a:latin typeface="Libre Baskerville"/>
                <a:ea typeface="Libre Baskerville"/>
                <a:cs typeface="Libre Baskerville"/>
                <a:sym typeface="Libre Baskerville"/>
              </a:rPr>
              <a:t>. The column header are the </a:t>
            </a:r>
            <a:r>
              <a:rPr b="1" lang="en" sz="1600">
                <a:solidFill>
                  <a:srgbClr val="021B34"/>
                </a:solidFill>
                <a:highlight>
                  <a:srgbClr val="FFFFFF"/>
                </a:highlight>
                <a:latin typeface="Libre Baskerville"/>
                <a:ea typeface="Libre Baskerville"/>
                <a:cs typeface="Libre Baskerville"/>
                <a:sym typeface="Libre Baskerville"/>
              </a:rPr>
              <a:t>t distribution probabilities</a:t>
            </a:r>
            <a:r>
              <a:rPr lang="en" sz="1600">
                <a:solidFill>
                  <a:srgbClr val="021B34"/>
                </a:solidFill>
                <a:highlight>
                  <a:srgbClr val="FFFFFF"/>
                </a:highlight>
                <a:latin typeface="Libre Baskerville"/>
                <a:ea typeface="Libre Baskerville"/>
                <a:cs typeface="Libre Baskerville"/>
                <a:sym typeface="Libre Baskerville"/>
              </a:rPr>
              <a:t> (alpha). The row names are the </a:t>
            </a:r>
            <a:r>
              <a:rPr b="1" lang="en" sz="1600">
                <a:solidFill>
                  <a:srgbClr val="021B34"/>
                </a:solidFill>
                <a:highlight>
                  <a:srgbClr val="FFFFFF"/>
                </a:highlight>
                <a:latin typeface="Libre Baskerville"/>
                <a:ea typeface="Libre Baskerville"/>
                <a:cs typeface="Libre Baskerville"/>
                <a:sym typeface="Libre Baskerville"/>
              </a:rPr>
              <a:t>degrees of freedom</a:t>
            </a:r>
            <a:r>
              <a:rPr lang="en" sz="1600">
                <a:solidFill>
                  <a:srgbClr val="021B34"/>
                </a:solidFill>
                <a:highlight>
                  <a:srgbClr val="FFFFFF"/>
                </a:highlight>
                <a:latin typeface="Libre Baskerville"/>
                <a:ea typeface="Libre Baskerville"/>
                <a:cs typeface="Libre Baskerville"/>
                <a:sym typeface="Libre Baskerville"/>
              </a:rPr>
              <a:t> (df).</a:t>
            </a:r>
            <a:endParaRPr sz="1600">
              <a:solidFill>
                <a:srgbClr val="021B34"/>
              </a:solidFill>
              <a:highlight>
                <a:srgbClr val="FFFFFF"/>
              </a:highlight>
              <a:latin typeface="Libre Baskerville"/>
              <a:ea typeface="Libre Baskerville"/>
              <a:cs typeface="Libre Baskerville"/>
              <a:sym typeface="Libre Baskerville"/>
            </a:endParaRPr>
          </a:p>
          <a:p>
            <a:pPr indent="0" lvl="0" marL="0" rtl="0" algn="l">
              <a:spcBef>
                <a:spcPts val="800"/>
              </a:spcBef>
              <a:spcAft>
                <a:spcPts val="0"/>
              </a:spcAft>
              <a:buNone/>
            </a:pPr>
            <a:r>
              <a:rPr lang="en" sz="1600">
                <a:solidFill>
                  <a:srgbClr val="021B34"/>
                </a:solidFill>
                <a:highlight>
                  <a:srgbClr val="FFFFFF"/>
                </a:highlight>
                <a:latin typeface="Libre Baskerville"/>
                <a:ea typeface="Libre Baskerville"/>
                <a:cs typeface="Libre Baskerville"/>
                <a:sym typeface="Libre Baskerville"/>
              </a:rPr>
              <a:t>In the example below: with df = 10, for t=2.228, the probability is alpha=0.05</a:t>
            </a:r>
            <a:endParaRPr sz="2400">
              <a:solidFill>
                <a:srgbClr val="021B34"/>
              </a:solidFill>
              <a:highlight>
                <a:srgbClr val="FFFFFF"/>
              </a:highlight>
              <a:latin typeface="Libre Baskerville"/>
              <a:ea typeface="Libre Baskerville"/>
              <a:cs typeface="Libre Baskerville"/>
              <a:sym typeface="Libre Baskerville"/>
            </a:endParaRPr>
          </a:p>
        </p:txBody>
      </p:sp>
      <p:pic>
        <p:nvPicPr>
          <p:cNvPr id="158" name="Google Shape;158;p29"/>
          <p:cNvPicPr preferRelativeResize="0"/>
          <p:nvPr/>
        </p:nvPicPr>
        <p:blipFill>
          <a:blip r:embed="rId3">
            <a:alphaModFix/>
          </a:blip>
          <a:stretch>
            <a:fillRect/>
          </a:stretch>
        </p:blipFill>
        <p:spPr>
          <a:xfrm>
            <a:off x="2481475" y="2625125"/>
            <a:ext cx="4410349" cy="243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Trebuchet MS"/>
              <a:buNone/>
            </a:pPr>
            <a:r>
              <a:rPr b="1" lang="en" sz="3800">
                <a:latin typeface="Trebuchet MS"/>
                <a:ea typeface="Trebuchet MS"/>
                <a:cs typeface="Trebuchet MS"/>
                <a:sym typeface="Trebuchet MS"/>
              </a:rPr>
              <a:t>Statistical Hypothesis</a:t>
            </a:r>
            <a:endParaRPr sz="3800"/>
          </a:p>
        </p:txBody>
      </p:sp>
      <p:sp>
        <p:nvSpPr>
          <p:cNvPr id="164" name="Google Shape;164;p3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Char char="•"/>
            </a:pPr>
            <a:r>
              <a:rPr b="1" lang="en" sz="1800">
                <a:latin typeface="Libre Baskerville"/>
                <a:ea typeface="Libre Baskerville"/>
                <a:cs typeface="Libre Baskerville"/>
                <a:sym typeface="Libre Baskerville"/>
              </a:rPr>
              <a:t>Null Hypothesis </a:t>
            </a:r>
            <a:r>
              <a:rPr lang="en" sz="1800">
                <a:latin typeface="Libre Baskerville"/>
                <a:ea typeface="Libre Baskerville"/>
                <a:cs typeface="Libre Baskerville"/>
                <a:sym typeface="Libre Baskerville"/>
              </a:rPr>
              <a:t>: It assumes there is no statistically significant difference for the population being tested. For instance, if we wanted to test whether the average age of students in a local school differs from the national average, the null hypothesis would be that there is no difference between the average ages.</a:t>
            </a:r>
            <a:endParaRPr sz="1800">
              <a:latin typeface="Libre Baskerville"/>
              <a:ea typeface="Libre Baskerville"/>
              <a:cs typeface="Libre Baskerville"/>
              <a:sym typeface="Libre Baskerville"/>
            </a:endParaRPr>
          </a:p>
          <a:p>
            <a:pPr indent="0" lvl="0" marL="0" rtl="0" algn="l">
              <a:lnSpc>
                <a:spcPct val="90000"/>
              </a:lnSpc>
              <a:spcBef>
                <a:spcPts val="0"/>
              </a:spcBef>
              <a:spcAft>
                <a:spcPts val="0"/>
              </a:spcAft>
              <a:buNone/>
            </a:pPr>
            <a:r>
              <a:t/>
            </a:r>
            <a:endParaRPr sz="1800">
              <a:latin typeface="Libre Baskerville"/>
              <a:ea typeface="Libre Baskerville"/>
              <a:cs typeface="Libre Baskerville"/>
              <a:sym typeface="Libre Baskerville"/>
            </a:endParaRPr>
          </a:p>
          <a:p>
            <a:pPr indent="-177800" lvl="0" marL="177800" rtl="0" algn="l">
              <a:spcBef>
                <a:spcPts val="800"/>
              </a:spcBef>
              <a:spcAft>
                <a:spcPts val="0"/>
              </a:spcAft>
              <a:buSzPts val="1800"/>
              <a:buChar char="•"/>
            </a:pPr>
            <a:r>
              <a:rPr b="1" lang="en" sz="1800">
                <a:latin typeface="Libre Baskerville"/>
                <a:ea typeface="Libre Baskerville"/>
                <a:cs typeface="Libre Baskerville"/>
                <a:sym typeface="Libre Baskerville"/>
              </a:rPr>
              <a:t>Alternative Hypothesis </a:t>
            </a:r>
            <a:r>
              <a:rPr lang="en" sz="1800">
                <a:latin typeface="Libre Baskerville"/>
                <a:ea typeface="Libre Baskerville"/>
                <a:cs typeface="Libre Baskerville"/>
                <a:sym typeface="Libre Baskerville"/>
              </a:rPr>
              <a:t>: It states that in fact there is significant difference for the population being tested. For instance, the alternative hypothesis would be that the average age of students in a local school does in fact differ from the national average.</a:t>
            </a:r>
            <a:endParaRPr/>
          </a:p>
          <a:p>
            <a:pPr indent="0" lvl="0" marL="0" rtl="0" algn="l">
              <a:lnSpc>
                <a:spcPct val="90000"/>
              </a:lnSpc>
              <a:spcBef>
                <a:spcPts val="0"/>
              </a:spcBef>
              <a:spcAft>
                <a:spcPts val="0"/>
              </a:spcAft>
              <a:buNone/>
            </a:pPr>
            <a:r>
              <a:t/>
            </a:r>
            <a:endParaRPr sz="1800">
              <a:latin typeface="Libre Baskerville"/>
              <a:ea typeface="Libre Baskerville"/>
              <a:cs typeface="Libre Baskerville"/>
              <a:sym typeface="Libre Baskerville"/>
            </a:endParaRPr>
          </a:p>
          <a:p>
            <a:pPr indent="0" lvl="0" marL="177800" rtl="0" algn="l">
              <a:lnSpc>
                <a:spcPct val="90000"/>
              </a:lnSpc>
              <a:spcBef>
                <a:spcPts val="800"/>
              </a:spcBef>
              <a:spcAft>
                <a:spcPts val="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800">
                <a:latin typeface="Trebuchet MS"/>
                <a:ea typeface="Trebuchet MS"/>
                <a:cs typeface="Trebuchet MS"/>
                <a:sym typeface="Trebuchet MS"/>
              </a:rPr>
              <a:t>Statistical Hypothesis</a:t>
            </a:r>
            <a:endParaRPr/>
          </a:p>
        </p:txBody>
      </p:sp>
      <p:sp>
        <p:nvSpPr>
          <p:cNvPr id="170" name="Google Shape;170;p3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177800" lvl="0" marL="177800" rtl="0" algn="l">
              <a:spcBef>
                <a:spcPts val="800"/>
              </a:spcBef>
              <a:spcAft>
                <a:spcPts val="0"/>
              </a:spcAft>
              <a:buSzPts val="1800"/>
              <a:buChar char="•"/>
            </a:pPr>
            <a:r>
              <a:rPr b="1" lang="en" sz="1800">
                <a:latin typeface="Libre Baskerville"/>
                <a:ea typeface="Libre Baskerville"/>
                <a:cs typeface="Libre Baskerville"/>
                <a:sym typeface="Libre Baskerville"/>
              </a:rPr>
              <a:t>Significance level (α)</a:t>
            </a:r>
            <a:r>
              <a:rPr lang="en" sz="1800">
                <a:latin typeface="Libre Baskerville"/>
                <a:ea typeface="Libre Baskerville"/>
                <a:cs typeface="Libre Baskerville"/>
                <a:sym typeface="Libre Baskerville"/>
              </a:rPr>
              <a:t>: The significance level is a probability threshold that determines when to reject the null hypothesis. Usually accepted significance level is 0.05. This means that there is 95% confidence that the conclusion of the test will be valid.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800">
                <a:latin typeface="Trebuchet MS"/>
                <a:ea typeface="Trebuchet MS"/>
                <a:cs typeface="Trebuchet MS"/>
                <a:sym typeface="Trebuchet MS"/>
              </a:rPr>
              <a:t>Types of T-tests</a:t>
            </a:r>
            <a:endParaRPr/>
          </a:p>
        </p:txBody>
      </p:sp>
      <p:sp>
        <p:nvSpPr>
          <p:cNvPr id="176" name="Google Shape;176;p3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1700">
                <a:latin typeface="Libre Baskerville"/>
                <a:ea typeface="Libre Baskerville"/>
                <a:cs typeface="Libre Baskerville"/>
                <a:sym typeface="Libre Baskerville"/>
              </a:rPr>
              <a:t>There are three main types of t-test:</a:t>
            </a:r>
            <a:endParaRPr sz="1700">
              <a:latin typeface="Libre Baskerville"/>
              <a:ea typeface="Libre Baskerville"/>
              <a:cs typeface="Libre Baskerville"/>
              <a:sym typeface="Libre Baskerville"/>
            </a:endParaRPr>
          </a:p>
          <a:p>
            <a:pPr indent="-209550" lvl="0" marL="177800" rtl="0" algn="l">
              <a:spcBef>
                <a:spcPts val="800"/>
              </a:spcBef>
              <a:spcAft>
                <a:spcPts val="0"/>
              </a:spcAft>
              <a:buSzPts val="2700"/>
              <a:buChar char="•"/>
            </a:pPr>
            <a:r>
              <a:rPr lang="en" sz="1700">
                <a:latin typeface="Libre Baskerville"/>
                <a:ea typeface="Libre Baskerville"/>
                <a:cs typeface="Libre Baskerville"/>
                <a:sym typeface="Libre Baskerville"/>
              </a:rPr>
              <a:t>A </a:t>
            </a:r>
            <a:r>
              <a:rPr b="1" lang="en" sz="1700">
                <a:latin typeface="Libre Baskerville"/>
                <a:ea typeface="Libre Baskerville"/>
                <a:cs typeface="Libre Baskerville"/>
                <a:sym typeface="Libre Baskerville"/>
              </a:rPr>
              <a:t>One sample t-test </a:t>
            </a:r>
            <a:r>
              <a:rPr lang="en" sz="1700">
                <a:latin typeface="Libre Baskerville"/>
                <a:ea typeface="Libre Baskerville"/>
                <a:cs typeface="Libre Baskerville"/>
                <a:sym typeface="Libre Baskerville"/>
              </a:rPr>
              <a:t>tests the mean of a single group against a known mean.</a:t>
            </a:r>
            <a:endParaRPr sz="1700">
              <a:latin typeface="Libre Baskerville"/>
              <a:ea typeface="Libre Baskerville"/>
              <a:cs typeface="Libre Baskerville"/>
              <a:sym typeface="Libre Baskerville"/>
            </a:endParaRPr>
          </a:p>
          <a:p>
            <a:pPr indent="-209550" lvl="0" marL="177800" rtl="0" algn="l">
              <a:spcBef>
                <a:spcPts val="800"/>
              </a:spcBef>
              <a:spcAft>
                <a:spcPts val="0"/>
              </a:spcAft>
              <a:buSzPts val="2700"/>
              <a:buChar char="•"/>
            </a:pPr>
            <a:r>
              <a:rPr lang="en" sz="1700">
                <a:latin typeface="Libre Baskerville"/>
                <a:ea typeface="Libre Baskerville"/>
                <a:cs typeface="Libre Baskerville"/>
                <a:sym typeface="Libre Baskerville"/>
              </a:rPr>
              <a:t>A one-tailed test is used to determine if the population is either lower than or higher than some hypothesized value. </a:t>
            </a:r>
            <a:endParaRPr sz="1700">
              <a:latin typeface="Libre Baskerville"/>
              <a:ea typeface="Libre Baskerville"/>
              <a:cs typeface="Libre Baskerville"/>
              <a:sym typeface="Libre Baskerville"/>
            </a:endParaRPr>
          </a:p>
          <a:p>
            <a:pPr indent="-209550" lvl="0" marL="177800" rtl="0" algn="l">
              <a:spcBef>
                <a:spcPts val="800"/>
              </a:spcBef>
              <a:spcAft>
                <a:spcPts val="0"/>
              </a:spcAft>
              <a:buSzPts val="2700"/>
              <a:buChar char="•"/>
            </a:pPr>
            <a:r>
              <a:rPr lang="en" sz="1700">
                <a:latin typeface="Libre Baskerville"/>
                <a:ea typeface="Libre Baskerville"/>
                <a:cs typeface="Libre Baskerville"/>
                <a:sym typeface="Libre Baskerville"/>
              </a:rPr>
              <a:t>For instance, if our H0: µ0 = µ and Ha: µ &lt; µ0, such a test would be a one-sided test or more precisely, a left-tailed test.</a:t>
            </a:r>
            <a:endParaRPr sz="1700">
              <a:latin typeface="Libre Baskerville"/>
              <a:ea typeface="Libre Baskerville"/>
              <a:cs typeface="Libre Baskerville"/>
              <a:sym typeface="Libre Baskerville"/>
            </a:endParaRPr>
          </a:p>
          <a:p>
            <a:pPr indent="-209550" lvl="0" marL="177800" rtl="0" algn="l">
              <a:spcBef>
                <a:spcPts val="800"/>
              </a:spcBef>
              <a:spcAft>
                <a:spcPts val="0"/>
              </a:spcAft>
              <a:buSzPts val="2700"/>
              <a:buChar char="•"/>
            </a:pPr>
            <a:r>
              <a:rPr lang="en" sz="1700">
                <a:latin typeface="Libre Baskerville"/>
                <a:ea typeface="Libre Baskerville"/>
                <a:cs typeface="Libre Baskerville"/>
                <a:sym typeface="Libre Baskerville"/>
              </a:rPr>
              <a:t> Under such conditions, there is one rejection area only on the left tail of the distribution.</a:t>
            </a:r>
            <a:endParaRPr sz="1700">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800">
                <a:latin typeface="Trebuchet MS"/>
                <a:ea typeface="Trebuchet MS"/>
                <a:cs typeface="Trebuchet MS"/>
                <a:sym typeface="Trebuchet MS"/>
              </a:rPr>
              <a:t>Types of T-tests</a:t>
            </a:r>
            <a:endParaRPr/>
          </a:p>
        </p:txBody>
      </p:sp>
      <p:sp>
        <p:nvSpPr>
          <p:cNvPr id="182" name="Google Shape;182;p3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lnSpcReduction="10000"/>
          </a:bodyPr>
          <a:lstStyle/>
          <a:p>
            <a:pPr indent="-209550" lvl="0" marL="177800" rtl="0" algn="l">
              <a:spcBef>
                <a:spcPts val="800"/>
              </a:spcBef>
              <a:spcAft>
                <a:spcPts val="0"/>
              </a:spcAft>
              <a:buSzPts val="2700"/>
              <a:buChar char="•"/>
            </a:pPr>
            <a:r>
              <a:rPr lang="en" sz="1700">
                <a:latin typeface="Libre Baskerville"/>
                <a:ea typeface="Libre Baskerville"/>
                <a:cs typeface="Libre Baskerville"/>
                <a:sym typeface="Libre Baskerville"/>
              </a:rPr>
              <a:t>A </a:t>
            </a:r>
            <a:r>
              <a:rPr b="1" lang="en" sz="1700">
                <a:latin typeface="Libre Baskerville"/>
                <a:ea typeface="Libre Baskerville"/>
                <a:cs typeface="Libre Baskerville"/>
                <a:sym typeface="Libre Baskerville"/>
              </a:rPr>
              <a:t>Paired sample t-test</a:t>
            </a:r>
            <a:r>
              <a:rPr lang="en" sz="1700">
                <a:latin typeface="Libre Baskerville"/>
                <a:ea typeface="Libre Baskerville"/>
                <a:cs typeface="Libre Baskerville"/>
                <a:sym typeface="Libre Baskerville"/>
              </a:rPr>
              <a:t> compares means from the same group at different times (say, one year apart). </a:t>
            </a:r>
            <a:endParaRPr sz="1700">
              <a:latin typeface="Libre Baskerville"/>
              <a:ea typeface="Libre Baskerville"/>
              <a:cs typeface="Libre Baskerville"/>
              <a:sym typeface="Libre Baskerville"/>
            </a:endParaRPr>
          </a:p>
          <a:p>
            <a:pPr indent="-209550" lvl="0" marL="177800" rtl="0" algn="l">
              <a:spcBef>
                <a:spcPts val="800"/>
              </a:spcBef>
              <a:spcAft>
                <a:spcPts val="0"/>
              </a:spcAft>
              <a:buSzPts val="2700"/>
              <a:buChar char="•"/>
            </a:pPr>
            <a:r>
              <a:rPr lang="en" sz="1700">
                <a:latin typeface="Libre Baskerville"/>
                <a:ea typeface="Libre Baskerville"/>
                <a:cs typeface="Libre Baskerville"/>
                <a:sym typeface="Libre Baskerville"/>
              </a:rPr>
              <a:t>A two-tailed test rejects the null hypothesis in cases where the sample mean is significantly higher or lower than the assumed value of the mean of the population. </a:t>
            </a:r>
            <a:endParaRPr sz="1700">
              <a:latin typeface="Libre Baskerville"/>
              <a:ea typeface="Libre Baskerville"/>
              <a:cs typeface="Libre Baskerville"/>
              <a:sym typeface="Libre Baskerville"/>
            </a:endParaRPr>
          </a:p>
          <a:p>
            <a:pPr indent="-209550" lvl="0" marL="177800" rtl="0" algn="l">
              <a:spcBef>
                <a:spcPts val="800"/>
              </a:spcBef>
              <a:spcAft>
                <a:spcPts val="0"/>
              </a:spcAft>
              <a:buSzPts val="2700"/>
              <a:buChar char="•"/>
            </a:pPr>
            <a:r>
              <a:rPr lang="en" sz="1700">
                <a:latin typeface="Libre Baskerville"/>
                <a:ea typeface="Libre Baskerville"/>
                <a:cs typeface="Libre Baskerville"/>
                <a:sym typeface="Libre Baskerville"/>
              </a:rPr>
              <a:t>The two-tailed test is appropriate when we have H0: µ = µ0 and Ha: µ ≠ µ0 which may mean µ &gt; µ0 or µ &lt; µ0.</a:t>
            </a:r>
            <a:endParaRPr sz="1700">
              <a:latin typeface="Libre Baskerville"/>
              <a:ea typeface="Libre Baskerville"/>
              <a:cs typeface="Libre Baskerville"/>
              <a:sym typeface="Libre Baskerville"/>
            </a:endParaRPr>
          </a:p>
          <a:p>
            <a:pPr indent="-209550" lvl="0" marL="177800" rtl="0" algn="l">
              <a:spcBef>
                <a:spcPts val="800"/>
              </a:spcBef>
              <a:spcAft>
                <a:spcPts val="0"/>
              </a:spcAft>
              <a:buSzPts val="2700"/>
              <a:buChar char="•"/>
            </a:pPr>
            <a:r>
              <a:rPr lang="en" sz="1700">
                <a:latin typeface="Libre Baskerville"/>
                <a:ea typeface="Libre Baskerville"/>
                <a:cs typeface="Libre Baskerville"/>
                <a:sym typeface="Libre Baskerville"/>
              </a:rPr>
              <a:t>Therefore, in a two-tailed test, there are two rejection regions, one in either direction, left and right, towards each tail of the curve.</a:t>
            </a:r>
            <a:endParaRPr sz="1700">
              <a:latin typeface="Libre Baskerville"/>
              <a:ea typeface="Libre Baskerville"/>
              <a:cs typeface="Libre Baskerville"/>
              <a:sym typeface="Libre Baskerville"/>
            </a:endParaRPr>
          </a:p>
          <a:p>
            <a:pPr indent="0" lvl="0" marL="177800" rtl="0" algn="l">
              <a:spcBef>
                <a:spcPts val="800"/>
              </a:spcBef>
              <a:spcAft>
                <a:spcPts val="0"/>
              </a:spcAft>
              <a:buNone/>
            </a:pPr>
            <a:r>
              <a:t/>
            </a:r>
            <a:endParaRPr sz="1700">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