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7315200" cy="96012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EC8C10-A013-4996-8C58-C725B0AFB3A5}">
  <a:tblStyle styleId="{60EC8C10-A013-4996-8C58-C725B0AFB3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4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21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work- time series data prediction works better with LSTM(NN)</a:t>
            </a:r>
            <a:endParaRPr/>
          </a:p>
        </p:txBody>
      </p:sp>
      <p:sp>
        <p:nvSpPr>
          <p:cNvPr id="181" name="Google Shape;181;p7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title to Motivation.</a:t>
            </a:r>
            <a:endParaRPr/>
          </a:p>
        </p:txBody>
      </p:sp>
      <p:sp>
        <p:nvSpPr>
          <p:cNvPr id="116" name="Google Shape;116;p2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Synonym for Impact, Change Description</a:t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Dataset1 : NYTimes – scrapped ourselves.</a:t>
            </a:r>
            <a:br>
              <a:rPr lang="en-US"/>
            </a:br>
            <a:r>
              <a:rPr lang="en-US"/>
              <a:t>Dataset2 : Guardian – available online for reference.</a:t>
            </a:r>
            <a:endParaRPr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Punctuation, Stop words, lower text, stemming**</a:t>
            </a:r>
            <a:endParaRPr/>
          </a:p>
        </p:txBody>
      </p:sp>
      <p:sp>
        <p:nvSpPr>
          <p:cNvPr id="142" name="Google Shape;142;p5:notes"/>
          <p:cNvSpPr txBox="1"/>
          <p:nvPr>
            <p:ph idx="12" type="sldNum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f1f880f6_1_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f1f880f6_1_1:notes"/>
          <p:cNvSpPr txBox="1"/>
          <p:nvPr>
            <p:ph idx="1" type="body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5f1f880f6_1_1:notes"/>
          <p:cNvSpPr txBox="1"/>
          <p:nvPr>
            <p:ph idx="12" type="sldNum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39f4d716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39f4d716_0_6:notes"/>
          <p:cNvSpPr txBox="1"/>
          <p:nvPr>
            <p:ph idx="1" type="body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739f4d716_0_6:notes"/>
          <p:cNvSpPr txBox="1"/>
          <p:nvPr>
            <p:ph idx="12" type="sldNum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f1f880f6_1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f1f880f6_1_8:notes"/>
          <p:cNvSpPr txBox="1"/>
          <p:nvPr>
            <p:ph idx="1" type="body"/>
          </p:nvPr>
        </p:nvSpPr>
        <p:spPr>
          <a:xfrm>
            <a:off x="731839" y="4560889"/>
            <a:ext cx="58515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example, word X can be used in two different contexts and hence it will be difficult for SVM to classify data.</a:t>
            </a:r>
            <a:endParaRPr/>
          </a:p>
        </p:txBody>
      </p:sp>
      <p:sp>
        <p:nvSpPr>
          <p:cNvPr id="173" name="Google Shape;173;g45f1f880f6_1_8:notes"/>
          <p:cNvSpPr txBox="1"/>
          <p:nvPr>
            <p:ph idx="12" type="sldNum"/>
          </p:nvPr>
        </p:nvSpPr>
        <p:spPr>
          <a:xfrm>
            <a:off x="4143375" y="9120189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57797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082800" y="3886200"/>
            <a:ext cx="568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lvl="2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lvl="4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lvl="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/>
        <p:spPr>
          <a:xfrm flipH="1" rot="10800000">
            <a:off x="0" y="0"/>
            <a:ext cx="9144220" cy="1205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  <a:defRPr>
                <a:solidFill>
                  <a:srgbClr val="0C0C0C"/>
                </a:solidFill>
              </a:defRPr>
            </a:lvl1pPr>
            <a:lvl2pPr indent="-388619" lvl="1" marL="914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  <a:defRPr>
                <a:solidFill>
                  <a:srgbClr val="0C0C0C"/>
                </a:solidFill>
              </a:defRPr>
            </a:lvl2pPr>
            <a:lvl3pPr indent="-381000" lvl="2" marL="1371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  <a:defRPr>
                <a:solidFill>
                  <a:srgbClr val="0C0C0C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>
                <a:solidFill>
                  <a:srgbClr val="0C0C0C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>
                <a:solidFill>
                  <a:srgbClr val="0C0C0C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685800" y="157797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082800" y="3886200"/>
            <a:ext cx="568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Font typeface="Noto Sans Symbols"/>
              <a:buNone/>
              <a:defRPr/>
            </a:lvl1pPr>
            <a:lvl2pPr lvl="1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lvl="2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lvl="3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lvl="4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lvl="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6576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638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6576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6" name="Google Shape;86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7" name="Google Shape;87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638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638675" y="933450"/>
            <a:ext cx="4038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body"/>
          </p:nvPr>
        </p:nvSpPr>
        <p:spPr>
          <a:xfrm>
            <a:off x="4638675" y="3562350"/>
            <a:ext cx="4038600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  <a:defRPr>
                <a:solidFill>
                  <a:srgbClr val="0C0C0C"/>
                </a:solidFill>
              </a:defRPr>
            </a:lvl1pPr>
            <a:lvl2pPr indent="-388619" lvl="1" marL="914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  <a:defRPr>
                <a:solidFill>
                  <a:srgbClr val="0C0C0C"/>
                </a:solidFill>
              </a:defRPr>
            </a:lvl2pPr>
            <a:lvl3pPr indent="-381000" lvl="2" marL="1371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  <a:defRPr>
                <a:solidFill>
                  <a:srgbClr val="0C0C0C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>
                <a:solidFill>
                  <a:srgbClr val="0C0C0C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>
                <a:solidFill>
                  <a:srgbClr val="0C0C0C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6576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38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24180" lvl="0" marL="4572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65760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160"/>
              <a:buChar char="–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96240" lvl="0" marL="4572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429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638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447675" y="933450"/>
            <a:ext cx="4038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4638675" y="933450"/>
            <a:ext cx="40386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4638675" y="3562350"/>
            <a:ext cx="4038600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3429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/>
        <p:spPr>
          <a:xfrm flipH="1" rot="10800000">
            <a:off x="0" y="0"/>
            <a:ext cx="9144220" cy="1205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520"/>
              <a:buFont typeface="Noto Sans Symbols"/>
              <a:buChar char="▪"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520"/>
              <a:buFont typeface="Arial"/>
              <a:buChar char="–"/>
              <a:defRPr b="0" i="0" sz="2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1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b="0" sz="1400"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/>
          <p:cNvPicPr preferRelativeResize="0"/>
          <p:nvPr/>
        </p:nvPicPr>
        <p:blipFill/>
        <p:spPr>
          <a:xfrm flipH="1" rot="10800000">
            <a:off x="0" y="0"/>
            <a:ext cx="9144220" cy="12058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52119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520"/>
              <a:buFont typeface="Noto Sans Symbols"/>
              <a:buChar char="▪"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520"/>
              <a:buFont typeface="Arial"/>
              <a:buChar char="–"/>
              <a:defRPr b="0" i="0" sz="2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1"/>
          <p:cNvCxnSpPr/>
          <p:nvPr/>
        </p:nvCxnSpPr>
        <p:spPr>
          <a:xfrm>
            <a:off x="911225" y="6400800"/>
            <a:ext cx="8232775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b="0" sz="1400">
              <a:solidFill>
                <a:srgbClr val="000000"/>
              </a:solidFill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Arizona State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doshi4@asu.edu" TargetMode="External"/><Relationship Id="rId4" Type="http://schemas.openxmlformats.org/officeDocument/2006/relationships/hyperlink" Target="mailto:ajgandhi@asu.edu" TargetMode="External"/><Relationship Id="rId5" Type="http://schemas.openxmlformats.org/officeDocument/2006/relationships/hyperlink" Target="mailto:amuthyal@asu.edu" TargetMode="External"/><Relationship Id="rId6" Type="http://schemas.openxmlformats.org/officeDocument/2006/relationships/hyperlink" Target="mailto:sparekh1@asu.edu" TargetMode="External"/><Relationship Id="rId7" Type="http://schemas.openxmlformats.org/officeDocument/2006/relationships/hyperlink" Target="mailto:srumesh@as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pdoshi4@asu.edu" TargetMode="External"/><Relationship Id="rId4" Type="http://schemas.openxmlformats.org/officeDocument/2006/relationships/hyperlink" Target="mailto:ajgandhi@asu.edu" TargetMode="External"/><Relationship Id="rId5" Type="http://schemas.openxmlformats.org/officeDocument/2006/relationships/hyperlink" Target="mailto:amuthyal@asu.edu" TargetMode="External"/><Relationship Id="rId6" Type="http://schemas.openxmlformats.org/officeDocument/2006/relationships/hyperlink" Target="mailto:sparekh1@asu.edu" TargetMode="External"/><Relationship Id="rId7" Type="http://schemas.openxmlformats.org/officeDocument/2006/relationships/hyperlink" Target="mailto:srumesh@as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685800" y="1534432"/>
            <a:ext cx="7772400" cy="14700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ctr" dir="2700000" dist="35921">
              <a:srgbClr val="808080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Stock Market Prediction Using Text Analysis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1422820" y="361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{60EC8C10-A013-4996-8C58-C725B0AFB3A5}</a:tableStyleId>
              </a:tblPr>
              <a:tblGrid>
                <a:gridCol w="2106300"/>
                <a:gridCol w="1434750"/>
                <a:gridCol w="2121325"/>
                <a:gridCol w="636000"/>
              </a:tblGrid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Parth Doshi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1215200012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pdoshi4@asu.edu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Ammar Gandhi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1213347432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ajgandhi@asu.edu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Akhila Muthyala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1213175494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amuthyal@asu.edu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Saureen Parekh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1214327464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sparekh1@asu.edu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Sucharitha Rumesh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1213120166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srumesh@asu.edu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Conclusions and Future work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We can see that Random Forest provides highest accuracy among the four classifiers implemented.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Based on these results, we see the impact of news articles on stock price.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Future work - Implement these models for multiple stocks and find a trend instead of calling rise or fall. 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Individual Contribution</a:t>
            </a:r>
            <a:endParaRPr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182156" y="2213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{60EC8C10-A013-4996-8C58-C725B0AFB3A5}</a:tableStyleId>
              </a:tblPr>
              <a:tblGrid>
                <a:gridCol w="2266250"/>
                <a:gridCol w="1434750"/>
                <a:gridCol w="2121325"/>
                <a:gridCol w="636000"/>
                <a:gridCol w="2300325"/>
              </a:tblGrid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Parth Doshi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1215200012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pdoshi4@asu.edu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 + Data Scraping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Ammar Gandhi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1213347432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/>
                        </a:rPr>
                        <a:t>ajgandhi@asu.edu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Naïve Bayes and Data Collection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Akhila Muthyala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1213175494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amuthyal@asu.edu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Naïve Bayes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Saureen Parekh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1214327464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sparekh1@asu.edu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Sucharitha Rumesh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1213120166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srumesh@asu.edu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31"/>
          <p:cNvSpPr/>
          <p:nvPr/>
        </p:nvSpPr>
        <p:spPr>
          <a:xfrm>
            <a:off x="342106" y="5333164"/>
            <a:ext cx="81922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All the team members agree on the team members’ contributions in terms of both (a) what s/he did and (b) the percentage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ML in Stock Market?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Volatile economy.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Impact of sentiments of company stakeholders.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Example - Tweet from Elon Musk, CEO- Tesla, Inc on August 7, 2018.</a:t>
            </a:r>
            <a:endParaRPr sz="1000"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601" y="3486944"/>
            <a:ext cx="5534797" cy="171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ML in Stock Market?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Impact -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057" y="2201496"/>
            <a:ext cx="5979886" cy="372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Technical Rationale and Approach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57200" y="1607683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Top 25 articles compared with daily stock close price to determine the impact.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</a:pPr>
            <a:r>
              <a:rPr lang="en-US" sz="2800"/>
              <a:t>We use two datasets with headlines from different sources(NYTimes, Guardian) for the time period of 2007 to 2016.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47675" y="933450"/>
            <a:ext cx="8229600" cy="510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Data Preprocessing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80-20% Data split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Bag of Words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Four classifiers are implemented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Naïve Bayes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Logistic Regression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Support Vector Machine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Random Forest</a:t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905100" y="34165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0C0C0C"/>
                </a:solidFill>
              </a:rPr>
              <a:t>Results for NYTimes Data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650"/>
            <a:ext cx="8839198" cy="48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905100" y="341650"/>
            <a:ext cx="7333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0C0C0C"/>
                </a:solidFill>
              </a:rPr>
              <a:t>Results for Guardian’s Data 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650"/>
            <a:ext cx="8839198" cy="48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7F7F7F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531850" y="912825"/>
            <a:ext cx="7879800" cy="5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211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Random Forest has the best accuracy</a:t>
            </a:r>
            <a:endParaRPr/>
          </a:p>
          <a:p>
            <a:pPr indent="-388619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Multiple decision trees are built and merged together for best results.</a:t>
            </a:r>
            <a:endParaRPr/>
          </a:p>
          <a:p>
            <a:pPr indent="-388619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0"/>
              <a:buChar char="–"/>
            </a:pPr>
            <a:r>
              <a:rPr lang="en-US"/>
              <a:t>Easy </a:t>
            </a:r>
            <a:r>
              <a:rPr lang="en-US"/>
              <a:t>handling</a:t>
            </a:r>
            <a:r>
              <a:rPr lang="en-US"/>
              <a:t> of large training examples.</a:t>
            </a:r>
            <a:endParaRPr/>
          </a:p>
          <a:p>
            <a:pPr indent="-45211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Logistic Regression is prone to overfitting. Due to our large data size, the accuracy is less when compared to others.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0" y="6486525"/>
            <a:ext cx="684213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46088" y="112713"/>
            <a:ext cx="8229600" cy="80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27660" y="875550"/>
            <a:ext cx="8229600" cy="510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2119" lvl="0" marL="457200" rtl="0" algn="l"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Clustered data can be difficult to </a:t>
            </a:r>
            <a:r>
              <a:rPr lang="en-US"/>
              <a:t>separate with a margin using Linear SVM.</a:t>
            </a:r>
            <a:r>
              <a:rPr lang="en-US"/>
              <a:t> </a:t>
            </a:r>
            <a:endParaRPr/>
          </a:p>
          <a:p>
            <a:pPr indent="-452119" lvl="0" marL="457200" rtl="0" algn="l">
              <a:spcBef>
                <a:spcPts val="0"/>
              </a:spcBef>
              <a:spcAft>
                <a:spcPts val="0"/>
              </a:spcAft>
              <a:buSzPts val="3520"/>
              <a:buChar char="▪"/>
            </a:pPr>
            <a:r>
              <a:rPr lang="en-US"/>
              <a:t>Naive Bayes works well with large data set, however, the accuracy of the traditional Naive Bayes classification model is still low and can be improved.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0" y="6486525"/>
            <a:ext cx="684300" cy="37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