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28C3-14FB-1D4D-9E8E-A88D336EC9E3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D1D9-78F7-3E40-8B7B-9FF30A90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</a:t>
            </a:r>
            <a:r>
              <a:rPr lang="en-US" baseline="0" dirty="0" smtClean="0"/>
              <a:t> factored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First(s) = ART</a:t>
            </a:r>
          </a:p>
          <a:p>
            <a:r>
              <a:rPr lang="en-US" baseline="0" dirty="0" smtClean="0"/>
              <a:t>First(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) = ART</a:t>
            </a:r>
          </a:p>
          <a:p>
            <a:r>
              <a:rPr lang="en-US" baseline="0" dirty="0" smtClean="0"/>
              <a:t>First (x) = ADJ, NOUN</a:t>
            </a:r>
          </a:p>
          <a:p>
            <a:r>
              <a:rPr lang="en-US" baseline="0" dirty="0" smtClean="0"/>
              <a:t>First(VP) = VERB</a:t>
            </a:r>
          </a:p>
          <a:p>
            <a:r>
              <a:rPr lang="en-US" baseline="0" dirty="0" smtClean="0"/>
              <a:t>First(y) = ADV, lambda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Follow(s)  = $</a:t>
            </a:r>
          </a:p>
          <a:p>
            <a:r>
              <a:rPr lang="en-US" baseline="0" dirty="0" smtClean="0"/>
              <a:t>Follow(</a:t>
            </a:r>
            <a:r>
              <a:rPr lang="en-US" baseline="0" dirty="0" err="1" smtClean="0"/>
              <a:t>np</a:t>
            </a:r>
            <a:r>
              <a:rPr lang="en-US" baseline="0" dirty="0" smtClean="0"/>
              <a:t>) = VERB</a:t>
            </a:r>
          </a:p>
          <a:p>
            <a:r>
              <a:rPr lang="en-US" baseline="0" dirty="0" smtClean="0"/>
              <a:t>Follow(x) = VERB</a:t>
            </a:r>
          </a:p>
          <a:p>
            <a:r>
              <a:rPr lang="en-US" baseline="0" dirty="0" smtClean="0"/>
              <a:t>Follow(</a:t>
            </a:r>
            <a:r>
              <a:rPr lang="en-US" baseline="0" dirty="0" err="1" smtClean="0"/>
              <a:t>vp</a:t>
            </a:r>
            <a:r>
              <a:rPr lang="en-US" baseline="0" dirty="0" smtClean="0"/>
              <a:t>) = $</a:t>
            </a:r>
          </a:p>
          <a:p>
            <a:r>
              <a:rPr lang="en-US" baseline="0" dirty="0" smtClean="0"/>
              <a:t>Follow(y) = 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BD1D9-78F7-3E40-8B7B-9FF30A9034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6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2D34-1522-9E4A-92A8-FF7BF1D89D86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E000-9960-A145-9B7E-3A741F2A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860" y="539065"/>
            <a:ext cx="644168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	</a:t>
            </a:r>
            <a:r>
              <a:rPr lang="en-US" sz="2400" dirty="0" err="1" smtClean="0">
                <a:solidFill>
                  <a:schemeClr val="tx2"/>
                </a:solidFill>
                <a:sym typeface="Symbol" charset="0"/>
              </a:rPr>
              <a:t>np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sym typeface="Symbol" charset="0"/>
              </a:rPr>
              <a:t>vp</a:t>
            </a:r>
            <a:endParaRPr lang="en-US" sz="2400" dirty="0" smtClean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 err="1" smtClean="0"/>
              <a:t>np</a:t>
            </a: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ART ADJ 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NOUN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ART 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NOUN</a:t>
            </a:r>
          </a:p>
          <a:p>
            <a:r>
              <a:rPr lang="en-US" sz="2400" dirty="0" err="1" smtClean="0"/>
              <a:t>vp</a:t>
            </a: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VERB 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ADV</a:t>
            </a:r>
            <a:endParaRPr lang="en-US" sz="2400" dirty="0" smtClean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 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VERB</a:t>
            </a:r>
            <a:endParaRPr lang="en-US" sz="2400" dirty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Symbol" charset="0"/>
              </a:rPr>
              <a:t>ART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a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 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the</a:t>
            </a:r>
          </a:p>
          <a:p>
            <a:r>
              <a:rPr lang="en-US" sz="2400" dirty="0" smtClean="0">
                <a:sym typeface="Symbol" charset="0"/>
              </a:rPr>
              <a:t>ADJ</a:t>
            </a:r>
            <a:r>
              <a:rPr lang="en-US" sz="2400" dirty="0" smtClean="0"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large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 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hungry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Symbol" charset="0"/>
              </a:rPr>
              <a:t>NOUN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rabbit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mathematician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Symbol" charset="0"/>
              </a:rPr>
              <a:t>VERB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eats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hops</a:t>
            </a:r>
          </a:p>
          <a:p>
            <a:r>
              <a:rPr lang="en-US" sz="2400" dirty="0" smtClean="0">
                <a:sym typeface="Symbol" charset="0"/>
              </a:rPr>
              <a:t>ADV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quickly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smtClean="0">
                <a:solidFill>
                  <a:schemeClr val="tx2"/>
                </a:solidFill>
                <a:sym typeface="Symbol" charset="0"/>
              </a:rPr>
              <a:t>		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wildly</a:t>
            </a:r>
          </a:p>
        </p:txBody>
      </p:sp>
    </p:spTree>
    <p:extLst>
      <p:ext uri="{BB962C8B-B14F-4D97-AF65-F5344CB8AC3E}">
        <p14:creationId xmlns:p14="http://schemas.microsoft.com/office/powerpoint/2010/main" val="53159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860" y="539065"/>
            <a:ext cx="64416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	</a:t>
            </a:r>
            <a:r>
              <a:rPr lang="en-US" sz="2400" dirty="0" err="1" smtClean="0">
                <a:solidFill>
                  <a:schemeClr val="tx2"/>
                </a:solidFill>
                <a:sym typeface="Symbol" charset="0"/>
              </a:rPr>
              <a:t>np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sym typeface="Symbol" charset="0"/>
              </a:rPr>
              <a:t>vp</a:t>
            </a:r>
            <a:endParaRPr lang="en-US" sz="2400" dirty="0" smtClean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 err="1" smtClean="0"/>
              <a:t>np</a:t>
            </a: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ART x</a:t>
            </a:r>
            <a:endParaRPr lang="en-US" sz="2400" dirty="0" smtClean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x		</a:t>
            </a:r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ADJ </a:t>
            </a:r>
            <a:r>
              <a:rPr lang="en-US" sz="2400" dirty="0">
                <a:solidFill>
                  <a:schemeClr val="tx2"/>
                </a:solidFill>
                <a:sym typeface="Symbol" charset="0"/>
              </a:rPr>
              <a:t>NOUN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	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NOUN</a:t>
            </a:r>
            <a:endParaRPr lang="en-US" sz="2400" dirty="0" smtClean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 err="1" smtClean="0"/>
              <a:t>vp</a:t>
            </a: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VERB 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y</a:t>
            </a:r>
          </a:p>
          <a:p>
            <a:r>
              <a:rPr lang="en-US" sz="2400" dirty="0" smtClean="0"/>
              <a:t>y</a:t>
            </a:r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  <a:sym typeface="Symbol" charset="0"/>
              </a:rPr>
              <a:t>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ADV</a:t>
            </a:r>
            <a:endParaRPr lang="en-US" sz="2400" dirty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	 	</a:t>
            </a:r>
          </a:p>
          <a:p>
            <a:endParaRPr lang="en-US" sz="2400" dirty="0">
              <a:solidFill>
                <a:schemeClr val="tx2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5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860" y="539065"/>
            <a:ext cx="6441689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sentence	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	noun-phrase verb-phrase</a:t>
            </a:r>
          </a:p>
          <a:p>
            <a:r>
              <a:rPr lang="en-US" sz="2400" dirty="0" smtClean="0"/>
              <a:t>noun-phrase	</a:t>
            </a:r>
            <a:r>
              <a:rPr lang="en-US" sz="2400" dirty="0">
                <a:solidFill>
                  <a:schemeClr val="tx2"/>
                </a:solidFill>
                <a:sym typeface="Symbol" charset="0"/>
              </a:rPr>
              <a:t>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ARTICLE ADJECTIVE NOUN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	ARTICLE NOUN</a:t>
            </a:r>
          </a:p>
          <a:p>
            <a:r>
              <a:rPr lang="en-US" sz="2400" dirty="0" smtClean="0"/>
              <a:t>verb-phrase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	VERB ADVERB</a:t>
            </a:r>
          </a:p>
          <a:p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</a:t>
            </a:r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 	VERB</a:t>
            </a:r>
          </a:p>
          <a:p>
            <a:endParaRPr lang="en-US" sz="2400" dirty="0">
              <a:solidFill>
                <a:schemeClr val="tx2"/>
              </a:solidFill>
              <a:sym typeface="Symbol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Symbol" charset="0"/>
              </a:rPr>
              <a:t>ARTICLE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a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 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the</a:t>
            </a:r>
          </a:p>
          <a:p>
            <a:r>
              <a:rPr lang="en-US" sz="2400" dirty="0" smtClean="0">
                <a:sym typeface="Symbol" charset="0"/>
              </a:rPr>
              <a:t>ADJECTIVE	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large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 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hungry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Symbol" charset="0"/>
              </a:rPr>
              <a:t>NOUN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rabbit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mathematician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Symbol" charset="0"/>
              </a:rPr>
              <a:t>VERB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eats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hops</a:t>
            </a:r>
          </a:p>
          <a:p>
            <a:r>
              <a:rPr lang="en-US" sz="2400" dirty="0" smtClean="0">
                <a:sym typeface="Symbol" charset="0"/>
              </a:rPr>
              <a:t>ADVERB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quickly</a:t>
            </a:r>
          </a:p>
          <a:p>
            <a:r>
              <a:rPr lang="en-US" sz="2400" dirty="0">
                <a:solidFill>
                  <a:schemeClr val="tx2"/>
                </a:solidFill>
                <a:sym typeface="Symbol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sym typeface="Symbol" charset="0"/>
              </a:rPr>
              <a:t>				</a:t>
            </a:r>
            <a:r>
              <a:rPr lang="en-US" sz="2400" dirty="0" smtClean="0">
                <a:solidFill>
                  <a:srgbClr val="008000"/>
                </a:solidFill>
                <a:sym typeface="Symbol" charset="0"/>
              </a:rPr>
              <a:t>wildly</a:t>
            </a:r>
          </a:p>
        </p:txBody>
      </p:sp>
    </p:spTree>
    <p:extLst>
      <p:ext uri="{BB962C8B-B14F-4D97-AF65-F5344CB8AC3E}">
        <p14:creationId xmlns:p14="http://schemas.microsoft.com/office/powerpoint/2010/main" val="216906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70</Words>
  <Application>Microsoft Macintosh PowerPoint</Application>
  <PresentationFormat>On-screen Show (4:3)</PresentationFormat>
  <Paragraphs>52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9</cp:revision>
  <cp:lastPrinted>2015-01-22T15:48:25Z</cp:lastPrinted>
  <dcterms:created xsi:type="dcterms:W3CDTF">2014-01-16T17:35:30Z</dcterms:created>
  <dcterms:modified xsi:type="dcterms:W3CDTF">2015-01-22T20:20:38Z</dcterms:modified>
</cp:coreProperties>
</file>