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2" r:id="rId2"/>
    <p:sldId id="699" r:id="rId3"/>
    <p:sldId id="700" r:id="rId4"/>
    <p:sldId id="701" r:id="rId5"/>
    <p:sldId id="702" r:id="rId6"/>
    <p:sldId id="703" r:id="rId7"/>
    <p:sldId id="712" r:id="rId8"/>
    <p:sldId id="704" r:id="rId9"/>
    <p:sldId id="705" r:id="rId10"/>
    <p:sldId id="706" r:id="rId11"/>
    <p:sldId id="708" r:id="rId12"/>
    <p:sldId id="709" r:id="rId13"/>
    <p:sldId id="711" r:id="rId14"/>
    <p:sldId id="713" r:id="rId15"/>
    <p:sldId id="734" r:id="rId16"/>
    <p:sldId id="719" r:id="rId17"/>
    <p:sldId id="720" r:id="rId18"/>
    <p:sldId id="718" r:id="rId19"/>
    <p:sldId id="722" r:id="rId20"/>
    <p:sldId id="723" r:id="rId21"/>
    <p:sldId id="725" r:id="rId22"/>
    <p:sldId id="727" r:id="rId23"/>
    <p:sldId id="728" r:id="rId24"/>
    <p:sldId id="730" r:id="rId25"/>
    <p:sldId id="729" r:id="rId26"/>
    <p:sldId id="731" r:id="rId27"/>
    <p:sldId id="736" r:id="rId28"/>
    <p:sldId id="732" r:id="rId29"/>
    <p:sldId id="738" r:id="rId30"/>
    <p:sldId id="737" r:id="rId31"/>
    <p:sldId id="733" r:id="rId32"/>
    <p:sldId id="739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800080"/>
    <a:srgbClr val="990099"/>
    <a:srgbClr val="009900"/>
    <a:srgbClr val="CC0099"/>
    <a:srgbClr val="FFFF00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726" autoAdjust="0"/>
  </p:normalViewPr>
  <p:slideViewPr>
    <p:cSldViewPr>
      <p:cViewPr varScale="1">
        <p:scale>
          <a:sx n="70" d="100"/>
          <a:sy n="70" d="100"/>
        </p:scale>
        <p:origin x="-2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50EE3E00-2505-264B-90FC-5F2018A97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9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30A8D255-94DD-DF42-BF47-FC74854D05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9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When the syntax is incorrect, we can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dirty="0">
                <a:latin typeface="Times New Roman" charset="0"/>
              </a:rPr>
              <a:t>t ask whether the operation produces a value in the value set.  The preconditions for relational algebra can be checked syntactically (assuming we don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dirty="0">
                <a:latin typeface="Times New Roman" charset="0"/>
              </a:rPr>
              <a:t>t use variables for attributes and values, which we don</a:t>
            </a:r>
            <a:r>
              <a:rPr lang="ja-JP" altLang="en-US" dirty="0">
                <a:latin typeface="Times New Roman" charset="0"/>
              </a:rPr>
              <a:t>’</a:t>
            </a:r>
            <a:r>
              <a:rPr lang="en-US" dirty="0">
                <a:latin typeface="Times New Roman" charset="0"/>
              </a:rPr>
              <a:t>t).  Thus, saying it is </a:t>
            </a:r>
            <a:r>
              <a:rPr lang="ja-JP" altLang="en-US" dirty="0">
                <a:latin typeface="Times New Roman" charset="0"/>
              </a:rPr>
              <a:t>“</a:t>
            </a:r>
            <a:r>
              <a:rPr lang="en-US" dirty="0">
                <a:latin typeface="Times New Roman" charset="0"/>
              </a:rPr>
              <a:t>closed</a:t>
            </a:r>
            <a:r>
              <a:rPr lang="ja-JP" altLang="en-US" dirty="0">
                <a:latin typeface="Times New Roman" charset="0"/>
              </a:rPr>
              <a:t>”</a:t>
            </a:r>
            <a:r>
              <a:rPr lang="en-US" dirty="0">
                <a:latin typeface="Times New Roman" charset="0"/>
              </a:rPr>
              <a:t> should be proper.  It is common to use variables for values in arithmetic, however, so the same cannot be said for divide by zero.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4F9CAF-C8FE-9B4F-AE31-99F69219849C}" type="slidenum">
              <a:rPr lang="en-US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first example, they are not union compatible because R and Q are defined over different attributes. The tuples do not mean the </a:t>
            </a:r>
            <a:r>
              <a:rPr lang="en-US" baseline="0" smtClean="0"/>
              <a:t>same thing.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8D255-94DD-DF42-BF47-FC74854D05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3AF8B-BB81-BF45-A07E-C31DD15104CD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519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7EB2-AE59-C14A-B879-08B813C59D2B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76514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A9E3D-07F5-4B4B-95BE-0190B0352849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98317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6D1E0-3DE6-B742-A10C-0664CAA21C29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53682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F9C7D-A669-CB4E-94ED-0F72A3617E4A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67550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66863"/>
            <a:ext cx="3810000" cy="452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66863"/>
            <a:ext cx="3810000" cy="452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25E90-1EC9-1340-A819-57E43A7A13AA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7411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94FB-2679-CC44-944E-63039D7F7C3D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73943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80CB6-6304-1F4D-8CEA-118682E68D2E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2954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3BCD7-58F3-014E-8531-5D97C5F2B868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18625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2DAA8-9EB1-0D44-8AED-2ABA3C8FEE15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26817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Discussion #23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51455-52BE-CF44-8A49-8B49EF1E3EB8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2836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66863"/>
            <a:ext cx="777240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8588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Discussion #23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4975" y="6532563"/>
            <a:ext cx="192246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74375952-26D3-6445-A871-419FEA8E55B0}" type="slidenum">
              <a:rPr lang="en-US"/>
              <a:pPr/>
              <a:t>‹#›</a:t>
            </a:fld>
            <a:r>
              <a:rPr lang="en-US"/>
              <a:t>/28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AA21BF7-2B2F-F443-B0BA-C120711CAE4E}" type="slidenum">
              <a:rPr lang="en-US"/>
              <a:pPr eaLnBrk="1" hangingPunct="1"/>
              <a:t>1</a:t>
            </a:fld>
            <a:r>
              <a:rPr lang="en-US"/>
              <a:t>/32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64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Discussion #23</a:t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/>
            </a:r>
            <a:br>
              <a:rPr lang="en-US">
                <a:latin typeface="Times New Roman" charset="0"/>
              </a:rPr>
            </a:br>
            <a:r>
              <a:rPr lang="en-US">
                <a:latin typeface="Times New Roman" charset="0"/>
              </a:rPr>
              <a:t>Relational Algebra</a:t>
            </a:r>
            <a:endParaRPr lang="en-US" sz="2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C4550FE-E767-7E41-B52B-9DE142472F6E}" type="slidenum">
              <a:rPr lang="en-US"/>
              <a:pPr eaLnBrk="1" hangingPunct="1"/>
              <a:t>10</a:t>
            </a:fld>
            <a:r>
              <a:rPr lang="en-US"/>
              <a:t>/32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Selection: </a:t>
            </a:r>
            <a:r>
              <a:rPr lang="en-US">
                <a:latin typeface="Times New Roman" charset="0"/>
                <a:sym typeface="Symbol" charset="0"/>
              </a:rPr>
              <a:t></a:t>
            </a:r>
            <a:endParaRPr lang="en-US">
              <a:latin typeface="Times New Roman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7772400" cy="12954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The selection operation selects the tuples that satisfy a condition.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916113" y="1990725"/>
            <a:ext cx="21923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A=1</a:t>
            </a: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	   1    2</a:t>
            </a: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3868738" y="1987550"/>
            <a:ext cx="2192337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B=2</a:t>
            </a: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	   1    2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	   2    2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6005513" y="1990725"/>
            <a:ext cx="251936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A=2B2</a:t>
            </a: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	      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      2    3</a:t>
            </a: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5983288" y="2957513"/>
            <a:ext cx="288131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A=3</a:t>
            </a: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   Note: empty, but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still </a:t>
            </a:r>
            <a:r>
              <a:rPr lang="en-US" sz="2000">
                <a:sym typeface="Symbol" charset="0"/>
              </a:rPr>
              <a:t>retain the schema</a:t>
            </a:r>
            <a:endParaRPr lang="en-US" sz="2000"/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1916113" y="2843213"/>
            <a:ext cx="30146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P</a:t>
            </a: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{ t | t </a:t>
            </a:r>
            <a:r>
              <a:rPr lang="en-US" sz="2000">
                <a:sym typeface="Symbol" charset="0"/>
              </a:rPr>
              <a:t> R  P(t) }</a:t>
            </a:r>
            <a:endParaRPr lang="en-US" sz="2000"/>
          </a:p>
        </p:txBody>
      </p:sp>
      <p:sp>
        <p:nvSpPr>
          <p:cNvPr id="11276" name="Rectangle 10"/>
          <p:cNvSpPr>
            <a:spLocks noChangeArrowheads="1"/>
          </p:cNvSpPr>
          <p:nvPr/>
        </p:nvSpPr>
        <p:spPr bwMode="auto">
          <a:xfrm>
            <a:off x="457200" y="44196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Precondition: each attribute mentioned in P must be in schema(R).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Postcondition: </a:t>
            </a:r>
            <a:r>
              <a:rPr lang="en-US" sz="28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P</a:t>
            </a:r>
            <a:r>
              <a:rPr lang="en-US" sz="2800">
                <a:sym typeface="Symbol" charset="0"/>
              </a:rPr>
              <a:t>R </a:t>
            </a:r>
            <a:r>
              <a:rPr lang="en-US" sz="2800"/>
              <a:t>= { t | t </a:t>
            </a:r>
            <a:r>
              <a:rPr lang="en-US" sz="2800">
                <a:sym typeface="Symbol" charset="0"/>
              </a:rPr>
              <a:t> R  P(t)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ym typeface="Symbol" charset="0"/>
              </a:rPr>
              <a:t>		schema(</a:t>
            </a:r>
            <a:r>
              <a:rPr lang="en-US" sz="2400" baseline="-25000">
                <a:sym typeface="Symbol" charset="0"/>
              </a:rPr>
              <a:t>P</a:t>
            </a:r>
            <a:r>
              <a:rPr lang="en-US" sz="2800">
                <a:sym typeface="Symbol" charset="0"/>
              </a:rPr>
              <a:t>R) = schema(R) </a:t>
            </a:r>
          </a:p>
        </p:txBody>
      </p:sp>
      <p:sp>
        <p:nvSpPr>
          <p:cNvPr id="11277" name="AutoShape 11"/>
          <p:cNvSpPr>
            <a:spLocks noChangeArrowheads="1"/>
          </p:cNvSpPr>
          <p:nvPr/>
        </p:nvSpPr>
        <p:spPr bwMode="auto">
          <a:xfrm>
            <a:off x="101600" y="3633788"/>
            <a:ext cx="4267200" cy="746125"/>
          </a:xfrm>
          <a:prstGeom prst="wedgeRoundRectCallout">
            <a:avLst>
              <a:gd name="adj1" fmla="val 43380"/>
              <a:gd name="adj2" fmla="val -10914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Meaning: apply predicate P to tuple t by substituting into P appropriate t values.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431800" y="1987550"/>
            <a:ext cx="15668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2148726-B0BA-384F-8703-D8A865FE5404}" type="slidenum">
              <a:rPr lang="en-US"/>
              <a:pPr eaLnBrk="1" hangingPunct="1"/>
              <a:t>11</a:t>
            </a:fld>
            <a:r>
              <a:rPr lang="en-US"/>
              <a:t>/32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Projection: </a:t>
            </a:r>
            <a:r>
              <a:rPr lang="en-US">
                <a:latin typeface="Times New Roman" charset="0"/>
                <a:sym typeface="Symbol" charset="0"/>
              </a:rPr>
              <a:t></a:t>
            </a:r>
            <a:endParaRPr lang="en-US">
              <a:latin typeface="Times New Roman" charset="0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1643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charset="0"/>
              </a:rPr>
              <a:t>   The projection operation restricts tuples in a relation to those designated in the operation.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500063" y="2590800"/>
            <a:ext cx="15668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2   3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508000" y="3732213"/>
            <a:ext cx="18065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Q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3    4    5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2133600" y="2590800"/>
            <a:ext cx="156686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2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3657600" y="2590800"/>
            <a:ext cx="156686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B</a:t>
            </a: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3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3200400" y="3733800"/>
            <a:ext cx="227488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BC</a:t>
            </a:r>
            <a:r>
              <a:rPr lang="en-US" sz="2400">
                <a:sym typeface="Symbol" charset="0"/>
              </a:rPr>
              <a:t>Q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B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1   1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4   5</a:t>
            </a:r>
          </a:p>
        </p:txBody>
      </p:sp>
      <p:sp>
        <p:nvSpPr>
          <p:cNvPr id="12300" name="Text Box 9"/>
          <p:cNvSpPr txBox="1">
            <a:spLocks noChangeArrowheads="1"/>
          </p:cNvSpPr>
          <p:nvPr/>
        </p:nvSpPr>
        <p:spPr bwMode="auto">
          <a:xfrm>
            <a:off x="5181600" y="2819400"/>
            <a:ext cx="38338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AB</a:t>
            </a:r>
            <a:r>
              <a:rPr lang="en-US" sz="2400">
                <a:sym typeface="Symbol" charset="0"/>
              </a:rPr>
              <a:t>R </a:t>
            </a:r>
            <a:r>
              <a:rPr lang="en-US" sz="2400" b="1"/>
              <a:t>=</a:t>
            </a:r>
            <a:r>
              <a:rPr lang="en-US" sz="2000" b="1"/>
              <a:t> </a:t>
            </a:r>
            <a:r>
              <a:rPr lang="en-US" sz="2400">
                <a:sym typeface="Symbol" charset="0"/>
              </a:rPr>
              <a:t>R</a:t>
            </a:r>
            <a:r>
              <a:rPr lang="en-US" sz="2000" b="1"/>
              <a:t> </a:t>
            </a:r>
            <a:r>
              <a:rPr lang="en-US" sz="2400" b="1"/>
              <a:t>=</a:t>
            </a:r>
            <a:r>
              <a:rPr lang="en-US" sz="2000" b="1"/>
              <a:t> </a:t>
            </a: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A,B</a:t>
            </a:r>
            <a:r>
              <a:rPr lang="en-US" sz="2400">
                <a:sym typeface="Symbol" charset="0"/>
              </a:rPr>
              <a:t>R </a:t>
            </a:r>
            <a:r>
              <a:rPr lang="en-US" sz="2000" b="1"/>
              <a:t> </a:t>
            </a:r>
            <a:r>
              <a:rPr lang="en-US" sz="2400" b="1"/>
              <a:t>=</a:t>
            </a:r>
            <a:r>
              <a:rPr lang="en-US" sz="2000" b="1"/>
              <a:t> </a:t>
            </a: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{A,B}</a:t>
            </a:r>
            <a:r>
              <a:rPr lang="en-US" sz="2400">
                <a:sym typeface="Symbol" charset="0"/>
              </a:rPr>
              <a:t>R </a:t>
            </a:r>
            <a:r>
              <a:rPr lang="en-US" sz="2000" b="1"/>
              <a:t> </a:t>
            </a:r>
          </a:p>
        </p:txBody>
      </p:sp>
      <p:sp>
        <p:nvSpPr>
          <p:cNvPr id="12301" name="Text Box 10"/>
          <p:cNvSpPr txBox="1">
            <a:spLocks noChangeArrowheads="1"/>
          </p:cNvSpPr>
          <p:nvPr/>
        </p:nvSpPr>
        <p:spPr bwMode="auto">
          <a:xfrm>
            <a:off x="1312863" y="5116513"/>
            <a:ext cx="73914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ym typeface="Symbol" charset="0"/>
              </a:rPr>
              <a:t>Precondition: X  schema(R)</a:t>
            </a:r>
            <a:r>
              <a:rPr lang="en-US" sz="2400">
                <a:sym typeface="Symbol" charset="0"/>
              </a:rPr>
              <a:t> </a:t>
            </a:r>
            <a:endParaRPr lang="en-US" sz="2000" b="1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ym typeface="Symbol" charset="0"/>
              </a:rPr>
              <a:t>Postcondition: </a:t>
            </a:r>
            <a:r>
              <a:rPr lang="en-US" sz="2800" baseline="-25000">
                <a:sym typeface="Symbol" charset="0"/>
              </a:rPr>
              <a:t>X</a:t>
            </a:r>
            <a:r>
              <a:rPr lang="en-US" sz="2800">
                <a:sym typeface="Symbol" charset="0"/>
              </a:rPr>
              <a:t>R </a:t>
            </a:r>
            <a:r>
              <a:rPr lang="en-US" sz="2800"/>
              <a:t>= { t' | </a:t>
            </a:r>
            <a:r>
              <a:rPr lang="en-US" sz="2800">
                <a:sym typeface="Symbol" charset="0"/>
              </a:rPr>
              <a:t>t (</a:t>
            </a:r>
            <a:r>
              <a:rPr lang="en-US" sz="2800"/>
              <a:t>t </a:t>
            </a:r>
            <a:r>
              <a:rPr lang="en-US" sz="2800">
                <a:sym typeface="Symbol" charset="0"/>
              </a:rPr>
              <a:t> R  t' = t[</a:t>
            </a:r>
            <a:r>
              <a:rPr lang="en-US" sz="2400">
                <a:sym typeface="Symbol" charset="0"/>
              </a:rPr>
              <a:t>X</a:t>
            </a:r>
            <a:r>
              <a:rPr lang="en-US" sz="2800">
                <a:sym typeface="Symbol" charset="0"/>
              </a:rPr>
              <a:t>])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ym typeface="Symbol" charset="0"/>
              </a:rPr>
              <a:t>	schema(</a:t>
            </a:r>
            <a:r>
              <a:rPr lang="en-US" sz="2800" baseline="-25000">
                <a:sym typeface="Symbol" charset="0"/>
              </a:rPr>
              <a:t>X</a:t>
            </a:r>
            <a:r>
              <a:rPr lang="en-US" sz="2800">
                <a:sym typeface="Symbol" charset="0"/>
              </a:rPr>
              <a:t>R) = X</a:t>
            </a:r>
            <a:endParaRPr lang="en-US" sz="20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3EC395B-3032-0D40-AD78-80A379E3E4F6}" type="slidenum">
              <a:rPr lang="en-US"/>
              <a:pPr eaLnBrk="1" hangingPunct="1"/>
              <a:t>12</a:t>
            </a:fld>
            <a:r>
              <a:rPr lang="en-US"/>
              <a:t>/32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Cross Product: </a:t>
            </a:r>
            <a:r>
              <a:rPr lang="en-US">
                <a:latin typeface="Times New Roman" charset="0"/>
                <a:sym typeface="Symbol" charset="0"/>
              </a:rPr>
              <a:t></a:t>
            </a:r>
            <a:endParaRPr lang="en-US">
              <a:latin typeface="Times New Roman" charset="0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7772400" cy="1309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charset="0"/>
              </a:rPr>
              <a:t>   Standard cartesian product adapted for relational algebra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071563" y="2884488"/>
            <a:ext cx="156686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2757488" y="2881313"/>
            <a:ext cx="15668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3   3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4376738" y="2878138"/>
            <a:ext cx="2581275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 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1    2    1    1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1    2    2    2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1    2    3    3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2    2    1    1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2    2    2    2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2    2    3    3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63775" y="3276600"/>
            <a:ext cx="4594225" cy="1600200"/>
            <a:chOff x="1426" y="2064"/>
            <a:chExt cx="2894" cy="1008"/>
          </a:xfrm>
        </p:grpSpPr>
        <p:sp>
          <p:nvSpPr>
            <p:cNvPr id="13323" name="AutoShape 8"/>
            <p:cNvSpPr>
              <a:spLocks/>
            </p:cNvSpPr>
            <p:nvPr/>
          </p:nvSpPr>
          <p:spPr bwMode="auto">
            <a:xfrm>
              <a:off x="3281" y="2086"/>
              <a:ext cx="140" cy="436"/>
            </a:xfrm>
            <a:prstGeom prst="leftBrace">
              <a:avLst>
                <a:gd name="adj1" fmla="val 25952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0"/>
            <p:cNvSpPr>
              <a:spLocks noChangeShapeType="1"/>
            </p:cNvSpPr>
            <p:nvPr/>
          </p:nvSpPr>
          <p:spPr bwMode="auto">
            <a:xfrm flipH="1" flipV="1">
              <a:off x="1426" y="2135"/>
              <a:ext cx="1826" cy="16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1"/>
            <p:cNvSpPr>
              <a:spLocks noChangeShapeType="1"/>
            </p:cNvSpPr>
            <p:nvPr/>
          </p:nvSpPr>
          <p:spPr bwMode="auto">
            <a:xfrm flipH="1" flipV="1">
              <a:off x="1430" y="2316"/>
              <a:ext cx="1805" cy="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6" name="Group 17"/>
            <p:cNvGrpSpPr>
              <a:grpSpLocks/>
            </p:cNvGrpSpPr>
            <p:nvPr/>
          </p:nvGrpSpPr>
          <p:grpSpPr bwMode="auto">
            <a:xfrm>
              <a:off x="2112" y="2064"/>
              <a:ext cx="2208" cy="1008"/>
              <a:chOff x="2112" y="2064"/>
              <a:chExt cx="2208" cy="1008"/>
            </a:xfrm>
          </p:grpSpPr>
          <p:sp>
            <p:nvSpPr>
              <p:cNvPr id="13328" name="Rectangle 14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84" cy="528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Rectangle 15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32" cy="480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Rectangle 16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432" cy="480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7" name="AutoShape 19"/>
            <p:cNvSpPr>
              <a:spLocks/>
            </p:cNvSpPr>
            <p:nvPr/>
          </p:nvSpPr>
          <p:spPr bwMode="auto">
            <a:xfrm>
              <a:off x="3280" y="2602"/>
              <a:ext cx="140" cy="436"/>
            </a:xfrm>
            <a:prstGeom prst="leftBrace">
              <a:avLst>
                <a:gd name="adj1" fmla="val 25952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C58319-3983-0341-8CB7-3AE0E751ADB8}" type="slidenum">
              <a:rPr lang="en-US"/>
              <a:pPr eaLnBrk="1" hangingPunct="1"/>
              <a:t>13</a:t>
            </a:fld>
            <a:r>
              <a:rPr lang="en-US"/>
              <a:t>/32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4838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Cross Product (continued…)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143000" y="2438400"/>
            <a:ext cx="18986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2 = t'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1143000" y="3595688"/>
            <a:ext cx="18986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3   3 = t''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57200" y="1295400"/>
            <a:ext cx="81327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Precondition: schema(R) </a:t>
            </a:r>
            <a:r>
              <a:rPr lang="en-US" sz="2400">
                <a:sym typeface="Symbol" charset="0"/>
              </a:rPr>
              <a:t> schema(S) = 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Postcondition: R  S </a:t>
            </a:r>
            <a:r>
              <a:rPr lang="en-US" sz="2400"/>
              <a:t>= { t | </a:t>
            </a:r>
            <a:r>
              <a:rPr lang="en-US" sz="2400">
                <a:sym typeface="Symbol" charset="0"/>
              </a:rPr>
              <a:t>t' t''(t' R  t'' S  t </a:t>
            </a:r>
            <a:r>
              <a:rPr lang="en-US" sz="2400">
                <a:cs typeface="Times New Roman" charset="0"/>
                <a:sym typeface="Symbol" charset="0"/>
              </a:rPr>
              <a:t>= </a:t>
            </a:r>
            <a:r>
              <a:rPr lang="en-US" sz="2400">
                <a:sym typeface="Symbol" charset="0"/>
              </a:rPr>
              <a:t>t'  t'')}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	schema(R  S) = schema(R)  schema(S)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684588" y="2622550"/>
            <a:ext cx="444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t' = { (A,1), (B,2) }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681413" y="4397375"/>
            <a:ext cx="444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t'' = { (C,3), (D,3) }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143000" y="5208588"/>
            <a:ext cx="6713538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t' </a:t>
            </a:r>
            <a:r>
              <a:rPr lang="en-US" sz="2400">
                <a:sym typeface="Symbol" charset="0"/>
              </a:rPr>
              <a:t></a:t>
            </a:r>
            <a:r>
              <a:rPr lang="en-US" sz="2400"/>
              <a:t> t'' = { (A,1), (B,2), (C,3), (D,3) }</a:t>
            </a:r>
          </a:p>
          <a:p>
            <a:pPr eaLnBrk="1" hangingPunct="1"/>
            <a:endParaRPr lang="en-US" sz="24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E4F84C7-A343-3946-A1DD-D2C6618DB10D}" type="slidenum">
              <a:rPr lang="en-US"/>
              <a:pPr eaLnBrk="1" hangingPunct="1"/>
              <a:t>14</a:t>
            </a:fld>
            <a:r>
              <a:rPr lang="en-US"/>
              <a:t>/32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341313"/>
            <a:ext cx="7772400" cy="604837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Cross Product (continued…)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838200" y="1793875"/>
            <a:ext cx="39624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2 = t' = { (A,1), (B,2) }</a:t>
            </a:r>
            <a:r>
              <a:rPr lang="en-US" sz="2000" i="1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738688" y="1790700"/>
            <a:ext cx="37385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C  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1 = t'' = { (C,1), (A,1)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3   3 = t''' = { (C,3), (A,3) }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714750" y="3848100"/>
            <a:ext cx="491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t' </a:t>
            </a:r>
            <a:r>
              <a:rPr lang="en-US" sz="2400">
                <a:sym typeface="Symbol" charset="0"/>
              </a:rPr>
              <a:t></a:t>
            </a:r>
            <a:r>
              <a:rPr lang="en-US" sz="2400"/>
              <a:t> t'' = { (A,1), (B,2), (C,1), (A</a:t>
            </a:r>
            <a:r>
              <a:rPr lang="en-US" sz="2400">
                <a:sym typeface="Symbol" charset="0"/>
              </a:rPr>
              <a:t></a:t>
            </a:r>
            <a:r>
              <a:rPr lang="en-US" sz="2400"/>
              <a:t>,1) }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62000" y="1143000"/>
            <a:ext cx="777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</a:rPr>
              <a:t>What if R and S have the same attribute, e.g. A?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23900" y="2890838"/>
            <a:ext cx="3446463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</a:rPr>
              <a:t>Can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sz="2800">
                <a:solidFill>
                  <a:schemeClr val="tx2"/>
                </a:solidFill>
              </a:rPr>
              <a:t>t do cross product</a:t>
            </a:r>
          </a:p>
          <a:p>
            <a:pPr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</a:rPr>
              <a:t>Solution: Rename</a:t>
            </a:r>
          </a:p>
          <a:p>
            <a:pPr>
              <a:spcBef>
                <a:spcPct val="0"/>
              </a:spcBef>
            </a:pPr>
            <a:r>
              <a:rPr lang="en-US" sz="2800">
                <a:sym typeface="Symbol" charset="0"/>
              </a:rPr>
              <a:t></a:t>
            </a:r>
            <a:r>
              <a:rPr lang="en-US" sz="2800" baseline="-25000">
                <a:sym typeface="Symbol" charset="0"/>
              </a:rPr>
              <a:t>AA</a:t>
            </a:r>
            <a:r>
              <a:rPr lang="en-US" sz="2800">
                <a:sym typeface="Symbol" charset="0"/>
              </a:rPr>
              <a:t>S 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2514600" y="4343400"/>
            <a:ext cx="33528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 </a:t>
            </a:r>
            <a:r>
              <a:rPr lang="en-US" sz="2400" baseline="-25000">
                <a:sym typeface="Symbol" charset="0"/>
              </a:rPr>
              <a:t>AA</a:t>
            </a: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   A</a:t>
            </a:r>
            <a:r>
              <a:rPr lang="en-US">
                <a:sym typeface="Symbol" charset="0"/>
              </a:rPr>
              <a:t></a:t>
            </a:r>
            <a:endParaRPr lang="en-US" sz="2000" u="sng">
              <a:sym typeface="Symbo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        1    2    1    1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        1    2    2    2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        1    2    3    3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        2    2    1    1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        2    2    2    2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        2    2    3    3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6701CAD-F793-D74E-B785-1DDC9DCDD446}" type="slidenum">
              <a:rPr lang="en-US"/>
              <a:pPr eaLnBrk="1" hangingPunct="1"/>
              <a:t>15</a:t>
            </a:fld>
            <a:r>
              <a:rPr lang="en-US"/>
              <a:t>/32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Natural Join: |</a:t>
            </a:r>
            <a:r>
              <a:rPr lang="en-US">
                <a:latin typeface="Times New Roman" charset="0"/>
                <a:sym typeface="Symbol" charset="0"/>
              </a:rPr>
              <a:t></a:t>
            </a:r>
            <a:r>
              <a:rPr lang="en-US">
                <a:latin typeface="Times New Roman" charset="0"/>
              </a:rPr>
              <a:t>|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1085850" y="1831975"/>
            <a:ext cx="14049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</a:t>
            </a:r>
            <a:endParaRPr lang="en-US" sz="2000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2    2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2546350" y="1831975"/>
            <a:ext cx="14049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3    2</a:t>
            </a:r>
            <a:endParaRPr lang="en-US" sz="2000" i="1"/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4343400" y="1828800"/>
            <a:ext cx="247491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|| 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1    2    1         	    2    2    1</a:t>
            </a:r>
            <a:endParaRPr lang="en-US" sz="2000" i="1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679700" y="3521075"/>
            <a:ext cx="6007100" cy="2074863"/>
            <a:chOff x="1688" y="2218"/>
            <a:chExt cx="3784" cy="1307"/>
          </a:xfrm>
        </p:grpSpPr>
        <p:sp>
          <p:nvSpPr>
            <p:cNvPr id="16421" name="Text Box 7"/>
            <p:cNvSpPr txBox="1">
              <a:spLocks noChangeArrowheads="1"/>
            </p:cNvSpPr>
            <p:nvPr/>
          </p:nvSpPr>
          <p:spPr bwMode="auto">
            <a:xfrm>
              <a:off x="2509" y="2868"/>
              <a:ext cx="156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3200">
                  <a:sym typeface="Symbol" charset="0"/>
                </a:rPr>
                <a:t>(R   </a:t>
              </a:r>
              <a:r>
                <a:rPr lang="en-US" sz="3200" b="1">
                  <a:sym typeface="Symbol" charset="0"/>
                </a:rPr>
                <a:t>           )</a:t>
              </a:r>
            </a:p>
          </p:txBody>
        </p:sp>
        <p:sp>
          <p:nvSpPr>
            <p:cNvPr id="16422" name="AutoShape 8"/>
            <p:cNvSpPr>
              <a:spLocks noChangeArrowheads="1"/>
            </p:cNvSpPr>
            <p:nvPr/>
          </p:nvSpPr>
          <p:spPr bwMode="auto">
            <a:xfrm>
              <a:off x="1688" y="2390"/>
              <a:ext cx="1000" cy="266"/>
            </a:xfrm>
            <a:prstGeom prst="wedgeRectCallout">
              <a:avLst>
                <a:gd name="adj1" fmla="val 77699"/>
                <a:gd name="adj2" fmla="val 159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/>
                <a:t>Cross Product</a:t>
              </a:r>
            </a:p>
          </p:txBody>
        </p:sp>
        <p:sp>
          <p:nvSpPr>
            <p:cNvPr id="16423" name="Text Box 9"/>
            <p:cNvSpPr txBox="1">
              <a:spLocks noChangeArrowheads="1"/>
            </p:cNvSpPr>
            <p:nvPr/>
          </p:nvSpPr>
          <p:spPr bwMode="auto">
            <a:xfrm>
              <a:off x="3759" y="2218"/>
              <a:ext cx="1713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400">
                  <a:sym typeface="Symbol" charset="0"/>
                </a:rPr>
                <a:t>             </a:t>
              </a:r>
              <a:r>
                <a:rPr lang="en-US" sz="2000"/>
                <a:t> </a:t>
              </a:r>
              <a:r>
                <a:rPr lang="en-US" sz="2000" u="sng"/>
                <a:t>A   B</a:t>
              </a:r>
            </a:p>
            <a:p>
              <a:pPr eaLnBrk="1" hangingPunct="1">
                <a:lnSpc>
                  <a:spcPct val="90000"/>
                </a:lnSpc>
                <a:spcBef>
                  <a:spcPct val="2000"/>
                </a:spcBef>
              </a:pPr>
              <a:r>
                <a:rPr lang="en-US" sz="2000"/>
                <a:t>	  1    2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	  1    2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	  1    2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	  2    2   1    2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	  2    2   2    1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	  2    2   3    2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6913" y="3517900"/>
            <a:ext cx="7805737" cy="2544763"/>
            <a:chOff x="436" y="2372"/>
            <a:chExt cx="4917" cy="1603"/>
          </a:xfrm>
        </p:grpSpPr>
        <p:sp>
          <p:nvSpPr>
            <p:cNvPr id="16417" name="Text Box 11"/>
            <p:cNvSpPr txBox="1">
              <a:spLocks noChangeArrowheads="1"/>
            </p:cNvSpPr>
            <p:nvPr/>
          </p:nvSpPr>
          <p:spPr bwMode="auto">
            <a:xfrm>
              <a:off x="436" y="3026"/>
              <a:ext cx="157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3200">
                  <a:sym typeface="Symbol" charset="0"/>
                </a:rPr>
                <a:t>R || S </a:t>
              </a:r>
              <a:r>
                <a:rPr lang="en-US" sz="3200"/>
                <a:t>= </a:t>
              </a:r>
              <a:r>
                <a:rPr lang="en-US" sz="3200">
                  <a:sym typeface="Symbol" charset="0"/>
                </a:rPr>
                <a:t></a:t>
              </a:r>
              <a:r>
                <a:rPr lang="en-US" sz="3200" baseline="-25000">
                  <a:sym typeface="Symbol" charset="0"/>
                </a:rPr>
                <a:t>ABC </a:t>
              </a:r>
              <a:endParaRPr lang="en-US" sz="3200" i="1"/>
            </a:p>
          </p:txBody>
        </p:sp>
        <p:sp>
          <p:nvSpPr>
            <p:cNvPr id="16418" name="AutoShape 12"/>
            <p:cNvSpPr>
              <a:spLocks noChangeArrowheads="1"/>
            </p:cNvSpPr>
            <p:nvPr/>
          </p:nvSpPr>
          <p:spPr bwMode="auto">
            <a:xfrm>
              <a:off x="471" y="3709"/>
              <a:ext cx="927" cy="266"/>
            </a:xfrm>
            <a:prstGeom prst="wedgeRectCallout">
              <a:avLst>
                <a:gd name="adj1" fmla="val 59708"/>
                <a:gd name="adj2" fmla="val -19962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/>
                <a:t>Projection</a:t>
              </a:r>
            </a:p>
          </p:txBody>
        </p:sp>
        <p:sp>
          <p:nvSpPr>
            <p:cNvPr id="16419" name="Rectangle 13"/>
            <p:cNvSpPr>
              <a:spLocks noChangeArrowheads="1"/>
            </p:cNvSpPr>
            <p:nvPr/>
          </p:nvSpPr>
          <p:spPr bwMode="auto">
            <a:xfrm>
              <a:off x="4425" y="2374"/>
              <a:ext cx="436" cy="130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Rectangle 14"/>
            <p:cNvSpPr>
              <a:spLocks noChangeArrowheads="1"/>
            </p:cNvSpPr>
            <p:nvPr/>
          </p:nvSpPr>
          <p:spPr bwMode="auto">
            <a:xfrm>
              <a:off x="5109" y="2372"/>
              <a:ext cx="244" cy="130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38413" y="4179888"/>
            <a:ext cx="6073775" cy="1879600"/>
            <a:chOff x="1596" y="2789"/>
            <a:chExt cx="3826" cy="1184"/>
          </a:xfrm>
        </p:grpSpPr>
        <p:sp>
          <p:nvSpPr>
            <p:cNvPr id="16413" name="Text Box 16"/>
            <p:cNvSpPr txBox="1">
              <a:spLocks noChangeArrowheads="1"/>
            </p:cNvSpPr>
            <p:nvPr/>
          </p:nvSpPr>
          <p:spPr bwMode="auto">
            <a:xfrm>
              <a:off x="1960" y="3024"/>
              <a:ext cx="66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3200">
                  <a:sym typeface="Symbol" charset="0"/>
                </a:rPr>
                <a:t></a:t>
              </a:r>
              <a:r>
                <a:rPr lang="en-US" sz="3200" baseline="-25000">
                  <a:sym typeface="Symbol" charset="0"/>
                </a:rPr>
                <a:t>B=B'</a:t>
              </a:r>
              <a:endParaRPr lang="en-US" sz="3200" i="1"/>
            </a:p>
          </p:txBody>
        </p:sp>
        <p:sp>
          <p:nvSpPr>
            <p:cNvPr id="16414" name="AutoShape 17"/>
            <p:cNvSpPr>
              <a:spLocks noChangeArrowheads="1"/>
            </p:cNvSpPr>
            <p:nvPr/>
          </p:nvSpPr>
          <p:spPr bwMode="auto">
            <a:xfrm>
              <a:off x="1596" y="3707"/>
              <a:ext cx="927" cy="266"/>
            </a:xfrm>
            <a:prstGeom prst="wedgeRectCallout">
              <a:avLst>
                <a:gd name="adj1" fmla="val -162"/>
                <a:gd name="adj2" fmla="val -19699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/>
                <a:t>Selection</a:t>
              </a:r>
            </a:p>
          </p:txBody>
        </p:sp>
        <p:sp>
          <p:nvSpPr>
            <p:cNvPr id="16415" name="Rectangle 18"/>
            <p:cNvSpPr>
              <a:spLocks noChangeArrowheads="1"/>
            </p:cNvSpPr>
            <p:nvPr/>
          </p:nvSpPr>
          <p:spPr bwMode="auto">
            <a:xfrm>
              <a:off x="4362" y="2789"/>
              <a:ext cx="1060" cy="16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Rectangle 19"/>
            <p:cNvSpPr>
              <a:spLocks noChangeArrowheads="1"/>
            </p:cNvSpPr>
            <p:nvPr/>
          </p:nvSpPr>
          <p:spPr bwMode="auto">
            <a:xfrm>
              <a:off x="4360" y="3305"/>
              <a:ext cx="1060" cy="16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524375" y="3584575"/>
            <a:ext cx="3956050" cy="2482850"/>
            <a:chOff x="2847" y="2414"/>
            <a:chExt cx="2492" cy="1564"/>
          </a:xfrm>
        </p:grpSpPr>
        <p:sp>
          <p:nvSpPr>
            <p:cNvPr id="16410" name="AutoShape 21"/>
            <p:cNvSpPr>
              <a:spLocks noChangeArrowheads="1"/>
            </p:cNvSpPr>
            <p:nvPr/>
          </p:nvSpPr>
          <p:spPr bwMode="auto">
            <a:xfrm>
              <a:off x="2847" y="3712"/>
              <a:ext cx="927" cy="266"/>
            </a:xfrm>
            <a:prstGeom prst="wedgeRectCallout">
              <a:avLst>
                <a:gd name="adj1" fmla="val -9222"/>
                <a:gd name="adj2" fmla="val -1729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/>
                <a:t>Renaming</a:t>
              </a:r>
            </a:p>
          </p:txBody>
        </p:sp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045" y="3024"/>
              <a:ext cx="89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3200">
                  <a:sym typeface="Symbol" charset="0"/>
                </a:rPr>
                <a:t></a:t>
              </a:r>
              <a:r>
                <a:rPr lang="en-US" sz="3200" baseline="-25000">
                  <a:sym typeface="Symbol" charset="0"/>
                </a:rPr>
                <a:t>BB'</a:t>
              </a:r>
              <a:r>
                <a:rPr lang="en-US" sz="3200">
                  <a:sym typeface="Symbol" charset="0"/>
                </a:rPr>
                <a:t>S</a:t>
              </a:r>
              <a:endParaRPr lang="en-US" sz="3200" i="1"/>
            </a:p>
          </p:txBody>
        </p:sp>
        <p:sp>
          <p:nvSpPr>
            <p:cNvPr id="16412" name="Text Box 23"/>
            <p:cNvSpPr txBox="1">
              <a:spLocks noChangeArrowheads="1"/>
            </p:cNvSpPr>
            <p:nvPr/>
          </p:nvSpPr>
          <p:spPr bwMode="auto">
            <a:xfrm>
              <a:off x="4860" y="2414"/>
              <a:ext cx="479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u="sng"/>
                <a:t>B'  C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1    2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2    1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sz="2000"/>
                <a:t>3    2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035800" y="4092575"/>
            <a:ext cx="1514475" cy="1228725"/>
            <a:chOff x="4429" y="2734"/>
            <a:chExt cx="954" cy="774"/>
          </a:xfrm>
        </p:grpSpPr>
        <p:grpSp>
          <p:nvGrpSpPr>
            <p:cNvPr id="16398" name="Group 25"/>
            <p:cNvGrpSpPr>
              <a:grpSpLocks/>
            </p:cNvGrpSpPr>
            <p:nvPr/>
          </p:nvGrpSpPr>
          <p:grpSpPr bwMode="auto">
            <a:xfrm>
              <a:off x="4439" y="2734"/>
              <a:ext cx="478" cy="250"/>
              <a:chOff x="4769" y="1498"/>
              <a:chExt cx="478" cy="250"/>
            </a:xfrm>
          </p:grpSpPr>
          <p:sp>
            <p:nvSpPr>
              <p:cNvPr id="16408" name="Rectangle 26"/>
              <p:cNvSpPr>
                <a:spLocks noChangeArrowheads="1"/>
              </p:cNvSpPr>
              <p:nvPr/>
            </p:nvSpPr>
            <p:spPr bwMode="auto">
              <a:xfrm>
                <a:off x="4769" y="1553"/>
                <a:ext cx="415" cy="1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Text Box 27"/>
              <p:cNvSpPr txBox="1">
                <a:spLocks noChangeArrowheads="1"/>
              </p:cNvSpPr>
              <p:nvPr/>
            </p:nvSpPr>
            <p:spPr bwMode="auto">
              <a:xfrm>
                <a:off x="4776" y="1498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/>
                  <a:t>1   2</a:t>
                </a:r>
              </a:p>
            </p:txBody>
          </p:sp>
        </p:grpSp>
        <p:grpSp>
          <p:nvGrpSpPr>
            <p:cNvPr id="16399" name="Group 28"/>
            <p:cNvGrpSpPr>
              <a:grpSpLocks/>
            </p:cNvGrpSpPr>
            <p:nvPr/>
          </p:nvGrpSpPr>
          <p:grpSpPr bwMode="auto">
            <a:xfrm>
              <a:off x="4429" y="3251"/>
              <a:ext cx="478" cy="250"/>
              <a:chOff x="4753" y="856"/>
              <a:chExt cx="478" cy="250"/>
            </a:xfrm>
          </p:grpSpPr>
          <p:sp>
            <p:nvSpPr>
              <p:cNvPr id="16406" name="Rectangle 29"/>
              <p:cNvSpPr>
                <a:spLocks noChangeArrowheads="1"/>
              </p:cNvSpPr>
              <p:nvPr/>
            </p:nvSpPr>
            <p:spPr bwMode="auto">
              <a:xfrm>
                <a:off x="4753" y="911"/>
                <a:ext cx="415" cy="1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Text Box 30"/>
              <p:cNvSpPr txBox="1">
                <a:spLocks noChangeArrowheads="1"/>
              </p:cNvSpPr>
              <p:nvPr/>
            </p:nvSpPr>
            <p:spPr bwMode="auto">
              <a:xfrm>
                <a:off x="4760" y="856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/>
                  <a:t>2    2</a:t>
                </a:r>
              </a:p>
            </p:txBody>
          </p:sp>
        </p:grpSp>
        <p:grpSp>
          <p:nvGrpSpPr>
            <p:cNvPr id="16400" name="Group 31"/>
            <p:cNvGrpSpPr>
              <a:grpSpLocks/>
            </p:cNvGrpSpPr>
            <p:nvPr/>
          </p:nvGrpSpPr>
          <p:grpSpPr bwMode="auto">
            <a:xfrm>
              <a:off x="5111" y="3258"/>
              <a:ext cx="268" cy="250"/>
              <a:chOff x="4767" y="378"/>
              <a:chExt cx="268" cy="250"/>
            </a:xfrm>
          </p:grpSpPr>
          <p:sp>
            <p:nvSpPr>
              <p:cNvPr id="16404" name="Rectangle 32"/>
              <p:cNvSpPr>
                <a:spLocks noChangeArrowheads="1"/>
              </p:cNvSpPr>
              <p:nvPr/>
            </p:nvSpPr>
            <p:spPr bwMode="auto">
              <a:xfrm>
                <a:off x="4767" y="433"/>
                <a:ext cx="225" cy="1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Text Box 33"/>
              <p:cNvSpPr txBox="1">
                <a:spLocks noChangeArrowheads="1"/>
              </p:cNvSpPr>
              <p:nvPr/>
            </p:nvSpPr>
            <p:spPr bwMode="auto">
              <a:xfrm>
                <a:off x="4774" y="378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/>
                  <a:t>1</a:t>
                </a:r>
              </a:p>
            </p:txBody>
          </p:sp>
        </p:grpSp>
        <p:grpSp>
          <p:nvGrpSpPr>
            <p:cNvPr id="16401" name="Group 34"/>
            <p:cNvGrpSpPr>
              <a:grpSpLocks/>
            </p:cNvGrpSpPr>
            <p:nvPr/>
          </p:nvGrpSpPr>
          <p:grpSpPr bwMode="auto">
            <a:xfrm>
              <a:off x="5115" y="2743"/>
              <a:ext cx="268" cy="250"/>
              <a:chOff x="4767" y="378"/>
              <a:chExt cx="268" cy="250"/>
            </a:xfrm>
          </p:grpSpPr>
          <p:sp>
            <p:nvSpPr>
              <p:cNvPr id="16402" name="Rectangle 35"/>
              <p:cNvSpPr>
                <a:spLocks noChangeArrowheads="1"/>
              </p:cNvSpPr>
              <p:nvPr/>
            </p:nvSpPr>
            <p:spPr bwMode="auto">
              <a:xfrm>
                <a:off x="4767" y="433"/>
                <a:ext cx="225" cy="1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Text Box 36"/>
              <p:cNvSpPr txBox="1">
                <a:spLocks noChangeArrowheads="1"/>
              </p:cNvSpPr>
              <p:nvPr/>
            </p:nvSpPr>
            <p:spPr bwMode="auto">
              <a:xfrm>
                <a:off x="4774" y="378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/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BAF5B51-3AD4-D44F-A4C5-83B3A3499E75}" type="slidenum">
              <a:rPr lang="en-US"/>
              <a:pPr eaLnBrk="1" hangingPunct="1"/>
              <a:t>16</a:t>
            </a:fld>
            <a:r>
              <a:rPr lang="en-US"/>
              <a:t>/32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8463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Join (continued …)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5725"/>
            <a:ext cx="8061325" cy="473392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In general, we can equate 0, 1, 2, or more attributes using |</a:t>
            </a:r>
            <a:r>
              <a:rPr lang="en-US">
                <a:latin typeface="Times New Roman" charset="0"/>
                <a:sym typeface="Symbol" charset="0"/>
              </a:rPr>
              <a:t></a:t>
            </a:r>
            <a:r>
              <a:rPr lang="en-US">
                <a:latin typeface="Times New Roman" charset="0"/>
              </a:rPr>
              <a:t>| .</a:t>
            </a:r>
          </a:p>
          <a:p>
            <a:pPr eaLnBrk="1" hangingPunct="1"/>
            <a:r>
              <a:rPr lang="en-US">
                <a:latin typeface="Times New Roman" charset="0"/>
              </a:rPr>
              <a:t>A join is defined as: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charset="0"/>
              </a:rPr>
              <a:t>	schema (</a:t>
            </a:r>
            <a:r>
              <a:rPr lang="en-US" sz="2800">
                <a:latin typeface="Times New Roman" charset="0"/>
              </a:rPr>
              <a:t>R |</a:t>
            </a:r>
            <a:r>
              <a:rPr lang="en-US" sz="2800">
                <a:latin typeface="Times New Roman" charset="0"/>
                <a:sym typeface="Symbol" charset="0"/>
              </a:rPr>
              <a:t></a:t>
            </a:r>
            <a:r>
              <a:rPr lang="en-US" sz="2800">
                <a:latin typeface="Times New Roman" charset="0"/>
              </a:rPr>
              <a:t>| S</a:t>
            </a:r>
            <a:r>
              <a:rPr lang="en-US">
                <a:latin typeface="Times New Roman" charset="0"/>
              </a:rPr>
              <a:t>) = schema(</a:t>
            </a:r>
            <a:r>
              <a:rPr lang="en-US" sz="2800">
                <a:latin typeface="Times New Roman" charset="0"/>
              </a:rPr>
              <a:t>R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Times New Roman" charset="0"/>
                <a:sym typeface="Symbol" charset="0"/>
              </a:rPr>
              <a:t> schema(</a:t>
            </a:r>
            <a:r>
              <a:rPr lang="en-US" sz="2800">
                <a:latin typeface="Times New Roman" charset="0"/>
                <a:sym typeface="Symbol" charset="0"/>
              </a:rPr>
              <a:t>S</a:t>
            </a:r>
            <a:r>
              <a:rPr lang="en-US">
                <a:latin typeface="Times New Roman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	</a:t>
            </a:r>
            <a:r>
              <a:rPr lang="en-US">
                <a:latin typeface="Times New Roman" charset="0"/>
              </a:rPr>
              <a:t>R |</a:t>
            </a:r>
            <a:r>
              <a:rPr lang="en-US">
                <a:latin typeface="Times New Roman" charset="0"/>
                <a:sym typeface="Symbol" charset="0"/>
              </a:rPr>
              <a:t></a:t>
            </a:r>
            <a:r>
              <a:rPr lang="en-US">
                <a:latin typeface="Times New Roman" charset="0"/>
              </a:rPr>
              <a:t>| S </a:t>
            </a:r>
            <a:r>
              <a:rPr lang="en-US">
                <a:latin typeface="Times New Roman" charset="0"/>
                <a:sym typeface="Symbol" charset="0"/>
              </a:rPr>
              <a:t>= {t | t[schema(</a:t>
            </a:r>
            <a:r>
              <a:rPr lang="en-US" sz="2800">
                <a:latin typeface="Times New Roman" charset="0"/>
                <a:sym typeface="Symbol" charset="0"/>
              </a:rPr>
              <a:t>R)</a:t>
            </a:r>
            <a:r>
              <a:rPr lang="en-US">
                <a:latin typeface="Times New Roman" charset="0"/>
                <a:sym typeface="Symbol" charset="0"/>
              </a:rPr>
              <a:t>]  R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				 t[schema(</a:t>
            </a:r>
            <a:r>
              <a:rPr lang="en-US" sz="2800">
                <a:latin typeface="Times New Roman" charset="0"/>
                <a:sym typeface="Symbol" charset="0"/>
              </a:rPr>
              <a:t>S)</a:t>
            </a:r>
            <a:r>
              <a:rPr lang="en-US">
                <a:latin typeface="Times New Roman" charset="0"/>
                <a:sym typeface="Symbol" charset="0"/>
              </a:rPr>
              <a:t>]  S}</a:t>
            </a:r>
            <a:endParaRPr lang="en-US">
              <a:latin typeface="Times New Roman" charset="0"/>
            </a:endParaRPr>
          </a:p>
          <a:p>
            <a:pPr eaLnBrk="1" hangingPunct="1"/>
            <a:r>
              <a:rPr lang="en-US">
                <a:latin typeface="Times New Roman" charset="0"/>
              </a:rPr>
              <a:t>There are no preconditions </a:t>
            </a:r>
            <a:r>
              <a:rPr lang="en-US">
                <a:latin typeface="Times New Roman" charset="0"/>
                <a:sym typeface="Symbol" charset="0"/>
              </a:rPr>
              <a:t></a:t>
            </a:r>
            <a:r>
              <a:rPr lang="en-US">
                <a:latin typeface="Times New Roman" charset="0"/>
              </a:rPr>
              <a:t> join always works.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2B3CB2-D74B-0B4B-AA9A-F84CE91AFBB5}" type="slidenum">
              <a:rPr lang="en-US"/>
              <a:pPr eaLnBrk="1" hangingPunct="1"/>
              <a:t>17</a:t>
            </a:fld>
            <a:r>
              <a:rPr lang="en-US"/>
              <a:t>/32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98488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Join (continued…)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768350" y="1357313"/>
            <a:ext cx="1450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1    1</a:t>
            </a:r>
            <a:endParaRPr lang="en-US" sz="2000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4    1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2986088" y="1357313"/>
            <a:ext cx="17970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1    5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5194300" y="1354138"/>
            <a:ext cx="3043238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|| 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1    1    1    1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1    1    1    5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2    3    1    1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2    3    1    5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4    1    1    1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4    1    1    5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765175" y="3432175"/>
            <a:ext cx="1450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</a:t>
            </a:r>
            <a:endParaRPr lang="en-US" sz="2000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2    3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2982913" y="3432175"/>
            <a:ext cx="17970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3    3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5191125" y="3429000"/>
            <a:ext cx="30432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|| 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1    2    2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2    2    2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2    3    3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784225" y="5084763"/>
            <a:ext cx="17303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1    2    3</a:t>
            </a:r>
            <a:endParaRPr lang="en-US" sz="2000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2    2    4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2    3    5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3001963" y="5084763"/>
            <a:ext cx="17970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1    1    1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2    2    2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2    2    1</a:t>
            </a:r>
          </a:p>
        </p:txBody>
      </p:sp>
      <p:sp>
        <p:nvSpPr>
          <p:cNvPr id="18446" name="Text Box 11"/>
          <p:cNvSpPr txBox="1">
            <a:spLocks noChangeArrowheads="1"/>
          </p:cNvSpPr>
          <p:nvPr/>
        </p:nvSpPr>
        <p:spPr bwMode="auto">
          <a:xfrm>
            <a:off x="5210175" y="5081588"/>
            <a:ext cx="26384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|| 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2    2    4    2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2    2    4    1</a:t>
            </a:r>
          </a:p>
        </p:txBody>
      </p:sp>
      <p:sp>
        <p:nvSpPr>
          <p:cNvPr id="18447" name="Rectangle 12"/>
          <p:cNvSpPr>
            <a:spLocks noChangeArrowheads="1"/>
          </p:cNvSpPr>
          <p:nvPr/>
        </p:nvSpPr>
        <p:spPr bwMode="auto">
          <a:xfrm>
            <a:off x="304800" y="850900"/>
            <a:ext cx="524033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</a:rPr>
              <a:t>0 attributes in common (full cross product)</a:t>
            </a:r>
          </a:p>
        </p:txBody>
      </p:sp>
      <p:sp>
        <p:nvSpPr>
          <p:cNvPr id="18448" name="Rectangle 13"/>
          <p:cNvSpPr>
            <a:spLocks noChangeArrowheads="1"/>
          </p:cNvSpPr>
          <p:nvPr/>
        </p:nvSpPr>
        <p:spPr bwMode="auto">
          <a:xfrm>
            <a:off x="312738" y="2925763"/>
            <a:ext cx="375761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</a:rPr>
              <a:t>1 attribute in common</a:t>
            </a:r>
          </a:p>
        </p:txBody>
      </p:sp>
      <p:sp>
        <p:nvSpPr>
          <p:cNvPr id="18449" name="Rectangle 14"/>
          <p:cNvSpPr>
            <a:spLocks noChangeArrowheads="1"/>
          </p:cNvSpPr>
          <p:nvPr/>
        </p:nvSpPr>
        <p:spPr bwMode="auto">
          <a:xfrm>
            <a:off x="312738" y="4703763"/>
            <a:ext cx="37576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</a:rPr>
              <a:t>2 attributes in common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53F109-FBBA-584F-A62D-ABFADB530BDC}" type="slidenum">
              <a:rPr lang="en-US"/>
              <a:pPr eaLnBrk="1" hangingPunct="1"/>
              <a:t>18</a:t>
            </a:fld>
            <a:r>
              <a:rPr lang="en-US"/>
              <a:t>/32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60388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Join (continued…)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674688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We can use renaming to control the |</a:t>
            </a:r>
            <a:r>
              <a:rPr lang="en-US">
                <a:latin typeface="Times New Roman" charset="0"/>
                <a:sym typeface="Symbol" charset="0"/>
              </a:rPr>
              <a:t></a:t>
            </a:r>
            <a:r>
              <a:rPr lang="en-US">
                <a:latin typeface="Times New Roman" charset="0"/>
              </a:rPr>
              <a:t>|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081088" y="2079625"/>
            <a:ext cx="1404937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</a:t>
            </a:r>
            <a:endParaRPr lang="en-US" sz="2000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2    2</a:t>
            </a:r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2541588" y="2079625"/>
            <a:ext cx="14049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3    2</a:t>
            </a:r>
            <a:endParaRPr lang="en-US" sz="2000" i="1"/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4338638" y="2076450"/>
            <a:ext cx="36337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|| </a:t>
            </a:r>
            <a:r>
              <a:rPr lang="en-US" sz="2400" baseline="-25000">
                <a:sym typeface="Symbol" charset="0"/>
              </a:rPr>
              <a:t>CA</a:t>
            </a: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          1    2</a:t>
            </a:r>
            <a:endParaRPr lang="en-US" sz="2000" i="1"/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1260475" y="3956050"/>
            <a:ext cx="12827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S'</a:t>
            </a:r>
            <a:r>
              <a:rPr lang="en-US" sz="2000"/>
              <a:t> = </a:t>
            </a:r>
            <a:r>
              <a:rPr lang="en-US" sz="2000" u="sng"/>
              <a:t>B   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3    2</a:t>
            </a:r>
            <a:endParaRPr lang="en-US" sz="2000" i="1"/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568575" y="3986213"/>
            <a:ext cx="119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=  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2    1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1    2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2    3</a:t>
            </a:r>
            <a:endParaRPr lang="en-US" sz="2000" i="1"/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344988" y="3990975"/>
            <a:ext cx="2006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|| S'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1    2</a:t>
            </a:r>
            <a:endParaRPr lang="en-US" sz="2000" i="1"/>
          </a:p>
        </p:txBody>
      </p:sp>
      <p:sp>
        <p:nvSpPr>
          <p:cNvPr id="19469" name="Rectangle 10"/>
          <p:cNvSpPr>
            <a:spLocks noChangeArrowheads="1"/>
          </p:cNvSpPr>
          <p:nvPr/>
        </p:nvSpPr>
        <p:spPr bwMode="auto">
          <a:xfrm>
            <a:off x="704850" y="5548313"/>
            <a:ext cx="77724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BTW, observe equivalence with </a:t>
            </a:r>
            <a:r>
              <a:rPr lang="en-US" sz="3200">
                <a:sym typeface="Symbol" charset="0"/>
              </a:rPr>
              <a:t>intersection</a:t>
            </a:r>
          </a:p>
        </p:txBody>
      </p:sp>
      <p:sp>
        <p:nvSpPr>
          <p:cNvPr id="19470" name="Line 11"/>
          <p:cNvSpPr>
            <a:spLocks noChangeShapeType="1"/>
          </p:cNvSpPr>
          <p:nvPr/>
        </p:nvSpPr>
        <p:spPr bwMode="auto">
          <a:xfrm>
            <a:off x="2230438" y="2620963"/>
            <a:ext cx="803275" cy="20621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 flipV="1">
            <a:off x="3632200" y="4522788"/>
            <a:ext cx="1884363" cy="1793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DA65189-5B20-E44A-AEF0-B5D30EB7DD68}" type="slidenum">
              <a:rPr lang="en-US"/>
              <a:pPr eaLnBrk="1" hangingPunct="1"/>
              <a:t>19</a:t>
            </a:fld>
            <a:r>
              <a:rPr lang="en-US"/>
              <a:t>/32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Relational Algebra Expressions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998538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Relational operators are closed.  Thus we can nest expressions:</a:t>
            </a:r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319088" y="2128838"/>
            <a:ext cx="145097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1    2</a:t>
            </a:r>
            <a:endParaRPr lang="en-US" sz="2000" i="1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3    4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1828800" y="2128838"/>
            <a:ext cx="179705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S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B   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2    5    1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2    7    2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3    2    3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4    5    4</a:t>
            </a:r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3810000" y="2128838"/>
            <a:ext cx="38814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D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C=5</a:t>
            </a:r>
            <a:r>
              <a:rPr lang="en-US" sz="2400">
                <a:sym typeface="Symbol" charset="0"/>
              </a:rPr>
              <a:t>(R || S)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   C  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      1    2    5    1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      1    2    7    2			      3    4    5    4</a:t>
            </a:r>
          </a:p>
        </p:txBody>
      </p:sp>
      <p:sp>
        <p:nvSpPr>
          <p:cNvPr id="20490" name="Line 7"/>
          <p:cNvSpPr>
            <a:spLocks noChangeShapeType="1"/>
          </p:cNvSpPr>
          <p:nvPr/>
        </p:nvSpPr>
        <p:spPr bwMode="auto">
          <a:xfrm>
            <a:off x="6029325" y="2921000"/>
            <a:ext cx="16621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Rectangle 8"/>
          <p:cNvSpPr>
            <a:spLocks noChangeArrowheads="1"/>
          </p:cNvSpPr>
          <p:nvPr/>
        </p:nvSpPr>
        <p:spPr bwMode="auto">
          <a:xfrm>
            <a:off x="7112000" y="2128838"/>
            <a:ext cx="428625" cy="12446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9"/>
          <p:cNvSpPr>
            <a:spLocks noChangeArrowheads="1"/>
          </p:cNvSpPr>
          <p:nvPr/>
        </p:nvSpPr>
        <p:spPr bwMode="auto">
          <a:xfrm>
            <a:off x="685800" y="3733800"/>
            <a:ext cx="79248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Unary operators have precedence over binary operators; binary operators are left associative.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We can now do something very useful: ask and answer with relational algebra (almost) any query we can dream up.</a:t>
            </a:r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7772400" y="2205038"/>
            <a:ext cx="79216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=  </a:t>
            </a:r>
            <a:r>
              <a:rPr lang="en-US" sz="2000"/>
              <a:t> </a:t>
            </a:r>
            <a:r>
              <a:rPr lang="en-US" sz="2000" u="sng"/>
              <a:t>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BF13A74-565C-BA4D-9DA3-0112C0F4FFAE}" type="slidenum">
              <a:rPr lang="en-US"/>
              <a:pPr eaLnBrk="1" hangingPunct="1"/>
              <a:t>2</a:t>
            </a:fld>
            <a:r>
              <a:rPr lang="en-US"/>
              <a:t>/32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Topics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7772400" cy="4833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Algebras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Relational Algebra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use of standard notation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set operators </a:t>
            </a:r>
            <a:r>
              <a:rPr lang="en-US" sz="2400">
                <a:latin typeface="Times New Roman" charset="0"/>
                <a:sym typeface="Symbol" charset="0"/>
              </a:rPr>
              <a:t>, , 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renaming 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selection 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projection 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cross product 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join |</a:t>
            </a:r>
            <a:r>
              <a:rPr lang="en-US" sz="2400">
                <a:latin typeface="Times New Roman" charset="0"/>
                <a:sym typeface="Symbol" charset="0"/>
              </a:rPr>
              <a:t></a:t>
            </a:r>
            <a:r>
              <a:rPr lang="en-US" sz="2400">
                <a:latin typeface="Times New Roman" charset="0"/>
              </a:rPr>
              <a:t>|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Queries (from English)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Query optimization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SQL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39F259-8DA8-2942-BB2D-6676F61F89A6}" type="slidenum">
              <a:rPr lang="en-US"/>
              <a:pPr eaLnBrk="1" hangingPunct="1"/>
              <a:t>20</a:t>
            </a:fld>
            <a:r>
              <a:rPr lang="en-US"/>
              <a:t>/32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7772400" cy="636587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Relational Algebra Queries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73025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List the prerequisites for EE200.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693863" y="1487488"/>
            <a:ext cx="58102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Prerequisite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Course='EE200'</a:t>
            </a:r>
            <a:r>
              <a:rPr lang="en-US" sz="2400">
                <a:sym typeface="Symbol" charset="0"/>
              </a:rPr>
              <a:t>cp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Prerequisite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EE005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CS100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704850" y="2463800"/>
            <a:ext cx="7772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When does CS101 meet?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1712913" y="2984500"/>
            <a:ext cx="58102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Day,Hour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Course='CS101'</a:t>
            </a:r>
            <a:r>
              <a:rPr lang="en-US" sz="2400">
                <a:sym typeface="Symbol" charset="0"/>
              </a:rPr>
              <a:t>cdh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Day  Hour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        M     9AM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        W     9AM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        F      9AM</a:t>
            </a:r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712788" y="4238625"/>
            <a:ext cx="7772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When and where does EE200 meet?</a:t>
            </a:r>
          </a:p>
        </p:txBody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1120775" y="4759325"/>
            <a:ext cx="773271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Day,Hour,Room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Course='EE200'</a:t>
            </a:r>
            <a:r>
              <a:rPr lang="en-US" sz="2400">
                <a:sym typeface="Symbol" charset="0"/>
              </a:rPr>
              <a:t>(cdh || cr)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Day   Hour    Room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	  Tu    10AM  25 Ohm Hall					  W     1PM    25 Ohm Hall					  Th    10AM  25 Ohm Hall</a:t>
            </a:r>
          </a:p>
        </p:txBody>
      </p:sp>
      <p:sp>
        <p:nvSpPr>
          <p:cNvPr id="21516" name="AutoShape 10"/>
          <p:cNvSpPr>
            <a:spLocks noChangeArrowheads="1"/>
          </p:cNvSpPr>
          <p:nvPr/>
        </p:nvSpPr>
        <p:spPr bwMode="auto">
          <a:xfrm>
            <a:off x="823913" y="5430838"/>
            <a:ext cx="3914775" cy="992187"/>
          </a:xfrm>
          <a:prstGeom prst="wedgeRoundRectCallout">
            <a:avLst>
              <a:gd name="adj1" fmla="val 56449"/>
              <a:gd name="adj2" fmla="val -807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Symbol" charset="0"/>
              <a:buChar char="·"/>
            </a:pPr>
            <a:r>
              <a:rPr lang="en-US">
                <a:sym typeface="Symbol" charset="0"/>
              </a:rPr>
              <a:t>Our answers are in (cdh || cr).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charset="0"/>
              <a:buChar char="·"/>
            </a:pPr>
            <a:r>
              <a:rPr lang="en-US"/>
              <a:t>We select Course to be EE200.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charset="0"/>
              <a:buChar char="·"/>
            </a:pPr>
            <a:r>
              <a:rPr lang="en-US"/>
              <a:t>Then, project on Day, Hour, Room.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673076B-5F6E-7C45-A1A2-1014C852C899}" type="slidenum">
              <a:rPr lang="en-US"/>
              <a:pPr eaLnBrk="1" hangingPunct="1"/>
              <a:t>21</a:t>
            </a:fld>
            <a:r>
              <a:rPr lang="en-US"/>
              <a:t>/32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Queries (continued…)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0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Can we rewrite the query more optimally?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What rules should we use?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Associativity and commutivity of join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Distributive laws for select and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Times New Roman" charset="0"/>
              </a:rPr>
              <a:t>What strategy should we use?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Eliminate unnecessary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Make joins as small as possible before execution 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838200" y="2819400"/>
            <a:ext cx="77327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Room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Name='Snoopy'  Day='M'  Hour='9AM' </a:t>
            </a:r>
            <a:r>
              <a:rPr lang="en-US" sz="2400">
                <a:sym typeface="Symbol" charset="0"/>
              </a:rPr>
              <a:t>(snap || csg || cr || cdh)</a:t>
            </a:r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1828800" y="1600200"/>
            <a:ext cx="5330825" cy="1228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StudentID</a:t>
            </a:r>
            <a:r>
              <a:rPr lang="en-US"/>
              <a:t>    Name</a:t>
            </a:r>
            <a:r>
              <a:rPr lang="en-US" baseline="-25000"/>
              <a:t>'Snoopy'</a:t>
            </a:r>
            <a:r>
              <a:rPr lang="en-US"/>
              <a:t>    Address       Phone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33CC33"/>
                </a:solidFill>
              </a:rPr>
              <a:t>Course</a:t>
            </a:r>
            <a:r>
              <a:rPr lang="en-US"/>
              <a:t>   </a:t>
            </a:r>
            <a:r>
              <a:rPr lang="en-US">
                <a:solidFill>
                  <a:srgbClr val="CC0000"/>
                </a:solidFill>
              </a:rPr>
              <a:t>StudentID</a:t>
            </a:r>
            <a:r>
              <a:rPr lang="en-US"/>
              <a:t>   Grade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33CC33"/>
                </a:solidFill>
              </a:rPr>
              <a:t>Course</a:t>
            </a:r>
            <a:r>
              <a:rPr lang="en-US"/>
              <a:t>   Room*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33CC33"/>
                </a:solidFill>
              </a:rPr>
              <a:t>Course</a:t>
            </a:r>
            <a:r>
              <a:rPr lang="en-US"/>
              <a:t>   Day</a:t>
            </a:r>
            <a:r>
              <a:rPr lang="en-US" baseline="-25000"/>
              <a:t>'M'</a:t>
            </a:r>
            <a:r>
              <a:rPr lang="en-US"/>
              <a:t>    Hour</a:t>
            </a:r>
            <a:r>
              <a:rPr lang="en-US" baseline="-25000"/>
              <a:t>'9AM</a:t>
            </a:r>
            <a:r>
              <a:rPr lang="en-US" baseline="-25000">
                <a:cs typeface="Times New Roman" charset="0"/>
              </a:rPr>
              <a:t>'</a:t>
            </a:r>
            <a:endParaRPr lang="en-US"/>
          </a:p>
        </p:txBody>
      </p:sp>
      <p:sp>
        <p:nvSpPr>
          <p:cNvPr id="22537" name="Text Box 6"/>
          <p:cNvSpPr txBox="1">
            <a:spLocks noChangeArrowheads="1"/>
          </p:cNvSpPr>
          <p:nvPr/>
        </p:nvSpPr>
        <p:spPr bwMode="auto">
          <a:xfrm>
            <a:off x="7239000" y="3200400"/>
            <a:ext cx="1828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Room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Turing Aud.</a:t>
            </a:r>
          </a:p>
        </p:txBody>
      </p:sp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685800" y="914400"/>
            <a:ext cx="8153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Where can I find Snoopy at 9 am on Monday?</a:t>
            </a:r>
            <a:endParaRPr lang="en-US" sz="2400"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9B9B64F-89F6-7B49-AF96-CD8D19BE7228}" type="slidenum">
              <a:rPr lang="en-US"/>
              <a:pPr eaLnBrk="1" hangingPunct="1"/>
              <a:t>22</a:t>
            </a:fld>
            <a:r>
              <a:rPr lang="en-US"/>
              <a:t>/32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889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Query Optimization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630238"/>
          </a:xfrm>
        </p:spPr>
        <p:txBody>
          <a:bodyPr/>
          <a:lstStyle/>
          <a:p>
            <a:pPr eaLnBrk="1" hangingPunct="1"/>
            <a:r>
              <a:rPr lang="ja-JP" altLang="en-US">
                <a:latin typeface="Times New Roman" charset="0"/>
              </a:rPr>
              <a:t>“</a:t>
            </a:r>
            <a:r>
              <a:rPr lang="en-US">
                <a:latin typeface="Times New Roman" charset="0"/>
              </a:rPr>
              <a:t>Intuitively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>
                <a:latin typeface="Times New Roman" charset="0"/>
              </a:rPr>
              <a:t> we can write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81391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Room</a:t>
            </a:r>
            <a:r>
              <a:rPr lang="en-US" sz="2400">
                <a:sym typeface="Symbol" charset="0"/>
              </a:rPr>
              <a:t>(</a:t>
            </a:r>
            <a:r>
              <a:rPr lang="en-US" sz="2400" baseline="-25000">
                <a:sym typeface="Symbol" charset="0"/>
              </a:rPr>
              <a:t>Name='Snoopy'</a:t>
            </a:r>
            <a:r>
              <a:rPr lang="en-US" sz="2400">
                <a:sym typeface="Symbol" charset="0"/>
              </a:rPr>
              <a:t>snap || csg || cr || </a:t>
            </a:r>
            <a:r>
              <a:rPr lang="en-US" sz="2400" baseline="-25000">
                <a:sym typeface="Symbol" charset="0"/>
              </a:rPr>
              <a:t>Day='M'  Hour='9AM'</a:t>
            </a:r>
            <a:r>
              <a:rPr lang="en-US" sz="2400">
                <a:sym typeface="Symbol" charset="0"/>
              </a:rPr>
              <a:t>cdh)</a:t>
            </a: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685800" y="2895600"/>
            <a:ext cx="80010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Why does this execute faster?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What laws hold that will let us do this?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3200">
                <a:sym typeface="Symbol" charset="0"/>
              </a:rPr>
              <a:t>R || S = S ||</a:t>
            </a:r>
            <a:r>
              <a:rPr lang="en-US" sz="3200"/>
              <a:t> R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sym typeface="Symbol" charset="0"/>
              </a:rPr>
              <a:t>	</a:t>
            </a:r>
            <a:r>
              <a:rPr lang="en-US" sz="3200" baseline="-25000">
                <a:sym typeface="Symbol" charset="0"/>
              </a:rPr>
              <a:t>P1P2</a:t>
            </a:r>
            <a:r>
              <a:rPr lang="en-US" sz="3200">
                <a:sym typeface="Symbol" charset="0"/>
              </a:rPr>
              <a:t>E = </a:t>
            </a:r>
            <a:r>
              <a:rPr lang="en-US" sz="3200" baseline="-25000">
                <a:sym typeface="Symbol" charset="0"/>
              </a:rPr>
              <a:t>P1</a:t>
            </a:r>
            <a:r>
              <a:rPr lang="en-US" sz="3200">
                <a:sym typeface="Symbol" charset="0"/>
              </a:rPr>
              <a:t></a:t>
            </a:r>
            <a:r>
              <a:rPr lang="en-US" sz="3200" baseline="-25000">
                <a:sym typeface="Symbol" charset="0"/>
              </a:rPr>
              <a:t>P2</a:t>
            </a:r>
            <a:r>
              <a:rPr lang="en-US" sz="3200">
                <a:sym typeface="Symbol" charset="0"/>
              </a:rPr>
              <a:t>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3200">
                <a:sym typeface="Symbol" charset="0"/>
              </a:rPr>
              <a:t></a:t>
            </a:r>
            <a:r>
              <a:rPr lang="en-US" sz="3200" baseline="-25000">
                <a:sym typeface="Symbol" charset="0"/>
              </a:rPr>
              <a:t>P</a:t>
            </a:r>
            <a:r>
              <a:rPr lang="en-US" sz="3200">
                <a:sym typeface="Symbol" charset="0"/>
              </a:rPr>
              <a:t>(R |×| S) = R || </a:t>
            </a:r>
            <a:r>
              <a:rPr lang="en-US" sz="3200" baseline="-25000">
                <a:sym typeface="Symbol" charset="0"/>
              </a:rPr>
              <a:t>P</a:t>
            </a:r>
            <a:r>
              <a:rPr lang="en-US" sz="3200">
                <a:sym typeface="Symbol" charset="0"/>
              </a:rPr>
              <a:t>S   </a:t>
            </a:r>
            <a:r>
              <a:rPr lang="en-US" sz="2000">
                <a:sym typeface="Symbol" charset="0"/>
              </a:rPr>
              <a:t>(if all the attributes of P are in S)</a:t>
            </a:r>
            <a:r>
              <a:rPr lang="en-US">
                <a:sym typeface="Symbol" charset="0"/>
              </a:rPr>
              <a:t> </a:t>
            </a:r>
            <a:endParaRPr lang="en-US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How do we know they hold?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/>
              <a:t>		</a:t>
            </a:r>
          </a:p>
        </p:txBody>
      </p:sp>
      <p:sp>
        <p:nvSpPr>
          <p:cNvPr id="23561" name="Text Box 6"/>
          <p:cNvSpPr txBox="1">
            <a:spLocks noChangeArrowheads="1"/>
          </p:cNvSpPr>
          <p:nvPr/>
        </p:nvSpPr>
        <p:spPr bwMode="auto">
          <a:xfrm>
            <a:off x="838200" y="1371600"/>
            <a:ext cx="77327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</a:t>
            </a:r>
            <a:r>
              <a:rPr lang="en-US" sz="2400" baseline="-25000">
                <a:sym typeface="Symbol" charset="0"/>
              </a:rPr>
              <a:t>Room</a:t>
            </a:r>
            <a:r>
              <a:rPr lang="en-US" sz="2400">
                <a:sym typeface="Symbol" charset="0"/>
              </a:rPr>
              <a:t></a:t>
            </a:r>
            <a:r>
              <a:rPr lang="en-US" sz="2400" baseline="-25000">
                <a:sym typeface="Symbol" charset="0"/>
              </a:rPr>
              <a:t>Name='Snoopy'  Day='M'  Hour='9AM' </a:t>
            </a:r>
            <a:r>
              <a:rPr lang="en-US" sz="2400">
                <a:sym typeface="Symbol" charset="0"/>
              </a:rPr>
              <a:t>(snap || csg || cr || cdh)</a:t>
            </a:r>
          </a:p>
        </p:txBody>
      </p:sp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701675" y="1843088"/>
            <a:ext cx="77724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	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0E9D98F-CDE6-C14B-BD19-CD1A611D2B53}" type="slidenum">
              <a:rPr lang="en-US"/>
              <a:pPr eaLnBrk="1" hangingPunct="1"/>
              <a:t>23</a:t>
            </a:fld>
            <a:r>
              <a:rPr lang="en-US"/>
              <a:t>/32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0482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Proofs for Laws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6727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To prove </a:t>
            </a:r>
            <a:r>
              <a:rPr lang="en-US" sz="2800">
                <a:latin typeface="Times New Roman" charset="0"/>
                <a:sym typeface="Symbol" charset="0"/>
              </a:rPr>
              <a:t></a:t>
            </a:r>
            <a:r>
              <a:rPr lang="en-US" sz="2800" baseline="-25000">
                <a:latin typeface="Times New Roman" charset="0"/>
                <a:sym typeface="Symbol" charset="0"/>
              </a:rPr>
              <a:t>P1P2</a:t>
            </a:r>
            <a:r>
              <a:rPr lang="en-US" sz="2800">
                <a:latin typeface="Times New Roman" charset="0"/>
                <a:sym typeface="Symbol" charset="0"/>
              </a:rPr>
              <a:t>E = </a:t>
            </a:r>
            <a:r>
              <a:rPr lang="en-US" sz="2800" baseline="-25000">
                <a:latin typeface="Times New Roman" charset="0"/>
                <a:sym typeface="Symbol" charset="0"/>
              </a:rPr>
              <a:t>P1</a:t>
            </a:r>
            <a:r>
              <a:rPr lang="en-US" sz="2800">
                <a:latin typeface="Times New Roman" charset="0"/>
                <a:sym typeface="Symbol" charset="0"/>
              </a:rPr>
              <a:t></a:t>
            </a:r>
            <a:r>
              <a:rPr lang="en-US" sz="2800" baseline="-25000">
                <a:latin typeface="Times New Roman" charset="0"/>
                <a:sym typeface="Symbol" charset="0"/>
              </a:rPr>
              <a:t>P2</a:t>
            </a:r>
            <a:r>
              <a:rPr lang="en-US" sz="2800">
                <a:latin typeface="Times New Roman" charset="0"/>
                <a:sym typeface="Symbol" charset="0"/>
              </a:rPr>
              <a:t>E,</a:t>
            </a:r>
            <a:r>
              <a:rPr lang="en-US" sz="2800" i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imes New Roman" charset="0"/>
              </a:rPr>
              <a:t>we need to prove that two sets are equal.  We prove A = B by showing A</a:t>
            </a:r>
            <a:r>
              <a:rPr lang="en-US" sz="2400">
                <a:latin typeface="Times New Roman" charset="0"/>
                <a:sym typeface="Symbol" charset="0"/>
              </a:rPr>
              <a:t>B  BA.  We show that</a:t>
            </a:r>
            <a:r>
              <a:rPr lang="en-US" sz="2400">
                <a:latin typeface="Times New Roman" charset="0"/>
              </a:rPr>
              <a:t> A</a:t>
            </a:r>
            <a:r>
              <a:rPr lang="en-US" sz="2400">
                <a:latin typeface="Times New Roman" charset="0"/>
                <a:sym typeface="Symbol" charset="0"/>
              </a:rPr>
              <a:t>B by showing that xA  xB.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Thus, we can do two proofs to prove </a:t>
            </a:r>
            <a:r>
              <a:rPr lang="en-US" sz="2800">
                <a:latin typeface="Times New Roman" charset="0"/>
                <a:sym typeface="Symbol" charset="0"/>
              </a:rPr>
              <a:t></a:t>
            </a:r>
            <a:r>
              <a:rPr lang="en-US" sz="2800" baseline="-25000">
                <a:latin typeface="Times New Roman" charset="0"/>
                <a:sym typeface="Symbol" charset="0"/>
              </a:rPr>
              <a:t>P1P2</a:t>
            </a:r>
            <a:r>
              <a:rPr lang="en-US" sz="2800">
                <a:latin typeface="Times New Roman" charset="0"/>
                <a:sym typeface="Symbol" charset="0"/>
              </a:rPr>
              <a:t>E = </a:t>
            </a:r>
            <a:r>
              <a:rPr lang="en-US" sz="2800" baseline="-25000">
                <a:latin typeface="Times New Roman" charset="0"/>
                <a:sym typeface="Symbol" charset="0"/>
              </a:rPr>
              <a:t>P1</a:t>
            </a:r>
            <a:r>
              <a:rPr lang="en-US" sz="2800">
                <a:latin typeface="Times New Roman" charset="0"/>
                <a:sym typeface="Symbol" charset="0"/>
              </a:rPr>
              <a:t></a:t>
            </a:r>
            <a:r>
              <a:rPr lang="en-US" sz="2800" baseline="-25000">
                <a:latin typeface="Times New Roman" charset="0"/>
                <a:sym typeface="Symbol" charset="0"/>
              </a:rPr>
              <a:t>P2</a:t>
            </a:r>
            <a:r>
              <a:rPr lang="en-US" sz="2800">
                <a:latin typeface="Times New Roman" charset="0"/>
                <a:sym typeface="Symbol" charset="0"/>
              </a:rPr>
              <a:t>E</a:t>
            </a:r>
            <a:r>
              <a:rPr lang="en-US" sz="2800" i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imes New Roman" charset="0"/>
                <a:sym typeface="Symbol" charset="0"/>
              </a:rPr>
              <a:t>as follows: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t  </a:t>
            </a:r>
            <a:r>
              <a:rPr lang="en-US" sz="2400" baseline="-25000">
                <a:latin typeface="Times New Roman" charset="0"/>
                <a:sym typeface="Symbol" charset="0"/>
              </a:rPr>
              <a:t>P1P2</a:t>
            </a:r>
            <a:r>
              <a:rPr lang="en-US" sz="2400">
                <a:latin typeface="Times New Roman" charset="0"/>
                <a:sym typeface="Symbol" charset="0"/>
              </a:rPr>
              <a:t>E 		</a:t>
            </a:r>
            <a:r>
              <a:rPr lang="en-US" sz="1800">
                <a:latin typeface="Times New Roman" charset="0"/>
                <a:sym typeface="Symbol" charset="0"/>
              </a:rPr>
              <a:t>premise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t  E  (P1P2)(t)	</a:t>
            </a:r>
            <a:r>
              <a:rPr lang="en-US" sz="1800">
                <a:latin typeface="Times New Roman" charset="0"/>
                <a:sym typeface="Symbol" charset="0"/>
              </a:rPr>
              <a:t>def.: </a:t>
            </a:r>
            <a:r>
              <a:rPr lang="en-US" sz="1800" baseline="-25000">
                <a:latin typeface="Times New Roman" charset="0"/>
                <a:sym typeface="Symbol" charset="0"/>
              </a:rPr>
              <a:t>P</a:t>
            </a:r>
            <a:r>
              <a:rPr lang="en-US" sz="1800">
                <a:latin typeface="Times New Roman" charset="0"/>
                <a:sym typeface="Symbol" charset="0"/>
              </a:rPr>
              <a:t>R = {t | tR  P(t)}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t  E  P1(t)  P2(t)	</a:t>
            </a:r>
            <a:r>
              <a:rPr lang="en-US" sz="1800">
                <a:latin typeface="Times New Roman" charset="0"/>
                <a:sym typeface="Symbol" charset="0"/>
              </a:rPr>
              <a:t>identical substitutions &amp; operations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t  E  P2(t)  P1(t)	</a:t>
            </a:r>
            <a:r>
              <a:rPr lang="en-US" sz="1800">
                <a:latin typeface="Times New Roman" charset="0"/>
                <a:sym typeface="Symbol" charset="0"/>
              </a:rPr>
              <a:t>commutative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t  </a:t>
            </a:r>
            <a:r>
              <a:rPr lang="en-US" sz="2400" baseline="-25000">
                <a:latin typeface="Times New Roman" charset="0"/>
                <a:sym typeface="Symbol" charset="0"/>
              </a:rPr>
              <a:t>P2</a:t>
            </a:r>
            <a:r>
              <a:rPr lang="en-US" sz="2400">
                <a:latin typeface="Times New Roman" charset="0"/>
                <a:sym typeface="Symbol" charset="0"/>
              </a:rPr>
              <a:t>E  P1(t)	</a:t>
            </a:r>
            <a:r>
              <a:rPr lang="en-US" sz="1800">
                <a:latin typeface="Times New Roman" charset="0"/>
                <a:sym typeface="Symbol" charset="0"/>
              </a:rPr>
              <a:t>def. of 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t  </a:t>
            </a:r>
            <a:r>
              <a:rPr lang="en-US" sz="2400" baseline="-25000">
                <a:latin typeface="Times New Roman" charset="0"/>
                <a:sym typeface="Symbol" charset="0"/>
              </a:rPr>
              <a:t>P1</a:t>
            </a:r>
            <a:r>
              <a:rPr lang="en-US" sz="2400">
                <a:latin typeface="Times New Roman" charset="0"/>
                <a:sym typeface="Symbol" charset="0"/>
              </a:rPr>
              <a:t></a:t>
            </a:r>
            <a:r>
              <a:rPr lang="en-US" sz="2400" baseline="-25000">
                <a:latin typeface="Times New Roman" charset="0"/>
                <a:sym typeface="Symbol" charset="0"/>
              </a:rPr>
              <a:t>P2</a:t>
            </a:r>
            <a:r>
              <a:rPr lang="en-US" sz="2400">
                <a:latin typeface="Times New Roman" charset="0"/>
                <a:sym typeface="Symbol" charset="0"/>
              </a:rPr>
              <a:t>E		</a:t>
            </a:r>
            <a:r>
              <a:rPr lang="en-US" sz="1800">
                <a:latin typeface="Times New Roman" charset="0"/>
                <a:sym typeface="Symbol" charset="0"/>
              </a:rPr>
              <a:t>def. of 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>
              <a:latin typeface="Times New Roman" charset="0"/>
              <a:sym typeface="Symbol" charset="0"/>
            </a:endParaRP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t  </a:t>
            </a:r>
            <a:r>
              <a:rPr lang="en-US" sz="2400" baseline="-25000">
                <a:latin typeface="Times New Roman" charset="0"/>
                <a:sym typeface="Symbol" charset="0"/>
              </a:rPr>
              <a:t>P1</a:t>
            </a:r>
            <a:r>
              <a:rPr lang="en-US" sz="2400">
                <a:latin typeface="Times New Roman" charset="0"/>
                <a:sym typeface="Symbol" charset="0"/>
              </a:rPr>
              <a:t></a:t>
            </a:r>
            <a:r>
              <a:rPr lang="en-US" sz="2400" baseline="-25000">
                <a:latin typeface="Times New Roman" charset="0"/>
                <a:sym typeface="Symbol" charset="0"/>
              </a:rPr>
              <a:t>P2</a:t>
            </a:r>
            <a:r>
              <a:rPr lang="en-US" sz="2400">
                <a:latin typeface="Times New Roman" charset="0"/>
                <a:sym typeface="Symbol" charset="0"/>
              </a:rPr>
              <a:t>E		</a:t>
            </a:r>
            <a:r>
              <a:rPr lang="en-US" sz="1800">
                <a:latin typeface="Times New Roman" charset="0"/>
                <a:sym typeface="Symbol" charset="0"/>
              </a:rPr>
              <a:t>premise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AutoNum type="arabicPeriod"/>
            </a:pPr>
            <a:r>
              <a:rPr lang="en-US" sz="2400">
                <a:latin typeface="Times New Roman" charset="0"/>
                <a:sym typeface="Symbol" charset="0"/>
              </a:rPr>
              <a:t>…			</a:t>
            </a:r>
            <a:r>
              <a:rPr lang="en-US" sz="1800">
                <a:latin typeface="Times New Roman" charset="0"/>
                <a:sym typeface="Symbol" charset="0"/>
              </a:rPr>
              <a:t>just go backwards from 6 to 1 in 				the proof above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D500656-3B8F-884C-8AA9-D7E964AEEB38}" type="slidenum">
              <a:rPr lang="en-US"/>
              <a:pPr eaLnBrk="1" hangingPunct="1"/>
              <a:t>24</a:t>
            </a:fld>
            <a:r>
              <a:rPr lang="en-US"/>
              <a:t>/32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Alternate Proof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82000" cy="3843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latin typeface="Times New Roman" charset="0"/>
                <a:sym typeface="Symbol" charset="0"/>
              </a:rPr>
              <a:t>Thus, we can prove </a:t>
            </a:r>
            <a:r>
              <a:rPr lang="en-US">
                <a:latin typeface="Times New Roman" charset="0"/>
                <a:sym typeface="Symbol" charset="0"/>
              </a:rPr>
              <a:t></a:t>
            </a:r>
            <a:r>
              <a:rPr lang="en-US" baseline="-25000">
                <a:latin typeface="Times New Roman" charset="0"/>
                <a:sym typeface="Symbol" charset="0"/>
              </a:rPr>
              <a:t>P1P2</a:t>
            </a:r>
            <a:r>
              <a:rPr lang="en-US">
                <a:latin typeface="Times New Roman" charset="0"/>
                <a:sym typeface="Symbol" charset="0"/>
              </a:rPr>
              <a:t>E = </a:t>
            </a:r>
            <a:r>
              <a:rPr lang="en-US" baseline="-25000">
                <a:latin typeface="Times New Roman" charset="0"/>
                <a:sym typeface="Symbol" charset="0"/>
              </a:rPr>
              <a:t>P1</a:t>
            </a:r>
            <a:r>
              <a:rPr lang="en-US">
                <a:latin typeface="Times New Roman" charset="0"/>
                <a:sym typeface="Symbol" charset="0"/>
              </a:rPr>
              <a:t></a:t>
            </a:r>
            <a:r>
              <a:rPr lang="en-US" baseline="-25000">
                <a:latin typeface="Times New Roman" charset="0"/>
                <a:sym typeface="Symbol" charset="0"/>
              </a:rPr>
              <a:t>P2</a:t>
            </a:r>
            <a:r>
              <a:rPr lang="en-US">
                <a:latin typeface="Times New Roman" charset="0"/>
                <a:sym typeface="Symbol" charset="0"/>
              </a:rPr>
              <a:t>E</a:t>
            </a:r>
            <a:r>
              <a:rPr lang="en-US" i="1">
                <a:latin typeface="Times New Roman" charset="0"/>
                <a:sym typeface="Symbol" charset="0"/>
              </a:rPr>
              <a:t> </a:t>
            </a:r>
            <a:r>
              <a:rPr lang="en-US" sz="2800">
                <a:latin typeface="Times New Roman" charset="0"/>
                <a:sym typeface="Symbol" charset="0"/>
              </a:rPr>
              <a:t>as follows: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</a:t>
            </a:r>
            <a:r>
              <a:rPr lang="en-US" baseline="-25000">
                <a:latin typeface="Times New Roman" charset="0"/>
                <a:sym typeface="Symbol" charset="0"/>
              </a:rPr>
              <a:t>P1P2</a:t>
            </a:r>
            <a:r>
              <a:rPr lang="en-US">
                <a:latin typeface="Times New Roman" charset="0"/>
                <a:sym typeface="Symbol" charset="0"/>
              </a:rPr>
              <a:t>E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= {t | t  E  (P1P2)(t)}	</a:t>
            </a:r>
            <a:r>
              <a:rPr lang="en-US" sz="2000">
                <a:latin typeface="Times New Roman" charset="0"/>
                <a:sym typeface="Symbol" charset="0"/>
              </a:rPr>
              <a:t>def.: </a:t>
            </a:r>
            <a:r>
              <a:rPr lang="en-US" sz="2000" baseline="-25000">
                <a:latin typeface="Times New Roman" charset="0"/>
                <a:sym typeface="Symbol" charset="0"/>
              </a:rPr>
              <a:t>P</a:t>
            </a:r>
            <a:r>
              <a:rPr lang="en-US" sz="2000">
                <a:latin typeface="Times New Roman" charset="0"/>
                <a:sym typeface="Symbol" charset="0"/>
              </a:rPr>
              <a:t>R = {t | tR  P(t)}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= {t | t  E  P1(t)  P2(t)}	</a:t>
            </a:r>
            <a:r>
              <a:rPr lang="en-US" sz="2000">
                <a:latin typeface="Times New Roman" charset="0"/>
                <a:sym typeface="Symbol" charset="0"/>
              </a:rPr>
              <a:t>identical substitutions &amp; operations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= {t | t  E  P2(t)  P1(t)}	</a:t>
            </a:r>
            <a:r>
              <a:rPr lang="en-US" sz="2000">
                <a:latin typeface="Times New Roman" charset="0"/>
                <a:sym typeface="Symbol" charset="0"/>
              </a:rPr>
              <a:t>commutative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= {t | t  </a:t>
            </a:r>
            <a:r>
              <a:rPr lang="en-US" baseline="-25000">
                <a:latin typeface="Times New Roman" charset="0"/>
                <a:sym typeface="Symbol" charset="0"/>
              </a:rPr>
              <a:t>P2</a:t>
            </a:r>
            <a:r>
              <a:rPr lang="en-US">
                <a:latin typeface="Times New Roman" charset="0"/>
                <a:sym typeface="Symbol" charset="0"/>
              </a:rPr>
              <a:t>E  P1(t)}	</a:t>
            </a:r>
            <a:r>
              <a:rPr lang="en-US" sz="2000">
                <a:latin typeface="Times New Roman" charset="0"/>
                <a:sym typeface="Symbol" charset="0"/>
              </a:rPr>
              <a:t>def. of 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= {t | t  </a:t>
            </a:r>
            <a:r>
              <a:rPr lang="en-US" baseline="-25000">
                <a:latin typeface="Times New Roman" charset="0"/>
                <a:sym typeface="Symbol" charset="0"/>
              </a:rPr>
              <a:t>P1</a:t>
            </a:r>
            <a:r>
              <a:rPr lang="en-US">
                <a:latin typeface="Times New Roman" charset="0"/>
                <a:sym typeface="Symbol" charset="0"/>
              </a:rPr>
              <a:t></a:t>
            </a:r>
            <a:r>
              <a:rPr lang="en-US" baseline="-25000">
                <a:latin typeface="Times New Roman" charset="0"/>
                <a:sym typeface="Symbol" charset="0"/>
              </a:rPr>
              <a:t>P2</a:t>
            </a:r>
            <a:r>
              <a:rPr lang="en-US">
                <a:latin typeface="Times New Roman" charset="0"/>
                <a:sym typeface="Symbol" charset="0"/>
              </a:rPr>
              <a:t>E}		</a:t>
            </a:r>
            <a:r>
              <a:rPr lang="en-US" sz="2000">
                <a:latin typeface="Times New Roman" charset="0"/>
                <a:sym typeface="Symbol" charset="0"/>
              </a:rPr>
              <a:t>def. of </a:t>
            </a:r>
            <a:endParaRPr lang="en-US">
              <a:latin typeface="Times New Roman" charset="0"/>
              <a:sym typeface="Symbol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>
                <a:latin typeface="Times New Roman" charset="0"/>
                <a:sym typeface="Symbol" charset="0"/>
              </a:rPr>
              <a:t>= </a:t>
            </a:r>
            <a:r>
              <a:rPr lang="en-US" baseline="-25000">
                <a:latin typeface="Times New Roman" charset="0"/>
                <a:sym typeface="Symbol" charset="0"/>
              </a:rPr>
              <a:t>P1</a:t>
            </a:r>
            <a:r>
              <a:rPr lang="en-US">
                <a:latin typeface="Times New Roman" charset="0"/>
                <a:sym typeface="Symbol" charset="0"/>
              </a:rPr>
              <a:t></a:t>
            </a:r>
            <a:r>
              <a:rPr lang="en-US" baseline="-25000">
                <a:latin typeface="Times New Roman" charset="0"/>
                <a:sym typeface="Symbol" charset="0"/>
              </a:rPr>
              <a:t>P2</a:t>
            </a:r>
            <a:r>
              <a:rPr lang="en-US">
                <a:latin typeface="Times New Roman" charset="0"/>
                <a:sym typeface="Symbol" charset="0"/>
              </a:rPr>
              <a:t>E			</a:t>
            </a:r>
            <a:r>
              <a:rPr lang="en-US" sz="2000">
                <a:latin typeface="Times New Roman" charset="0"/>
                <a:sym typeface="Symbol" charset="0"/>
              </a:rPr>
              <a:t>def. of a relation</a:t>
            </a:r>
            <a:r>
              <a:rPr lang="en-US">
                <a:latin typeface="Times New Roman" charset="0"/>
                <a:sym typeface="Symbol" charset="0"/>
              </a:rPr>
              <a:t> 	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" charset="0"/>
              <a:sym typeface="Symbol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Times New Roman" charset="0"/>
                <a:sym typeface="Symbol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latin typeface="Times New Roman" charset="0"/>
            </a:endParaRP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295400" y="990600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(Derive the right-hand side from the left-hand side.)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996E38F-C9CA-B949-8FA3-51760691540E}" type="slidenum">
              <a:rPr lang="en-US"/>
              <a:pPr eaLnBrk="1" hangingPunct="1"/>
              <a:t>25</a:t>
            </a:fld>
            <a:r>
              <a:rPr lang="en-US"/>
              <a:t>/32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0482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Proofs for Laws (continued …)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305800" cy="486727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</a:rPr>
              <a:t>To prove </a:t>
            </a:r>
            <a:r>
              <a:rPr lang="en-US" sz="2400">
                <a:latin typeface="Times New Roman" charset="0"/>
                <a:sym typeface="Symbol" charset="0"/>
              </a:rPr>
              <a:t></a:t>
            </a:r>
            <a:r>
              <a:rPr lang="en-US" sz="2400" baseline="-25000">
                <a:latin typeface="Times New Roman" charset="0"/>
                <a:sym typeface="Symbol" charset="0"/>
              </a:rPr>
              <a:t>P</a:t>
            </a:r>
            <a:r>
              <a:rPr lang="en-US" sz="2400">
                <a:latin typeface="Times New Roman" charset="0"/>
                <a:sym typeface="Symbol" charset="0"/>
              </a:rPr>
              <a:t>(R || S) = R || </a:t>
            </a:r>
            <a:r>
              <a:rPr lang="en-US" sz="2400" baseline="-25000">
                <a:latin typeface="Times New Roman" charset="0"/>
                <a:sym typeface="Symbol" charset="0"/>
              </a:rPr>
              <a:t>P</a:t>
            </a:r>
            <a:r>
              <a:rPr lang="en-US" sz="2400">
                <a:latin typeface="Times New Roman" charset="0"/>
                <a:sym typeface="Symbol" charset="0"/>
              </a:rPr>
              <a:t>S, where all attributes of P are in S, </a:t>
            </a:r>
            <a:r>
              <a:rPr lang="en-US" sz="2400">
                <a:latin typeface="Times New Roman" charset="0"/>
              </a:rPr>
              <a:t>we again need to prove that two sets are equal.</a:t>
            </a:r>
            <a:endParaRPr lang="en-US" sz="2400">
              <a:latin typeface="Times New Roman" charset="0"/>
              <a:sym typeface="Symbol" charset="0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As before, we can convert the lhs to the rhs.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2400">
              <a:latin typeface="Times New Roman" charset="0"/>
              <a:sym typeface="Symbol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 </a:t>
            </a:r>
            <a:r>
              <a:rPr lang="en-US" sz="2400" baseline="-25000">
                <a:latin typeface="Times New Roman" charset="0"/>
                <a:sym typeface="Symbol" charset="0"/>
              </a:rPr>
              <a:t>P</a:t>
            </a:r>
            <a:r>
              <a:rPr lang="en-US" sz="2400">
                <a:latin typeface="Times New Roman" charset="0"/>
                <a:sym typeface="Symbol" charset="0"/>
              </a:rPr>
              <a:t>(R || S)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	= {t | t  </a:t>
            </a:r>
            <a:r>
              <a:rPr lang="en-US" sz="2400" baseline="-25000">
                <a:latin typeface="Times New Roman" charset="0"/>
                <a:sym typeface="Symbol" charset="0"/>
              </a:rPr>
              <a:t>P</a:t>
            </a:r>
            <a:r>
              <a:rPr lang="en-US" sz="2400">
                <a:latin typeface="Times New Roman" charset="0"/>
                <a:sym typeface="Symbol" charset="0"/>
              </a:rPr>
              <a:t>(R || S)}		</a:t>
            </a:r>
            <a:r>
              <a:rPr lang="en-US" sz="1800">
                <a:latin typeface="Times New Roman" charset="0"/>
                <a:sym typeface="Symbol" charset="0"/>
              </a:rPr>
              <a:t>def. of a relation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= {t | t  R || S  P(t)}	</a:t>
            </a:r>
            <a:r>
              <a:rPr lang="en-US" sz="1800">
                <a:latin typeface="Times New Roman" charset="0"/>
                <a:sym typeface="Symbol" charset="0"/>
              </a:rPr>
              <a:t>def.: </a:t>
            </a:r>
            <a:r>
              <a:rPr lang="en-US" sz="1800" baseline="-25000">
                <a:latin typeface="Times New Roman" charset="0"/>
                <a:sym typeface="Symbol" charset="0"/>
              </a:rPr>
              <a:t>P</a:t>
            </a:r>
            <a:r>
              <a:rPr lang="en-US" sz="1800">
                <a:latin typeface="Times New Roman" charset="0"/>
                <a:sym typeface="Symbol" charset="0"/>
              </a:rPr>
              <a:t>R={t | tRP(t)}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= {t | t[schema(R)]  R  t[schema(S)]  S  P(t)}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Times New Roman" charset="0"/>
                <a:sym typeface="Symbol" charset="0"/>
              </a:rPr>
              <a:t>			def.: </a:t>
            </a:r>
            <a:r>
              <a:rPr lang="en-US" sz="1800">
                <a:latin typeface="Times New Roman" charset="0"/>
              </a:rPr>
              <a:t>R|</a:t>
            </a:r>
            <a:r>
              <a:rPr lang="en-US" sz="1800">
                <a:latin typeface="Times New Roman" charset="0"/>
                <a:sym typeface="Symbol" charset="0"/>
              </a:rPr>
              <a:t></a:t>
            </a:r>
            <a:r>
              <a:rPr lang="en-US" sz="1800">
                <a:latin typeface="Times New Roman" charset="0"/>
              </a:rPr>
              <a:t>|S</a:t>
            </a:r>
            <a:r>
              <a:rPr lang="en-US" sz="1800">
                <a:latin typeface="Times New Roman" charset="0"/>
                <a:sym typeface="Symbol" charset="0"/>
              </a:rPr>
              <a:t>={t | t[schema(R)]Rt[schema(S)]S}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= {t | t[schema(R)]  R 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	t[schema(S)]  S  P(t[schema(S)])}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Times New Roman" charset="0"/>
                <a:sym typeface="Symbol" charset="0"/>
              </a:rPr>
              <a:t>			 		all attributes of P are in S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= {t | t[schema(R)]  R  t[schema(S)]  </a:t>
            </a:r>
            <a:r>
              <a:rPr lang="en-US" sz="2400" baseline="-25000">
                <a:latin typeface="Times New Roman" charset="0"/>
                <a:sym typeface="Symbol" charset="0"/>
              </a:rPr>
              <a:t>P</a:t>
            </a:r>
            <a:r>
              <a:rPr lang="en-US" sz="2400">
                <a:latin typeface="Times New Roman" charset="0"/>
                <a:sym typeface="Symbol" charset="0"/>
              </a:rPr>
              <a:t>S}					</a:t>
            </a:r>
            <a:r>
              <a:rPr lang="en-US" sz="1800">
                <a:latin typeface="Times New Roman" charset="0"/>
                <a:sym typeface="Symbol" charset="0"/>
              </a:rPr>
              <a:t>def. of </a:t>
            </a:r>
            <a:endParaRPr lang="en-US" sz="2400">
              <a:latin typeface="Times New Roman" charset="0"/>
              <a:sym typeface="Symbol" charset="0"/>
            </a:endParaRP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>
                <a:latin typeface="Times New Roman" charset="0"/>
                <a:sym typeface="Symbol" charset="0"/>
              </a:rPr>
              <a:t>	= {t | t  R || </a:t>
            </a:r>
            <a:r>
              <a:rPr lang="en-US" sz="2400" baseline="-25000">
                <a:latin typeface="Times New Roman" charset="0"/>
                <a:sym typeface="Symbol" charset="0"/>
              </a:rPr>
              <a:t>P</a:t>
            </a:r>
            <a:r>
              <a:rPr lang="en-US" sz="2400">
                <a:latin typeface="Times New Roman" charset="0"/>
                <a:sym typeface="Symbol" charset="0"/>
              </a:rPr>
              <a:t>S}		</a:t>
            </a:r>
            <a:r>
              <a:rPr lang="en-US" sz="1800">
                <a:latin typeface="Times New Roman" charset="0"/>
                <a:sym typeface="Symbol" charset="0"/>
              </a:rPr>
              <a:t>def. of </a:t>
            </a:r>
            <a:r>
              <a:rPr lang="en-US" sz="1800">
                <a:latin typeface="Times New Roman" charset="0"/>
              </a:rPr>
              <a:t>|</a:t>
            </a:r>
            <a:r>
              <a:rPr lang="en-US" sz="1800">
                <a:latin typeface="Times New Roman" charset="0"/>
                <a:sym typeface="Symbol" charset="0"/>
              </a:rPr>
              <a:t></a:t>
            </a:r>
            <a:r>
              <a:rPr lang="en-US" sz="1800">
                <a:latin typeface="Times New Roman" charset="0"/>
              </a:rPr>
              <a:t>|</a:t>
            </a:r>
            <a:endParaRPr lang="en-US" sz="1800">
              <a:latin typeface="Times New Roman" charset="0"/>
              <a:sym typeface="Symbol" charset="0"/>
            </a:endParaRPr>
          </a:p>
          <a:p>
            <a:pPr marL="914400" lvl="1" indent="-4572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Times New Roman" charset="0"/>
                <a:sym typeface="Symbol" charset="0"/>
              </a:rPr>
              <a:t>	</a:t>
            </a:r>
            <a:r>
              <a:rPr lang="en-US" sz="2400">
                <a:latin typeface="Times New Roman" charset="0"/>
                <a:sym typeface="Symbol" charset="0"/>
              </a:rPr>
              <a:t>= R || </a:t>
            </a:r>
            <a:r>
              <a:rPr lang="en-US" sz="2400" baseline="-25000">
                <a:latin typeface="Times New Roman" charset="0"/>
                <a:sym typeface="Symbol" charset="0"/>
              </a:rPr>
              <a:t>P</a:t>
            </a:r>
            <a:r>
              <a:rPr lang="en-US" sz="2400">
                <a:latin typeface="Times New Roman" charset="0"/>
                <a:sym typeface="Symbol" charset="0"/>
              </a:rPr>
              <a:t>S			</a:t>
            </a:r>
            <a:r>
              <a:rPr lang="en-US" sz="1800">
                <a:latin typeface="Times New Roman" charset="0"/>
                <a:sym typeface="Symbol" charset="0"/>
              </a:rPr>
              <a:t>def. of a relation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809DA3F-E710-1E46-BAE0-4563B80B0F9D}" type="slidenum">
              <a:rPr lang="en-US"/>
              <a:pPr eaLnBrk="1" hangingPunct="1"/>
              <a:t>26</a:t>
            </a:fld>
            <a:r>
              <a:rPr lang="en-US"/>
              <a:t>/32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SQL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371600" y="1143000"/>
            <a:ext cx="6564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800">
                <a:latin typeface="Arial" charset="0"/>
              </a:rPr>
              <a:t>Correspondence with Relational Algebra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600200" y="2286000"/>
            <a:ext cx="3841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select A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from R			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where B = 1</a:t>
            </a: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625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Assume we have relations R(AB) and S(BC).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600200" y="3662363"/>
            <a:ext cx="2305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select B from R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except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select B from S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1600200" y="5041900"/>
            <a:ext cx="2444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select A, R.B, C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from R, S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where R.B = S.B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4876800" y="2281238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  <a:sym typeface="Symbol" charset="0"/>
              </a:rPr>
              <a:t></a:t>
            </a:r>
            <a:r>
              <a:rPr lang="en-US" sz="2400" b="1" baseline="-25000">
                <a:latin typeface="Arial" charset="0"/>
                <a:sym typeface="WP Greek Helve" charset="0"/>
              </a:rPr>
              <a:t>A</a:t>
            </a:r>
            <a:r>
              <a:rPr lang="en-US" sz="2400">
                <a:latin typeface="Arial" charset="0"/>
                <a:sym typeface="WP Greek Helve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</a:t>
            </a:r>
            <a:r>
              <a:rPr lang="en-US" sz="2400" b="1" baseline="-25000">
                <a:latin typeface="Arial" charset="0"/>
                <a:sym typeface="WP Greek Helve" charset="0"/>
              </a:rPr>
              <a:t>B = 1</a:t>
            </a:r>
            <a:r>
              <a:rPr lang="en-US" sz="2400">
                <a:latin typeface="Arial" charset="0"/>
                <a:sym typeface="WP Greek Helve" charset="0"/>
              </a:rPr>
              <a:t> R</a:t>
            </a:r>
            <a:endParaRPr lang="en-US" sz="2400">
              <a:latin typeface="Arial" charset="0"/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4876800" y="3657600"/>
            <a:ext cx="1725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  <a:sym typeface="Symbol" charset="0"/>
              </a:rPr>
              <a:t></a:t>
            </a:r>
            <a:r>
              <a:rPr lang="en-US" sz="2400" b="1" baseline="-25000">
                <a:latin typeface="Arial" charset="0"/>
                <a:sym typeface="WP Greek Helve" charset="0"/>
              </a:rPr>
              <a:t>B </a:t>
            </a:r>
            <a:r>
              <a:rPr lang="en-US" sz="2400">
                <a:latin typeface="Arial" charset="0"/>
                <a:sym typeface="WP Greek Helve" charset="0"/>
              </a:rPr>
              <a:t>R </a:t>
            </a:r>
            <a:r>
              <a:rPr lang="en-US" sz="2400">
                <a:latin typeface="Arial" charset="0"/>
                <a:sym typeface="Symbol" charset="0"/>
              </a:rPr>
              <a:t></a:t>
            </a:r>
            <a:r>
              <a:rPr lang="en-US" sz="2400">
                <a:latin typeface="Arial" charset="0"/>
                <a:sym typeface="WP Greek Helve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</a:t>
            </a:r>
            <a:r>
              <a:rPr lang="en-US" sz="2400" b="1" baseline="-25000">
                <a:latin typeface="Arial" charset="0"/>
                <a:sym typeface="WP Greek Helve" charset="0"/>
              </a:rPr>
              <a:t>B</a:t>
            </a:r>
            <a:r>
              <a:rPr lang="en-US" sz="2400">
                <a:latin typeface="Arial" charset="0"/>
                <a:sym typeface="WP Greek Helve" charset="0"/>
              </a:rPr>
              <a:t> S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876800" y="5029200"/>
            <a:ext cx="3455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  <a:sym typeface="Symbol" charset="0"/>
              </a:rPr>
              <a:t></a:t>
            </a:r>
            <a:r>
              <a:rPr lang="en-US" sz="2400" b="1" baseline="-25000">
                <a:latin typeface="Arial" charset="0"/>
                <a:sym typeface="WP Greek Helve" charset="0"/>
              </a:rPr>
              <a:t>A, R.B, C</a:t>
            </a:r>
            <a:r>
              <a:rPr lang="en-US" sz="2400">
                <a:latin typeface="Arial" charset="0"/>
                <a:sym typeface="WP Greek Helve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</a:t>
            </a:r>
            <a:r>
              <a:rPr lang="en-US" sz="2400" b="1" baseline="-25000">
                <a:latin typeface="Arial" charset="0"/>
                <a:sym typeface="WP Greek Helve" charset="0"/>
              </a:rPr>
              <a:t>R.B = S.B</a:t>
            </a:r>
            <a:r>
              <a:rPr lang="en-US" sz="2400">
                <a:latin typeface="Arial" charset="0"/>
                <a:sym typeface="WP Greek Helve" charset="0"/>
              </a:rPr>
              <a:t> (R </a:t>
            </a:r>
            <a:r>
              <a:rPr lang="en-US" sz="2400">
                <a:latin typeface="Arial" charset="0"/>
                <a:sym typeface="Symbol" charset="0"/>
              </a:rPr>
              <a:t></a:t>
            </a:r>
            <a:r>
              <a:rPr lang="en-US" sz="2400">
                <a:latin typeface="Arial" charset="0"/>
                <a:sym typeface="WP MathA" charset="0"/>
              </a:rPr>
              <a:t> S)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  <a:sym typeface="WP MathA" charset="0"/>
              </a:rPr>
              <a:t>   = R |</a:t>
            </a:r>
            <a:r>
              <a:rPr lang="en-US" sz="2400">
                <a:latin typeface="Arial" charset="0"/>
                <a:sym typeface="Symbol" charset="0"/>
              </a:rPr>
              <a:t>| 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5FB1DCF-DE39-C04E-8DAC-881FB965262A}" type="slidenum">
              <a:rPr lang="en-US"/>
              <a:pPr eaLnBrk="1" hangingPunct="1"/>
              <a:t>27</a:t>
            </a:fld>
            <a:r>
              <a:rPr lang="en-US"/>
              <a:t>/32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SQL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371600" y="1143000"/>
            <a:ext cx="6564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800">
                <a:latin typeface="Arial" charset="0"/>
              </a:rPr>
              <a:t>Correspondence with Relational Algebra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1600200" y="2286000"/>
            <a:ext cx="3841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select A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from R			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where B = 1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625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Assume we have relations R(AB) and S(BC).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1600200" y="3662363"/>
            <a:ext cx="3021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select R.B from R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where R.B not in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   (select S.B from S)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600200" y="5041900"/>
            <a:ext cx="2990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select *</a:t>
            </a:r>
          </a:p>
          <a:p>
            <a:pPr>
              <a:spcBef>
                <a:spcPct val="0"/>
              </a:spcBef>
            </a:pPr>
            <a:r>
              <a:rPr lang="en-US" sz="2400">
                <a:latin typeface="Arial" charset="0"/>
              </a:rPr>
              <a:t>from R natural join S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4876800" y="2281238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  <a:sym typeface="Symbol" charset="0"/>
              </a:rPr>
              <a:t></a:t>
            </a:r>
            <a:r>
              <a:rPr lang="en-US" sz="2400" b="1" baseline="-25000">
                <a:latin typeface="Arial" charset="0"/>
                <a:sym typeface="WP Greek Helve" charset="0"/>
              </a:rPr>
              <a:t>A</a:t>
            </a:r>
            <a:r>
              <a:rPr lang="en-US" sz="2400">
                <a:latin typeface="Arial" charset="0"/>
                <a:sym typeface="WP Greek Helve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</a:t>
            </a:r>
            <a:r>
              <a:rPr lang="en-US" sz="2400" b="1" baseline="-25000">
                <a:latin typeface="Arial" charset="0"/>
                <a:sym typeface="WP Greek Helve" charset="0"/>
              </a:rPr>
              <a:t>B = 1</a:t>
            </a:r>
            <a:r>
              <a:rPr lang="en-US" sz="2400">
                <a:latin typeface="Arial" charset="0"/>
                <a:sym typeface="WP Greek Helve" charset="0"/>
              </a:rPr>
              <a:t> R</a:t>
            </a:r>
            <a:endParaRPr lang="en-US" sz="2400">
              <a:latin typeface="Arial" charset="0"/>
            </a:endParaRP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4876800" y="3657600"/>
            <a:ext cx="1725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  <a:sym typeface="Symbol" charset="0"/>
              </a:rPr>
              <a:t></a:t>
            </a:r>
            <a:r>
              <a:rPr lang="en-US" sz="2400" b="1" baseline="-25000">
                <a:latin typeface="Arial" charset="0"/>
                <a:sym typeface="WP Greek Helve" charset="0"/>
              </a:rPr>
              <a:t>B </a:t>
            </a:r>
            <a:r>
              <a:rPr lang="en-US" sz="2400">
                <a:latin typeface="Arial" charset="0"/>
                <a:sym typeface="WP Greek Helve" charset="0"/>
              </a:rPr>
              <a:t>R </a:t>
            </a:r>
            <a:r>
              <a:rPr lang="en-US" sz="2400">
                <a:latin typeface="Arial" charset="0"/>
                <a:sym typeface="Symbol" charset="0"/>
              </a:rPr>
              <a:t></a:t>
            </a:r>
            <a:r>
              <a:rPr lang="en-US" sz="2400">
                <a:latin typeface="Arial" charset="0"/>
                <a:sym typeface="WP Greek Helve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</a:t>
            </a:r>
            <a:r>
              <a:rPr lang="en-US" sz="2400" b="1" baseline="-25000">
                <a:latin typeface="Arial" charset="0"/>
                <a:sym typeface="WP Greek Helve" charset="0"/>
              </a:rPr>
              <a:t>B</a:t>
            </a:r>
            <a:r>
              <a:rPr lang="en-US" sz="2400">
                <a:latin typeface="Arial" charset="0"/>
                <a:sym typeface="WP Greek Helve" charset="0"/>
              </a:rPr>
              <a:t> S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876800" y="5029200"/>
            <a:ext cx="111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latin typeface="Arial" charset="0"/>
                <a:sym typeface="WP MathA" charset="0"/>
              </a:rPr>
              <a:t>R |</a:t>
            </a:r>
            <a:r>
              <a:rPr lang="en-US" sz="2400">
                <a:latin typeface="Arial" charset="0"/>
                <a:sym typeface="Symbol" charset="0"/>
              </a:rPr>
              <a:t>| 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E98ADB3-4831-DA47-BF63-974324893CB9}" type="slidenum">
              <a:rPr lang="en-US"/>
              <a:pPr eaLnBrk="1" hangingPunct="1"/>
              <a:t>28</a:t>
            </a:fld>
            <a:r>
              <a:rPr lang="en-US"/>
              <a:t>/32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7772400" cy="636587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SQL Queries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73025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List the prerequisites for EE200.</a:t>
            </a: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1693863" y="1487488"/>
            <a:ext cx="58102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Prerequisite</a:t>
            </a:r>
            <a:r>
              <a:rPr lang="en-US" sz="2400">
                <a:sym typeface="Symbol" charset="0"/>
              </a:rPr>
              <a:t>		</a:t>
            </a:r>
            <a:r>
              <a:rPr lang="en-US" sz="2000" u="sng"/>
              <a:t>Prerequisite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cp 				EE005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where Course=</a:t>
            </a:r>
            <a:r>
              <a:rPr lang="en-US" sz="2000">
                <a:cs typeface="Times New Roman" charset="0"/>
                <a:sym typeface="Symbol" charset="0"/>
              </a:rPr>
              <a:t>'EE200'</a:t>
            </a:r>
            <a:r>
              <a:rPr lang="en-US" sz="2000"/>
              <a:t>		CS100</a:t>
            </a:r>
          </a:p>
        </p:txBody>
      </p:sp>
      <p:sp>
        <p:nvSpPr>
          <p:cNvPr id="29704" name="Rectangle 5"/>
          <p:cNvSpPr>
            <a:spLocks noChangeArrowheads="1"/>
          </p:cNvSpPr>
          <p:nvPr/>
        </p:nvSpPr>
        <p:spPr bwMode="auto">
          <a:xfrm>
            <a:off x="704850" y="2463800"/>
            <a:ext cx="7772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When does CS101 meet?</a:t>
            </a:r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1712913" y="2984500"/>
            <a:ext cx="58102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Day, Hour</a:t>
            </a:r>
            <a:r>
              <a:rPr lang="en-US" sz="2400" baseline="-25000">
                <a:sym typeface="Symbol" charset="0"/>
              </a:rPr>
              <a:t>			</a:t>
            </a:r>
            <a:r>
              <a:rPr lang="en-US" sz="2000" u="sng"/>
              <a:t>Day  Hour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cdh			M     9AM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where Course= </a:t>
            </a:r>
            <a:r>
              <a:rPr lang="en-US" sz="2000">
                <a:sym typeface="Symbol" charset="0"/>
              </a:rPr>
              <a:t>'CS101'</a:t>
            </a:r>
            <a:r>
              <a:rPr lang="en-US" sz="2000"/>
              <a:t>		W     9AM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        	F      9AM</a:t>
            </a:r>
          </a:p>
        </p:txBody>
      </p:sp>
      <p:sp>
        <p:nvSpPr>
          <p:cNvPr id="29706" name="Rectangle 7"/>
          <p:cNvSpPr>
            <a:spLocks noChangeArrowheads="1"/>
          </p:cNvSpPr>
          <p:nvPr/>
        </p:nvSpPr>
        <p:spPr bwMode="auto">
          <a:xfrm>
            <a:off x="712788" y="4238625"/>
            <a:ext cx="7772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When and where does EE200 meet?</a:t>
            </a:r>
          </a:p>
        </p:txBody>
      </p:sp>
      <p:sp>
        <p:nvSpPr>
          <p:cNvPr id="29707" name="Text Box 8"/>
          <p:cNvSpPr txBox="1">
            <a:spLocks noChangeArrowheads="1"/>
          </p:cNvSpPr>
          <p:nvPr/>
        </p:nvSpPr>
        <p:spPr bwMode="auto">
          <a:xfrm>
            <a:off x="1120775" y="4759325"/>
            <a:ext cx="78708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cdh.Course, Day, Hour, Room </a:t>
            </a:r>
            <a:r>
              <a:rPr lang="en-US" sz="2400">
                <a:sym typeface="Symbol" charset="0"/>
              </a:rPr>
              <a:t>    </a:t>
            </a:r>
            <a:r>
              <a:rPr lang="en-US" sz="2000" u="sng">
                <a:sym typeface="Symbol" charset="0"/>
              </a:rPr>
              <a:t>Course   </a:t>
            </a:r>
            <a:r>
              <a:rPr lang="en-US" sz="2000" u="sng"/>
              <a:t>Day   Hour    Room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cdh, cr			       EE200   Tu    10AM  25 Ohm Hall where cdh.Course= </a:t>
            </a:r>
            <a:r>
              <a:rPr lang="en-US" sz="2000">
                <a:sym typeface="Symbol" charset="0"/>
              </a:rPr>
              <a:t>'EE200'</a:t>
            </a:r>
            <a:r>
              <a:rPr lang="en-US"/>
              <a:t> </a:t>
            </a:r>
            <a:r>
              <a:rPr lang="en-US" sz="2000"/>
              <a:t>	       EE200   W     1PM    25 Ohm Hall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and cdh.Course=cr.Course  	       EE200   Th    10AM  25 Ohm Hall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865F228-2724-B24B-B61E-23BD7E4E76CF}" type="slidenum">
              <a:rPr lang="en-US"/>
              <a:pPr eaLnBrk="1" hangingPunct="1"/>
              <a:t>29</a:t>
            </a:fld>
            <a:r>
              <a:rPr lang="en-US"/>
              <a:t>/32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7772400" cy="636587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SQL Queries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73025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List the prerequisites for EE200.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693863" y="1487488"/>
            <a:ext cx="58102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Prerequisite</a:t>
            </a:r>
            <a:r>
              <a:rPr lang="en-US" sz="2400">
                <a:sym typeface="Symbol" charset="0"/>
              </a:rPr>
              <a:t>		</a:t>
            </a:r>
            <a:r>
              <a:rPr lang="en-US" sz="2000" u="sng"/>
              <a:t>Prerequisite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cp 				EE005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where Course=</a:t>
            </a:r>
            <a:r>
              <a:rPr lang="en-US" sz="2000">
                <a:cs typeface="Times New Roman" charset="0"/>
                <a:sym typeface="Symbol" charset="0"/>
              </a:rPr>
              <a:t>'EE200'</a:t>
            </a:r>
            <a:r>
              <a:rPr lang="en-US" sz="2000"/>
              <a:t>		CS100</a:t>
            </a:r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704850" y="2463800"/>
            <a:ext cx="7772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When does CS101 meet?</a:t>
            </a: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1712913" y="2984500"/>
            <a:ext cx="58102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Day, Hour</a:t>
            </a:r>
            <a:r>
              <a:rPr lang="en-US" sz="2400" baseline="-25000">
                <a:sym typeface="Symbol" charset="0"/>
              </a:rPr>
              <a:t>			</a:t>
            </a:r>
            <a:r>
              <a:rPr lang="en-US" sz="2000" u="sng"/>
              <a:t>Day  Hour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cdh			M     9AM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where Course= </a:t>
            </a:r>
            <a:r>
              <a:rPr lang="en-US" sz="2000">
                <a:sym typeface="Symbol" charset="0"/>
              </a:rPr>
              <a:t>'CS101'</a:t>
            </a:r>
            <a:r>
              <a:rPr lang="en-US" sz="2000"/>
              <a:t>		W     9AM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        	F      9AM</a:t>
            </a:r>
          </a:p>
        </p:txBody>
      </p:sp>
      <p:sp>
        <p:nvSpPr>
          <p:cNvPr id="30730" name="Rectangle 7"/>
          <p:cNvSpPr>
            <a:spLocks noChangeArrowheads="1"/>
          </p:cNvSpPr>
          <p:nvPr/>
        </p:nvSpPr>
        <p:spPr bwMode="auto">
          <a:xfrm>
            <a:off x="712788" y="4238625"/>
            <a:ext cx="7772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When and where does EE200 meet?</a:t>
            </a: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1120775" y="4759325"/>
            <a:ext cx="78708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Course, Day, Hour, Room</a:t>
            </a:r>
            <a:r>
              <a:rPr lang="en-US" sz="2400">
                <a:sym typeface="Symbol" charset="0"/>
              </a:rPr>
              <a:t>           </a:t>
            </a:r>
            <a:r>
              <a:rPr lang="en-US" sz="2000" u="sng">
                <a:sym typeface="Symbol" charset="0"/>
              </a:rPr>
              <a:t>Course   </a:t>
            </a:r>
            <a:r>
              <a:rPr lang="en-US" sz="2000" u="sng"/>
              <a:t>Day   Hour    Room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cdh natural join cr		       EE200   Tu    10AM  25 Ohm Hall where cdh.Course= </a:t>
            </a:r>
            <a:r>
              <a:rPr lang="en-US" sz="2000">
                <a:sym typeface="Symbol" charset="0"/>
              </a:rPr>
              <a:t>'EE200'</a:t>
            </a:r>
            <a:r>
              <a:rPr lang="en-US"/>
              <a:t> </a:t>
            </a:r>
            <a:r>
              <a:rPr lang="en-US" sz="2000"/>
              <a:t>	       EE200   W     1PM    25 Ohm Hall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 	       EE200   Th    10AM  25 Ohm Hall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4305854-5FFF-F947-85AF-B4AA730B5BB7}" type="slidenum">
              <a:rPr lang="en-US"/>
              <a:pPr eaLnBrk="1" hangingPunct="1"/>
              <a:t>3</a:t>
            </a:fld>
            <a:r>
              <a:rPr lang="en-US"/>
              <a:t>/32</a:t>
            </a:r>
          </a:p>
        </p:txBody>
      </p:sp>
      <p:sp>
        <p:nvSpPr>
          <p:cNvPr id="41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65125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Relational Algebra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22388"/>
            <a:ext cx="7772400" cy="4240212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What is an algebra?</a:t>
            </a:r>
          </a:p>
          <a:p>
            <a:pPr lvl="1" eaLnBrk="1" hangingPunct="1"/>
            <a:r>
              <a:rPr lang="en-US" sz="2400">
                <a:latin typeface="Times New Roman" charset="0"/>
              </a:rPr>
              <a:t>a pair: (set of values, set of operations)</a:t>
            </a:r>
          </a:p>
          <a:p>
            <a:pPr lvl="1" eaLnBrk="1" hangingPunct="1"/>
            <a:r>
              <a:rPr lang="en-US" sz="2400">
                <a:latin typeface="Times New Roman" charset="0"/>
                <a:sym typeface="Symbol" charset="0"/>
              </a:rPr>
              <a:t></a:t>
            </a:r>
            <a:r>
              <a:rPr lang="en-US" sz="2400">
                <a:latin typeface="Times New Roman" charset="0"/>
              </a:rPr>
              <a:t> ADT </a:t>
            </a:r>
            <a:r>
              <a:rPr lang="en-US" sz="2400">
                <a:latin typeface="Times New Roman" charset="0"/>
                <a:sym typeface="Symbol" charset="0"/>
              </a:rPr>
              <a:t></a:t>
            </a:r>
            <a:r>
              <a:rPr lang="en-US" sz="2400">
                <a:latin typeface="Times New Roman" charset="0"/>
              </a:rPr>
              <a:t> type </a:t>
            </a:r>
            <a:r>
              <a:rPr lang="en-US" sz="2400">
                <a:latin typeface="Times New Roman" charset="0"/>
                <a:sym typeface="Symbol" charset="0"/>
              </a:rPr>
              <a:t></a:t>
            </a:r>
            <a:r>
              <a:rPr lang="en-US" sz="2400">
                <a:latin typeface="Times New Roman" charset="0"/>
              </a:rPr>
              <a:t> Class </a:t>
            </a:r>
            <a:r>
              <a:rPr lang="en-US" sz="2400">
                <a:latin typeface="Times New Roman" charset="0"/>
                <a:sym typeface="Symbol" charset="0"/>
              </a:rPr>
              <a:t></a:t>
            </a:r>
            <a:r>
              <a:rPr lang="en-US" sz="2400">
                <a:latin typeface="Times New Roman" charset="0"/>
              </a:rPr>
              <a:t> Object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Times New Roman" charset="0"/>
              </a:rPr>
              <a:t>	e.g. stack: (set of all stacks, {pop, push, top, …})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Times New Roman" charset="0"/>
              </a:rPr>
              <a:t>		   integer: (set of all integers, {+, -, *, </a:t>
            </a:r>
            <a:r>
              <a:rPr lang="en-US" sz="2400">
                <a:latin typeface="Times New Roman" charset="0"/>
                <a:sym typeface="Symbol" charset="0"/>
              </a:rPr>
              <a:t>})</a:t>
            </a:r>
            <a:endParaRPr lang="en-US" sz="2400">
              <a:latin typeface="Times New Roman" charset="0"/>
            </a:endParaRPr>
          </a:p>
          <a:p>
            <a:pPr eaLnBrk="1" hangingPunct="1"/>
            <a:r>
              <a:rPr lang="en-US" sz="2800">
                <a:latin typeface="Times New Roman" charset="0"/>
              </a:rPr>
              <a:t>What is relational algebra?</a:t>
            </a:r>
          </a:p>
          <a:p>
            <a:pPr lvl="1" eaLnBrk="1" hangingPunct="1"/>
            <a:r>
              <a:rPr lang="en-US" sz="2400">
                <a:latin typeface="Times New Roman" charset="0"/>
              </a:rPr>
              <a:t>(set of relations, set of relational operators)</a:t>
            </a:r>
          </a:p>
          <a:p>
            <a:pPr lvl="1" eaLnBrk="1" hangingPunct="1"/>
            <a:r>
              <a:rPr lang="en-US" sz="2400">
                <a:latin typeface="Times New Roman" charset="0"/>
              </a:rPr>
              <a:t>{</a:t>
            </a:r>
            <a:r>
              <a:rPr lang="en-US" sz="2400">
                <a:latin typeface="Times New Roman" charset="0"/>
                <a:sym typeface="Symbol" charset="0"/>
              </a:rPr>
              <a:t>, , , , , , , ||}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3E3D446-9E1F-7549-BB0D-88EA3BCC858F}" type="slidenum">
              <a:rPr lang="en-US"/>
              <a:pPr eaLnBrk="1" hangingPunct="1"/>
              <a:t>30</a:t>
            </a:fld>
            <a:r>
              <a:rPr lang="en-US"/>
              <a:t>/32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7772400" cy="636587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SQL Queries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73025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List all prerequisite courses.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1693863" y="1487488"/>
            <a:ext cx="581025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Prerequisite</a:t>
            </a:r>
            <a:r>
              <a:rPr lang="en-US" sz="2400">
                <a:sym typeface="Symbol" charset="0"/>
              </a:rPr>
              <a:t>		</a:t>
            </a:r>
            <a:r>
              <a:rPr lang="en-US" sz="2000" u="sng"/>
              <a:t>Prerequisite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cp 				CS100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EE005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CS101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CS120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CS101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CS121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CS205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00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select distinct Prerequisite		</a:t>
            </a:r>
            <a:r>
              <a:rPr lang="en-US" sz="2000" u="sng"/>
              <a:t>Prerequisite</a:t>
            </a:r>
            <a:endParaRPr lang="en-US" sz="200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cp				CS100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CS101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CS120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CS121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CS205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			EE005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4BA6577-82A7-674C-A3FD-CFC89240AEB4}" type="slidenum">
              <a:rPr lang="en-US"/>
              <a:pPr eaLnBrk="1" hangingPunct="1"/>
              <a:t>31</a:t>
            </a:fld>
            <a:r>
              <a:rPr lang="en-US"/>
              <a:t>/32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SQL Queries</a:t>
            </a: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81000" y="838200"/>
            <a:ext cx="82296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Where can I find Snoopy at 9 am on Monday?</a:t>
            </a:r>
            <a:endParaRPr lang="en-US" sz="2400">
              <a:sym typeface="Symbol" charset="0"/>
            </a:endParaRP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381000" y="2971800"/>
            <a:ext cx="8763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List all prereqs of CS750 (including prereqs of prereqs.)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sym typeface="Symbol" charset="0"/>
              </a:rPr>
              <a:t>Not possible with standard SQL (unless nesting depth is known)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sym typeface="Symbol" charset="0"/>
              </a:rPr>
              <a:t>Is possible with Datalog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>
                <a:sym typeface="Symbol" charset="0"/>
              </a:rPr>
              <a:t>		Rules:	prereqOf(x, y) :- cp(y, x).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>
                <a:sym typeface="Symbol" charset="0"/>
              </a:rPr>
              <a:t>			prereqOf(x, y) :- prereqOf(x, z), cp(y, z).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>
                <a:sym typeface="Symbol" charset="0"/>
              </a:rPr>
              <a:t>		Query:	prereqOf(x, </a:t>
            </a:r>
            <a:r>
              <a:rPr lang="en-US" sz="2400">
                <a:cs typeface="Times New Roman" charset="0"/>
                <a:sym typeface="Symbol" charset="0"/>
              </a:rPr>
              <a:t>'CS750'</a:t>
            </a:r>
            <a:r>
              <a:rPr lang="en-US" sz="2400">
                <a:sym typeface="Symbol" charset="0"/>
              </a:rPr>
              <a:t>)?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>
                <a:sym typeface="Symbol" charset="0"/>
              </a:rPr>
              <a:t>To gain more power and flexibility, we typically embed SQL in a high-level language.</a:t>
            </a: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389063" y="1411288"/>
            <a:ext cx="6992937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Room</a:t>
            </a:r>
            <a:r>
              <a:rPr lang="en-US" sz="2400">
                <a:sym typeface="Symbol" charset="0"/>
              </a:rPr>
              <a:t>				</a:t>
            </a:r>
            <a:r>
              <a:rPr lang="en-US" sz="2000" u="sng"/>
              <a:t>Room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from snap, csg, cr, cdh			Turing Aud.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where Name=</a:t>
            </a:r>
            <a:r>
              <a:rPr lang="en-US" sz="2000">
                <a:cs typeface="Times New Roman" charset="0"/>
                <a:sym typeface="Symbol" charset="0"/>
              </a:rPr>
              <a:t>'Snoopy' and Day='M'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    and Hour='9AM' </a:t>
            </a:r>
            <a:r>
              <a:rPr lang="en-US" sz="2000">
                <a:cs typeface="Times New Roman" charset="0"/>
              </a:rPr>
              <a:t>and snap.StudentID=csg.StudentID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</a:rPr>
              <a:t>    and csg.Course=cr.Course and cr.Course=cdh.Course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D150D5C-AB70-824E-92E3-253532AC4D86}" type="slidenum">
              <a:rPr lang="en-US"/>
              <a:pPr eaLnBrk="1" hangingPunct="1"/>
              <a:t>32</a:t>
            </a:fld>
            <a:r>
              <a:rPr lang="en-US"/>
              <a:t>/32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SQL Queries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381000" y="1219200"/>
            <a:ext cx="8763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List all prereqs of CS750 (including prereqs of prereqs.)</a:t>
            </a:r>
          </a:p>
        </p:txBody>
      </p: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1389063" y="1792288"/>
            <a:ext cx="6992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select cp.Prerequisite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from cp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where cp.Course = 'CS750'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000"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union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000"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select cp1.Prerequisite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from cp cp1, cp cp2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where cp1.Course = cp2.Prerequisite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   and cp2.Course = 'CS750'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000"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union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000">
              <a:cs typeface="Times New Roman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cs typeface="Times New Roman" charset="0"/>
                <a:sym typeface="Symbol" charset="0"/>
              </a:rPr>
              <a:t>…</a:t>
            </a:r>
            <a:endParaRPr lang="en-US" sz="200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A373907-848E-AB43-9EBF-FDC5215AC41F}" type="slidenum">
              <a:rPr lang="en-US"/>
              <a:pPr eaLnBrk="1" hangingPunct="1"/>
              <a:t>4</a:t>
            </a:fld>
            <a:r>
              <a:rPr lang="en-US"/>
              <a:t>/32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493713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Relational Algebra is Closed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59363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Closed: all operations produce values in the value set</a:t>
            </a:r>
          </a:p>
          <a:p>
            <a:pPr lvl="1" eaLnBrk="1" hangingPunct="1"/>
            <a:r>
              <a:rPr lang="en-US" sz="2400">
                <a:latin typeface="Times New Roman" charset="0"/>
              </a:rPr>
              <a:t>(reals, {+, *, </a:t>
            </a:r>
            <a:r>
              <a:rPr lang="en-US" sz="2400">
                <a:latin typeface="Times New Roman" charset="0"/>
                <a:sym typeface="Symbol" charset="0"/>
              </a:rPr>
              <a:t></a:t>
            </a:r>
            <a:r>
              <a:rPr lang="en-US" sz="2400">
                <a:latin typeface="Times New Roman" charset="0"/>
              </a:rPr>
              <a:t>}) </a:t>
            </a:r>
            <a:r>
              <a:rPr lang="en-US" sz="2400">
                <a:latin typeface="Times New Roman" charset="0"/>
                <a:sym typeface="Symbol" charset="0"/>
              </a:rPr>
              <a:t></a:t>
            </a:r>
            <a:r>
              <a:rPr lang="en-US" sz="2400">
                <a:latin typeface="Times New Roman" charset="0"/>
              </a:rPr>
              <a:t> closed</a:t>
            </a:r>
          </a:p>
          <a:p>
            <a:pPr lvl="1" eaLnBrk="1" hangingPunct="1"/>
            <a:r>
              <a:rPr lang="en-US" sz="2400">
                <a:latin typeface="Times New Roman" charset="0"/>
              </a:rPr>
              <a:t>(reals, {+, *, </a:t>
            </a:r>
            <a:r>
              <a:rPr lang="en-US" sz="2400">
                <a:latin typeface="Times New Roman" charset="0"/>
                <a:sym typeface="Symbol" charset="0"/>
              </a:rPr>
              <a:t>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>
                <a:latin typeface="Times New Roman" charset="0"/>
                <a:sym typeface="Symbol" charset="0"/>
              </a:rPr>
              <a:t>})  not closed (divide by 0)</a:t>
            </a:r>
          </a:p>
          <a:p>
            <a:pPr lvl="1" eaLnBrk="1" hangingPunct="1"/>
            <a:r>
              <a:rPr lang="en-US" sz="2400">
                <a:latin typeface="Times New Roman" charset="0"/>
                <a:sym typeface="Symbol" charset="0"/>
              </a:rPr>
              <a:t>(reals, {+, *, &gt;})  not closed (T/F not in value set)</a:t>
            </a:r>
          </a:p>
          <a:p>
            <a:pPr lvl="1" eaLnBrk="1" hangingPunct="1"/>
            <a:r>
              <a:rPr lang="en-US" sz="2400">
                <a:latin typeface="Times New Roman" charset="0"/>
                <a:sym typeface="Symbol" charset="0"/>
              </a:rPr>
              <a:t>(computer reals, {+, *, })  not closed (overflow, roundoff)</a:t>
            </a:r>
          </a:p>
          <a:p>
            <a:pPr lvl="1" eaLnBrk="1" hangingPunct="1"/>
            <a:r>
              <a:rPr lang="en-US" sz="2400">
                <a:latin typeface="Times New Roman" charset="0"/>
                <a:sym typeface="Symbol" charset="0"/>
              </a:rPr>
              <a:t>(relations, relational operators)  closed</a:t>
            </a:r>
            <a:endParaRPr lang="en-US" sz="2400">
              <a:latin typeface="Times New Roman" charset="0"/>
            </a:endParaRPr>
          </a:p>
          <a:p>
            <a:pPr eaLnBrk="1" hangingPunct="1"/>
            <a:r>
              <a:rPr lang="en-US" sz="2800">
                <a:latin typeface="Times New Roman" charset="0"/>
              </a:rPr>
              <a:t>Implication: we can always nest relational operators; can</a:t>
            </a:r>
            <a:r>
              <a:rPr lang="ja-JP" altLang="en-US" sz="2800">
                <a:latin typeface="Times New Roman" charset="0"/>
              </a:rPr>
              <a:t>’</a:t>
            </a:r>
            <a:r>
              <a:rPr lang="en-US" sz="2800">
                <a:latin typeface="Times New Roman" charset="0"/>
              </a:rPr>
              <a:t>t for algebras that are not closed.</a:t>
            </a:r>
          </a:p>
          <a:p>
            <a:pPr lvl="1" eaLnBrk="1" hangingPunct="1"/>
            <a:r>
              <a:rPr lang="en-US" sz="2400">
                <a:latin typeface="Times New Roman" charset="0"/>
              </a:rPr>
              <a:t>e.g. after overflow, can do nothing</a:t>
            </a:r>
          </a:p>
          <a:p>
            <a:pPr lvl="1" eaLnBrk="1" hangingPunct="1"/>
            <a:r>
              <a:rPr lang="en-US" sz="2400">
                <a:latin typeface="Times New Roman" charset="0"/>
              </a:rPr>
              <a:t>e.g. can</a:t>
            </a:r>
            <a:r>
              <a:rPr lang="ja-JP" altLang="en-US" sz="2400">
                <a:latin typeface="Times New Roman" charset="0"/>
              </a:rPr>
              <a:t>’</a:t>
            </a:r>
            <a:r>
              <a:rPr lang="en-US" sz="2400">
                <a:latin typeface="Times New Roman" charset="0"/>
              </a:rPr>
              <a:t>t always nest: (2 &lt; 3) + 5 =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61D6934-02A5-AB47-84F1-EC86DDD686F2}" type="slidenum">
              <a:rPr lang="en-US"/>
              <a:pPr eaLnBrk="1" hangingPunct="1"/>
              <a:t>5</a:t>
            </a:fld>
            <a:r>
              <a:rPr lang="en-US"/>
              <a:t>/32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438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sym typeface="Symbol" charset="0"/>
              </a:rPr>
              <a:t>Set Operations: , ,  and </a:t>
            </a:r>
            <a:endParaRPr lang="en-US">
              <a:latin typeface="Times New Roman" charset="0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1431925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Relations are sets; thus set operations should work.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Examples: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3265488" y="2566988"/>
            <a:ext cx="15382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R = 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1   2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2   3</a:t>
            </a: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5203825" y="2552700"/>
            <a:ext cx="15382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S = 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2   3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4   2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5   5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1096963" y="4170363"/>
            <a:ext cx="15382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R</a:t>
            </a:r>
            <a:r>
              <a:rPr lang="en-US" sz="2000">
                <a:sym typeface="Symbol" charset="0"/>
              </a:rPr>
              <a:t>S</a:t>
            </a:r>
            <a:r>
              <a:rPr lang="en-US" sz="2000"/>
              <a:t> =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1   2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2   3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4   2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5   5</a:t>
            </a:r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2927350" y="4167188"/>
            <a:ext cx="1538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R</a:t>
            </a:r>
            <a:r>
              <a:rPr lang="en-US" sz="2000">
                <a:sym typeface="Symbol" charset="0"/>
              </a:rPr>
              <a:t>S</a:t>
            </a:r>
            <a:r>
              <a:rPr lang="en-US" sz="2000"/>
              <a:t> =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2   3</a:t>
            </a: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4757738" y="4175125"/>
            <a:ext cx="1538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R</a:t>
            </a:r>
            <a:r>
              <a:rPr lang="en-US" sz="2000">
                <a:sym typeface="Symbol" charset="0"/>
              </a:rPr>
              <a:t>S</a:t>
            </a:r>
            <a:r>
              <a:rPr lang="en-US" sz="2000"/>
              <a:t> =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1   2</a:t>
            </a:r>
          </a:p>
        </p:txBody>
      </p:sp>
      <p:sp>
        <p:nvSpPr>
          <p:cNvPr id="6156" name="Text Box 9"/>
          <p:cNvSpPr txBox="1">
            <a:spLocks noChangeArrowheads="1"/>
          </p:cNvSpPr>
          <p:nvPr/>
        </p:nvSpPr>
        <p:spPr bwMode="auto">
          <a:xfrm>
            <a:off x="6532563" y="4171950"/>
            <a:ext cx="15382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S</a:t>
            </a:r>
            <a:r>
              <a:rPr lang="en-US" sz="2000">
                <a:sym typeface="Symbol" charset="0"/>
              </a:rPr>
              <a:t>R</a:t>
            </a:r>
            <a:r>
              <a:rPr lang="en-US" sz="2000"/>
              <a:t> =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4   2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5   5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5A2C53A-1F39-C640-9359-7141E9E738B8}" type="slidenum">
              <a:rPr lang="en-US"/>
              <a:pPr eaLnBrk="1" hangingPunct="1"/>
              <a:t>6</a:t>
            </a:fld>
            <a:r>
              <a:rPr lang="en-US"/>
              <a:t>/32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sym typeface="Symbol" charset="0"/>
              </a:rPr>
              <a:t>Set Operations (continued …)</a:t>
            </a:r>
          </a:p>
        </p:txBody>
      </p:sp>
      <p:sp>
        <p:nvSpPr>
          <p:cNvPr id="717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Definition: schema(R) = {A, B} = AB, i.e. the set of attributes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We sometimes write R(AB) to mean the relation R with schema AB.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Definition: </a:t>
            </a:r>
            <a:r>
              <a:rPr lang="en-US" sz="2800" i="1">
                <a:latin typeface="Times New Roman" charset="0"/>
              </a:rPr>
              <a:t>union compatible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Times New Roman" charset="0"/>
              </a:rPr>
              <a:t>schema(R) = schema(S)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latin typeface="Times New Roman" charset="0"/>
              </a:rPr>
              <a:t>required precondition for </a:t>
            </a:r>
            <a:r>
              <a:rPr lang="en-US">
                <a:latin typeface="Times New Roman" charset="0"/>
                <a:sym typeface="Symbol" charset="0"/>
              </a:rPr>
              <a:t>, , </a:t>
            </a:r>
            <a:endParaRPr lang="en-US">
              <a:latin typeface="Times New Roman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Definitions: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R </a:t>
            </a:r>
            <a:r>
              <a:rPr lang="en-US">
                <a:latin typeface="Times New Roman" charset="0"/>
                <a:sym typeface="Symbol" charset="0"/>
              </a:rPr>
              <a:t> S = { t | t  R  t  S}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sym typeface="Symbol" charset="0"/>
              </a:rPr>
              <a:t>R  S = { t | t  R  t  S}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sym typeface="Symbol" charset="0"/>
              </a:rPr>
              <a:t>R  S = { t | t  R  t  S}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DBAC317-A595-3C43-B12E-0E7E18D8CCA3}" type="slidenum">
              <a:rPr lang="en-US"/>
              <a:pPr eaLnBrk="1" hangingPunct="1"/>
              <a:t>7</a:t>
            </a:fld>
            <a:r>
              <a:rPr lang="en-US"/>
              <a:t>/32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Tuple Restriction: [X]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7772400" cy="1968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Restriction is a tuple operator (not a relational operator).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t[X] restricts tuple t to the attributes in X.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1341438" y="3517900"/>
            <a:ext cx="18065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     </a:t>
            </a:r>
            <a:r>
              <a:rPr lang="en-US" sz="2000" u="sng"/>
              <a:t>A   B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t </a:t>
            </a:r>
            <a:r>
              <a:rPr lang="en-US" sz="2400"/>
              <a:t>=</a:t>
            </a:r>
            <a:r>
              <a:rPr lang="en-US" sz="2000"/>
              <a:t> 1    2    3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3217863" y="3517900"/>
            <a:ext cx="18065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t[</a:t>
            </a:r>
            <a:r>
              <a:rPr lang="en-US" sz="2000">
                <a:sym typeface="Symbol" charset="0"/>
              </a:rPr>
              <a:t>A</a:t>
            </a:r>
            <a:r>
              <a:rPr lang="en-US" sz="2400">
                <a:sym typeface="Symbol" charset="0"/>
              </a:rPr>
              <a:t>] </a:t>
            </a:r>
            <a:r>
              <a:rPr lang="en-US" sz="2400"/>
              <a:t>=</a:t>
            </a:r>
            <a:r>
              <a:rPr lang="en-US" sz="2000"/>
              <a:t> (1)</a:t>
            </a:r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5048250" y="3525838"/>
            <a:ext cx="18065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t[</a:t>
            </a:r>
            <a:r>
              <a:rPr lang="en-US" sz="2000">
                <a:sym typeface="Symbol" charset="0"/>
              </a:rPr>
              <a:t>AC</a:t>
            </a:r>
            <a:r>
              <a:rPr lang="en-US" sz="2400">
                <a:sym typeface="Symbol" charset="0"/>
              </a:rPr>
              <a:t>] </a:t>
            </a:r>
            <a:r>
              <a:rPr lang="en-US" sz="2400"/>
              <a:t>=</a:t>
            </a:r>
            <a:r>
              <a:rPr lang="en-US" sz="2000"/>
              <a:t> (1,3)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2895600" y="4267200"/>
            <a:ext cx="4518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           t	= (1,2,3)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000">
              <a:sym typeface="Symbo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ym typeface="Symbol" charset="0"/>
              </a:rPr>
              <a:t>      t[A]	</a:t>
            </a:r>
            <a:r>
              <a:rPr lang="en-US" sz="2000"/>
              <a:t>= (1,2,3)[A]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= {(A,1), (B, 2), (C,3)}[A]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= {(A,1)}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= 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B945128-F642-974D-9AB6-EDB18E7FA97C}" type="slidenum">
              <a:rPr lang="en-US"/>
              <a:pPr eaLnBrk="1" hangingPunct="1"/>
              <a:t>8</a:t>
            </a:fld>
            <a:r>
              <a:rPr lang="en-US"/>
              <a:t>/32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45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Renaming: </a:t>
            </a:r>
            <a:r>
              <a:rPr lang="en-US">
                <a:latin typeface="Times New Roman" charset="0"/>
                <a:sym typeface="Symbol" charset="0"/>
              </a:rPr>
              <a:t></a:t>
            </a:r>
            <a:endParaRPr lang="en-US">
              <a:latin typeface="Times New Roman" charset="0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5713"/>
            <a:ext cx="7772400" cy="3260725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sym typeface="Symbol" charset="0"/>
              </a:rPr>
              <a:t></a:t>
            </a:r>
            <a:r>
              <a:rPr lang="en-US" sz="2800" baseline="-25000">
                <a:latin typeface="Times New Roman" charset="0"/>
                <a:sym typeface="Symbol" charset="0"/>
              </a:rPr>
              <a:t>AB</a:t>
            </a:r>
            <a:r>
              <a:rPr lang="en-US" sz="2800">
                <a:latin typeface="Times New Roman" charset="0"/>
                <a:sym typeface="Symbol" charset="0"/>
              </a:rPr>
              <a:t>R renames attribute A to be B.</a:t>
            </a:r>
          </a:p>
          <a:p>
            <a:pPr lvl="1" eaLnBrk="1" hangingPunct="1"/>
            <a:r>
              <a:rPr lang="en-US" sz="2400">
                <a:latin typeface="Times New Roman" charset="0"/>
                <a:sym typeface="Symbol" charset="0"/>
              </a:rPr>
              <a:t>A must be in schema(R)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>
                <a:latin typeface="Times New Roman" charset="0"/>
                <a:sym typeface="Symbol" charset="0"/>
              </a:rPr>
              <a:t>B must not be in schema(R)</a:t>
            </a:r>
          </a:p>
          <a:p>
            <a:pPr eaLnBrk="1" hangingPunct="1"/>
            <a:r>
              <a:rPr lang="en-US" sz="2800">
                <a:latin typeface="Times New Roman" charset="0"/>
                <a:sym typeface="Symbol" charset="0"/>
              </a:rPr>
              <a:t>Example: let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3048000" y="4038600"/>
            <a:ext cx="212407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</a:t>
            </a:r>
            <a:r>
              <a:rPr lang="en-US" sz="2400" baseline="-25000">
                <a:sym typeface="Symbol" charset="0"/>
              </a:rPr>
              <a:t>CB</a:t>
            </a:r>
            <a:r>
              <a:rPr lang="en-US" sz="2400">
                <a:sym typeface="Symbol" charset="0"/>
              </a:rPr>
              <a:t>Q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          3   2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5546725" y="4027488"/>
            <a:ext cx="250348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R</a:t>
            </a:r>
            <a:r>
              <a:rPr lang="en-US" sz="2400" baseline="-25000">
                <a:sym typeface="Symbol" charset="0"/>
              </a:rPr>
              <a:t>CB</a:t>
            </a:r>
            <a:r>
              <a:rPr lang="en-US" sz="2400">
                <a:sym typeface="Symbol" charset="0"/>
              </a:rPr>
              <a:t>Q</a:t>
            </a:r>
            <a:r>
              <a:rPr lang="en-US" sz="3200">
                <a:sym typeface="Symbol" charset="0"/>
              </a:rPr>
              <a:t> </a:t>
            </a:r>
            <a:r>
              <a:rPr lang="en-US" sz="2000"/>
              <a:t>=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        1   2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        2   3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	            3   2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3394075" y="2657475"/>
            <a:ext cx="15668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1   2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2   3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4979988" y="2665413"/>
            <a:ext cx="156686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Q </a:t>
            </a:r>
            <a:r>
              <a:rPr lang="en-US" sz="2400"/>
              <a:t>=</a:t>
            </a:r>
            <a:r>
              <a:rPr lang="en-US" sz="2000"/>
              <a:t> </a:t>
            </a:r>
            <a:r>
              <a:rPr lang="en-US" sz="2000" u="sng"/>
              <a:t>A  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2   2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         3   2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96913" y="3952875"/>
            <a:ext cx="21986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ym typeface="Symbol" charset="0"/>
              </a:rPr>
              <a:t>But with :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800">
              <a:sym typeface="Symbol" charset="0"/>
            </a:endParaRP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6754813" y="2673350"/>
            <a:ext cx="15668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sym typeface="Symbol" charset="0"/>
              </a:rPr>
              <a:t>RQ </a:t>
            </a:r>
            <a:r>
              <a:rPr lang="en-US" sz="2400"/>
              <a:t>=</a:t>
            </a:r>
            <a:r>
              <a:rPr lang="en-US" sz="2000"/>
              <a:t> 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Not union compatible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Discussion #23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4DF3C06-04DF-7742-BD97-DEDD95C0E2E1}" type="slidenum">
              <a:rPr lang="en-US"/>
              <a:pPr eaLnBrk="1" hangingPunct="1"/>
              <a:t>9</a:t>
            </a:fld>
            <a:r>
              <a:rPr lang="en-US"/>
              <a:t>/32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8450"/>
            <a:ext cx="7772400" cy="8667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Renaming</a:t>
            </a:r>
            <a:r>
              <a:rPr lang="en-US">
                <a:latin typeface="Times New Roman" charset="0"/>
                <a:sym typeface="Symbol" charset="0"/>
              </a:rPr>
              <a:t> (continued…)</a:t>
            </a:r>
            <a:endParaRPr lang="en-US">
              <a:latin typeface="Times New Roman" charset="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24863" cy="326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sym typeface="Symbol" charset="0"/>
              </a:rPr>
              <a:t>Q = </a:t>
            </a:r>
            <a:r>
              <a:rPr lang="en-US" sz="2800" baseline="-25000">
                <a:latin typeface="Times New Roman" charset="0"/>
                <a:sym typeface="Symbol" charset="0"/>
              </a:rPr>
              <a:t>AB</a:t>
            </a:r>
            <a:r>
              <a:rPr lang="en-US" sz="2800">
                <a:latin typeface="Times New Roman" charset="0"/>
                <a:sym typeface="Symbol" charset="0"/>
              </a:rPr>
              <a:t>R renames attribute A to B; the result is Q.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sym typeface="Symbol" charset="0"/>
              </a:rPr>
              <a:t>Precondition: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Times New Roman" charset="0"/>
                <a:sym typeface="Symbol" charset="0"/>
              </a:rPr>
              <a:t>A  schema(R)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200">
                <a:latin typeface="Times New Roman" charset="0"/>
                <a:sym typeface="Symbol" charset="0"/>
              </a:rPr>
              <a:t>B  schema(R)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  <a:sym typeface="Symbol" charset="0"/>
              </a:rPr>
              <a:t>Postcondition: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schema(Q) = (schema(R)  {A})  {B}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 New Roman" charset="0"/>
                <a:sym typeface="Symbol" charset="0"/>
              </a:rPr>
              <a:t>Q = {t' | t (tR  t' = (t – {(A, t[A])})  {(B, t[A])})}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824038" y="4941888"/>
            <a:ext cx="2263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/>
              <a:t>R = {{(A,1), (C,2)}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         {(A,2), (C,2)}}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572000" y="4876800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sym typeface="Symbol" charset="0"/>
              </a:rPr>
              <a:t>Q = </a:t>
            </a:r>
            <a:r>
              <a:rPr lang="en-US" sz="2400" baseline="-25000">
                <a:sym typeface="Symbol" charset="0"/>
              </a:rPr>
              <a:t>AB</a:t>
            </a:r>
            <a:r>
              <a:rPr lang="en-US">
                <a:sym typeface="Symbol" charset="0"/>
              </a:rPr>
              <a:t>R</a:t>
            </a:r>
            <a:r>
              <a:rPr lang="en-US"/>
              <a:t> = {{(B,1), (C,2)}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                          {(B,2), (C,2)}}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2997</Words>
  <Application>Microsoft Macintosh PowerPoint</Application>
  <PresentationFormat>On-screen Show (4:3)</PresentationFormat>
  <Paragraphs>591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Arial</vt:lpstr>
      <vt:lpstr>Symbol</vt:lpstr>
      <vt:lpstr>WP Greek Helve</vt:lpstr>
      <vt:lpstr>WP MathA</vt:lpstr>
      <vt:lpstr>Default Design</vt:lpstr>
      <vt:lpstr>Discussion #23  Relational Algebra</vt:lpstr>
      <vt:lpstr>Topics</vt:lpstr>
      <vt:lpstr>Relational Algebra</vt:lpstr>
      <vt:lpstr>Relational Algebra is Closed</vt:lpstr>
      <vt:lpstr>Set Operations: , ,  and </vt:lpstr>
      <vt:lpstr>Set Operations (continued …)</vt:lpstr>
      <vt:lpstr>Tuple Restriction: [X]</vt:lpstr>
      <vt:lpstr>Renaming: </vt:lpstr>
      <vt:lpstr>Renaming (continued…)</vt:lpstr>
      <vt:lpstr>Selection: </vt:lpstr>
      <vt:lpstr>Projection: </vt:lpstr>
      <vt:lpstr>Cross Product: </vt:lpstr>
      <vt:lpstr>Cross Product (continued…)</vt:lpstr>
      <vt:lpstr>Cross Product (continued…)</vt:lpstr>
      <vt:lpstr>Natural Join: ||</vt:lpstr>
      <vt:lpstr>Join (continued …)</vt:lpstr>
      <vt:lpstr>Join (continued…)</vt:lpstr>
      <vt:lpstr>Join (continued…)</vt:lpstr>
      <vt:lpstr>Relational Algebra Expressions</vt:lpstr>
      <vt:lpstr>Relational Algebra Queries</vt:lpstr>
      <vt:lpstr>Queries (continued…)</vt:lpstr>
      <vt:lpstr>Query Optimization</vt:lpstr>
      <vt:lpstr>Proofs for Laws</vt:lpstr>
      <vt:lpstr>Alternate Proof</vt:lpstr>
      <vt:lpstr>Proofs for Laws (continued …)</vt:lpstr>
      <vt:lpstr>SQL</vt:lpstr>
      <vt:lpstr>SQL</vt:lpstr>
      <vt:lpstr>SQL Queries</vt:lpstr>
      <vt:lpstr>SQL Queries</vt:lpstr>
      <vt:lpstr>SQL Queries</vt:lpstr>
      <vt:lpstr>SQL Queries</vt:lpstr>
      <vt:lpstr>SQL Queries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236 – Discrete Mathematics</dc:title>
  <dc:creator>Paul R. Roper</dc:creator>
  <cp:lastModifiedBy>Eric Mercer</cp:lastModifiedBy>
  <cp:revision>698</cp:revision>
  <dcterms:created xsi:type="dcterms:W3CDTF">2003-01-06T18:26:24Z</dcterms:created>
  <dcterms:modified xsi:type="dcterms:W3CDTF">2014-02-28T03:16:52Z</dcterms:modified>
</cp:coreProperties>
</file>