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0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2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1DAE3-D792-FD4C-B31E-60B895C9F906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C3E7D-8B6D-D444-A7BF-8000590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6227E-1FA1-3E41-A4B6-0D1970AA8F65}" type="slidenum">
              <a:rPr lang="en-US" sz="1200">
                <a:solidFill>
                  <a:srgbClr val="000000"/>
                </a:solidFill>
                <a:cs typeface="Arial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Left: E </a:t>
            </a:r>
            <a:r>
              <a:rPr lang="en-US">
                <a:sym typeface="Wingdings" charset="0"/>
              </a:rPr>
              <a:t></a:t>
            </a:r>
            <a:r>
              <a:rPr lang="en-US"/>
              <a:t> E + E </a:t>
            </a:r>
            <a:r>
              <a:rPr lang="en-US">
                <a:sym typeface="Wingdings" charset="0"/>
              </a:rPr>
              <a:t></a:t>
            </a:r>
            <a:r>
              <a:rPr lang="en-US"/>
              <a:t> E * E + E </a:t>
            </a:r>
            <a:r>
              <a:rPr lang="en-US">
                <a:sym typeface="Wingdings" charset="0"/>
              </a:rPr>
              <a:t></a:t>
            </a:r>
            <a:r>
              <a:rPr lang="en-US"/>
              <a:t> id * E + E </a:t>
            </a:r>
            <a:r>
              <a:rPr lang="en-US">
                <a:sym typeface="Wingdings" charset="0"/>
              </a:rPr>
              <a:t> id * id + E  id * id + id</a:t>
            </a:r>
          </a:p>
          <a:p>
            <a:pPr eaLnBrk="1" hangingPunct="1"/>
            <a:r>
              <a:rPr lang="en-US"/>
              <a:t>Right: E </a:t>
            </a:r>
            <a:r>
              <a:rPr lang="en-US">
                <a:sym typeface="Wingdings" charset="0"/>
              </a:rPr>
              <a:t></a:t>
            </a:r>
            <a:r>
              <a:rPr lang="en-US"/>
              <a:t> E + E </a:t>
            </a:r>
            <a:r>
              <a:rPr lang="en-US">
                <a:sym typeface="Wingdings" charset="0"/>
              </a:rPr>
              <a:t></a:t>
            </a:r>
            <a:r>
              <a:rPr lang="en-US"/>
              <a:t> E + id </a:t>
            </a:r>
            <a:r>
              <a:rPr lang="en-US">
                <a:sym typeface="Wingdings" charset="0"/>
              </a:rPr>
              <a:t></a:t>
            </a:r>
            <a:r>
              <a:rPr lang="en-US"/>
              <a:t> E * E + id </a:t>
            </a:r>
            <a:r>
              <a:rPr lang="en-US">
                <a:sym typeface="Wingdings" charset="0"/>
              </a:rPr>
              <a:t> E * id + id  id * id + id</a:t>
            </a:r>
          </a:p>
          <a:p>
            <a:pPr eaLnBrk="1" hangingPunct="1"/>
            <a:endParaRPr lang="en-US">
              <a:sym typeface="Wingdings" charset="0"/>
            </a:endParaRPr>
          </a:p>
          <a:p>
            <a:pPr eaLnBrk="1" hangingPunct="1"/>
            <a:r>
              <a:rPr lang="en-US">
                <a:sym typeface="Wingdings" charset="0"/>
              </a:rPr>
              <a:t>Right E  E * E  E * E + E  E * E + id  E * id + id  id * id + id</a:t>
            </a:r>
          </a:p>
          <a:p>
            <a:pPr eaLnBrk="1" hangingPunct="1"/>
            <a:endParaRPr lang="en-US">
              <a:sym typeface="Wingdings" charset="0"/>
            </a:endParaRPr>
          </a:p>
          <a:p>
            <a:pPr eaLnBrk="1" hangingPunct="1"/>
            <a:r>
              <a:rPr lang="en-US">
                <a:sym typeface="Wingdings" charset="0"/>
              </a:rPr>
              <a:t>NOTE: evaluate very differently! (id * id) + id versus id * (id + id)</a:t>
            </a:r>
          </a:p>
          <a:p>
            <a:pPr eaLnBrk="1" hangingPunct="1"/>
            <a:r>
              <a:rPr lang="en-US">
                <a:sym typeface="Wingdings" charset="0"/>
              </a:rPr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3553F9-0414-5641-A662-9A973AB9FD97}" type="slidenum">
              <a:rPr lang="en-US" sz="1200">
                <a:solidFill>
                  <a:srgbClr val="000000"/>
                </a:solidFill>
                <a:cs typeface="Arial" charset="0"/>
              </a:rPr>
              <a:pPr eaLnBrk="1" hangingPunct="1"/>
              <a:t>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Associativity is decided by were</a:t>
            </a:r>
            <a:r>
              <a:rPr lang="en-US" baseline="0" dirty="0" smtClean="0"/>
              <a:t> the the new production appears.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C3E7D-8B6D-D444-A7BF-8000590CCA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1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471F-D49F-7646-B71B-73167C13FF68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cs typeface="Arial" charset="0"/>
              </a:rPr>
              <a:t>Parsing</a:t>
            </a:r>
          </a:p>
        </p:txBody>
      </p:sp>
      <p:sp>
        <p:nvSpPr>
          <p:cNvPr id="184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80E631-1B3C-7149-87B9-EA5E3DABDEF4}" type="slidenum">
              <a:rPr lang="en-US" sz="1200">
                <a:solidFill>
                  <a:srgbClr val="000000"/>
                </a:solidFill>
                <a:latin typeface="Arial Black" charset="0"/>
                <a:cs typeface="Arial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Arial Black" charset="0"/>
              <a:cs typeface="Arial" charset="0"/>
            </a:endParaRPr>
          </a:p>
        </p:txBody>
      </p:sp>
      <p:sp>
        <p:nvSpPr>
          <p:cNvPr id="18432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cs typeface="Arial" charset="0"/>
              </a:rPr>
              <a:t>Compiler</a:t>
            </a:r>
          </a:p>
        </p:txBody>
      </p:sp>
      <p:sp>
        <p:nvSpPr>
          <p:cNvPr id="184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32775" cy="137477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Multiple Parse Trees</a:t>
            </a:r>
          </a:p>
        </p:txBody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32775" cy="41941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The string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id * id + id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has two parse trees</a:t>
            </a:r>
            <a:endParaRPr lang="en-US">
              <a:latin typeface="Arial" charset="0"/>
            </a:endParaRPr>
          </a:p>
        </p:txBody>
      </p:sp>
      <p:grpSp>
        <p:nvGrpSpPr>
          <p:cNvPr id="184326" name="Group 42"/>
          <p:cNvGrpSpPr>
            <a:grpSpLocks/>
          </p:cNvGrpSpPr>
          <p:nvPr/>
        </p:nvGrpSpPr>
        <p:grpSpPr bwMode="auto">
          <a:xfrm>
            <a:off x="5410200" y="2605088"/>
            <a:ext cx="2362200" cy="2805112"/>
            <a:chOff x="3408" y="1440"/>
            <a:chExt cx="1488" cy="1767"/>
          </a:xfrm>
        </p:grpSpPr>
        <p:cxnSp>
          <p:nvCxnSpPr>
            <p:cNvPr id="184347" name="AutoShape 4"/>
            <p:cNvCxnSpPr>
              <a:cxnSpLocks noChangeShapeType="1"/>
              <a:stCxn id="184355" idx="2"/>
              <a:endCxn id="184352" idx="0"/>
            </p:cNvCxnSpPr>
            <p:nvPr/>
          </p:nvCxnSpPr>
          <p:spPr bwMode="auto">
            <a:xfrm flipH="1">
              <a:off x="3960" y="2252"/>
              <a:ext cx="408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48" name="Text Box 5"/>
            <p:cNvSpPr txBox="1">
              <a:spLocks noChangeArrowheads="1"/>
            </p:cNvSpPr>
            <p:nvPr/>
          </p:nvSpPr>
          <p:spPr bwMode="auto">
            <a:xfrm>
              <a:off x="3792" y="144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9900CC"/>
                  </a:solidFill>
                  <a:latin typeface="Century Gothic" charset="0"/>
                  <a:cs typeface="Arial" charset="0"/>
                </a:rPr>
                <a:t>E</a:t>
              </a:r>
            </a:p>
          </p:txBody>
        </p:sp>
        <p:cxnSp>
          <p:nvCxnSpPr>
            <p:cNvPr id="184349" name="AutoShape 6"/>
            <p:cNvCxnSpPr>
              <a:cxnSpLocks noChangeShapeType="1"/>
              <a:stCxn id="184351" idx="0"/>
              <a:endCxn id="184348" idx="2"/>
            </p:cNvCxnSpPr>
            <p:nvPr/>
          </p:nvCxnSpPr>
          <p:spPr bwMode="auto">
            <a:xfrm flipV="1">
              <a:off x="3600" y="1772"/>
              <a:ext cx="336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50" name="AutoShape 7"/>
            <p:cNvCxnSpPr>
              <a:cxnSpLocks noChangeShapeType="1"/>
              <a:stCxn id="184355" idx="0"/>
              <a:endCxn id="184348" idx="2"/>
            </p:cNvCxnSpPr>
            <p:nvPr/>
          </p:nvCxnSpPr>
          <p:spPr bwMode="auto">
            <a:xfrm flipH="1" flipV="1">
              <a:off x="3936" y="1772"/>
              <a:ext cx="432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51" name="Text Box 8"/>
            <p:cNvSpPr txBox="1">
              <a:spLocks noChangeArrowheads="1"/>
            </p:cNvSpPr>
            <p:nvPr/>
          </p:nvSpPr>
          <p:spPr bwMode="auto">
            <a:xfrm>
              <a:off x="3456" y="192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9900CC"/>
                  </a:solidFill>
                  <a:latin typeface="Century Gothic" charset="0"/>
                  <a:cs typeface="Arial" charset="0"/>
                </a:rPr>
                <a:t>E</a:t>
              </a:r>
            </a:p>
          </p:txBody>
        </p:sp>
        <p:sp>
          <p:nvSpPr>
            <p:cNvPr id="184352" name="Text Box 9"/>
            <p:cNvSpPr txBox="1">
              <a:spLocks noChangeArrowheads="1"/>
            </p:cNvSpPr>
            <p:nvPr/>
          </p:nvSpPr>
          <p:spPr bwMode="auto">
            <a:xfrm>
              <a:off x="3792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9900CC"/>
                  </a:solidFill>
                  <a:latin typeface="Century Gothic" charset="0"/>
                  <a:cs typeface="Arial" charset="0"/>
                </a:rPr>
                <a:t>E</a:t>
              </a:r>
            </a:p>
          </p:txBody>
        </p:sp>
        <p:cxnSp>
          <p:nvCxnSpPr>
            <p:cNvPr id="184353" name="AutoShape 10"/>
            <p:cNvCxnSpPr>
              <a:cxnSpLocks noChangeShapeType="1"/>
              <a:stCxn id="184348" idx="2"/>
              <a:endCxn id="184356" idx="0"/>
            </p:cNvCxnSpPr>
            <p:nvPr/>
          </p:nvCxnSpPr>
          <p:spPr bwMode="auto">
            <a:xfrm>
              <a:off x="3936" y="1772"/>
              <a:ext cx="0" cy="2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54" name="Text Box 11"/>
            <p:cNvSpPr txBox="1">
              <a:spLocks noChangeArrowheads="1"/>
            </p:cNvSpPr>
            <p:nvPr/>
          </p:nvSpPr>
          <p:spPr bwMode="auto">
            <a:xfrm>
              <a:off x="4512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9900CC"/>
                  </a:solidFill>
                  <a:latin typeface="Century Gothic" charset="0"/>
                  <a:cs typeface="Arial" charset="0"/>
                </a:rPr>
                <a:t>E</a:t>
              </a:r>
            </a:p>
          </p:txBody>
        </p:sp>
        <p:sp>
          <p:nvSpPr>
            <p:cNvPr id="184355" name="Text Box 12"/>
            <p:cNvSpPr txBox="1">
              <a:spLocks noChangeArrowheads="1"/>
            </p:cNvSpPr>
            <p:nvPr/>
          </p:nvSpPr>
          <p:spPr bwMode="auto">
            <a:xfrm>
              <a:off x="4224" y="192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9900CC"/>
                  </a:solidFill>
                  <a:latin typeface="Century Gothic" charset="0"/>
                  <a:cs typeface="Arial" charset="0"/>
                </a:rPr>
                <a:t>E</a:t>
              </a:r>
            </a:p>
          </p:txBody>
        </p:sp>
        <p:sp>
          <p:nvSpPr>
            <p:cNvPr id="184356" name="Text Box 13"/>
            <p:cNvSpPr txBox="1">
              <a:spLocks noChangeArrowheads="1"/>
            </p:cNvSpPr>
            <p:nvPr/>
          </p:nvSpPr>
          <p:spPr bwMode="auto">
            <a:xfrm>
              <a:off x="3840" y="1977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9900CC"/>
                  </a:solidFill>
                  <a:latin typeface="Century Gothic" charset="0"/>
                  <a:cs typeface="Arial" charset="0"/>
                </a:rPr>
                <a:t>*</a:t>
              </a:r>
            </a:p>
          </p:txBody>
        </p:sp>
        <p:cxnSp>
          <p:nvCxnSpPr>
            <p:cNvPr id="184357" name="AutoShape 14"/>
            <p:cNvCxnSpPr>
              <a:cxnSpLocks noChangeShapeType="1"/>
              <a:stCxn id="184355" idx="2"/>
              <a:endCxn id="184354" idx="0"/>
            </p:cNvCxnSpPr>
            <p:nvPr/>
          </p:nvCxnSpPr>
          <p:spPr bwMode="auto">
            <a:xfrm>
              <a:off x="4368" y="2252"/>
              <a:ext cx="312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58" name="Text Box 15"/>
            <p:cNvSpPr txBox="1">
              <a:spLocks noChangeArrowheads="1"/>
            </p:cNvSpPr>
            <p:nvPr/>
          </p:nvSpPr>
          <p:spPr bwMode="auto">
            <a:xfrm>
              <a:off x="3408" y="240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9900CC"/>
                  </a:solidFill>
                  <a:latin typeface="Century Gothic" charset="0"/>
                  <a:cs typeface="Arial" charset="0"/>
                </a:rPr>
                <a:t>id</a:t>
              </a:r>
            </a:p>
          </p:txBody>
        </p:sp>
        <p:cxnSp>
          <p:nvCxnSpPr>
            <p:cNvPr id="184359" name="AutoShape 16"/>
            <p:cNvCxnSpPr>
              <a:cxnSpLocks noChangeShapeType="1"/>
              <a:stCxn id="184351" idx="2"/>
              <a:endCxn id="184358" idx="0"/>
            </p:cNvCxnSpPr>
            <p:nvPr/>
          </p:nvCxnSpPr>
          <p:spPr bwMode="auto">
            <a:xfrm>
              <a:off x="3600" y="2252"/>
              <a:ext cx="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60" name="Text Box 17"/>
            <p:cNvSpPr txBox="1">
              <a:spLocks noChangeArrowheads="1"/>
            </p:cNvSpPr>
            <p:nvPr/>
          </p:nvSpPr>
          <p:spPr bwMode="auto">
            <a:xfrm>
              <a:off x="4224" y="240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9900CC"/>
                  </a:solidFill>
                  <a:latin typeface="Century Gothic" charset="0"/>
                  <a:cs typeface="Arial" charset="0"/>
                </a:rPr>
                <a:t>+</a:t>
              </a:r>
            </a:p>
          </p:txBody>
        </p:sp>
        <p:cxnSp>
          <p:nvCxnSpPr>
            <p:cNvPr id="184361" name="AutoShape 18"/>
            <p:cNvCxnSpPr>
              <a:cxnSpLocks noChangeShapeType="1"/>
              <a:stCxn id="184355" idx="2"/>
              <a:endCxn id="184360" idx="0"/>
            </p:cNvCxnSpPr>
            <p:nvPr/>
          </p:nvCxnSpPr>
          <p:spPr bwMode="auto">
            <a:xfrm>
              <a:off x="4368" y="2252"/>
              <a:ext cx="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62" name="Text Box 19"/>
            <p:cNvSpPr txBox="1">
              <a:spLocks noChangeArrowheads="1"/>
            </p:cNvSpPr>
            <p:nvPr/>
          </p:nvSpPr>
          <p:spPr bwMode="auto">
            <a:xfrm>
              <a:off x="4464" y="288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9900CC"/>
                  </a:solidFill>
                  <a:latin typeface="Century Gothic" charset="0"/>
                  <a:cs typeface="Arial" charset="0"/>
                </a:rPr>
                <a:t>id</a:t>
              </a:r>
            </a:p>
          </p:txBody>
        </p:sp>
        <p:sp>
          <p:nvSpPr>
            <p:cNvPr id="184363" name="Text Box 20"/>
            <p:cNvSpPr txBox="1">
              <a:spLocks noChangeArrowheads="1"/>
            </p:cNvSpPr>
            <p:nvPr/>
          </p:nvSpPr>
          <p:spPr bwMode="auto">
            <a:xfrm>
              <a:off x="3744" y="288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9900CC"/>
                  </a:solidFill>
                  <a:latin typeface="Century Gothic" charset="0"/>
                  <a:cs typeface="Arial" charset="0"/>
                </a:rPr>
                <a:t>id</a:t>
              </a:r>
            </a:p>
          </p:txBody>
        </p:sp>
        <p:cxnSp>
          <p:nvCxnSpPr>
            <p:cNvPr id="184364" name="AutoShape 21"/>
            <p:cNvCxnSpPr>
              <a:cxnSpLocks noChangeShapeType="1"/>
              <a:stCxn id="184352" idx="2"/>
              <a:endCxn id="184363" idx="0"/>
            </p:cNvCxnSpPr>
            <p:nvPr/>
          </p:nvCxnSpPr>
          <p:spPr bwMode="auto">
            <a:xfrm>
              <a:off x="3960" y="2732"/>
              <a:ext cx="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65" name="AutoShape 22"/>
            <p:cNvCxnSpPr>
              <a:cxnSpLocks noChangeShapeType="1"/>
              <a:stCxn id="184354" idx="2"/>
              <a:endCxn id="184362" idx="0"/>
            </p:cNvCxnSpPr>
            <p:nvPr/>
          </p:nvCxnSpPr>
          <p:spPr bwMode="auto">
            <a:xfrm>
              <a:off x="4680" y="2732"/>
              <a:ext cx="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4327" name="Group 43"/>
          <p:cNvGrpSpPr>
            <a:grpSpLocks/>
          </p:cNvGrpSpPr>
          <p:nvPr/>
        </p:nvGrpSpPr>
        <p:grpSpPr bwMode="auto">
          <a:xfrm>
            <a:off x="1219200" y="2590800"/>
            <a:ext cx="2514600" cy="2805113"/>
            <a:chOff x="768" y="1440"/>
            <a:chExt cx="1584" cy="1767"/>
          </a:xfrm>
        </p:grpSpPr>
        <p:cxnSp>
          <p:nvCxnSpPr>
            <p:cNvPr id="184328" name="AutoShape 23"/>
            <p:cNvCxnSpPr>
              <a:cxnSpLocks noChangeShapeType="1"/>
              <a:stCxn id="184332" idx="2"/>
              <a:endCxn id="184333" idx="0"/>
            </p:cNvCxnSpPr>
            <p:nvPr/>
          </p:nvCxnSpPr>
          <p:spPr bwMode="auto">
            <a:xfrm flipH="1">
              <a:off x="984" y="2252"/>
              <a:ext cx="408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29" name="Text Box 24"/>
            <p:cNvSpPr txBox="1">
              <a:spLocks noChangeArrowheads="1"/>
            </p:cNvSpPr>
            <p:nvPr/>
          </p:nvSpPr>
          <p:spPr bwMode="auto">
            <a:xfrm>
              <a:off x="1584" y="144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Century Gothic" charset="0"/>
                  <a:cs typeface="Arial" charset="0"/>
                </a:rPr>
                <a:t>E</a:t>
              </a:r>
            </a:p>
          </p:txBody>
        </p:sp>
        <p:cxnSp>
          <p:nvCxnSpPr>
            <p:cNvPr id="184330" name="AutoShape 25"/>
            <p:cNvCxnSpPr>
              <a:cxnSpLocks noChangeShapeType="1"/>
              <a:stCxn id="184332" idx="0"/>
              <a:endCxn id="184329" idx="2"/>
            </p:cNvCxnSpPr>
            <p:nvPr/>
          </p:nvCxnSpPr>
          <p:spPr bwMode="auto">
            <a:xfrm flipV="1">
              <a:off x="1392" y="1772"/>
              <a:ext cx="336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31" name="AutoShape 26"/>
            <p:cNvCxnSpPr>
              <a:cxnSpLocks noChangeShapeType="1"/>
              <a:stCxn id="184336" idx="0"/>
              <a:endCxn id="184329" idx="2"/>
            </p:cNvCxnSpPr>
            <p:nvPr/>
          </p:nvCxnSpPr>
          <p:spPr bwMode="auto">
            <a:xfrm flipH="1" flipV="1">
              <a:off x="1728" y="1772"/>
              <a:ext cx="432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32" name="Text Box 27"/>
            <p:cNvSpPr txBox="1">
              <a:spLocks noChangeArrowheads="1"/>
            </p:cNvSpPr>
            <p:nvPr/>
          </p:nvSpPr>
          <p:spPr bwMode="auto">
            <a:xfrm>
              <a:off x="1248" y="192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Century Gothic" charset="0"/>
                  <a:cs typeface="Arial" charset="0"/>
                </a:rPr>
                <a:t>E</a:t>
              </a:r>
            </a:p>
          </p:txBody>
        </p:sp>
        <p:sp>
          <p:nvSpPr>
            <p:cNvPr id="184333" name="Text Box 28"/>
            <p:cNvSpPr txBox="1">
              <a:spLocks noChangeArrowheads="1"/>
            </p:cNvSpPr>
            <p:nvPr/>
          </p:nvSpPr>
          <p:spPr bwMode="auto">
            <a:xfrm>
              <a:off x="816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Century Gothic" charset="0"/>
                  <a:cs typeface="Arial" charset="0"/>
                </a:rPr>
                <a:t>E</a:t>
              </a:r>
            </a:p>
          </p:txBody>
        </p:sp>
        <p:cxnSp>
          <p:nvCxnSpPr>
            <p:cNvPr id="184334" name="AutoShape 29"/>
            <p:cNvCxnSpPr>
              <a:cxnSpLocks noChangeShapeType="1"/>
              <a:stCxn id="184329" idx="2"/>
              <a:endCxn id="184337" idx="0"/>
            </p:cNvCxnSpPr>
            <p:nvPr/>
          </p:nvCxnSpPr>
          <p:spPr bwMode="auto">
            <a:xfrm>
              <a:off x="1728" y="1772"/>
              <a:ext cx="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35" name="Text Box 30"/>
            <p:cNvSpPr txBox="1">
              <a:spLocks noChangeArrowheads="1"/>
            </p:cNvSpPr>
            <p:nvPr/>
          </p:nvSpPr>
          <p:spPr bwMode="auto">
            <a:xfrm>
              <a:off x="1536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Century Gothic" charset="0"/>
                  <a:cs typeface="Arial" charset="0"/>
                </a:rPr>
                <a:t>E</a:t>
              </a:r>
            </a:p>
          </p:txBody>
        </p:sp>
        <p:sp>
          <p:nvSpPr>
            <p:cNvPr id="184336" name="Text Box 31"/>
            <p:cNvSpPr txBox="1">
              <a:spLocks noChangeArrowheads="1"/>
            </p:cNvSpPr>
            <p:nvPr/>
          </p:nvSpPr>
          <p:spPr bwMode="auto">
            <a:xfrm>
              <a:off x="2016" y="192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Century Gothic" charset="0"/>
                  <a:cs typeface="Arial" charset="0"/>
                </a:rPr>
                <a:t>E</a:t>
              </a:r>
            </a:p>
          </p:txBody>
        </p:sp>
        <p:sp>
          <p:nvSpPr>
            <p:cNvPr id="184337" name="Text Box 32"/>
            <p:cNvSpPr txBox="1">
              <a:spLocks noChangeArrowheads="1"/>
            </p:cNvSpPr>
            <p:nvPr/>
          </p:nvSpPr>
          <p:spPr bwMode="auto">
            <a:xfrm>
              <a:off x="1584" y="192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Century Gothic" charset="0"/>
                  <a:cs typeface="Arial" charset="0"/>
                </a:rPr>
                <a:t>+</a:t>
              </a:r>
            </a:p>
          </p:txBody>
        </p:sp>
        <p:cxnSp>
          <p:nvCxnSpPr>
            <p:cNvPr id="184338" name="AutoShape 33"/>
            <p:cNvCxnSpPr>
              <a:cxnSpLocks noChangeShapeType="1"/>
              <a:stCxn id="184332" idx="2"/>
              <a:endCxn id="184335" idx="0"/>
            </p:cNvCxnSpPr>
            <p:nvPr/>
          </p:nvCxnSpPr>
          <p:spPr bwMode="auto">
            <a:xfrm>
              <a:off x="1392" y="2252"/>
              <a:ext cx="312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39" name="Text Box 34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Century Gothic" charset="0"/>
                  <a:cs typeface="Arial" charset="0"/>
                </a:rPr>
                <a:t>id</a:t>
              </a:r>
            </a:p>
          </p:txBody>
        </p:sp>
        <p:cxnSp>
          <p:nvCxnSpPr>
            <p:cNvPr id="184340" name="AutoShape 35"/>
            <p:cNvCxnSpPr>
              <a:cxnSpLocks noChangeShapeType="1"/>
              <a:stCxn id="184336" idx="2"/>
              <a:endCxn id="184339" idx="0"/>
            </p:cNvCxnSpPr>
            <p:nvPr/>
          </p:nvCxnSpPr>
          <p:spPr bwMode="auto">
            <a:xfrm>
              <a:off x="2160" y="2252"/>
              <a:ext cx="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41" name="Text Box 36"/>
            <p:cNvSpPr txBox="1">
              <a:spLocks noChangeArrowheads="1"/>
            </p:cNvSpPr>
            <p:nvPr/>
          </p:nvSpPr>
          <p:spPr bwMode="auto">
            <a:xfrm>
              <a:off x="1248" y="245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Century Gothic" charset="0"/>
                  <a:cs typeface="Arial" charset="0"/>
                </a:rPr>
                <a:t>*</a:t>
              </a:r>
            </a:p>
          </p:txBody>
        </p:sp>
        <p:cxnSp>
          <p:nvCxnSpPr>
            <p:cNvPr id="184342" name="AutoShape 37"/>
            <p:cNvCxnSpPr>
              <a:cxnSpLocks noChangeShapeType="1"/>
              <a:stCxn id="184332" idx="2"/>
              <a:endCxn id="184341" idx="0"/>
            </p:cNvCxnSpPr>
            <p:nvPr/>
          </p:nvCxnSpPr>
          <p:spPr bwMode="auto">
            <a:xfrm>
              <a:off x="1392" y="2252"/>
              <a:ext cx="0" cy="2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343" name="Text Box 38"/>
            <p:cNvSpPr txBox="1">
              <a:spLocks noChangeArrowheads="1"/>
            </p:cNvSpPr>
            <p:nvPr/>
          </p:nvSpPr>
          <p:spPr bwMode="auto">
            <a:xfrm>
              <a:off x="1488" y="288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Century Gothic" charset="0"/>
                  <a:cs typeface="Arial" charset="0"/>
                </a:rPr>
                <a:t>id</a:t>
              </a:r>
            </a:p>
          </p:txBody>
        </p:sp>
        <p:sp>
          <p:nvSpPr>
            <p:cNvPr id="184344" name="Text Box 39"/>
            <p:cNvSpPr txBox="1">
              <a:spLocks noChangeArrowheads="1"/>
            </p:cNvSpPr>
            <p:nvPr/>
          </p:nvSpPr>
          <p:spPr bwMode="auto">
            <a:xfrm>
              <a:off x="768" y="288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Century Gothic" charset="0"/>
                  <a:cs typeface="Arial" charset="0"/>
                </a:rPr>
                <a:t>id</a:t>
              </a:r>
            </a:p>
          </p:txBody>
        </p:sp>
        <p:cxnSp>
          <p:nvCxnSpPr>
            <p:cNvPr id="184345" name="AutoShape 40"/>
            <p:cNvCxnSpPr>
              <a:cxnSpLocks noChangeShapeType="1"/>
              <a:stCxn id="184333" idx="2"/>
              <a:endCxn id="184344" idx="0"/>
            </p:cNvCxnSpPr>
            <p:nvPr/>
          </p:nvCxnSpPr>
          <p:spPr bwMode="auto">
            <a:xfrm>
              <a:off x="984" y="2732"/>
              <a:ext cx="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46" name="AutoShape 41"/>
            <p:cNvCxnSpPr>
              <a:cxnSpLocks noChangeShapeType="1"/>
              <a:stCxn id="184335" idx="2"/>
              <a:endCxn id="184343" idx="0"/>
            </p:cNvCxnSpPr>
            <p:nvPr/>
          </p:nvCxnSpPr>
          <p:spPr bwMode="auto">
            <a:xfrm>
              <a:off x="1704" y="2732"/>
              <a:ext cx="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659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Discussion #4</a:t>
            </a: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6493AF8-102D-2E4C-BE52-F3CE45E41E2E}" type="slidenum">
              <a:rPr lang="en-US" sz="1400"/>
              <a:pPr eaLnBrk="1" hangingPunct="1"/>
              <a:t>10</a:t>
            </a:fld>
            <a:r>
              <a:rPr lang="en-US" sz="1400"/>
              <a:t>/17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imes New Roman" charset="0"/>
              </a:rPr>
              <a:t>Right Associativity </a:t>
            </a:r>
            <a:r>
              <a:rPr lang="en-US" sz="3600">
                <a:latin typeface="Times New Roman" charset="0"/>
                <a:cs typeface="Times New Roman" charset="0"/>
              </a:rPr>
              <a:t>~</a:t>
            </a:r>
            <a:r>
              <a:rPr lang="en-US" sz="3600">
                <a:latin typeface="Times New Roman" charset="0"/>
              </a:rPr>
              <a:t> Right Recursion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1600200" y="2133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D | D </a:t>
            </a:r>
            <a:r>
              <a:rPr lang="en-US">
                <a:sym typeface="Symbol" charset="0"/>
              </a:rPr>
              <a:t></a:t>
            </a:r>
            <a:r>
              <a:rPr lang="en-US"/>
              <a:t> E</a:t>
            </a:r>
          </a:p>
        </p:txBody>
      </p:sp>
      <p:grpSp>
        <p:nvGrpSpPr>
          <p:cNvPr id="12295" name="Group 4"/>
          <p:cNvGrpSpPr>
            <a:grpSpLocks/>
          </p:cNvGrpSpPr>
          <p:nvPr/>
        </p:nvGrpSpPr>
        <p:grpSpPr bwMode="auto">
          <a:xfrm>
            <a:off x="4267200" y="2133600"/>
            <a:ext cx="3276600" cy="457200"/>
            <a:chOff x="2352" y="1104"/>
            <a:chExt cx="2064" cy="288"/>
          </a:xfrm>
        </p:grpSpPr>
        <p:sp>
          <p:nvSpPr>
            <p:cNvPr id="12348" name="Text Box 5"/>
            <p:cNvSpPr txBox="1">
              <a:spLocks noChangeArrowheads="1"/>
            </p:cNvSpPr>
            <p:nvPr/>
          </p:nvSpPr>
          <p:spPr bwMode="auto">
            <a:xfrm>
              <a:off x="2352" y="110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2349" name="Text Box 6"/>
            <p:cNvSpPr txBox="1">
              <a:spLocks noChangeArrowheads="1"/>
            </p:cNvSpPr>
            <p:nvPr/>
          </p:nvSpPr>
          <p:spPr bwMode="auto">
            <a:xfrm>
              <a:off x="2976" y="110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 </a:t>
              </a:r>
              <a:r>
                <a:rPr lang="en-US">
                  <a:sym typeface="Symbol" charset="0"/>
                </a:rPr>
                <a:t></a:t>
              </a:r>
              <a:r>
                <a:rPr lang="en-US"/>
                <a:t> D | E </a:t>
              </a:r>
              <a:r>
                <a:rPr lang="en-US">
                  <a:sym typeface="Symbol" charset="0"/>
                </a:rPr>
                <a:t></a:t>
              </a:r>
              <a:r>
                <a:rPr lang="en-US"/>
                <a:t> D</a:t>
              </a:r>
            </a:p>
          </p:txBody>
        </p:sp>
      </p:grp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752600" y="2743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2 </a:t>
            </a:r>
            <a:r>
              <a:rPr lang="en-US">
                <a:sym typeface="Symbol" charset="0"/>
              </a:rPr>
              <a:t></a:t>
            </a:r>
            <a:r>
              <a:rPr lang="en-US"/>
              <a:t> 3 </a:t>
            </a:r>
            <a:r>
              <a:rPr lang="en-US">
                <a:sym typeface="Symbol" charset="0"/>
              </a:rPr>
              <a:t></a:t>
            </a:r>
            <a:r>
              <a:rPr lang="en-US"/>
              <a:t> 2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8288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26670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23622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30480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24384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3048000" y="5943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22860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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</a:t>
            </a:r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2438400" y="3581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3200400" y="4953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 flipH="1">
            <a:off x="19812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2590800" y="4953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2514600" y="3581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23"/>
          <p:cNvSpPr>
            <a:spLocks noChangeShapeType="1"/>
          </p:cNvSpPr>
          <p:nvPr/>
        </p:nvSpPr>
        <p:spPr bwMode="auto">
          <a:xfrm flipH="1">
            <a:off x="2057400" y="3581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5"/>
          <p:cNvSpPr>
            <a:spLocks noChangeShapeType="1"/>
          </p:cNvSpPr>
          <p:nvPr/>
        </p:nvSpPr>
        <p:spPr bwMode="auto">
          <a:xfrm>
            <a:off x="2971800" y="4267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 flipH="1">
            <a:off x="2514600" y="4267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60960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59436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12321" name="Text Box 32"/>
          <p:cNvSpPr txBox="1">
            <a:spLocks noChangeArrowheads="1"/>
          </p:cNvSpPr>
          <p:nvPr/>
        </p:nvSpPr>
        <p:spPr bwMode="auto">
          <a:xfrm>
            <a:off x="53340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6019800" y="518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60960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</a:t>
            </a:r>
          </a:p>
        </p:txBody>
      </p:sp>
      <p:sp>
        <p:nvSpPr>
          <p:cNvPr id="12325" name="Text Box 36"/>
          <p:cNvSpPr txBox="1">
            <a:spLocks noChangeArrowheads="1"/>
          </p:cNvSpPr>
          <p:nvPr/>
        </p:nvSpPr>
        <p:spPr bwMode="auto">
          <a:xfrm>
            <a:off x="56388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</a:t>
            </a:r>
          </a:p>
        </p:txBody>
      </p:sp>
      <p:sp>
        <p:nvSpPr>
          <p:cNvPr id="12326" name="Line 37"/>
          <p:cNvSpPr>
            <a:spLocks noChangeShapeType="1"/>
          </p:cNvSpPr>
          <p:nvPr/>
        </p:nvSpPr>
        <p:spPr bwMode="auto">
          <a:xfrm>
            <a:off x="6248400" y="3581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Line 38"/>
          <p:cNvSpPr>
            <a:spLocks noChangeShapeType="1"/>
          </p:cNvSpPr>
          <p:nvPr/>
        </p:nvSpPr>
        <p:spPr bwMode="auto">
          <a:xfrm>
            <a:off x="5486400" y="5638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Line 39"/>
          <p:cNvSpPr>
            <a:spLocks noChangeShapeType="1"/>
          </p:cNvSpPr>
          <p:nvPr/>
        </p:nvSpPr>
        <p:spPr bwMode="auto">
          <a:xfrm>
            <a:off x="5486400" y="4953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Line 40"/>
          <p:cNvSpPr>
            <a:spLocks noChangeShapeType="1"/>
          </p:cNvSpPr>
          <p:nvPr/>
        </p:nvSpPr>
        <p:spPr bwMode="auto">
          <a:xfrm>
            <a:off x="6324600" y="3581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Line 41"/>
          <p:cNvSpPr>
            <a:spLocks noChangeShapeType="1"/>
          </p:cNvSpPr>
          <p:nvPr/>
        </p:nvSpPr>
        <p:spPr bwMode="auto">
          <a:xfrm flipH="1">
            <a:off x="5867400" y="3581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Line 42"/>
          <p:cNvSpPr>
            <a:spLocks noChangeShapeType="1"/>
          </p:cNvSpPr>
          <p:nvPr/>
        </p:nvSpPr>
        <p:spPr bwMode="auto">
          <a:xfrm>
            <a:off x="57912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2" name="Line 43"/>
          <p:cNvSpPr>
            <a:spLocks noChangeShapeType="1"/>
          </p:cNvSpPr>
          <p:nvPr/>
        </p:nvSpPr>
        <p:spPr bwMode="auto">
          <a:xfrm>
            <a:off x="5867400" y="4267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3" name="Line 44"/>
          <p:cNvSpPr>
            <a:spLocks noChangeShapeType="1"/>
          </p:cNvSpPr>
          <p:nvPr/>
        </p:nvSpPr>
        <p:spPr bwMode="auto">
          <a:xfrm flipH="1">
            <a:off x="5410200" y="4267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4" name="Text Box 45"/>
          <p:cNvSpPr txBox="1">
            <a:spLocks noChangeArrowheads="1"/>
          </p:cNvSpPr>
          <p:nvPr/>
        </p:nvSpPr>
        <p:spPr bwMode="auto">
          <a:xfrm>
            <a:off x="655320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2335" name="Text Box 46"/>
          <p:cNvSpPr txBox="1">
            <a:spLocks noChangeArrowheads="1"/>
          </p:cNvSpPr>
          <p:nvPr/>
        </p:nvSpPr>
        <p:spPr bwMode="auto">
          <a:xfrm>
            <a:off x="5562600" y="2743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2 </a:t>
            </a:r>
            <a:r>
              <a:rPr lang="en-US">
                <a:sym typeface="Symbol" charset="0"/>
              </a:rPr>
              <a:t></a:t>
            </a:r>
            <a:r>
              <a:rPr lang="en-US"/>
              <a:t> 3 </a:t>
            </a:r>
            <a:r>
              <a:rPr lang="en-US">
                <a:sym typeface="Symbol" charset="0"/>
              </a:rPr>
              <a:t></a:t>
            </a:r>
            <a:r>
              <a:rPr lang="en-US"/>
              <a:t> 2</a:t>
            </a:r>
          </a:p>
        </p:txBody>
      </p:sp>
      <p:sp>
        <p:nvSpPr>
          <p:cNvPr id="12336" name="Text Box 47"/>
          <p:cNvSpPr txBox="1">
            <a:spLocks noChangeArrowheads="1"/>
          </p:cNvSpPr>
          <p:nvPr/>
        </p:nvSpPr>
        <p:spPr bwMode="auto">
          <a:xfrm>
            <a:off x="3032125" y="522287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12337" name="Line 48"/>
          <p:cNvSpPr>
            <a:spLocks noChangeShapeType="1"/>
          </p:cNvSpPr>
          <p:nvPr/>
        </p:nvSpPr>
        <p:spPr bwMode="auto">
          <a:xfrm>
            <a:off x="3200400" y="5638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Line 49"/>
          <p:cNvSpPr>
            <a:spLocks noChangeShapeType="1"/>
          </p:cNvSpPr>
          <p:nvPr/>
        </p:nvSpPr>
        <p:spPr bwMode="auto">
          <a:xfrm>
            <a:off x="6172200" y="4876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Line 50"/>
          <p:cNvSpPr>
            <a:spLocks noChangeShapeType="1"/>
          </p:cNvSpPr>
          <p:nvPr/>
        </p:nvSpPr>
        <p:spPr bwMode="auto">
          <a:xfrm>
            <a:off x="6705600" y="4191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AutoShape 51"/>
          <p:cNvSpPr>
            <a:spLocks noChangeArrowheads="1"/>
          </p:cNvSpPr>
          <p:nvPr/>
        </p:nvSpPr>
        <p:spPr bwMode="auto">
          <a:xfrm>
            <a:off x="1676400" y="1905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341" name="AutoShape 52"/>
          <p:cNvSpPr>
            <a:spLocks noChangeArrowheads="1"/>
          </p:cNvSpPr>
          <p:nvPr/>
        </p:nvSpPr>
        <p:spPr bwMode="auto">
          <a:xfrm>
            <a:off x="3276600" y="1905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2342" name="Group 53"/>
          <p:cNvGrpSpPr>
            <a:grpSpLocks/>
          </p:cNvGrpSpPr>
          <p:nvPr/>
        </p:nvGrpSpPr>
        <p:grpSpPr bwMode="auto">
          <a:xfrm>
            <a:off x="4800600" y="2209800"/>
            <a:ext cx="2819400" cy="4038600"/>
            <a:chOff x="672" y="1392"/>
            <a:chExt cx="1776" cy="2544"/>
          </a:xfrm>
        </p:grpSpPr>
        <p:sp>
          <p:nvSpPr>
            <p:cNvPr id="12346" name="Line 54"/>
            <p:cNvSpPr>
              <a:spLocks noChangeShapeType="1"/>
            </p:cNvSpPr>
            <p:nvPr/>
          </p:nvSpPr>
          <p:spPr bwMode="auto">
            <a:xfrm flipH="1">
              <a:off x="672" y="1392"/>
              <a:ext cx="1776" cy="2496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Line 55"/>
            <p:cNvSpPr>
              <a:spLocks noChangeShapeType="1"/>
            </p:cNvSpPr>
            <p:nvPr/>
          </p:nvSpPr>
          <p:spPr bwMode="auto">
            <a:xfrm>
              <a:off x="720" y="1392"/>
              <a:ext cx="1728" cy="254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43" name="Text Box 57"/>
          <p:cNvSpPr txBox="1">
            <a:spLocks noChangeArrowheads="1"/>
          </p:cNvSpPr>
          <p:nvPr/>
        </p:nvSpPr>
        <p:spPr bwMode="auto">
          <a:xfrm>
            <a:off x="685800" y="2743200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2 </a:t>
            </a:r>
            <a:r>
              <a:rPr lang="en-US" baseline="30000"/>
              <a:t>3</a:t>
            </a:r>
          </a:p>
        </p:txBody>
      </p:sp>
      <p:sp>
        <p:nvSpPr>
          <p:cNvPr id="12344" name="Text Box 58"/>
          <p:cNvSpPr txBox="1">
            <a:spLocks noChangeArrowheads="1"/>
          </p:cNvSpPr>
          <p:nvPr/>
        </p:nvSpPr>
        <p:spPr bwMode="auto">
          <a:xfrm>
            <a:off x="1066800" y="26670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2</a:t>
            </a:r>
          </a:p>
        </p:txBody>
      </p:sp>
      <p:sp>
        <p:nvSpPr>
          <p:cNvPr id="12345" name="Text Box 61"/>
          <p:cNvSpPr txBox="1">
            <a:spLocks noChangeArrowheads="1"/>
          </p:cNvSpPr>
          <p:nvPr/>
        </p:nvSpPr>
        <p:spPr bwMode="auto">
          <a:xfrm>
            <a:off x="1371600" y="27432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465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Discussion #4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990C8F-CD67-614F-9D39-41E17D47A81D}" type="slidenum">
              <a:rPr lang="en-US" sz="1400"/>
              <a:pPr eaLnBrk="1" hangingPunct="1"/>
              <a:t>11</a:t>
            </a:fld>
            <a:r>
              <a:rPr lang="en-US" sz="1400"/>
              <a:t>/17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imes New Roman" charset="0"/>
              </a:rPr>
              <a:t>Adding the Power Operator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762000" y="2514600"/>
            <a:ext cx="5562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 </a:t>
            </a:r>
            <a:r>
              <a:rPr lang="en-US">
                <a:sym typeface="Symbol" charset="0"/>
              </a:rPr>
              <a:t> T | E+T | ET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T  F | T*F | T/F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F  D | (E)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5105400" y="2514600"/>
            <a:ext cx="2971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 </a:t>
            </a:r>
            <a:r>
              <a:rPr lang="en-US">
                <a:sym typeface="Symbol" charset="0"/>
              </a:rPr>
              <a:t> T | E+T | ET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T  </a:t>
            </a:r>
            <a:r>
              <a:rPr lang="en-US">
                <a:solidFill>
                  <a:srgbClr val="CC0000"/>
                </a:solidFill>
                <a:sym typeface="Symbol" charset="0"/>
              </a:rPr>
              <a:t>P</a:t>
            </a:r>
            <a:r>
              <a:rPr lang="en-US">
                <a:sym typeface="Symbol" charset="0"/>
              </a:rPr>
              <a:t> | T*</a:t>
            </a:r>
            <a:r>
              <a:rPr lang="en-US">
                <a:solidFill>
                  <a:srgbClr val="CC0000"/>
                </a:solidFill>
                <a:sym typeface="Symbol" charset="0"/>
              </a:rPr>
              <a:t>P</a:t>
            </a:r>
            <a:r>
              <a:rPr lang="en-US">
                <a:sym typeface="Symbol" charset="0"/>
              </a:rPr>
              <a:t> | T/</a:t>
            </a:r>
            <a:r>
              <a:rPr lang="en-US">
                <a:solidFill>
                  <a:srgbClr val="CC0000"/>
                </a:solidFill>
                <a:sym typeface="Symbol" charset="0"/>
              </a:rPr>
              <a:t>P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sym typeface="Symbol" charset="0"/>
              </a:rPr>
              <a:t>P  F | FP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F  D | (E)</a:t>
            </a:r>
          </a:p>
        </p:txBody>
      </p:sp>
      <p:sp>
        <p:nvSpPr>
          <p:cNvPr id="13320" name="AutoShape 5"/>
          <p:cNvSpPr>
            <a:spLocks noChangeArrowheads="1"/>
          </p:cNvSpPr>
          <p:nvPr/>
        </p:nvSpPr>
        <p:spPr bwMode="auto">
          <a:xfrm>
            <a:off x="3733800" y="2743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cs typeface="Arial" charset="0"/>
              </a:rPr>
              <a:t>Parsing</a:t>
            </a:r>
          </a:p>
        </p:txBody>
      </p:sp>
      <p:sp>
        <p:nvSpPr>
          <p:cNvPr id="186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359366-A584-7748-8F6C-DF0EAB0BE048}" type="slidenum">
              <a:rPr lang="en-US" sz="1200">
                <a:solidFill>
                  <a:srgbClr val="000000"/>
                </a:solidFill>
                <a:latin typeface="Arial Black" charset="0"/>
                <a:cs typeface="Arial" charset="0"/>
              </a:rPr>
              <a:pPr eaLnBrk="1" hangingPunct="1"/>
              <a:t>2</a:t>
            </a:fld>
            <a:endParaRPr lang="en-US" sz="1200">
              <a:solidFill>
                <a:srgbClr val="000000"/>
              </a:solidFill>
              <a:latin typeface="Arial Black" charset="0"/>
              <a:cs typeface="Arial" charset="0"/>
            </a:endParaRPr>
          </a:p>
        </p:txBody>
      </p:sp>
      <p:sp>
        <p:nvSpPr>
          <p:cNvPr id="18637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cs typeface="Arial" charset="0"/>
              </a:rPr>
              <a:t>Compiler</a:t>
            </a:r>
          </a:p>
        </p:txBody>
      </p:sp>
      <p:sp>
        <p:nvSpPr>
          <p:cNvPr id="186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32775" cy="137477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Ambiguity</a:t>
            </a:r>
          </a:p>
        </p:txBody>
      </p:sp>
      <p:sp>
        <p:nvSpPr>
          <p:cNvPr id="186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32775" cy="4194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 grammar is </a:t>
            </a:r>
            <a:r>
              <a:rPr lang="en-US" i="1">
                <a:solidFill>
                  <a:srgbClr val="6600CC"/>
                </a:solidFill>
                <a:latin typeface="Arial" charset="0"/>
              </a:rPr>
              <a:t>ambiguous</a:t>
            </a:r>
            <a:r>
              <a:rPr lang="en-US" i="1">
                <a:latin typeface="Arial" charset="0"/>
              </a:rPr>
              <a:t> </a:t>
            </a:r>
            <a:r>
              <a:rPr lang="en-US">
                <a:latin typeface="Arial" charset="0"/>
              </a:rPr>
              <a:t>if for some string</a:t>
            </a:r>
            <a:br>
              <a:rPr lang="en-US">
                <a:latin typeface="Arial" charset="0"/>
              </a:rPr>
            </a:br>
            <a:r>
              <a:rPr lang="en-US" sz="2400">
                <a:latin typeface="Arial" charset="0"/>
              </a:rPr>
              <a:t>(the following three conditions are equivalent)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it has more than one parse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if there is more than one right-most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if there is more than one left-most derivation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6600CC"/>
                </a:solidFill>
                <a:latin typeface="Arial" charset="0"/>
              </a:rPr>
              <a:t>Ambiguity</a:t>
            </a:r>
            <a:r>
              <a:rPr lang="en-US">
                <a:latin typeface="Arial" charset="0"/>
              </a:rPr>
              <a:t> is </a:t>
            </a:r>
            <a:r>
              <a:rPr lang="en-US" b="1">
                <a:solidFill>
                  <a:srgbClr val="6600CC"/>
                </a:solidFill>
                <a:latin typeface="Arial" charset="0"/>
              </a:rPr>
              <a:t>BAD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Typically resolved with precedence (see book)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Discussion #4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AFD9D21-F2E7-F947-B9A9-86404424F99E}" type="slidenum">
              <a:rPr lang="en-US" sz="1400"/>
              <a:pPr eaLnBrk="1" hangingPunct="1"/>
              <a:t>3</a:t>
            </a:fld>
            <a:r>
              <a:rPr lang="en-US" sz="1400"/>
              <a:t>/17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Ambiguous Grammars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 grammar for which there are two different parse trees for the same terminal string is said to be </a:t>
            </a:r>
            <a:r>
              <a:rPr lang="en-US" i="1">
                <a:latin typeface="Times New Roman" charset="0"/>
              </a:rPr>
              <a:t>ambiguous</a:t>
            </a:r>
            <a:r>
              <a:rPr lang="en-US">
                <a:latin typeface="Times New Roman" charset="0"/>
              </a:rPr>
              <a:t>.</a:t>
            </a:r>
          </a:p>
          <a:p>
            <a:pPr eaLnBrk="1" hangingPunct="1"/>
            <a:r>
              <a:rPr lang="en-US">
                <a:latin typeface="Times New Roman" charset="0"/>
              </a:rPr>
              <a:t>We can show that a grammar is ambiguous by giving two parse trees for the same terminal string.</a:t>
            </a:r>
          </a:p>
        </p:txBody>
      </p:sp>
    </p:spTree>
    <p:extLst>
      <p:ext uri="{BB962C8B-B14F-4D97-AF65-F5344CB8AC3E}">
        <p14:creationId xmlns:p14="http://schemas.microsoft.com/office/powerpoint/2010/main" val="108100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Discussion #4</a:t>
            </a:r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7DA24BD-EB4F-914D-971B-D20D27EAF09B}" type="slidenum">
              <a:rPr lang="en-US" sz="1400"/>
              <a:pPr eaLnBrk="1" hangingPunct="1"/>
              <a:t>4</a:t>
            </a:fld>
            <a:r>
              <a:rPr lang="en-US" sz="1400"/>
              <a:t>/17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371600" y="1143000"/>
            <a:ext cx="586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Symbol" charset="0"/>
              <a:buChar char="F"/>
            </a:pPr>
            <a:r>
              <a:rPr lang="en-US" sz="2000">
                <a:cs typeface="Times New Roman" charset="0"/>
                <a:sym typeface="Symbol" charset="0"/>
              </a:rPr>
              <a:t> = { </a:t>
            </a:r>
            <a:r>
              <a:rPr lang="en-US" sz="2000"/>
              <a:t>E </a:t>
            </a:r>
            <a:r>
              <a:rPr lang="en-US" sz="2000">
                <a:sym typeface="Symbol" charset="0"/>
              </a:rPr>
              <a:t> D </a:t>
            </a:r>
            <a:r>
              <a:rPr lang="en-US" sz="2000">
                <a:cs typeface="Times New Roman" charset="0"/>
                <a:sym typeface="Symbol" charset="0"/>
              </a:rPr>
              <a:t>| ( E ) | E + E</a:t>
            </a:r>
            <a:r>
              <a:rPr lang="en-US" sz="2000">
                <a:sym typeface="Symbol" charset="0"/>
              </a:rPr>
              <a:t> </a:t>
            </a:r>
            <a:r>
              <a:rPr lang="en-US" sz="2000">
                <a:cs typeface="Times New Roman" charset="0"/>
                <a:sym typeface="Symbol" charset="0"/>
              </a:rPr>
              <a:t>| E – E | E * E</a:t>
            </a:r>
            <a:r>
              <a:rPr lang="en-US" sz="2000">
                <a:sym typeface="Symbol" charset="0"/>
              </a:rPr>
              <a:t> </a:t>
            </a:r>
            <a:r>
              <a:rPr lang="en-US" sz="2000">
                <a:cs typeface="Times New Roman" charset="0"/>
                <a:sym typeface="Symbol" charset="0"/>
              </a:rPr>
              <a:t>| E / E ,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cs typeface="Times New Roman" charset="0"/>
                <a:sym typeface="Symbol" charset="0"/>
              </a:rPr>
              <a:t>	  </a:t>
            </a:r>
            <a:r>
              <a:rPr lang="en-US" sz="2000">
                <a:sym typeface="Symbol" charset="0"/>
              </a:rPr>
              <a:t>D  0 </a:t>
            </a:r>
            <a:r>
              <a:rPr lang="en-US" sz="2000">
                <a:cs typeface="Times New Roman" charset="0"/>
                <a:sym typeface="Symbol" charset="0"/>
              </a:rPr>
              <a:t>| 1 | … | 9  }</a:t>
            </a:r>
          </a:p>
        </p:txBody>
      </p:sp>
      <p:grpSp>
        <p:nvGrpSpPr>
          <p:cNvPr id="6150" name="Group 55"/>
          <p:cNvGrpSpPr>
            <a:grpSpLocks/>
          </p:cNvGrpSpPr>
          <p:nvPr/>
        </p:nvGrpSpPr>
        <p:grpSpPr bwMode="auto">
          <a:xfrm>
            <a:off x="1143000" y="1981200"/>
            <a:ext cx="2590800" cy="4495800"/>
            <a:chOff x="720" y="1152"/>
            <a:chExt cx="1632" cy="2832"/>
          </a:xfrm>
        </p:grpSpPr>
        <p:sp>
          <p:nvSpPr>
            <p:cNvPr id="6179" name="Text Box 2"/>
            <p:cNvSpPr txBox="1">
              <a:spLocks noChangeArrowheads="1"/>
            </p:cNvSpPr>
            <p:nvPr/>
          </p:nvSpPr>
          <p:spPr bwMode="auto">
            <a:xfrm>
              <a:off x="1056" y="1152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6180" name="Line 3"/>
            <p:cNvSpPr>
              <a:spLocks noChangeShapeType="1"/>
            </p:cNvSpPr>
            <p:nvPr/>
          </p:nvSpPr>
          <p:spPr bwMode="auto">
            <a:xfrm flipH="1">
              <a:off x="960" y="1440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4"/>
            <p:cNvSpPr>
              <a:spLocks noChangeShapeType="1"/>
            </p:cNvSpPr>
            <p:nvPr/>
          </p:nvSpPr>
          <p:spPr bwMode="auto">
            <a:xfrm>
              <a:off x="1392" y="1440"/>
              <a:ext cx="2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Text Box 6"/>
            <p:cNvSpPr txBox="1">
              <a:spLocks noChangeArrowheads="1"/>
            </p:cNvSpPr>
            <p:nvPr/>
          </p:nvSpPr>
          <p:spPr bwMode="auto">
            <a:xfrm>
              <a:off x="720" y="1728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6183" name="Text Box 7"/>
            <p:cNvSpPr txBox="1">
              <a:spLocks noChangeArrowheads="1"/>
            </p:cNvSpPr>
            <p:nvPr/>
          </p:nvSpPr>
          <p:spPr bwMode="auto">
            <a:xfrm>
              <a:off x="1584" y="1728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6184" name="Text Box 8"/>
            <p:cNvSpPr txBox="1">
              <a:spLocks noChangeArrowheads="1"/>
            </p:cNvSpPr>
            <p:nvPr/>
          </p:nvSpPr>
          <p:spPr bwMode="auto">
            <a:xfrm>
              <a:off x="1152" y="17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6185" name="Text Box 9"/>
            <p:cNvSpPr txBox="1">
              <a:spLocks noChangeArrowheads="1"/>
            </p:cNvSpPr>
            <p:nvPr/>
          </p:nvSpPr>
          <p:spPr bwMode="auto">
            <a:xfrm>
              <a:off x="1296" y="2304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6186" name="Text Box 10"/>
            <p:cNvSpPr txBox="1">
              <a:spLocks noChangeArrowheads="1"/>
            </p:cNvSpPr>
            <p:nvPr/>
          </p:nvSpPr>
          <p:spPr bwMode="auto">
            <a:xfrm>
              <a:off x="1920" y="2304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6187" name="Line 11"/>
            <p:cNvSpPr>
              <a:spLocks noChangeShapeType="1"/>
            </p:cNvSpPr>
            <p:nvPr/>
          </p:nvSpPr>
          <p:spPr bwMode="auto">
            <a:xfrm flipH="1">
              <a:off x="1536" y="2016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12"/>
            <p:cNvSpPr>
              <a:spLocks noChangeShapeType="1"/>
            </p:cNvSpPr>
            <p:nvPr/>
          </p:nvSpPr>
          <p:spPr bwMode="auto">
            <a:xfrm>
              <a:off x="1872" y="2016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Text Box 13"/>
            <p:cNvSpPr txBox="1">
              <a:spLocks noChangeArrowheads="1"/>
            </p:cNvSpPr>
            <p:nvPr/>
          </p:nvSpPr>
          <p:spPr bwMode="auto">
            <a:xfrm>
              <a:off x="1680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  <p:sp>
          <p:nvSpPr>
            <p:cNvPr id="6190" name="Text Box 14"/>
            <p:cNvSpPr txBox="1">
              <a:spLocks noChangeArrowheads="1"/>
            </p:cNvSpPr>
            <p:nvPr/>
          </p:nvSpPr>
          <p:spPr bwMode="auto">
            <a:xfrm>
              <a:off x="720" y="2304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6191" name="Text Box 15"/>
            <p:cNvSpPr txBox="1">
              <a:spLocks noChangeArrowheads="1"/>
            </p:cNvSpPr>
            <p:nvPr/>
          </p:nvSpPr>
          <p:spPr bwMode="auto">
            <a:xfrm>
              <a:off x="1296" y="2880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6192" name="Text Box 16"/>
            <p:cNvSpPr txBox="1">
              <a:spLocks noChangeArrowheads="1"/>
            </p:cNvSpPr>
            <p:nvPr/>
          </p:nvSpPr>
          <p:spPr bwMode="auto">
            <a:xfrm>
              <a:off x="1920" y="2880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6193" name="Line 17"/>
            <p:cNvSpPr>
              <a:spLocks noChangeShapeType="1"/>
            </p:cNvSpPr>
            <p:nvPr/>
          </p:nvSpPr>
          <p:spPr bwMode="auto">
            <a:xfrm>
              <a:off x="1248" y="1440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8"/>
            <p:cNvSpPr>
              <a:spLocks noChangeShapeType="1"/>
            </p:cNvSpPr>
            <p:nvPr/>
          </p:nvSpPr>
          <p:spPr bwMode="auto">
            <a:xfrm>
              <a:off x="912" y="2016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9"/>
            <p:cNvSpPr>
              <a:spLocks noChangeShapeType="1"/>
            </p:cNvSpPr>
            <p:nvPr/>
          </p:nvSpPr>
          <p:spPr bwMode="auto">
            <a:xfrm>
              <a:off x="1776" y="2016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20"/>
            <p:cNvSpPr>
              <a:spLocks noChangeShapeType="1"/>
            </p:cNvSpPr>
            <p:nvPr/>
          </p:nvSpPr>
          <p:spPr bwMode="auto">
            <a:xfrm>
              <a:off x="1488" y="259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21"/>
            <p:cNvSpPr>
              <a:spLocks noChangeShapeType="1"/>
            </p:cNvSpPr>
            <p:nvPr/>
          </p:nvSpPr>
          <p:spPr bwMode="auto">
            <a:xfrm>
              <a:off x="2112" y="259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22"/>
            <p:cNvSpPr>
              <a:spLocks noChangeShapeType="1"/>
            </p:cNvSpPr>
            <p:nvPr/>
          </p:nvSpPr>
          <p:spPr bwMode="auto">
            <a:xfrm>
              <a:off x="912" y="259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Text Box 23"/>
            <p:cNvSpPr txBox="1">
              <a:spLocks noChangeArrowheads="1"/>
            </p:cNvSpPr>
            <p:nvPr/>
          </p:nvSpPr>
          <p:spPr bwMode="auto">
            <a:xfrm>
              <a:off x="816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6200" name="Text Box 24"/>
            <p:cNvSpPr txBox="1">
              <a:spLocks noChangeArrowheads="1"/>
            </p:cNvSpPr>
            <p:nvPr/>
          </p:nvSpPr>
          <p:spPr bwMode="auto">
            <a:xfrm>
              <a:off x="1392" y="34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6201" name="Text Box 25"/>
            <p:cNvSpPr txBox="1">
              <a:spLocks noChangeArrowheads="1"/>
            </p:cNvSpPr>
            <p:nvPr/>
          </p:nvSpPr>
          <p:spPr bwMode="auto">
            <a:xfrm>
              <a:off x="2016" y="34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6202" name="Line 26"/>
            <p:cNvSpPr>
              <a:spLocks noChangeShapeType="1"/>
            </p:cNvSpPr>
            <p:nvPr/>
          </p:nvSpPr>
          <p:spPr bwMode="auto">
            <a:xfrm>
              <a:off x="1488" y="316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27"/>
            <p:cNvSpPr>
              <a:spLocks noChangeShapeType="1"/>
            </p:cNvSpPr>
            <p:nvPr/>
          </p:nvSpPr>
          <p:spPr bwMode="auto">
            <a:xfrm>
              <a:off x="2112" y="316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Text Box 28"/>
            <p:cNvSpPr txBox="1">
              <a:spLocks noChangeArrowheads="1"/>
            </p:cNvSpPr>
            <p:nvPr/>
          </p:nvSpPr>
          <p:spPr bwMode="auto">
            <a:xfrm>
              <a:off x="720" y="3696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   +      2    *     3</a:t>
              </a:r>
            </a:p>
          </p:txBody>
        </p:sp>
      </p:grpSp>
      <p:grpSp>
        <p:nvGrpSpPr>
          <p:cNvPr id="6151" name="Group 56"/>
          <p:cNvGrpSpPr>
            <a:grpSpLocks/>
          </p:cNvGrpSpPr>
          <p:nvPr/>
        </p:nvGrpSpPr>
        <p:grpSpPr bwMode="auto">
          <a:xfrm>
            <a:off x="4876800" y="1905000"/>
            <a:ext cx="2743200" cy="4572000"/>
            <a:chOff x="3072" y="1104"/>
            <a:chExt cx="1728" cy="2880"/>
          </a:xfrm>
        </p:grpSpPr>
        <p:sp>
          <p:nvSpPr>
            <p:cNvPr id="6153" name="Text Box 29"/>
            <p:cNvSpPr txBox="1">
              <a:spLocks noChangeArrowheads="1"/>
            </p:cNvSpPr>
            <p:nvPr/>
          </p:nvSpPr>
          <p:spPr bwMode="auto">
            <a:xfrm>
              <a:off x="3696" y="1104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6154" name="Line 30"/>
            <p:cNvSpPr>
              <a:spLocks noChangeShapeType="1"/>
            </p:cNvSpPr>
            <p:nvPr/>
          </p:nvSpPr>
          <p:spPr bwMode="auto">
            <a:xfrm flipH="1">
              <a:off x="3600" y="1392"/>
              <a:ext cx="19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31"/>
            <p:cNvSpPr>
              <a:spLocks noChangeShapeType="1"/>
            </p:cNvSpPr>
            <p:nvPr/>
          </p:nvSpPr>
          <p:spPr bwMode="auto">
            <a:xfrm>
              <a:off x="4032" y="1392"/>
              <a:ext cx="384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Text Box 32"/>
            <p:cNvSpPr txBox="1">
              <a:spLocks noChangeArrowheads="1"/>
            </p:cNvSpPr>
            <p:nvPr/>
          </p:nvSpPr>
          <p:spPr bwMode="auto">
            <a:xfrm>
              <a:off x="4272" y="1728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6157" name="Text Box 33"/>
            <p:cNvSpPr txBox="1">
              <a:spLocks noChangeArrowheads="1"/>
            </p:cNvSpPr>
            <p:nvPr/>
          </p:nvSpPr>
          <p:spPr bwMode="auto">
            <a:xfrm>
              <a:off x="3360" y="1728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6158" name="Text Box 34"/>
            <p:cNvSpPr txBox="1">
              <a:spLocks noChangeArrowheads="1"/>
            </p:cNvSpPr>
            <p:nvPr/>
          </p:nvSpPr>
          <p:spPr bwMode="auto">
            <a:xfrm>
              <a:off x="3936" y="17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  <p:sp>
          <p:nvSpPr>
            <p:cNvPr id="6159" name="Text Box 35"/>
            <p:cNvSpPr txBox="1">
              <a:spLocks noChangeArrowheads="1"/>
            </p:cNvSpPr>
            <p:nvPr/>
          </p:nvSpPr>
          <p:spPr bwMode="auto">
            <a:xfrm>
              <a:off x="3072" y="2304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6160" name="Text Box 36"/>
            <p:cNvSpPr txBox="1">
              <a:spLocks noChangeArrowheads="1"/>
            </p:cNvSpPr>
            <p:nvPr/>
          </p:nvSpPr>
          <p:spPr bwMode="auto">
            <a:xfrm>
              <a:off x="3696" y="2304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6161" name="Line 37"/>
            <p:cNvSpPr>
              <a:spLocks noChangeShapeType="1"/>
            </p:cNvSpPr>
            <p:nvPr/>
          </p:nvSpPr>
          <p:spPr bwMode="auto">
            <a:xfrm flipH="1">
              <a:off x="3312" y="2016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38"/>
            <p:cNvSpPr>
              <a:spLocks noChangeShapeType="1"/>
            </p:cNvSpPr>
            <p:nvPr/>
          </p:nvSpPr>
          <p:spPr bwMode="auto">
            <a:xfrm>
              <a:off x="3648" y="2016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Text Box 39"/>
            <p:cNvSpPr txBox="1">
              <a:spLocks noChangeArrowheads="1"/>
            </p:cNvSpPr>
            <p:nvPr/>
          </p:nvSpPr>
          <p:spPr bwMode="auto">
            <a:xfrm>
              <a:off x="3456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6164" name="Text Box 40"/>
            <p:cNvSpPr txBox="1">
              <a:spLocks noChangeArrowheads="1"/>
            </p:cNvSpPr>
            <p:nvPr/>
          </p:nvSpPr>
          <p:spPr bwMode="auto">
            <a:xfrm>
              <a:off x="4272" y="2304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6165" name="Text Box 41"/>
            <p:cNvSpPr txBox="1">
              <a:spLocks noChangeArrowheads="1"/>
            </p:cNvSpPr>
            <p:nvPr/>
          </p:nvSpPr>
          <p:spPr bwMode="auto">
            <a:xfrm>
              <a:off x="3072" y="2880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6166" name="Text Box 42"/>
            <p:cNvSpPr txBox="1">
              <a:spLocks noChangeArrowheads="1"/>
            </p:cNvSpPr>
            <p:nvPr/>
          </p:nvSpPr>
          <p:spPr bwMode="auto">
            <a:xfrm>
              <a:off x="3696" y="2880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6167" name="Line 43"/>
            <p:cNvSpPr>
              <a:spLocks noChangeShapeType="1"/>
            </p:cNvSpPr>
            <p:nvPr/>
          </p:nvSpPr>
          <p:spPr bwMode="auto">
            <a:xfrm>
              <a:off x="3888" y="1392"/>
              <a:ext cx="144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4"/>
            <p:cNvSpPr>
              <a:spLocks noChangeShapeType="1"/>
            </p:cNvSpPr>
            <p:nvPr/>
          </p:nvSpPr>
          <p:spPr bwMode="auto">
            <a:xfrm>
              <a:off x="4464" y="2016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5"/>
            <p:cNvSpPr>
              <a:spLocks noChangeShapeType="1"/>
            </p:cNvSpPr>
            <p:nvPr/>
          </p:nvSpPr>
          <p:spPr bwMode="auto">
            <a:xfrm>
              <a:off x="3552" y="2016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6"/>
            <p:cNvSpPr>
              <a:spLocks noChangeShapeType="1"/>
            </p:cNvSpPr>
            <p:nvPr/>
          </p:nvSpPr>
          <p:spPr bwMode="auto">
            <a:xfrm>
              <a:off x="3264" y="259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7"/>
            <p:cNvSpPr>
              <a:spLocks noChangeShapeType="1"/>
            </p:cNvSpPr>
            <p:nvPr/>
          </p:nvSpPr>
          <p:spPr bwMode="auto">
            <a:xfrm>
              <a:off x="3888" y="259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48"/>
            <p:cNvSpPr>
              <a:spLocks noChangeShapeType="1"/>
            </p:cNvSpPr>
            <p:nvPr/>
          </p:nvSpPr>
          <p:spPr bwMode="auto">
            <a:xfrm>
              <a:off x="4464" y="259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Text Box 49"/>
            <p:cNvSpPr txBox="1">
              <a:spLocks noChangeArrowheads="1"/>
            </p:cNvSpPr>
            <p:nvPr/>
          </p:nvSpPr>
          <p:spPr bwMode="auto">
            <a:xfrm>
              <a:off x="3168" y="34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6174" name="Text Box 50"/>
            <p:cNvSpPr txBox="1">
              <a:spLocks noChangeArrowheads="1"/>
            </p:cNvSpPr>
            <p:nvPr/>
          </p:nvSpPr>
          <p:spPr bwMode="auto">
            <a:xfrm>
              <a:off x="3792" y="34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6175" name="Text Box 51"/>
            <p:cNvSpPr txBox="1">
              <a:spLocks noChangeArrowheads="1"/>
            </p:cNvSpPr>
            <p:nvPr/>
          </p:nvSpPr>
          <p:spPr bwMode="auto">
            <a:xfrm>
              <a:off x="4368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6176" name="Line 52"/>
            <p:cNvSpPr>
              <a:spLocks noChangeShapeType="1"/>
            </p:cNvSpPr>
            <p:nvPr/>
          </p:nvSpPr>
          <p:spPr bwMode="auto">
            <a:xfrm>
              <a:off x="3264" y="316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53"/>
            <p:cNvSpPr>
              <a:spLocks noChangeShapeType="1"/>
            </p:cNvSpPr>
            <p:nvPr/>
          </p:nvSpPr>
          <p:spPr bwMode="auto">
            <a:xfrm>
              <a:off x="3888" y="316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Text Box 54"/>
            <p:cNvSpPr txBox="1">
              <a:spLocks noChangeArrowheads="1"/>
            </p:cNvSpPr>
            <p:nvPr/>
          </p:nvSpPr>
          <p:spPr bwMode="auto">
            <a:xfrm>
              <a:off x="3168" y="3696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    +    2    *    3</a:t>
              </a:r>
            </a:p>
          </p:txBody>
        </p:sp>
      </p:grpSp>
      <p:sp>
        <p:nvSpPr>
          <p:cNvPr id="6152" name="Rectangle 57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An Ambiguous Grammar</a:t>
            </a:r>
          </a:p>
        </p:txBody>
      </p:sp>
    </p:spTree>
    <p:extLst>
      <p:ext uri="{BB962C8B-B14F-4D97-AF65-F5344CB8AC3E}">
        <p14:creationId xmlns:p14="http://schemas.microsoft.com/office/powerpoint/2010/main" val="139285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Discussion #4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9DF460C-6906-7B4C-B26B-BFBB95E78FD0}" type="slidenum">
              <a:rPr lang="en-US" sz="1400"/>
              <a:pPr eaLnBrk="1" hangingPunct="1"/>
              <a:t>5</a:t>
            </a:fld>
            <a:r>
              <a:rPr lang="en-US" sz="1400"/>
              <a:t>/17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Ambiguity &amp; Multiple Meanings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1676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Precedence: (1+2)*3 </a:t>
            </a:r>
            <a:r>
              <a:rPr lang="en-US" sz="2400">
                <a:latin typeface="Times New Roman" charset="0"/>
                <a:sym typeface="Symbol" charset="0"/>
              </a:rPr>
              <a:t> 1+(2*3)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</a:rPr>
              <a:t>Associativity: (3</a:t>
            </a:r>
            <a:r>
              <a:rPr lang="en-US" sz="2400">
                <a:latin typeface="Times New Roman" charset="0"/>
                <a:sym typeface="Symbol" charset="0"/>
              </a:rPr>
              <a:t></a:t>
            </a:r>
            <a:r>
              <a:rPr lang="en-US" sz="2400">
                <a:latin typeface="Times New Roman" charset="0"/>
              </a:rPr>
              <a:t>2)</a:t>
            </a:r>
            <a:r>
              <a:rPr lang="en-US" sz="2400">
                <a:latin typeface="Times New Roman" charset="0"/>
                <a:sym typeface="Symbol" charset="0"/>
              </a:rPr>
              <a:t></a:t>
            </a:r>
            <a:r>
              <a:rPr lang="en-US" sz="2400">
                <a:latin typeface="Times New Roman" charset="0"/>
              </a:rPr>
              <a:t>1 </a:t>
            </a:r>
            <a:r>
              <a:rPr lang="en-US" sz="2400">
                <a:latin typeface="Times New Roman" charset="0"/>
                <a:sym typeface="Symbol" charset="0"/>
              </a:rPr>
              <a:t> 3(21)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sym typeface="Symbol" charset="0"/>
              </a:rPr>
              <a:t>Different if-then-else nestings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sym typeface="Symbo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98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Discussion #4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DE629FF-E4AD-CB49-B099-68483CDC7E1F}" type="slidenum">
              <a:rPr lang="en-US" sz="1400"/>
              <a:pPr eaLnBrk="1" hangingPunct="1"/>
              <a:t>6</a:t>
            </a:fld>
            <a:r>
              <a:rPr lang="en-US" sz="1400"/>
              <a:t>/17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914400"/>
          </a:xfrm>
        </p:spPr>
        <p:txBody>
          <a:bodyPr/>
          <a:lstStyle/>
          <a:p>
            <a:pPr eaLnBrk="1" hangingPunct="1"/>
            <a:r>
              <a:rPr lang="en-US" sz="4000">
                <a:latin typeface="Times New Roman" charset="0"/>
              </a:rPr>
              <a:t>Fixing Precedence Ambiguity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Observe: Operators lower in the parse tree are executed first in an expression tree.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Observe: Operators executed first have higher precedence.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Fix: We make our grammar correctly represent precedence levels by introducing a new non-terminal symbol for </a:t>
            </a:r>
            <a:r>
              <a:rPr lang="en-US" u="sng"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precedence level.</a:t>
            </a:r>
          </a:p>
        </p:txBody>
      </p:sp>
    </p:spTree>
    <p:extLst>
      <p:ext uri="{BB962C8B-B14F-4D97-AF65-F5344CB8AC3E}">
        <p14:creationId xmlns:p14="http://schemas.microsoft.com/office/powerpoint/2010/main" val="231963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Discussion #4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E4B8656-DC46-F141-BC5C-49DA3B04FB9D}" type="slidenum">
              <a:rPr lang="en-US" sz="1400"/>
              <a:pPr eaLnBrk="1" hangingPunct="1"/>
              <a:t>7</a:t>
            </a:fld>
            <a:r>
              <a:rPr lang="en-US" sz="1400"/>
              <a:t>/17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imes New Roman" charset="0"/>
              </a:rPr>
              <a:t>Example: Fixing Precedence Ambiguity</a:t>
            </a: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533400" y="1981200"/>
            <a:ext cx="37338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9223" name="Text Box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4114800" cy="4114800"/>
          </a:xfrm>
          <a:noFill/>
        </p:spPr>
        <p:txBody>
          <a:bodyPr/>
          <a:lstStyle/>
          <a:p>
            <a:pPr lvl="1" eaLnBrk="1" hangingPunct="1">
              <a:buFont typeface="Symbol" charset="0"/>
              <a:buChar char="F"/>
            </a:pPr>
            <a:r>
              <a:rPr lang="en-US" sz="2000">
                <a:latin typeface="Times New Roman" charset="0"/>
                <a:cs typeface="Times New Roman" charset="0"/>
                <a:sym typeface="Symbol" charset="0"/>
              </a:rPr>
              <a:t>= { </a:t>
            </a:r>
            <a:r>
              <a:rPr lang="en-US" sz="2000">
                <a:latin typeface="Times New Roman" charset="0"/>
              </a:rPr>
              <a:t>E </a:t>
            </a:r>
            <a:r>
              <a:rPr lang="en-US" sz="2000">
                <a:latin typeface="Times New Roman" charset="0"/>
                <a:sym typeface="Symbol" charset="0"/>
              </a:rPr>
              <a:t> D </a:t>
            </a:r>
            <a:r>
              <a:rPr lang="en-US" sz="2000">
                <a:latin typeface="Times New Roman" charset="0"/>
                <a:cs typeface="Times New Roman" charset="0"/>
                <a:sym typeface="Symbol" charset="0"/>
              </a:rPr>
              <a:t>| ( E ) | E + E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  <a:sym typeface="Symbol" charset="0"/>
              </a:rPr>
              <a:t>|</a:t>
            </a:r>
          </a:p>
          <a:p>
            <a:pPr lvl="1" eaLnBrk="1" hangingPunct="1">
              <a:buFont typeface="Symbol" charset="0"/>
              <a:buNone/>
            </a:pPr>
            <a:r>
              <a:rPr lang="en-US" sz="2000">
                <a:latin typeface="Times New Roman" charset="0"/>
                <a:cs typeface="Times New Roman" charset="0"/>
                <a:sym typeface="Symbol" charset="0"/>
              </a:rPr>
              <a:t>          E – E | E * E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  <a:sym typeface="Symbol" charset="0"/>
              </a:rPr>
              <a:t>| E / E ,</a:t>
            </a:r>
          </a:p>
          <a:p>
            <a:pPr lvl="1" eaLnBrk="1" hangingPunct="1">
              <a:buFontTx/>
              <a:buNone/>
            </a:pPr>
            <a:r>
              <a:rPr lang="en-US" sz="2000">
                <a:latin typeface="Times New Roman" charset="0"/>
                <a:cs typeface="Times New Roman" charset="0"/>
                <a:sym typeface="Symbol" charset="0"/>
              </a:rPr>
              <a:t>	      </a:t>
            </a:r>
            <a:r>
              <a:rPr lang="en-US" sz="2000">
                <a:latin typeface="Times New Roman" charset="0"/>
                <a:sym typeface="Symbol" charset="0"/>
              </a:rPr>
              <a:t>D  0 </a:t>
            </a:r>
            <a:r>
              <a:rPr lang="en-US" sz="2000">
                <a:latin typeface="Times New Roman" charset="0"/>
                <a:cs typeface="Times New Roman" charset="0"/>
                <a:sym typeface="Symbol" charset="0"/>
              </a:rPr>
              <a:t>| 1 | … | 9  }</a:t>
            </a: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5334000" y="1524000"/>
            <a:ext cx="3505200" cy="210978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 </a:t>
            </a:r>
            <a:r>
              <a:rPr lang="en-US">
                <a:sym typeface="Symbol" charset="0"/>
              </a:rPr>
              <a:t> T | E + T | E – T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T  F | T * F | T / F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F  D | ( E 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D  0 | 1 | … | 9</a:t>
            </a:r>
          </a:p>
        </p:txBody>
      </p:sp>
      <p:sp>
        <p:nvSpPr>
          <p:cNvPr id="9225" name="AutoShape 6"/>
          <p:cNvSpPr>
            <a:spLocks noChangeArrowheads="1"/>
          </p:cNvSpPr>
          <p:nvPr/>
        </p:nvSpPr>
        <p:spPr bwMode="auto">
          <a:xfrm>
            <a:off x="4419600" y="2209800"/>
            <a:ext cx="685800" cy="228600"/>
          </a:xfrm>
          <a:prstGeom prst="notchedRightArrow">
            <a:avLst>
              <a:gd name="adj1" fmla="val 50000"/>
              <a:gd name="adj2" fmla="val 75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85800" y="350520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27" name="Line 8"/>
          <p:cNvSpPr>
            <a:spLocks noChangeShapeType="1"/>
          </p:cNvSpPr>
          <p:nvPr/>
        </p:nvSpPr>
        <p:spPr bwMode="auto">
          <a:xfrm flipH="1">
            <a:off x="533400" y="3783013"/>
            <a:ext cx="30480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9"/>
          <p:cNvSpPr>
            <a:spLocks noChangeShapeType="1"/>
          </p:cNvSpPr>
          <p:nvPr/>
        </p:nvSpPr>
        <p:spPr bwMode="auto">
          <a:xfrm>
            <a:off x="1219200" y="3783013"/>
            <a:ext cx="45720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10"/>
          <p:cNvSpPr txBox="1">
            <a:spLocks noChangeArrowheads="1"/>
          </p:cNvSpPr>
          <p:nvPr/>
        </p:nvSpPr>
        <p:spPr bwMode="auto">
          <a:xfrm>
            <a:off x="152400" y="4059238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30" name="Text Box 11"/>
          <p:cNvSpPr txBox="1">
            <a:spLocks noChangeArrowheads="1"/>
          </p:cNvSpPr>
          <p:nvPr/>
        </p:nvSpPr>
        <p:spPr bwMode="auto">
          <a:xfrm>
            <a:off x="1524000" y="4059238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31" name="Text Box 12"/>
          <p:cNvSpPr txBox="1">
            <a:spLocks noChangeArrowheads="1"/>
          </p:cNvSpPr>
          <p:nvPr/>
        </p:nvSpPr>
        <p:spPr bwMode="auto">
          <a:xfrm>
            <a:off x="838200" y="41068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9232" name="Text Box 13"/>
          <p:cNvSpPr txBox="1">
            <a:spLocks noChangeArrowheads="1"/>
          </p:cNvSpPr>
          <p:nvPr/>
        </p:nvSpPr>
        <p:spPr bwMode="auto">
          <a:xfrm>
            <a:off x="1066800" y="4613275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33" name="Text Box 14"/>
          <p:cNvSpPr txBox="1">
            <a:spLocks noChangeArrowheads="1"/>
          </p:cNvSpPr>
          <p:nvPr/>
        </p:nvSpPr>
        <p:spPr bwMode="auto">
          <a:xfrm>
            <a:off x="2057400" y="4613275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34" name="Line 15"/>
          <p:cNvSpPr>
            <a:spLocks noChangeShapeType="1"/>
          </p:cNvSpPr>
          <p:nvPr/>
        </p:nvSpPr>
        <p:spPr bwMode="auto">
          <a:xfrm flipH="1">
            <a:off x="1447800" y="4337050"/>
            <a:ext cx="30480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16"/>
          <p:cNvSpPr>
            <a:spLocks noChangeShapeType="1"/>
          </p:cNvSpPr>
          <p:nvPr/>
        </p:nvSpPr>
        <p:spPr bwMode="auto">
          <a:xfrm>
            <a:off x="1981200" y="4337050"/>
            <a:ext cx="30480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Text Box 17"/>
          <p:cNvSpPr txBox="1">
            <a:spLocks noChangeArrowheads="1"/>
          </p:cNvSpPr>
          <p:nvPr/>
        </p:nvSpPr>
        <p:spPr bwMode="auto">
          <a:xfrm>
            <a:off x="1676400" y="4613275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*</a:t>
            </a:r>
          </a:p>
        </p:txBody>
      </p:sp>
      <p:sp>
        <p:nvSpPr>
          <p:cNvPr id="9237" name="Text Box 18"/>
          <p:cNvSpPr txBox="1">
            <a:spLocks noChangeArrowheads="1"/>
          </p:cNvSpPr>
          <p:nvPr/>
        </p:nvSpPr>
        <p:spPr bwMode="auto">
          <a:xfrm>
            <a:off x="152400" y="4613275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D</a:t>
            </a:r>
          </a:p>
        </p:txBody>
      </p:sp>
      <p:sp>
        <p:nvSpPr>
          <p:cNvPr id="9238" name="Text Box 19"/>
          <p:cNvSpPr txBox="1">
            <a:spLocks noChangeArrowheads="1"/>
          </p:cNvSpPr>
          <p:nvPr/>
        </p:nvSpPr>
        <p:spPr bwMode="auto">
          <a:xfrm>
            <a:off x="1066800" y="516890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D</a:t>
            </a:r>
          </a:p>
        </p:txBody>
      </p:sp>
      <p:sp>
        <p:nvSpPr>
          <p:cNvPr id="9239" name="Text Box 20"/>
          <p:cNvSpPr txBox="1">
            <a:spLocks noChangeArrowheads="1"/>
          </p:cNvSpPr>
          <p:nvPr/>
        </p:nvSpPr>
        <p:spPr bwMode="auto">
          <a:xfrm>
            <a:off x="2057400" y="516890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D</a:t>
            </a:r>
          </a:p>
        </p:txBody>
      </p:sp>
      <p:sp>
        <p:nvSpPr>
          <p:cNvPr id="9240" name="Line 21"/>
          <p:cNvSpPr>
            <a:spLocks noChangeShapeType="1"/>
          </p:cNvSpPr>
          <p:nvPr/>
        </p:nvSpPr>
        <p:spPr bwMode="auto">
          <a:xfrm>
            <a:off x="990600" y="3783013"/>
            <a:ext cx="0" cy="323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22"/>
          <p:cNvSpPr>
            <a:spLocks noChangeShapeType="1"/>
          </p:cNvSpPr>
          <p:nvPr/>
        </p:nvSpPr>
        <p:spPr bwMode="auto">
          <a:xfrm>
            <a:off x="457200" y="4337050"/>
            <a:ext cx="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23"/>
          <p:cNvSpPr>
            <a:spLocks noChangeShapeType="1"/>
          </p:cNvSpPr>
          <p:nvPr/>
        </p:nvSpPr>
        <p:spPr bwMode="auto">
          <a:xfrm>
            <a:off x="1828800" y="4337050"/>
            <a:ext cx="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24"/>
          <p:cNvSpPr>
            <a:spLocks noChangeShapeType="1"/>
          </p:cNvSpPr>
          <p:nvPr/>
        </p:nvSpPr>
        <p:spPr bwMode="auto">
          <a:xfrm>
            <a:off x="1371600" y="4892675"/>
            <a:ext cx="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Line 25"/>
          <p:cNvSpPr>
            <a:spLocks noChangeShapeType="1"/>
          </p:cNvSpPr>
          <p:nvPr/>
        </p:nvSpPr>
        <p:spPr bwMode="auto">
          <a:xfrm>
            <a:off x="2362200" y="4892675"/>
            <a:ext cx="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26"/>
          <p:cNvSpPr>
            <a:spLocks noChangeShapeType="1"/>
          </p:cNvSpPr>
          <p:nvPr/>
        </p:nvSpPr>
        <p:spPr bwMode="auto">
          <a:xfrm>
            <a:off x="457200" y="4892675"/>
            <a:ext cx="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Text Box 27"/>
          <p:cNvSpPr txBox="1">
            <a:spLocks noChangeArrowheads="1"/>
          </p:cNvSpPr>
          <p:nvPr/>
        </p:nvSpPr>
        <p:spPr bwMode="auto">
          <a:xfrm>
            <a:off x="304800" y="51689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1</a:t>
            </a:r>
          </a:p>
        </p:txBody>
      </p:sp>
      <p:sp>
        <p:nvSpPr>
          <p:cNvPr id="9247" name="Text Box 28"/>
          <p:cNvSpPr txBox="1">
            <a:spLocks noChangeArrowheads="1"/>
          </p:cNvSpPr>
          <p:nvPr/>
        </p:nvSpPr>
        <p:spPr bwMode="auto">
          <a:xfrm>
            <a:off x="1219200" y="56769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2</a:t>
            </a:r>
          </a:p>
        </p:txBody>
      </p:sp>
      <p:sp>
        <p:nvSpPr>
          <p:cNvPr id="9248" name="Text Box 29"/>
          <p:cNvSpPr txBox="1">
            <a:spLocks noChangeArrowheads="1"/>
          </p:cNvSpPr>
          <p:nvPr/>
        </p:nvSpPr>
        <p:spPr bwMode="auto">
          <a:xfrm>
            <a:off x="2209800" y="56769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3</a:t>
            </a:r>
          </a:p>
        </p:txBody>
      </p:sp>
      <p:sp>
        <p:nvSpPr>
          <p:cNvPr id="9249" name="Line 30"/>
          <p:cNvSpPr>
            <a:spLocks noChangeShapeType="1"/>
          </p:cNvSpPr>
          <p:nvPr/>
        </p:nvSpPr>
        <p:spPr bwMode="auto">
          <a:xfrm>
            <a:off x="1371600" y="5446713"/>
            <a:ext cx="0" cy="2778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31"/>
          <p:cNvSpPr>
            <a:spLocks noChangeShapeType="1"/>
          </p:cNvSpPr>
          <p:nvPr/>
        </p:nvSpPr>
        <p:spPr bwMode="auto">
          <a:xfrm>
            <a:off x="2362200" y="5446713"/>
            <a:ext cx="0" cy="2778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Text Box 33"/>
          <p:cNvSpPr txBox="1">
            <a:spLocks noChangeArrowheads="1"/>
          </p:cNvSpPr>
          <p:nvPr/>
        </p:nvSpPr>
        <p:spPr bwMode="auto">
          <a:xfrm>
            <a:off x="3733800" y="350520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52" name="Line 34"/>
          <p:cNvSpPr>
            <a:spLocks noChangeShapeType="1"/>
          </p:cNvSpPr>
          <p:nvPr/>
        </p:nvSpPr>
        <p:spPr bwMode="auto">
          <a:xfrm flipH="1">
            <a:off x="3581400" y="3775075"/>
            <a:ext cx="304800" cy="312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35"/>
          <p:cNvSpPr>
            <a:spLocks noChangeShapeType="1"/>
          </p:cNvSpPr>
          <p:nvPr/>
        </p:nvSpPr>
        <p:spPr bwMode="auto">
          <a:xfrm>
            <a:off x="4267200" y="3775075"/>
            <a:ext cx="609600" cy="312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Text Box 36"/>
          <p:cNvSpPr txBox="1">
            <a:spLocks noChangeArrowheads="1"/>
          </p:cNvSpPr>
          <p:nvPr/>
        </p:nvSpPr>
        <p:spPr bwMode="auto">
          <a:xfrm>
            <a:off x="4648200" y="4086225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55" name="Text Box 37"/>
          <p:cNvSpPr txBox="1">
            <a:spLocks noChangeArrowheads="1"/>
          </p:cNvSpPr>
          <p:nvPr/>
        </p:nvSpPr>
        <p:spPr bwMode="auto">
          <a:xfrm>
            <a:off x="3200400" y="4086225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56" name="Text Box 38"/>
          <p:cNvSpPr txBox="1">
            <a:spLocks noChangeArrowheads="1"/>
          </p:cNvSpPr>
          <p:nvPr/>
        </p:nvSpPr>
        <p:spPr bwMode="auto">
          <a:xfrm>
            <a:off x="4114800" y="4086225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*</a:t>
            </a:r>
          </a:p>
        </p:txBody>
      </p:sp>
      <p:sp>
        <p:nvSpPr>
          <p:cNvPr id="9257" name="Text Box 39"/>
          <p:cNvSpPr txBox="1">
            <a:spLocks noChangeArrowheads="1"/>
          </p:cNvSpPr>
          <p:nvPr/>
        </p:nvSpPr>
        <p:spPr bwMode="auto">
          <a:xfrm>
            <a:off x="2743200" y="462915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58" name="Text Box 40"/>
          <p:cNvSpPr txBox="1">
            <a:spLocks noChangeArrowheads="1"/>
          </p:cNvSpPr>
          <p:nvPr/>
        </p:nvSpPr>
        <p:spPr bwMode="auto">
          <a:xfrm>
            <a:off x="3733800" y="462915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59" name="Line 41"/>
          <p:cNvSpPr>
            <a:spLocks noChangeShapeType="1"/>
          </p:cNvSpPr>
          <p:nvPr/>
        </p:nvSpPr>
        <p:spPr bwMode="auto">
          <a:xfrm flipH="1">
            <a:off x="3124200" y="4357688"/>
            <a:ext cx="304800" cy="269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0" name="Line 42"/>
          <p:cNvSpPr>
            <a:spLocks noChangeShapeType="1"/>
          </p:cNvSpPr>
          <p:nvPr/>
        </p:nvSpPr>
        <p:spPr bwMode="auto">
          <a:xfrm>
            <a:off x="3657600" y="4357688"/>
            <a:ext cx="304800" cy="269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1" name="Text Box 43"/>
          <p:cNvSpPr txBox="1">
            <a:spLocks noChangeArrowheads="1"/>
          </p:cNvSpPr>
          <p:nvPr/>
        </p:nvSpPr>
        <p:spPr bwMode="auto">
          <a:xfrm>
            <a:off x="3352800" y="46291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9262" name="Text Box 44"/>
          <p:cNvSpPr txBox="1">
            <a:spLocks noChangeArrowheads="1"/>
          </p:cNvSpPr>
          <p:nvPr/>
        </p:nvSpPr>
        <p:spPr bwMode="auto">
          <a:xfrm>
            <a:off x="4648200" y="462915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D</a:t>
            </a:r>
          </a:p>
        </p:txBody>
      </p:sp>
      <p:sp>
        <p:nvSpPr>
          <p:cNvPr id="9263" name="Text Box 45"/>
          <p:cNvSpPr txBox="1">
            <a:spLocks noChangeArrowheads="1"/>
          </p:cNvSpPr>
          <p:nvPr/>
        </p:nvSpPr>
        <p:spPr bwMode="auto">
          <a:xfrm>
            <a:off x="2743200" y="5165725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D</a:t>
            </a:r>
          </a:p>
        </p:txBody>
      </p:sp>
      <p:sp>
        <p:nvSpPr>
          <p:cNvPr id="9264" name="Text Box 46"/>
          <p:cNvSpPr txBox="1">
            <a:spLocks noChangeArrowheads="1"/>
          </p:cNvSpPr>
          <p:nvPr/>
        </p:nvSpPr>
        <p:spPr bwMode="auto">
          <a:xfrm>
            <a:off x="3733800" y="5165725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D</a:t>
            </a:r>
          </a:p>
        </p:txBody>
      </p:sp>
      <p:sp>
        <p:nvSpPr>
          <p:cNvPr id="9265" name="Line 47"/>
          <p:cNvSpPr>
            <a:spLocks noChangeShapeType="1"/>
          </p:cNvSpPr>
          <p:nvPr/>
        </p:nvSpPr>
        <p:spPr bwMode="auto">
          <a:xfrm>
            <a:off x="4038600" y="3775075"/>
            <a:ext cx="228600" cy="312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Line 48"/>
          <p:cNvSpPr>
            <a:spLocks noChangeShapeType="1"/>
          </p:cNvSpPr>
          <p:nvPr/>
        </p:nvSpPr>
        <p:spPr bwMode="auto">
          <a:xfrm>
            <a:off x="4953000" y="4357688"/>
            <a:ext cx="0" cy="269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" name="Line 49"/>
          <p:cNvSpPr>
            <a:spLocks noChangeShapeType="1"/>
          </p:cNvSpPr>
          <p:nvPr/>
        </p:nvSpPr>
        <p:spPr bwMode="auto">
          <a:xfrm>
            <a:off x="3505200" y="4357688"/>
            <a:ext cx="0" cy="269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8" name="Line 50"/>
          <p:cNvSpPr>
            <a:spLocks noChangeShapeType="1"/>
          </p:cNvSpPr>
          <p:nvPr/>
        </p:nvSpPr>
        <p:spPr bwMode="auto">
          <a:xfrm>
            <a:off x="3048000" y="4895850"/>
            <a:ext cx="0" cy="269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9" name="Line 51"/>
          <p:cNvSpPr>
            <a:spLocks noChangeShapeType="1"/>
          </p:cNvSpPr>
          <p:nvPr/>
        </p:nvSpPr>
        <p:spPr bwMode="auto">
          <a:xfrm>
            <a:off x="4038600" y="4895850"/>
            <a:ext cx="0" cy="269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0" name="Line 52"/>
          <p:cNvSpPr>
            <a:spLocks noChangeShapeType="1"/>
          </p:cNvSpPr>
          <p:nvPr/>
        </p:nvSpPr>
        <p:spPr bwMode="auto">
          <a:xfrm>
            <a:off x="4953000" y="4895850"/>
            <a:ext cx="0" cy="269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1" name="Text Box 53"/>
          <p:cNvSpPr txBox="1">
            <a:spLocks noChangeArrowheads="1"/>
          </p:cNvSpPr>
          <p:nvPr/>
        </p:nvSpPr>
        <p:spPr bwMode="auto">
          <a:xfrm>
            <a:off x="2895600" y="5659438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1</a:t>
            </a:r>
          </a:p>
        </p:txBody>
      </p:sp>
      <p:sp>
        <p:nvSpPr>
          <p:cNvPr id="9272" name="Text Box 54"/>
          <p:cNvSpPr txBox="1">
            <a:spLocks noChangeArrowheads="1"/>
          </p:cNvSpPr>
          <p:nvPr/>
        </p:nvSpPr>
        <p:spPr bwMode="auto">
          <a:xfrm>
            <a:off x="3886200" y="5659438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2</a:t>
            </a:r>
          </a:p>
        </p:txBody>
      </p:sp>
      <p:sp>
        <p:nvSpPr>
          <p:cNvPr id="9273" name="Text Box 55"/>
          <p:cNvSpPr txBox="1">
            <a:spLocks noChangeArrowheads="1"/>
          </p:cNvSpPr>
          <p:nvPr/>
        </p:nvSpPr>
        <p:spPr bwMode="auto">
          <a:xfrm>
            <a:off x="4800600" y="5121275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3</a:t>
            </a:r>
          </a:p>
        </p:txBody>
      </p:sp>
      <p:sp>
        <p:nvSpPr>
          <p:cNvPr id="9274" name="Line 56"/>
          <p:cNvSpPr>
            <a:spLocks noChangeShapeType="1"/>
          </p:cNvSpPr>
          <p:nvPr/>
        </p:nvSpPr>
        <p:spPr bwMode="auto">
          <a:xfrm>
            <a:off x="3048000" y="5434013"/>
            <a:ext cx="0" cy="269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5" name="Line 57"/>
          <p:cNvSpPr>
            <a:spLocks noChangeShapeType="1"/>
          </p:cNvSpPr>
          <p:nvPr/>
        </p:nvSpPr>
        <p:spPr bwMode="auto">
          <a:xfrm>
            <a:off x="4038600" y="5434013"/>
            <a:ext cx="0" cy="269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6" name="Text Box 58"/>
          <p:cNvSpPr txBox="1">
            <a:spLocks noChangeArrowheads="1"/>
          </p:cNvSpPr>
          <p:nvPr/>
        </p:nvSpPr>
        <p:spPr bwMode="auto">
          <a:xfrm>
            <a:off x="6324600" y="381000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77" name="Line 59"/>
          <p:cNvSpPr>
            <a:spLocks noChangeShapeType="1"/>
          </p:cNvSpPr>
          <p:nvPr/>
        </p:nvSpPr>
        <p:spPr bwMode="auto">
          <a:xfrm flipH="1">
            <a:off x="6172200" y="4087813"/>
            <a:ext cx="30480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8" name="Line 60"/>
          <p:cNvSpPr>
            <a:spLocks noChangeShapeType="1"/>
          </p:cNvSpPr>
          <p:nvPr/>
        </p:nvSpPr>
        <p:spPr bwMode="auto">
          <a:xfrm>
            <a:off x="6858000" y="4087813"/>
            <a:ext cx="45720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9" name="Text Box 61"/>
          <p:cNvSpPr txBox="1">
            <a:spLocks noChangeArrowheads="1"/>
          </p:cNvSpPr>
          <p:nvPr/>
        </p:nvSpPr>
        <p:spPr bwMode="auto">
          <a:xfrm>
            <a:off x="5791200" y="4364038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E</a:t>
            </a:r>
          </a:p>
        </p:txBody>
      </p:sp>
      <p:sp>
        <p:nvSpPr>
          <p:cNvPr id="9280" name="Text Box 62"/>
          <p:cNvSpPr txBox="1">
            <a:spLocks noChangeArrowheads="1"/>
          </p:cNvSpPr>
          <p:nvPr/>
        </p:nvSpPr>
        <p:spPr bwMode="auto">
          <a:xfrm>
            <a:off x="7162800" y="4364038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T</a:t>
            </a:r>
          </a:p>
        </p:txBody>
      </p:sp>
      <p:sp>
        <p:nvSpPr>
          <p:cNvPr id="9281" name="Text Box 63"/>
          <p:cNvSpPr txBox="1">
            <a:spLocks noChangeArrowheads="1"/>
          </p:cNvSpPr>
          <p:nvPr/>
        </p:nvSpPr>
        <p:spPr bwMode="auto">
          <a:xfrm>
            <a:off x="6477000" y="4411663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9282" name="Text Box 64"/>
          <p:cNvSpPr txBox="1">
            <a:spLocks noChangeArrowheads="1"/>
          </p:cNvSpPr>
          <p:nvPr/>
        </p:nvSpPr>
        <p:spPr bwMode="auto">
          <a:xfrm>
            <a:off x="6705600" y="4918075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T</a:t>
            </a:r>
          </a:p>
        </p:txBody>
      </p:sp>
      <p:sp>
        <p:nvSpPr>
          <p:cNvPr id="9283" name="Text Box 65"/>
          <p:cNvSpPr txBox="1">
            <a:spLocks noChangeArrowheads="1"/>
          </p:cNvSpPr>
          <p:nvPr/>
        </p:nvSpPr>
        <p:spPr bwMode="auto">
          <a:xfrm>
            <a:off x="7696200" y="4918075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F</a:t>
            </a:r>
          </a:p>
        </p:txBody>
      </p:sp>
      <p:sp>
        <p:nvSpPr>
          <p:cNvPr id="9284" name="Line 66"/>
          <p:cNvSpPr>
            <a:spLocks noChangeShapeType="1"/>
          </p:cNvSpPr>
          <p:nvPr/>
        </p:nvSpPr>
        <p:spPr bwMode="auto">
          <a:xfrm flipH="1">
            <a:off x="7086600" y="4641850"/>
            <a:ext cx="30480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5" name="Line 67"/>
          <p:cNvSpPr>
            <a:spLocks noChangeShapeType="1"/>
          </p:cNvSpPr>
          <p:nvPr/>
        </p:nvSpPr>
        <p:spPr bwMode="auto">
          <a:xfrm>
            <a:off x="7620000" y="4641850"/>
            <a:ext cx="30480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6" name="Text Box 68"/>
          <p:cNvSpPr txBox="1">
            <a:spLocks noChangeArrowheads="1"/>
          </p:cNvSpPr>
          <p:nvPr/>
        </p:nvSpPr>
        <p:spPr bwMode="auto">
          <a:xfrm>
            <a:off x="7315200" y="4918075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*</a:t>
            </a:r>
          </a:p>
        </p:txBody>
      </p:sp>
      <p:sp>
        <p:nvSpPr>
          <p:cNvPr id="9287" name="Text Box 69"/>
          <p:cNvSpPr txBox="1">
            <a:spLocks noChangeArrowheads="1"/>
          </p:cNvSpPr>
          <p:nvPr/>
        </p:nvSpPr>
        <p:spPr bwMode="auto">
          <a:xfrm>
            <a:off x="5791200" y="4918075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T</a:t>
            </a:r>
          </a:p>
        </p:txBody>
      </p:sp>
      <p:sp>
        <p:nvSpPr>
          <p:cNvPr id="9288" name="Text Box 70"/>
          <p:cNvSpPr txBox="1">
            <a:spLocks noChangeArrowheads="1"/>
          </p:cNvSpPr>
          <p:nvPr/>
        </p:nvSpPr>
        <p:spPr bwMode="auto">
          <a:xfrm>
            <a:off x="6705600" y="548640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F</a:t>
            </a:r>
          </a:p>
        </p:txBody>
      </p:sp>
      <p:sp>
        <p:nvSpPr>
          <p:cNvPr id="9289" name="Text Box 71"/>
          <p:cNvSpPr txBox="1">
            <a:spLocks noChangeArrowheads="1"/>
          </p:cNvSpPr>
          <p:nvPr/>
        </p:nvSpPr>
        <p:spPr bwMode="auto">
          <a:xfrm>
            <a:off x="7696200" y="547370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D</a:t>
            </a:r>
          </a:p>
        </p:txBody>
      </p:sp>
      <p:sp>
        <p:nvSpPr>
          <p:cNvPr id="9290" name="Line 72"/>
          <p:cNvSpPr>
            <a:spLocks noChangeShapeType="1"/>
          </p:cNvSpPr>
          <p:nvPr/>
        </p:nvSpPr>
        <p:spPr bwMode="auto">
          <a:xfrm>
            <a:off x="6629400" y="4087813"/>
            <a:ext cx="0" cy="323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1" name="Line 73"/>
          <p:cNvSpPr>
            <a:spLocks noChangeShapeType="1"/>
          </p:cNvSpPr>
          <p:nvPr/>
        </p:nvSpPr>
        <p:spPr bwMode="auto">
          <a:xfrm>
            <a:off x="6096000" y="4641850"/>
            <a:ext cx="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2" name="Line 74"/>
          <p:cNvSpPr>
            <a:spLocks noChangeShapeType="1"/>
          </p:cNvSpPr>
          <p:nvPr/>
        </p:nvSpPr>
        <p:spPr bwMode="auto">
          <a:xfrm>
            <a:off x="7467600" y="4641850"/>
            <a:ext cx="0" cy="277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3" name="Line 75"/>
          <p:cNvSpPr>
            <a:spLocks noChangeShapeType="1"/>
          </p:cNvSpPr>
          <p:nvPr/>
        </p:nvSpPr>
        <p:spPr bwMode="auto">
          <a:xfrm>
            <a:off x="7010400" y="5197475"/>
            <a:ext cx="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4" name="Line 76"/>
          <p:cNvSpPr>
            <a:spLocks noChangeShapeType="1"/>
          </p:cNvSpPr>
          <p:nvPr/>
        </p:nvSpPr>
        <p:spPr bwMode="auto">
          <a:xfrm>
            <a:off x="8001000" y="5197475"/>
            <a:ext cx="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5" name="Line 77"/>
          <p:cNvSpPr>
            <a:spLocks noChangeShapeType="1"/>
          </p:cNvSpPr>
          <p:nvPr/>
        </p:nvSpPr>
        <p:spPr bwMode="auto">
          <a:xfrm>
            <a:off x="6096000" y="5197475"/>
            <a:ext cx="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6" name="Text Box 78"/>
          <p:cNvSpPr txBox="1">
            <a:spLocks noChangeArrowheads="1"/>
          </p:cNvSpPr>
          <p:nvPr/>
        </p:nvSpPr>
        <p:spPr bwMode="auto">
          <a:xfrm>
            <a:off x="5943600" y="65214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1</a:t>
            </a:r>
          </a:p>
        </p:txBody>
      </p:sp>
      <p:sp>
        <p:nvSpPr>
          <p:cNvPr id="9297" name="Text Box 79"/>
          <p:cNvSpPr txBox="1">
            <a:spLocks noChangeArrowheads="1"/>
          </p:cNvSpPr>
          <p:nvPr/>
        </p:nvSpPr>
        <p:spPr bwMode="auto">
          <a:xfrm>
            <a:off x="6858000" y="65214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2</a:t>
            </a:r>
          </a:p>
        </p:txBody>
      </p:sp>
      <p:sp>
        <p:nvSpPr>
          <p:cNvPr id="9298" name="Text Box 80"/>
          <p:cNvSpPr txBox="1">
            <a:spLocks noChangeArrowheads="1"/>
          </p:cNvSpPr>
          <p:nvPr/>
        </p:nvSpPr>
        <p:spPr bwMode="auto">
          <a:xfrm>
            <a:off x="7848600" y="59817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3</a:t>
            </a:r>
          </a:p>
        </p:txBody>
      </p:sp>
      <p:sp>
        <p:nvSpPr>
          <p:cNvPr id="9299" name="Line 81"/>
          <p:cNvSpPr>
            <a:spLocks noChangeShapeType="1"/>
          </p:cNvSpPr>
          <p:nvPr/>
        </p:nvSpPr>
        <p:spPr bwMode="auto">
          <a:xfrm>
            <a:off x="7010400" y="5751513"/>
            <a:ext cx="0" cy="2778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0" name="Line 82"/>
          <p:cNvSpPr>
            <a:spLocks noChangeShapeType="1"/>
          </p:cNvSpPr>
          <p:nvPr/>
        </p:nvSpPr>
        <p:spPr bwMode="auto">
          <a:xfrm>
            <a:off x="8001000" y="5751513"/>
            <a:ext cx="0" cy="2778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1" name="Text Box 87"/>
          <p:cNvSpPr txBox="1">
            <a:spLocks noChangeArrowheads="1"/>
          </p:cNvSpPr>
          <p:nvPr/>
        </p:nvSpPr>
        <p:spPr bwMode="auto">
          <a:xfrm>
            <a:off x="5867400" y="548640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F</a:t>
            </a:r>
          </a:p>
        </p:txBody>
      </p:sp>
      <p:sp>
        <p:nvSpPr>
          <p:cNvPr id="9302" name="Text Box 88"/>
          <p:cNvSpPr txBox="1">
            <a:spLocks noChangeArrowheads="1"/>
          </p:cNvSpPr>
          <p:nvPr/>
        </p:nvSpPr>
        <p:spPr bwMode="auto">
          <a:xfrm>
            <a:off x="5867400" y="609600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D</a:t>
            </a:r>
          </a:p>
        </p:txBody>
      </p:sp>
      <p:sp>
        <p:nvSpPr>
          <p:cNvPr id="9303" name="Text Box 89"/>
          <p:cNvSpPr txBox="1">
            <a:spLocks noChangeArrowheads="1"/>
          </p:cNvSpPr>
          <p:nvPr/>
        </p:nvSpPr>
        <p:spPr bwMode="auto">
          <a:xfrm>
            <a:off x="6705600" y="5943600"/>
            <a:ext cx="6096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D</a:t>
            </a:r>
          </a:p>
        </p:txBody>
      </p:sp>
      <p:sp>
        <p:nvSpPr>
          <p:cNvPr id="9304" name="Line 90"/>
          <p:cNvSpPr>
            <a:spLocks noChangeShapeType="1"/>
          </p:cNvSpPr>
          <p:nvPr/>
        </p:nvSpPr>
        <p:spPr bwMode="auto">
          <a:xfrm>
            <a:off x="6172200" y="5791200"/>
            <a:ext cx="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5" name="Line 91"/>
          <p:cNvSpPr>
            <a:spLocks noChangeShapeType="1"/>
          </p:cNvSpPr>
          <p:nvPr/>
        </p:nvSpPr>
        <p:spPr bwMode="auto">
          <a:xfrm>
            <a:off x="6096000" y="6324600"/>
            <a:ext cx="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6" name="Line 92"/>
          <p:cNvSpPr>
            <a:spLocks noChangeShapeType="1"/>
          </p:cNvSpPr>
          <p:nvPr/>
        </p:nvSpPr>
        <p:spPr bwMode="auto">
          <a:xfrm>
            <a:off x="7010400" y="6248400"/>
            <a:ext cx="0" cy="276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Discussion #4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C5284B9-41BD-7640-9AF6-B476F276C3D2}" type="slidenum">
              <a:rPr lang="en-US" sz="1400"/>
              <a:pPr eaLnBrk="1" hangingPunct="1"/>
              <a:t>8</a:t>
            </a:fld>
            <a:r>
              <a:rPr lang="en-US" sz="1400"/>
              <a:t>/17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9144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Fixing Associative Ambiguity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Left recursion yields left associativity.</a:t>
            </a:r>
          </a:p>
          <a:p>
            <a:pPr eaLnBrk="1" hangingPunct="1"/>
            <a:r>
              <a:rPr lang="en-US">
                <a:latin typeface="Times New Roman" charset="0"/>
              </a:rPr>
              <a:t>Right recursion yields right associativity.</a:t>
            </a:r>
          </a:p>
        </p:txBody>
      </p:sp>
    </p:spTree>
    <p:extLst>
      <p:ext uri="{BB962C8B-B14F-4D97-AF65-F5344CB8AC3E}">
        <p14:creationId xmlns:p14="http://schemas.microsoft.com/office/powerpoint/2010/main" val="75241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Discussion #4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2FE8426-81B8-DE48-87BB-CB4DA5F258D9}" type="slidenum">
              <a:rPr lang="en-US" sz="1400"/>
              <a:pPr eaLnBrk="1" hangingPunct="1"/>
              <a:t>9</a:t>
            </a:fld>
            <a:r>
              <a:rPr lang="en-US" sz="1400"/>
              <a:t>/17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imes New Roman" charset="0"/>
              </a:rPr>
              <a:t>Left Associativity </a:t>
            </a:r>
            <a:r>
              <a:rPr lang="en-US" sz="3600">
                <a:latin typeface="Times New Roman" charset="0"/>
                <a:cs typeface="Times New Roman" charset="0"/>
              </a:rPr>
              <a:t>~</a:t>
            </a:r>
            <a:r>
              <a:rPr lang="en-US" sz="3600">
                <a:latin typeface="Times New Roman" charset="0"/>
              </a:rPr>
              <a:t> Left Recursion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600200" y="2133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D | D </a:t>
            </a:r>
            <a:r>
              <a:rPr lang="en-US">
                <a:sym typeface="Symbol" charset="0"/>
              </a:rPr>
              <a:t></a:t>
            </a:r>
            <a:r>
              <a:rPr lang="en-US"/>
              <a:t> E</a:t>
            </a:r>
          </a:p>
        </p:txBody>
      </p:sp>
      <p:grpSp>
        <p:nvGrpSpPr>
          <p:cNvPr id="11271" name="Group 65"/>
          <p:cNvGrpSpPr>
            <a:grpSpLocks/>
          </p:cNvGrpSpPr>
          <p:nvPr/>
        </p:nvGrpSpPr>
        <p:grpSpPr bwMode="auto">
          <a:xfrm>
            <a:off x="4267200" y="2133600"/>
            <a:ext cx="3276600" cy="457200"/>
            <a:chOff x="2352" y="1104"/>
            <a:chExt cx="2064" cy="288"/>
          </a:xfrm>
        </p:grpSpPr>
        <p:sp>
          <p:nvSpPr>
            <p:cNvPr id="11321" name="Text Box 4"/>
            <p:cNvSpPr txBox="1">
              <a:spLocks noChangeArrowheads="1"/>
            </p:cNvSpPr>
            <p:nvPr/>
          </p:nvSpPr>
          <p:spPr bwMode="auto">
            <a:xfrm>
              <a:off x="2352" y="110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1322" name="Text Box 5"/>
            <p:cNvSpPr txBox="1">
              <a:spLocks noChangeArrowheads="1"/>
            </p:cNvSpPr>
            <p:nvPr/>
          </p:nvSpPr>
          <p:spPr bwMode="auto">
            <a:xfrm>
              <a:off x="2976" y="1104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 </a:t>
              </a:r>
              <a:r>
                <a:rPr lang="en-US">
                  <a:sym typeface="Symbol" charset="0"/>
                </a:rPr>
                <a:t></a:t>
              </a:r>
              <a:r>
                <a:rPr lang="en-US"/>
                <a:t> D | E </a:t>
              </a:r>
              <a:r>
                <a:rPr lang="en-US">
                  <a:sym typeface="Symbol" charset="0"/>
                </a:rPr>
                <a:t></a:t>
              </a:r>
              <a:r>
                <a:rPr lang="en-US"/>
                <a:t> D</a:t>
              </a:r>
            </a:p>
          </p:txBody>
        </p:sp>
      </p:grp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1752600" y="2743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3 </a:t>
            </a:r>
            <a:r>
              <a:rPr lang="en-US">
                <a:sym typeface="Symbol" charset="0"/>
              </a:rPr>
              <a:t></a:t>
            </a:r>
            <a:r>
              <a:rPr lang="en-US"/>
              <a:t>  2 </a:t>
            </a:r>
            <a:r>
              <a:rPr lang="en-US">
                <a:sym typeface="Symbol" charset="0"/>
              </a:rPr>
              <a:t></a:t>
            </a:r>
            <a:r>
              <a:rPr lang="en-US"/>
              <a:t> 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18288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26670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23622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30480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24384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3048000" y="5943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281" name="Text Box 18"/>
          <p:cNvSpPr txBox="1">
            <a:spLocks noChangeArrowheads="1"/>
          </p:cNvSpPr>
          <p:nvPr/>
        </p:nvSpPr>
        <p:spPr bwMode="auto">
          <a:xfrm>
            <a:off x="22860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</a:t>
            </a:r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</a:t>
            </a:r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2438400" y="3581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2"/>
          <p:cNvSpPr>
            <a:spLocks noChangeShapeType="1"/>
          </p:cNvSpPr>
          <p:nvPr/>
        </p:nvSpPr>
        <p:spPr bwMode="auto">
          <a:xfrm>
            <a:off x="3200400" y="4953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 flipH="1">
            <a:off x="19812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>
            <a:off x="2590800" y="4953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7"/>
          <p:cNvSpPr>
            <a:spLocks noChangeShapeType="1"/>
          </p:cNvSpPr>
          <p:nvPr/>
        </p:nvSpPr>
        <p:spPr bwMode="auto">
          <a:xfrm>
            <a:off x="2514600" y="3581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8"/>
          <p:cNvSpPr>
            <a:spLocks noChangeShapeType="1"/>
          </p:cNvSpPr>
          <p:nvPr/>
        </p:nvSpPr>
        <p:spPr bwMode="auto">
          <a:xfrm flipH="1">
            <a:off x="2057400" y="3581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9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30"/>
          <p:cNvSpPr>
            <a:spLocks noChangeShapeType="1"/>
          </p:cNvSpPr>
          <p:nvPr/>
        </p:nvSpPr>
        <p:spPr bwMode="auto">
          <a:xfrm>
            <a:off x="2971800" y="4267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31"/>
          <p:cNvSpPr>
            <a:spLocks noChangeShapeType="1"/>
          </p:cNvSpPr>
          <p:nvPr/>
        </p:nvSpPr>
        <p:spPr bwMode="auto">
          <a:xfrm flipH="1">
            <a:off x="2514600" y="4267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Text Box 36"/>
          <p:cNvSpPr txBox="1">
            <a:spLocks noChangeArrowheads="1"/>
          </p:cNvSpPr>
          <p:nvPr/>
        </p:nvSpPr>
        <p:spPr bwMode="auto">
          <a:xfrm>
            <a:off x="60960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1293" name="Text Box 37"/>
          <p:cNvSpPr txBox="1"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1294" name="Text Box 38"/>
          <p:cNvSpPr txBox="1">
            <a:spLocks noChangeArrowheads="1"/>
          </p:cNvSpPr>
          <p:nvPr/>
        </p:nvSpPr>
        <p:spPr bwMode="auto">
          <a:xfrm>
            <a:off x="64770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11295" name="Text Box 40"/>
          <p:cNvSpPr txBox="1"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1296" name="Text Box 41"/>
          <p:cNvSpPr txBox="1">
            <a:spLocks noChangeArrowheads="1"/>
          </p:cNvSpPr>
          <p:nvPr/>
        </p:nvSpPr>
        <p:spPr bwMode="auto">
          <a:xfrm>
            <a:off x="59436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11297" name="Text Box 42"/>
          <p:cNvSpPr txBox="1">
            <a:spLocks noChangeArrowheads="1"/>
          </p:cNvSpPr>
          <p:nvPr/>
        </p:nvSpPr>
        <p:spPr bwMode="auto">
          <a:xfrm>
            <a:off x="53340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</a:t>
            </a:r>
          </a:p>
        </p:txBody>
      </p:sp>
      <p:sp>
        <p:nvSpPr>
          <p:cNvPr id="11298" name="Text Box 43"/>
          <p:cNvSpPr txBox="1"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299" name="Text Box 44"/>
          <p:cNvSpPr txBox="1">
            <a:spLocks noChangeArrowheads="1"/>
          </p:cNvSpPr>
          <p:nvPr/>
        </p:nvSpPr>
        <p:spPr bwMode="auto">
          <a:xfrm>
            <a:off x="6019800" y="518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300" name="Text Box 45"/>
          <p:cNvSpPr txBox="1">
            <a:spLocks noChangeArrowheads="1"/>
          </p:cNvSpPr>
          <p:nvPr/>
        </p:nvSpPr>
        <p:spPr bwMode="auto">
          <a:xfrm>
            <a:off x="60960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</a:t>
            </a:r>
          </a:p>
        </p:txBody>
      </p:sp>
      <p:sp>
        <p:nvSpPr>
          <p:cNvPr id="11301" name="Text Box 46"/>
          <p:cNvSpPr txBox="1">
            <a:spLocks noChangeArrowheads="1"/>
          </p:cNvSpPr>
          <p:nvPr/>
        </p:nvSpPr>
        <p:spPr bwMode="auto">
          <a:xfrm>
            <a:off x="56388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</a:t>
            </a:r>
          </a:p>
        </p:txBody>
      </p:sp>
      <p:sp>
        <p:nvSpPr>
          <p:cNvPr id="11302" name="Line 47"/>
          <p:cNvSpPr>
            <a:spLocks noChangeShapeType="1"/>
          </p:cNvSpPr>
          <p:nvPr/>
        </p:nvSpPr>
        <p:spPr bwMode="auto">
          <a:xfrm>
            <a:off x="6248400" y="3581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Line 48"/>
          <p:cNvSpPr>
            <a:spLocks noChangeShapeType="1"/>
          </p:cNvSpPr>
          <p:nvPr/>
        </p:nvSpPr>
        <p:spPr bwMode="auto">
          <a:xfrm>
            <a:off x="5486400" y="5638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Line 51"/>
          <p:cNvSpPr>
            <a:spLocks noChangeShapeType="1"/>
          </p:cNvSpPr>
          <p:nvPr/>
        </p:nvSpPr>
        <p:spPr bwMode="auto">
          <a:xfrm>
            <a:off x="5486400" y="4953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5" name="Line 52"/>
          <p:cNvSpPr>
            <a:spLocks noChangeShapeType="1"/>
          </p:cNvSpPr>
          <p:nvPr/>
        </p:nvSpPr>
        <p:spPr bwMode="auto">
          <a:xfrm>
            <a:off x="6324600" y="3581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Line 53"/>
          <p:cNvSpPr>
            <a:spLocks noChangeShapeType="1"/>
          </p:cNvSpPr>
          <p:nvPr/>
        </p:nvSpPr>
        <p:spPr bwMode="auto">
          <a:xfrm flipH="1">
            <a:off x="5867400" y="3581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Line 54"/>
          <p:cNvSpPr>
            <a:spLocks noChangeShapeType="1"/>
          </p:cNvSpPr>
          <p:nvPr/>
        </p:nvSpPr>
        <p:spPr bwMode="auto">
          <a:xfrm>
            <a:off x="57912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Line 55"/>
          <p:cNvSpPr>
            <a:spLocks noChangeShapeType="1"/>
          </p:cNvSpPr>
          <p:nvPr/>
        </p:nvSpPr>
        <p:spPr bwMode="auto">
          <a:xfrm>
            <a:off x="5867400" y="4267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Line 56"/>
          <p:cNvSpPr>
            <a:spLocks noChangeShapeType="1"/>
          </p:cNvSpPr>
          <p:nvPr/>
        </p:nvSpPr>
        <p:spPr bwMode="auto">
          <a:xfrm flipH="1">
            <a:off x="5410200" y="4267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0" name="Text Box 61"/>
          <p:cNvSpPr txBox="1">
            <a:spLocks noChangeArrowheads="1"/>
          </p:cNvSpPr>
          <p:nvPr/>
        </p:nvSpPr>
        <p:spPr bwMode="auto">
          <a:xfrm>
            <a:off x="655320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311" name="Text Box 63"/>
          <p:cNvSpPr txBox="1">
            <a:spLocks noChangeArrowheads="1"/>
          </p:cNvSpPr>
          <p:nvPr/>
        </p:nvSpPr>
        <p:spPr bwMode="auto">
          <a:xfrm>
            <a:off x="5562600" y="2743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3 </a:t>
            </a:r>
            <a:r>
              <a:rPr lang="en-US">
                <a:sym typeface="Symbol" charset="0"/>
              </a:rPr>
              <a:t></a:t>
            </a:r>
            <a:r>
              <a:rPr lang="en-US"/>
              <a:t> 2 </a:t>
            </a:r>
            <a:r>
              <a:rPr lang="en-US">
                <a:sym typeface="Symbol" charset="0"/>
              </a:rPr>
              <a:t></a:t>
            </a:r>
            <a:r>
              <a:rPr lang="en-US"/>
              <a:t> 1</a:t>
            </a:r>
          </a:p>
        </p:txBody>
      </p:sp>
      <p:sp>
        <p:nvSpPr>
          <p:cNvPr id="11312" name="Text Box 66"/>
          <p:cNvSpPr txBox="1">
            <a:spLocks noChangeArrowheads="1"/>
          </p:cNvSpPr>
          <p:nvPr/>
        </p:nvSpPr>
        <p:spPr bwMode="auto">
          <a:xfrm>
            <a:off x="3032125" y="522287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11313" name="Line 67"/>
          <p:cNvSpPr>
            <a:spLocks noChangeShapeType="1"/>
          </p:cNvSpPr>
          <p:nvPr/>
        </p:nvSpPr>
        <p:spPr bwMode="auto">
          <a:xfrm>
            <a:off x="3200400" y="5638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Line 69"/>
          <p:cNvSpPr>
            <a:spLocks noChangeShapeType="1"/>
          </p:cNvSpPr>
          <p:nvPr/>
        </p:nvSpPr>
        <p:spPr bwMode="auto">
          <a:xfrm>
            <a:off x="6172200" y="4876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Line 70"/>
          <p:cNvSpPr>
            <a:spLocks noChangeShapeType="1"/>
          </p:cNvSpPr>
          <p:nvPr/>
        </p:nvSpPr>
        <p:spPr bwMode="auto">
          <a:xfrm>
            <a:off x="6705600" y="4191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AutoShape 71"/>
          <p:cNvSpPr>
            <a:spLocks noChangeArrowheads="1"/>
          </p:cNvSpPr>
          <p:nvPr/>
        </p:nvSpPr>
        <p:spPr bwMode="auto">
          <a:xfrm>
            <a:off x="5334000" y="1905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317" name="AutoShape 72"/>
          <p:cNvSpPr>
            <a:spLocks noChangeArrowheads="1"/>
          </p:cNvSpPr>
          <p:nvPr/>
        </p:nvSpPr>
        <p:spPr bwMode="auto">
          <a:xfrm>
            <a:off x="6400800" y="1905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1318" name="Group 75"/>
          <p:cNvGrpSpPr>
            <a:grpSpLocks/>
          </p:cNvGrpSpPr>
          <p:nvPr/>
        </p:nvGrpSpPr>
        <p:grpSpPr bwMode="auto">
          <a:xfrm>
            <a:off x="1066800" y="2209800"/>
            <a:ext cx="2819400" cy="4038600"/>
            <a:chOff x="672" y="1392"/>
            <a:chExt cx="1776" cy="2544"/>
          </a:xfrm>
        </p:grpSpPr>
        <p:sp>
          <p:nvSpPr>
            <p:cNvPr id="11319" name="Line 73"/>
            <p:cNvSpPr>
              <a:spLocks noChangeShapeType="1"/>
            </p:cNvSpPr>
            <p:nvPr/>
          </p:nvSpPr>
          <p:spPr bwMode="auto">
            <a:xfrm flipH="1">
              <a:off x="672" y="1392"/>
              <a:ext cx="1776" cy="2496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Line 74"/>
            <p:cNvSpPr>
              <a:spLocks noChangeShapeType="1"/>
            </p:cNvSpPr>
            <p:nvPr/>
          </p:nvSpPr>
          <p:spPr bwMode="auto">
            <a:xfrm>
              <a:off x="720" y="1392"/>
              <a:ext cx="1728" cy="254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174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738</Words>
  <Application>Microsoft Macintosh PowerPoint</Application>
  <PresentationFormat>On-screen Show (4:3)</PresentationFormat>
  <Paragraphs>226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Multiple Parse Trees</vt:lpstr>
      <vt:lpstr>Ambiguity</vt:lpstr>
      <vt:lpstr>Ambiguous Grammars</vt:lpstr>
      <vt:lpstr>An Ambiguous Grammar</vt:lpstr>
      <vt:lpstr>Ambiguity &amp; Multiple Meanings</vt:lpstr>
      <vt:lpstr>Fixing Precedence Ambiguity</vt:lpstr>
      <vt:lpstr>Example: Fixing Precedence Ambiguity</vt:lpstr>
      <vt:lpstr>Fixing Associative Ambiguity</vt:lpstr>
      <vt:lpstr>Left Associativity ~ Left Recursion</vt:lpstr>
      <vt:lpstr>Right Associativity ~ Right Recursion</vt:lpstr>
      <vt:lpstr>Adding the Power Operator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Top-Down Parsing</dc:title>
  <dc:creator>Eric Mercer</dc:creator>
  <cp:lastModifiedBy>Eric Mercer</cp:lastModifiedBy>
  <cp:revision>4</cp:revision>
  <dcterms:created xsi:type="dcterms:W3CDTF">2014-01-16T20:02:35Z</dcterms:created>
  <dcterms:modified xsi:type="dcterms:W3CDTF">2014-01-21T16:37:15Z</dcterms:modified>
</cp:coreProperties>
</file>