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95" r:id="rId2"/>
    <p:sldId id="284" r:id="rId3"/>
    <p:sldId id="297" r:id="rId4"/>
    <p:sldId id="298" r:id="rId5"/>
    <p:sldId id="299" r:id="rId6"/>
    <p:sldId id="300" r:id="rId7"/>
    <p:sldId id="304" r:id="rId8"/>
    <p:sldId id="305" r:id="rId9"/>
    <p:sldId id="301" r:id="rId10"/>
    <p:sldId id="306" r:id="rId11"/>
    <p:sldId id="308" r:id="rId12"/>
    <p:sldId id="309" r:id="rId13"/>
    <p:sldId id="314" r:id="rId14"/>
    <p:sldId id="302" r:id="rId15"/>
    <p:sldId id="307" r:id="rId16"/>
    <p:sldId id="311" r:id="rId17"/>
    <p:sldId id="313" r:id="rId18"/>
    <p:sldId id="312" r:id="rId19"/>
    <p:sldId id="303" r:id="rId20"/>
    <p:sldId id="315" r:id="rId21"/>
    <p:sldId id="310" r:id="rId22"/>
    <p:sldId id="296" r:id="rId23"/>
  </p:sldIdLst>
  <p:sldSz cx="12192000" cy="6858000"/>
  <p:notesSz cx="6858000" cy="9144000"/>
  <p:defaultTextStyle>
    <a:defPPr>
      <a:defRPr lang="en-US"/>
    </a:defPPr>
    <a:lvl1pPr marL="0" algn="l" defTabSz="1088279" rtl="0" eaLnBrk="1" latinLnBrk="0" hangingPunct="1">
      <a:defRPr sz="2143" kern="1200">
        <a:solidFill>
          <a:schemeClr val="tx1"/>
        </a:solidFill>
        <a:latin typeface="+mn-lt"/>
        <a:ea typeface="+mn-ea"/>
        <a:cs typeface="+mn-cs"/>
      </a:defRPr>
    </a:lvl1pPr>
    <a:lvl2pPr marL="544139" algn="l" defTabSz="1088279" rtl="0" eaLnBrk="1" latinLnBrk="0" hangingPunct="1">
      <a:defRPr sz="2143" kern="1200">
        <a:solidFill>
          <a:schemeClr val="tx1"/>
        </a:solidFill>
        <a:latin typeface="+mn-lt"/>
        <a:ea typeface="+mn-ea"/>
        <a:cs typeface="+mn-cs"/>
      </a:defRPr>
    </a:lvl2pPr>
    <a:lvl3pPr marL="1088279" algn="l" defTabSz="1088279" rtl="0" eaLnBrk="1" latinLnBrk="0" hangingPunct="1">
      <a:defRPr sz="2143" kern="1200">
        <a:solidFill>
          <a:schemeClr val="tx1"/>
        </a:solidFill>
        <a:latin typeface="+mn-lt"/>
        <a:ea typeface="+mn-ea"/>
        <a:cs typeface="+mn-cs"/>
      </a:defRPr>
    </a:lvl3pPr>
    <a:lvl4pPr marL="1632418" algn="l" defTabSz="1088279" rtl="0" eaLnBrk="1" latinLnBrk="0" hangingPunct="1">
      <a:defRPr sz="2143" kern="1200">
        <a:solidFill>
          <a:schemeClr val="tx1"/>
        </a:solidFill>
        <a:latin typeface="+mn-lt"/>
        <a:ea typeface="+mn-ea"/>
        <a:cs typeface="+mn-cs"/>
      </a:defRPr>
    </a:lvl4pPr>
    <a:lvl5pPr marL="2176558" algn="l" defTabSz="1088279" rtl="0" eaLnBrk="1" latinLnBrk="0" hangingPunct="1">
      <a:defRPr sz="2143" kern="1200">
        <a:solidFill>
          <a:schemeClr val="tx1"/>
        </a:solidFill>
        <a:latin typeface="+mn-lt"/>
        <a:ea typeface="+mn-ea"/>
        <a:cs typeface="+mn-cs"/>
      </a:defRPr>
    </a:lvl5pPr>
    <a:lvl6pPr marL="2720696" algn="l" defTabSz="1088279" rtl="0" eaLnBrk="1" latinLnBrk="0" hangingPunct="1">
      <a:defRPr sz="2143" kern="1200">
        <a:solidFill>
          <a:schemeClr val="tx1"/>
        </a:solidFill>
        <a:latin typeface="+mn-lt"/>
        <a:ea typeface="+mn-ea"/>
        <a:cs typeface="+mn-cs"/>
      </a:defRPr>
    </a:lvl6pPr>
    <a:lvl7pPr marL="3264836" algn="l" defTabSz="1088279" rtl="0" eaLnBrk="1" latinLnBrk="0" hangingPunct="1">
      <a:defRPr sz="2143" kern="1200">
        <a:solidFill>
          <a:schemeClr val="tx1"/>
        </a:solidFill>
        <a:latin typeface="+mn-lt"/>
        <a:ea typeface="+mn-ea"/>
        <a:cs typeface="+mn-cs"/>
      </a:defRPr>
    </a:lvl7pPr>
    <a:lvl8pPr marL="3808976" algn="l" defTabSz="1088279" rtl="0" eaLnBrk="1" latinLnBrk="0" hangingPunct="1">
      <a:defRPr sz="2143" kern="1200">
        <a:solidFill>
          <a:schemeClr val="tx1"/>
        </a:solidFill>
        <a:latin typeface="+mn-lt"/>
        <a:ea typeface="+mn-ea"/>
        <a:cs typeface="+mn-cs"/>
      </a:defRPr>
    </a:lvl8pPr>
    <a:lvl9pPr marL="4353115" algn="l" defTabSz="1088279"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D88"/>
    <a:srgbClr val="00693E"/>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87" autoAdjust="0"/>
    <p:restoredTop sz="96241" autoAdjust="0"/>
  </p:normalViewPr>
  <p:slideViewPr>
    <p:cSldViewPr showGuides="1">
      <p:cViewPr varScale="1">
        <p:scale>
          <a:sx n="202" d="100"/>
          <a:sy n="202" d="100"/>
        </p:scale>
        <p:origin x="840" y="192"/>
      </p:cViewPr>
      <p:guideLst>
        <p:guide orient="horz" pos="2160"/>
        <p:guide pos="3840"/>
      </p:guideLst>
    </p:cSldViewPr>
  </p:slideViewPr>
  <p:notesTextViewPr>
    <p:cViewPr>
      <p:scale>
        <a:sx n="1" d="1"/>
        <a:sy n="1" d="1"/>
      </p:scale>
      <p:origin x="0" y="0"/>
    </p:cViewPr>
  </p:notesTextViewPr>
  <p:notesViewPr>
    <p:cSldViewPr showGuides="1">
      <p:cViewPr varScale="1">
        <p:scale>
          <a:sx n="48" d="100"/>
          <a:sy n="48" d="100"/>
        </p:scale>
        <p:origin x="-272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12/2/2025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12/2/2025</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088279" rtl="0" eaLnBrk="1" latinLnBrk="0" hangingPunct="1">
      <a:defRPr sz="1428" kern="1200">
        <a:solidFill>
          <a:schemeClr val="tx1"/>
        </a:solidFill>
        <a:latin typeface="+mn-lt"/>
        <a:ea typeface="+mn-ea"/>
        <a:cs typeface="+mn-cs"/>
      </a:defRPr>
    </a:lvl1pPr>
    <a:lvl2pPr marL="544139" algn="l" defTabSz="1088279" rtl="0" eaLnBrk="1" latinLnBrk="0" hangingPunct="1">
      <a:defRPr sz="1428" kern="1200">
        <a:solidFill>
          <a:schemeClr val="tx1"/>
        </a:solidFill>
        <a:latin typeface="+mn-lt"/>
        <a:ea typeface="+mn-ea"/>
        <a:cs typeface="+mn-cs"/>
      </a:defRPr>
    </a:lvl2pPr>
    <a:lvl3pPr marL="1088279" algn="l" defTabSz="1088279" rtl="0" eaLnBrk="1" latinLnBrk="0" hangingPunct="1">
      <a:defRPr sz="1428" kern="1200">
        <a:solidFill>
          <a:schemeClr val="tx1"/>
        </a:solidFill>
        <a:latin typeface="+mn-lt"/>
        <a:ea typeface="+mn-ea"/>
        <a:cs typeface="+mn-cs"/>
      </a:defRPr>
    </a:lvl3pPr>
    <a:lvl4pPr marL="1632418" algn="l" defTabSz="1088279" rtl="0" eaLnBrk="1" latinLnBrk="0" hangingPunct="1">
      <a:defRPr sz="1428" kern="1200">
        <a:solidFill>
          <a:schemeClr val="tx1"/>
        </a:solidFill>
        <a:latin typeface="+mn-lt"/>
        <a:ea typeface="+mn-ea"/>
        <a:cs typeface="+mn-cs"/>
      </a:defRPr>
    </a:lvl4pPr>
    <a:lvl5pPr marL="2176558" algn="l" defTabSz="1088279" rtl="0" eaLnBrk="1" latinLnBrk="0" hangingPunct="1">
      <a:defRPr sz="1428" kern="1200">
        <a:solidFill>
          <a:schemeClr val="tx1"/>
        </a:solidFill>
        <a:latin typeface="+mn-lt"/>
        <a:ea typeface="+mn-ea"/>
        <a:cs typeface="+mn-cs"/>
      </a:defRPr>
    </a:lvl5pPr>
    <a:lvl6pPr marL="2720696" algn="l" defTabSz="1088279" rtl="0" eaLnBrk="1" latinLnBrk="0" hangingPunct="1">
      <a:defRPr sz="1428" kern="1200">
        <a:solidFill>
          <a:schemeClr val="tx1"/>
        </a:solidFill>
        <a:latin typeface="+mn-lt"/>
        <a:ea typeface="+mn-ea"/>
        <a:cs typeface="+mn-cs"/>
      </a:defRPr>
    </a:lvl6pPr>
    <a:lvl7pPr marL="3264836" algn="l" defTabSz="1088279" rtl="0" eaLnBrk="1" latinLnBrk="0" hangingPunct="1">
      <a:defRPr sz="1428" kern="1200">
        <a:solidFill>
          <a:schemeClr val="tx1"/>
        </a:solidFill>
        <a:latin typeface="+mn-lt"/>
        <a:ea typeface="+mn-ea"/>
        <a:cs typeface="+mn-cs"/>
      </a:defRPr>
    </a:lvl7pPr>
    <a:lvl8pPr marL="3808976" algn="l" defTabSz="1088279" rtl="0" eaLnBrk="1" latinLnBrk="0" hangingPunct="1">
      <a:defRPr sz="1428" kern="1200">
        <a:solidFill>
          <a:schemeClr val="tx1"/>
        </a:solidFill>
        <a:latin typeface="+mn-lt"/>
        <a:ea typeface="+mn-ea"/>
        <a:cs typeface="+mn-cs"/>
      </a:defRPr>
    </a:lvl8pPr>
    <a:lvl9pPr marL="4353115" algn="l" defTabSz="1088279" rtl="0" eaLnBrk="1" latinLnBrk="0" hangingPunct="1">
      <a:defRPr sz="14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2AB3C50-0815-4E72-B5C0-4CC01800180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pic>
        <p:nvPicPr>
          <p:cNvPr id="12" name="Picture 11">
            <a:extLst>
              <a:ext uri="{FF2B5EF4-FFF2-40B4-BE49-F238E27FC236}">
                <a16:creationId xmlns:a16="http://schemas.microsoft.com/office/drawing/2014/main" id="{3AD6D95E-88C9-4F51-9A96-C6DC690C4E41}"/>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sp>
        <p:nvSpPr>
          <p:cNvPr id="9" name="Text Placeholder 8">
            <a:extLst>
              <a:ext uri="{FF2B5EF4-FFF2-40B4-BE49-F238E27FC236}">
                <a16:creationId xmlns:a16="http://schemas.microsoft.com/office/drawing/2014/main" id="{2670AC6F-A8DE-43B1-AB32-8BCC2ADD0A50}"/>
              </a:ext>
            </a:extLst>
          </p:cNvPr>
          <p:cNvSpPr>
            <a:spLocks noGrp="1"/>
          </p:cNvSpPr>
          <p:nvPr>
            <p:ph type="body" sz="quarter" idx="12" hasCustomPrompt="1"/>
          </p:nvPr>
        </p:nvSpPr>
        <p:spPr>
          <a:xfrm>
            <a:off x="321510" y="184205"/>
            <a:ext cx="2700330" cy="217696"/>
          </a:xfrm>
        </p:spPr>
        <p:txBody>
          <a:bodyPr anchor="ctr">
            <a:normAutofit/>
          </a:bodyPr>
          <a:lstStyle>
            <a:lvl1pPr marL="0" indent="0" algn="l">
              <a:spcBef>
                <a:spcPts val="0"/>
              </a:spcBef>
              <a:spcAft>
                <a:spcPts val="0"/>
              </a:spcAft>
              <a:buFontTx/>
              <a:buNone/>
              <a:defRPr sz="1100">
                <a:solidFill>
                  <a:schemeClr val="bg1"/>
                </a:solidFill>
              </a:defRPr>
            </a:lvl1pPr>
            <a:lvl2pPr marL="101256" indent="0" algn="l">
              <a:buFontTx/>
              <a:buNone/>
              <a:defRPr sz="984">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[Current Date]</a:t>
            </a:r>
          </a:p>
        </p:txBody>
      </p:sp>
      <p:pic>
        <p:nvPicPr>
          <p:cNvPr id="7" name="Picture 6">
            <a:extLst>
              <a:ext uri="{FF2B5EF4-FFF2-40B4-BE49-F238E27FC236}">
                <a16:creationId xmlns:a16="http://schemas.microsoft.com/office/drawing/2014/main" id="{B48D68E9-7018-4336-9CC4-C1AD98D094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9981" y="1428599"/>
            <a:ext cx="3912001" cy="4000802"/>
          </a:xfrm>
          <a:prstGeom prst="rect">
            <a:avLst/>
          </a:prstGeom>
        </p:spPr>
      </p:pic>
      <p:sp>
        <p:nvSpPr>
          <p:cNvPr id="2" name="Slide Number Placeholder 1">
            <a:extLst>
              <a:ext uri="{FF2B5EF4-FFF2-40B4-BE49-F238E27FC236}">
                <a16:creationId xmlns:a16="http://schemas.microsoft.com/office/drawing/2014/main" id="{9998FB25-7404-4D17-BC12-C5C5BD3F89CC}"/>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3" name="Footer Placeholder 2">
            <a:extLst>
              <a:ext uri="{FF2B5EF4-FFF2-40B4-BE49-F238E27FC236}">
                <a16:creationId xmlns:a16="http://schemas.microsoft.com/office/drawing/2014/main" id="{C8CB9713-6169-4BCA-998A-1ECD71372D89}"/>
              </a:ext>
            </a:extLst>
          </p:cNvPr>
          <p:cNvSpPr>
            <a:spLocks noGrp="1"/>
          </p:cNvSpPr>
          <p:nvPr>
            <p:ph type="ftr" sz="quarter" idx="14"/>
          </p:nvPr>
        </p:nvSpPr>
        <p:spPr/>
        <p:txBody>
          <a:bodyPr/>
          <a:lstStyle>
            <a:lvl1pPr>
              <a:defRPr>
                <a:solidFill>
                  <a:schemeClr val="bg1"/>
                </a:solidFill>
              </a:defRPr>
            </a:lvl1pPr>
          </a:lstStyle>
          <a:p>
            <a:pPr algn="ctr"/>
            <a:r>
              <a:rPr lang="en-AU" dirty="0"/>
              <a:t>Misconceptions about ChatGPT</a:t>
            </a:r>
          </a:p>
        </p:txBody>
      </p:sp>
    </p:spTree>
    <p:extLst>
      <p:ext uri="{BB962C8B-B14F-4D97-AF65-F5344CB8AC3E}">
        <p14:creationId xmlns:p14="http://schemas.microsoft.com/office/powerpoint/2010/main" val="34015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Picture Crop">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55C3957F-CBD5-45F4-9139-BE2AD9F3D778}"/>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1D7466EE-1402-4AD3-84F3-D1DF7AB79A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4347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sp>
        <p:nvSpPr>
          <p:cNvPr id="12" name="Picture Placeholder 2">
            <a:extLst>
              <a:ext uri="{FF2B5EF4-FFF2-40B4-BE49-F238E27FC236}">
                <a16:creationId xmlns:a16="http://schemas.microsoft.com/office/drawing/2014/main" id="{4CC70461-48C5-43F7-8FBF-36F351503D81}"/>
              </a:ext>
            </a:extLst>
          </p:cNvPr>
          <p:cNvSpPr>
            <a:spLocks noGrp="1"/>
          </p:cNvSpPr>
          <p:nvPr>
            <p:ph type="pic" idx="13" hasCustomPrompt="1"/>
          </p:nvPr>
        </p:nvSpPr>
        <p:spPr>
          <a:xfrm>
            <a:off x="5014594" y="4925838"/>
            <a:ext cx="2939950" cy="1567102"/>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pic>
        <p:nvPicPr>
          <p:cNvPr id="11" name="Picture 10">
            <a:extLst>
              <a:ext uri="{FF2B5EF4-FFF2-40B4-BE49-F238E27FC236}">
                <a16:creationId xmlns:a16="http://schemas.microsoft.com/office/drawing/2014/main" id="{0A945B0B-FD87-427B-B1C8-DF115B45F61B}"/>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3054FC01-F717-4A46-B98F-96CECAD73C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3941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Picture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5036129" y="257"/>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AD7A19B3-ADC4-46A3-BF00-57B86B7CFA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spTree>
    <p:extLst>
      <p:ext uri="{BB962C8B-B14F-4D97-AF65-F5344CB8AC3E}">
        <p14:creationId xmlns:p14="http://schemas.microsoft.com/office/powerpoint/2010/main" val="23771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mp; Text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0" y="2"/>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751383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7528747"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95B49BA5-9018-4446-A86F-4EE58D7173D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8" name="Picture 7">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29158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Bleed)">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AU" dirty="0"/>
              <a:t>Click icon to add picture</a:t>
            </a:r>
            <a:br>
              <a:rPr lang="en-AU" dirty="0"/>
            </a:br>
            <a:br>
              <a:rPr lang="en-AU" dirty="0"/>
            </a:br>
            <a:br>
              <a:rPr lang="en-AU" dirty="0"/>
            </a:br>
            <a:endParaRPr lang="en-AU" dirty="0"/>
          </a:p>
        </p:txBody>
      </p:sp>
      <p:sp>
        <p:nvSpPr>
          <p:cNvPr id="5" name="Slide Number Placeholder 4">
            <a:extLst>
              <a:ext uri="{FF2B5EF4-FFF2-40B4-BE49-F238E27FC236}">
                <a16:creationId xmlns:a16="http://schemas.microsoft.com/office/drawing/2014/main" id="{A3B83DCC-83B4-4DDF-A2DD-53EA890722EE}"/>
              </a:ext>
            </a:extLst>
          </p:cNvPr>
          <p:cNvSpPr>
            <a:spLocks noGrp="1"/>
          </p:cNvSpPr>
          <p:nvPr>
            <p:ph type="sldNum" sz="quarter" idx="16"/>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pic>
        <p:nvPicPr>
          <p:cNvPr id="9" name="Picture 8">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15687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34298" y="2367188"/>
            <a:ext cx="742590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321508" y="2365636"/>
            <a:ext cx="370858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BA15CE4-9C5B-4DD4-9334-613E584A897D}"/>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A5210B5A-E47F-4858-B45E-5B1BEE8B2507}"/>
              </a:ext>
            </a:extLst>
          </p:cNvPr>
          <p:cNvSpPr>
            <a:spLocks noGrp="1"/>
          </p:cNvSpPr>
          <p:nvPr>
            <p:ph type="ftr" sz="quarter" idx="11"/>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8C22C6C2-929C-48AB-A46A-05FC0AD94C2B}"/>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B308A26F-06F2-4E9D-90D3-59B5F051701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00F2FEF4-AC70-4D84-9B67-5A54BD0F33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57198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1508" y="2365638"/>
            <a:ext cx="7441994"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8141451" y="2365639"/>
            <a:ext cx="3712953"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94D7C67-E5F6-43C5-997F-6434DA21F484}"/>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1A584D73-4796-4164-B818-FA3C28E0BA7F}"/>
              </a:ext>
            </a:extLst>
          </p:cNvPr>
          <p:cNvSpPr>
            <a:spLocks noGrp="1"/>
          </p:cNvSpPr>
          <p:nvPr>
            <p:ph type="ftr" sz="quarter" idx="11"/>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B1262CB5-7592-412B-8108-8BFA3C6D8D0C}"/>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040F9683-AEE5-4C7C-8337-8F0333B05ADC}"/>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04A82EE6-5B2A-4D35-9636-3FF0F8DEBC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19052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21511" y="2365636"/>
            <a:ext cx="11543658" cy="1974696"/>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hasCustomPrompt="1"/>
          </p:nvPr>
        </p:nvSpPr>
        <p:spPr>
          <a:xfrm>
            <a:off x="338777" y="4495699"/>
            <a:ext cx="11543658" cy="1974696"/>
          </a:xfrm>
        </p:spPr>
        <p:txBody>
          <a:bodyPr/>
          <a:lstStyle>
            <a:lvl1pPr>
              <a:defRPr lang="en-US" dirty="0" smtClean="0"/>
            </a:lvl1pPr>
            <a:lvl2pPr>
              <a:defRPr lang="en-US" dirty="0" smtClean="0"/>
            </a:lvl2pPr>
            <a:lvl3pPr>
              <a:defRPr lang="en-US" dirty="0" smtClean="0"/>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166DFF93-5525-475A-BA2F-1F0C4F78D56B}"/>
              </a:ext>
            </a:extLst>
          </p:cNvPr>
          <p:cNvSpPr>
            <a:spLocks noGrp="1"/>
          </p:cNvSpPr>
          <p:nvPr>
            <p:ph type="ftr" sz="quarter" idx="14"/>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E7DE2A29-28F0-4172-8807-541DB74FB84F}"/>
              </a:ext>
            </a:extLst>
          </p:cNvPr>
          <p:cNvSpPr>
            <a:spLocks noGrp="1"/>
          </p:cNvSpPr>
          <p:nvPr>
            <p:ph type="sldNum" sz="quarter" idx="15"/>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1EE7CF56-F1E5-4795-9265-7AD96EC856CD}"/>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4389AB79-1006-4785-9565-5855A6C464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ttern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E5D8E-5794-4172-9477-A462C7ED67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2B352C9B-A878-4E28-8F19-9BFE09A0DF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5CFD2763-69FC-4FBC-A018-A5B79D9BF1C2}"/>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24677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88F8E-C995-44E9-88C3-777D604D7D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5222DE8C-193B-40D2-86E4-37390E84CC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982B9284-71F9-4742-8BC8-CBD640B6E8C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6212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0" y="1413894"/>
            <a:ext cx="10896586" cy="2015106"/>
          </a:xfrm>
        </p:spPr>
        <p:txBody>
          <a:bodyPr>
            <a:noAutofit/>
          </a:bodyPr>
          <a:lstStyle>
            <a:lvl1pPr>
              <a:lnSpc>
                <a:spcPct val="80000"/>
              </a:lnSpc>
              <a:defRPr sz="8298">
                <a:solidFill>
                  <a:schemeClr val="bg1"/>
                </a:solidFill>
              </a:defRPr>
            </a:lvl1pPr>
          </a:lstStyle>
          <a:p>
            <a:r>
              <a:rPr lang="en-US" dirty="0"/>
              <a:t>[Presentation Title]</a:t>
            </a:r>
            <a:endParaRPr lang="en-AU" dirty="0"/>
          </a:p>
        </p:txBody>
      </p:sp>
      <p:sp>
        <p:nvSpPr>
          <p:cNvPr id="7" name="Text Placeholder 6"/>
          <p:cNvSpPr>
            <a:spLocks noGrp="1"/>
          </p:cNvSpPr>
          <p:nvPr>
            <p:ph type="body" sz="quarter" idx="10" hasCustomPrompt="1"/>
          </p:nvPr>
        </p:nvSpPr>
        <p:spPr>
          <a:xfrm>
            <a:off x="321508" y="3327723"/>
            <a:ext cx="10901097" cy="1819999"/>
          </a:xfrm>
        </p:spPr>
        <p:txBody>
          <a:bodyPr>
            <a:normAutofit/>
          </a:bodyPr>
          <a:lstStyle>
            <a:lvl1pPr marL="0" indent="0">
              <a:buNone/>
              <a:defRPr sz="4079">
                <a:solidFill>
                  <a:schemeClr val="bg1"/>
                </a:solidFill>
              </a:defRPr>
            </a:lvl1pPr>
          </a:lstStyle>
          <a:p>
            <a:pPr lvl="0"/>
            <a:r>
              <a:rPr lang="en-US" dirty="0"/>
              <a:t>[Presenter Name]</a:t>
            </a:r>
          </a:p>
        </p:txBody>
      </p:sp>
      <p:pic>
        <p:nvPicPr>
          <p:cNvPr id="6" name="Picture 5">
            <a:extLst>
              <a:ext uri="{FF2B5EF4-FFF2-40B4-BE49-F238E27FC236}">
                <a16:creationId xmlns:a16="http://schemas.microsoft.com/office/drawing/2014/main" id="{EC3B3AAE-1896-4A98-A246-9A4E80DA4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918A2211-08DC-44ED-BA4C-EA9B5E049F50}"/>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ttern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E66D3-31E0-4E7E-974A-CBAF78AFBE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130"/>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6C8D64DB-0525-4239-B7EF-7462FB2A80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40135A38-8B72-4CF7-A576-8AB549768E04}"/>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0546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ttern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3" name="Picture 2">
            <a:extLst>
              <a:ext uri="{FF2B5EF4-FFF2-40B4-BE49-F238E27FC236}">
                <a16:creationId xmlns:a16="http://schemas.microsoft.com/office/drawing/2014/main" id="{7F927E38-93E1-4C04-83A5-FBD94BE75C58}"/>
              </a:ext>
            </a:extLst>
          </p:cNvPr>
          <p:cNvPicPr>
            <a:picLocks noChangeAspect="1"/>
          </p:cNvPicPr>
          <p:nvPr userDrawn="1"/>
        </p:nvPicPr>
        <p:blipFill>
          <a:blip r:embed="rId2"/>
          <a:srcRect/>
          <a:stretch/>
        </p:blipFill>
        <p:spPr>
          <a:xfrm>
            <a:off x="7751525" y="1108171"/>
            <a:ext cx="1787218" cy="4683029"/>
          </a:xfrm>
          <a:prstGeom prst="rect">
            <a:avLst/>
          </a:prstGeom>
          <a:noFill/>
          <a:ln>
            <a:noFill/>
          </a:ln>
        </p:spPr>
      </p:pic>
      <p:pic>
        <p:nvPicPr>
          <p:cNvPr id="12" name="Picture 11">
            <a:extLst>
              <a:ext uri="{FF2B5EF4-FFF2-40B4-BE49-F238E27FC236}">
                <a16:creationId xmlns:a16="http://schemas.microsoft.com/office/drawing/2014/main" id="{EF6DF0E0-E4B3-49BF-A9CB-B5C1AC69E3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E62FCC1-F0E2-4D15-B831-1642D56F9DA1}"/>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8263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ttern 5">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4" name="Picture 13">
            <a:extLst>
              <a:ext uri="{FF2B5EF4-FFF2-40B4-BE49-F238E27FC236}">
                <a16:creationId xmlns:a16="http://schemas.microsoft.com/office/drawing/2014/main" id="{96605E55-8F6E-49C2-A14D-4F7EA9A24760}"/>
              </a:ext>
            </a:extLst>
          </p:cNvPr>
          <p:cNvPicPr>
            <a:picLocks noChangeAspect="1"/>
          </p:cNvPicPr>
          <p:nvPr userDrawn="1"/>
        </p:nvPicPr>
        <p:blipFill>
          <a:blip r:embed="rId2"/>
          <a:srcRect/>
          <a:stretch/>
        </p:blipFill>
        <p:spPr>
          <a:xfrm>
            <a:off x="6681536" y="1396696"/>
            <a:ext cx="3951494" cy="3976582"/>
          </a:xfrm>
          <a:prstGeom prst="rect">
            <a:avLst/>
          </a:prstGeom>
        </p:spPr>
      </p:pic>
      <p:pic>
        <p:nvPicPr>
          <p:cNvPr id="12" name="Picture 11">
            <a:extLst>
              <a:ext uri="{FF2B5EF4-FFF2-40B4-BE49-F238E27FC236}">
                <a16:creationId xmlns:a16="http://schemas.microsoft.com/office/drawing/2014/main" id="{7349E37B-FA5B-427F-9B9C-C22AEEF464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56D3671-8BF4-4081-90DB-6B512B6793F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07740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ttern 6">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4F36A6A2-B679-4575-A369-2D9B0C881111}"/>
              </a:ext>
            </a:extLst>
          </p:cNvPr>
          <p:cNvPicPr>
            <a:picLocks noChangeAspect="1"/>
          </p:cNvPicPr>
          <p:nvPr userDrawn="1"/>
        </p:nvPicPr>
        <p:blipFill>
          <a:blip r:embed="rId2"/>
          <a:srcRect/>
          <a:stretch/>
        </p:blipFill>
        <p:spPr>
          <a:xfrm>
            <a:off x="7246751" y="1126129"/>
            <a:ext cx="2724017" cy="4749341"/>
          </a:xfrm>
          <a:prstGeom prst="rect">
            <a:avLst/>
          </a:prstGeom>
        </p:spPr>
      </p:pic>
      <p:pic>
        <p:nvPicPr>
          <p:cNvPr id="13" name="Picture 12">
            <a:extLst>
              <a:ext uri="{FF2B5EF4-FFF2-40B4-BE49-F238E27FC236}">
                <a16:creationId xmlns:a16="http://schemas.microsoft.com/office/drawing/2014/main" id="{F9B8E51D-8667-4AE7-98D9-FD5D60E1E0D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00C0D460-F225-460B-BB60-8A162372132D}"/>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7082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200" b="0" i="0">
                <a:solidFill>
                  <a:schemeClr val="bg1"/>
                </a:solidFill>
                <a:latin typeface="National 2 Medium" charset="0"/>
                <a:ea typeface="National 2 Medium" charset="0"/>
                <a:cs typeface="National 2 Medium" charset="0"/>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400" b="0" i="0">
                <a:solidFill>
                  <a:schemeClr val="bg1"/>
                </a:solidFill>
                <a:latin typeface="National 2 Medium" charset="0"/>
                <a:ea typeface="National 2 Medium" charset="0"/>
                <a:cs typeface="National 2 Medium" charset="0"/>
              </a:defRPr>
            </a:lvl1pPr>
          </a:lstStyle>
          <a:p>
            <a:pPr lvl="0"/>
            <a:r>
              <a:rPr lang="en-US" dirty="0"/>
              <a:t>[Full name]</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400" b="0">
                <a:solidFill>
                  <a:schemeClr val="bg1"/>
                </a:solidFill>
              </a:defRPr>
            </a:lvl1pPr>
          </a:lstStyle>
          <a:p>
            <a:pPr lvl="0"/>
            <a:r>
              <a:rPr lang="en-US" dirty="0"/>
              <a:t>[Position]</a:t>
            </a:r>
          </a:p>
        </p:txBody>
      </p:sp>
      <p:pic>
        <p:nvPicPr>
          <p:cNvPr id="16" name="Picture 15">
            <a:extLst>
              <a:ext uri="{FF2B5EF4-FFF2-40B4-BE49-F238E27FC236}">
                <a16:creationId xmlns:a16="http://schemas.microsoft.com/office/drawing/2014/main" id="{B03E30FE-911C-4ADA-B031-2626594EC7A5}"/>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7" name="Picture 16">
            <a:extLst>
              <a:ext uri="{FF2B5EF4-FFF2-40B4-BE49-F238E27FC236}">
                <a16:creationId xmlns:a16="http://schemas.microsoft.com/office/drawing/2014/main" id="{AA3744D0-0577-40DE-9622-1088015D05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3" name="Footer Placeholder 2">
            <a:extLst>
              <a:ext uri="{FF2B5EF4-FFF2-40B4-BE49-F238E27FC236}">
                <a16:creationId xmlns:a16="http://schemas.microsoft.com/office/drawing/2014/main" id="{E82BB920-9A5A-4DA9-9ECA-1DF946B9A68D}"/>
              </a:ext>
            </a:extLst>
          </p:cNvPr>
          <p:cNvSpPr>
            <a:spLocks noGrp="1"/>
          </p:cNvSpPr>
          <p:nvPr>
            <p:ph type="ftr" sz="quarter" idx="14"/>
          </p:nvPr>
        </p:nvSpPr>
        <p:spPr/>
        <p:txBody>
          <a:bodyPr/>
          <a:lstStyle>
            <a:lvl1pPr>
              <a:defRPr>
                <a:solidFill>
                  <a:schemeClr val="bg1"/>
                </a:solidFill>
              </a:defRPr>
            </a:lvl1pPr>
          </a:lstStyle>
          <a:p>
            <a:pPr algn="ctr"/>
            <a:r>
              <a:rPr lang="en-AU"/>
              <a:t>Misconceptions about ChatGPT</a:t>
            </a:r>
            <a:endParaRPr lang="en-AU" dirty="0"/>
          </a:p>
        </p:txBody>
      </p:sp>
    </p:spTree>
    <p:extLst>
      <p:ext uri="{BB962C8B-B14F-4D97-AF65-F5344CB8AC3E}">
        <p14:creationId xmlns:p14="http://schemas.microsoft.com/office/powerpoint/2010/main" val="51358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C4D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164" b="0">
                <a:solidFill>
                  <a:schemeClr val="accent1"/>
                </a:solidFill>
                <a:latin typeface="+mn-lt"/>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400" b="0" i="0">
                <a:solidFill>
                  <a:schemeClr val="accent1"/>
                </a:solidFill>
                <a:latin typeface="National 2 Medium" charset="0"/>
                <a:ea typeface="National 2 Medium" charset="0"/>
                <a:cs typeface="National 2 Medium" charset="0"/>
              </a:defRPr>
            </a:lvl1pPr>
          </a:lstStyle>
          <a:p>
            <a:pPr lvl="0"/>
            <a:r>
              <a:rPr lang="en-US" dirty="0"/>
              <a:t>[Full name]</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accent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400" b="0">
                <a:solidFill>
                  <a:schemeClr val="accent1"/>
                </a:solidFill>
              </a:defRPr>
            </a:lvl1pPr>
          </a:lstStyle>
          <a:p>
            <a:pPr lvl="0"/>
            <a:r>
              <a:rPr lang="en-US" dirty="0"/>
              <a:t>[Position]</a:t>
            </a:r>
          </a:p>
        </p:txBody>
      </p:sp>
      <p:pic>
        <p:nvPicPr>
          <p:cNvPr id="16" name="Picture 15">
            <a:extLst>
              <a:ext uri="{FF2B5EF4-FFF2-40B4-BE49-F238E27FC236}">
                <a16:creationId xmlns:a16="http://schemas.microsoft.com/office/drawing/2014/main" id="{35B8BFB0-2A25-45AC-80CE-669E6F62BC5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7" name="Picture 16">
            <a:extLst>
              <a:ext uri="{FF2B5EF4-FFF2-40B4-BE49-F238E27FC236}">
                <a16:creationId xmlns:a16="http://schemas.microsoft.com/office/drawing/2014/main" id="{3BF33D4B-5C12-45EC-88B7-C00C2123C83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28232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2171191" y="2246444"/>
            <a:ext cx="7849618" cy="2531891"/>
          </a:xfrm>
        </p:spPr>
        <p:txBody>
          <a:bodyPr anchor="ctr">
            <a:noAutofit/>
          </a:bodyPr>
          <a:lstStyle>
            <a:lvl1pPr algn="ctr">
              <a:lnSpc>
                <a:spcPct val="80000"/>
              </a:lnSpc>
              <a:defRPr sz="6118" b="0">
                <a:solidFill>
                  <a:schemeClr val="bg1"/>
                </a:solidFill>
              </a:defRPr>
            </a:lvl1pPr>
          </a:lstStyle>
          <a:p>
            <a:r>
              <a:rPr lang="en-US" dirty="0"/>
              <a:t>[Thank you or sign off]</a:t>
            </a:r>
            <a:endParaRPr lang="en-AU" dirty="0"/>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B1D5A8B4-6E78-422A-AF69-97326A6A7C3B}"/>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3" name="Picture 12">
            <a:extLst>
              <a:ext uri="{FF2B5EF4-FFF2-40B4-BE49-F238E27FC236}">
                <a16:creationId xmlns:a16="http://schemas.microsoft.com/office/drawing/2014/main" id="{26D54034-1F98-4E5C-A6EA-29A8353505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795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5673CE-2DC8-4BC7-8474-7FD9AEAE7788}"/>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2E8B1A7F-3E6C-4BDA-A873-12B2FD961FC8}"/>
              </a:ext>
            </a:extLst>
          </p:cNvPr>
          <p:cNvSpPr>
            <a:spLocks noGrp="1"/>
          </p:cNvSpPr>
          <p:nvPr>
            <p:ph type="ftr" sz="quarter" idx="10"/>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54C0EA49-7B36-455E-A863-61CF191F594C}"/>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DEF0F960-7B3B-462A-AC2C-5591D208268E}"/>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0" name="Picture 9">
            <a:extLst>
              <a:ext uri="{FF2B5EF4-FFF2-40B4-BE49-F238E27FC236}">
                <a16:creationId xmlns:a16="http://schemas.microsoft.com/office/drawing/2014/main" id="{36EE6E5A-4BD9-4D77-8176-009D70AE84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40414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413894"/>
            <a:ext cx="7849618"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8528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7AF41DB6-5AEA-408D-A5BF-F2AA2A9AA0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E400AA1C-D441-4635-902A-1D054715368D}"/>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pic>
        <p:nvPicPr>
          <p:cNvPr id="10" name="Picture 9">
            <a:extLst>
              <a:ext uri="{FF2B5EF4-FFF2-40B4-BE49-F238E27FC236}">
                <a16:creationId xmlns:a16="http://schemas.microsoft.com/office/drawing/2014/main" id="{0E47D3B9-F438-E24F-9DFF-6C0E3C11CA76}"/>
              </a:ext>
            </a:extLst>
          </p:cNvPr>
          <p:cNvPicPr>
            <a:picLocks noChangeAspect="1"/>
          </p:cNvPicPr>
          <p:nvPr userDrawn="1"/>
        </p:nvPicPr>
        <p:blipFill>
          <a:blip r:embed="rId4"/>
          <a:srcRect/>
          <a:stretch/>
        </p:blipFill>
        <p:spPr>
          <a:xfrm>
            <a:off x="8915400" y="819552"/>
            <a:ext cx="2108111" cy="5523861"/>
          </a:xfrm>
          <a:prstGeom prst="rect">
            <a:avLst/>
          </a:prstGeom>
        </p:spPr>
      </p:pic>
    </p:spTree>
    <p:extLst>
      <p:ext uri="{BB962C8B-B14F-4D97-AF65-F5344CB8AC3E}">
        <p14:creationId xmlns:p14="http://schemas.microsoft.com/office/powerpoint/2010/main" val="14398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4" name="Picture 3">
            <a:extLst>
              <a:ext uri="{FF2B5EF4-FFF2-40B4-BE49-F238E27FC236}">
                <a16:creationId xmlns:a16="http://schemas.microsoft.com/office/drawing/2014/main" id="{7E700A36-47BB-4418-B306-3E7E3AC141EB}"/>
              </a:ext>
            </a:extLst>
          </p:cNvPr>
          <p:cNvPicPr>
            <a:picLocks noChangeAspect="1"/>
          </p:cNvPicPr>
          <p:nvPr userDrawn="1"/>
        </p:nvPicPr>
        <p:blipFill>
          <a:blip r:embed="rId2"/>
          <a:srcRect/>
          <a:stretch/>
        </p:blipFill>
        <p:spPr>
          <a:xfrm>
            <a:off x="8186510" y="1426524"/>
            <a:ext cx="2724017" cy="4749341"/>
          </a:xfrm>
          <a:prstGeom prst="rect">
            <a:avLst/>
          </a:prstGeom>
        </p:spPr>
      </p:pic>
      <p:pic>
        <p:nvPicPr>
          <p:cNvPr id="12" name="Picture 11">
            <a:extLst>
              <a:ext uri="{FF2B5EF4-FFF2-40B4-BE49-F238E27FC236}">
                <a16:creationId xmlns:a16="http://schemas.microsoft.com/office/drawing/2014/main" id="{0E12473B-6F9B-4A83-8856-23C5641F05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F56D179-7759-497B-8880-790CAAFA956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0103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3" name="Picture 12">
            <a:extLst>
              <a:ext uri="{FF2B5EF4-FFF2-40B4-BE49-F238E27FC236}">
                <a16:creationId xmlns:a16="http://schemas.microsoft.com/office/drawing/2014/main" id="{1C725145-F8C2-435E-83DA-3C6BFFE3B3CB}"/>
              </a:ext>
            </a:extLst>
          </p:cNvPr>
          <p:cNvPicPr>
            <a:picLocks noChangeAspect="1"/>
          </p:cNvPicPr>
          <p:nvPr userDrawn="1"/>
        </p:nvPicPr>
        <p:blipFill>
          <a:blip r:embed="rId2"/>
          <a:srcRect/>
          <a:stretch/>
        </p:blipFill>
        <p:spPr>
          <a:xfrm>
            <a:off x="8191889" y="2389194"/>
            <a:ext cx="2774745" cy="2792362"/>
          </a:xfrm>
          <a:prstGeom prst="rect">
            <a:avLst/>
          </a:prstGeom>
        </p:spPr>
      </p:pic>
      <p:pic>
        <p:nvPicPr>
          <p:cNvPr id="12" name="Picture 11">
            <a:extLst>
              <a:ext uri="{FF2B5EF4-FFF2-40B4-BE49-F238E27FC236}">
                <a16:creationId xmlns:a16="http://schemas.microsoft.com/office/drawing/2014/main" id="{0DA09E0F-9A3D-42E9-BF40-D380876817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99F43727-5D9C-4050-8B4D-49535AB73D8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4394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EFBB34-E7A6-446F-8461-EDE7FE5D0D7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sp>
        <p:nvSpPr>
          <p:cNvPr id="4" name="Content Placeholder 3"/>
          <p:cNvSpPr>
            <a:spLocks noGrp="1"/>
          </p:cNvSpPr>
          <p:nvPr>
            <p:ph sz="quarter" idx="11"/>
          </p:nvPr>
        </p:nvSpPr>
        <p:spPr>
          <a:xfrm>
            <a:off x="321508" y="2365638"/>
            <a:ext cx="11546007" cy="4127303"/>
          </a:xfrm>
        </p:spPr>
        <p:txBody>
          <a:bodyPr>
            <a:normAutofit/>
          </a:bodyPr>
          <a:lstStyle>
            <a:lvl1pPr>
              <a:defRPr sz="2800"/>
            </a:lvl1pPr>
            <a:lvl2pPr>
              <a:defRPr sz="24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p:txBody>
          <a:bodyPr>
            <a:normAutofit/>
          </a:bodyPr>
          <a:lstStyle>
            <a:lvl1pPr>
              <a:defRPr sz="4000"/>
            </a:lvl1pPr>
          </a:lstStyle>
          <a:p>
            <a:r>
              <a:rPr lang="en-US"/>
              <a:t>Click to edit Master title style</a:t>
            </a:r>
            <a:endParaRPr lang="en-AU" dirty="0"/>
          </a:p>
        </p:txBody>
      </p:sp>
      <p:sp>
        <p:nvSpPr>
          <p:cNvPr id="6" name="Footer Placeholder 5">
            <a:extLst>
              <a:ext uri="{FF2B5EF4-FFF2-40B4-BE49-F238E27FC236}">
                <a16:creationId xmlns:a16="http://schemas.microsoft.com/office/drawing/2014/main" id="{3688288C-36FD-45F0-A3A9-71488442593B}"/>
              </a:ext>
            </a:extLst>
          </p:cNvPr>
          <p:cNvSpPr>
            <a:spLocks noGrp="1"/>
          </p:cNvSpPr>
          <p:nvPr>
            <p:ph type="ftr" sz="quarter" idx="12"/>
          </p:nvPr>
        </p:nvSpPr>
        <p:spPr>
          <a:xfrm>
            <a:off x="2383047" y="184261"/>
            <a:ext cx="7425906" cy="217125"/>
          </a:xfrm>
        </p:spPr>
        <p:txBody>
          <a:bodyPr/>
          <a:lstStyle>
            <a:lvl1pPr algn="ctr">
              <a:defRPr/>
            </a:lvl1pPr>
          </a:lstStyle>
          <a:p>
            <a:r>
              <a:rPr lang="en-AU"/>
              <a:t>Misconceptions about ChatGPT</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3157881E-E143-4217-816A-8C4E380EDD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B0B422-09F3-401B-BCC9-0BD19CBF8F13}"/>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DB79A268-DC64-46CE-B24E-6EA4998BF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Numbere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marL="202512" indent="-202512">
              <a:buFont typeface="+mj-lt"/>
              <a:buAutoNum type="arabicPeriod"/>
              <a:defRPr lang="en-US" sz="1600" b="0" i="0" dirty="0" smtClean="0">
                <a:latin typeface="National 2" charset="0"/>
                <a:ea typeface="National 2" charset="0"/>
                <a:cs typeface="National 2" charset="0"/>
              </a:defRPr>
            </a:lvl1pPr>
            <a:lvl2pPr marL="405023" indent="-202512">
              <a:buFont typeface="+mj-lt"/>
              <a:buAutoNum type="alphaLcPeriod"/>
              <a:defRPr lang="en-US" sz="1600" b="0" i="0" dirty="0" smtClean="0">
                <a:latin typeface="National 2" charset="0"/>
                <a:ea typeface="National 2" charset="0"/>
                <a:cs typeface="National 2" charset="0"/>
              </a:defRPr>
            </a:lvl2pPr>
            <a:lvl3pPr marL="607535" indent="-202046">
              <a:buFont typeface="+mj-lt"/>
              <a:buAutoNum type="romanLcPeriod"/>
              <a:defRPr lang="en-US" sz="1600" b="0" i="0" dirty="0" smtClean="0">
                <a:latin typeface="National 2" charset="0"/>
                <a:ea typeface="National 2" charset="0"/>
                <a:cs typeface="National 2" charset="0"/>
              </a:defRPr>
            </a:lvl3pPr>
            <a:lvl4pPr marL="810046" indent="-202512">
              <a:buFont typeface="+mj-lt"/>
              <a:buAutoNum type="arabicPeriod"/>
              <a:defRPr lang="en-US" sz="1600" b="0" i="0" dirty="0" smtClean="0">
                <a:latin typeface="National 2" charset="0"/>
                <a:ea typeface="National 2" charset="0"/>
                <a:cs typeface="National 2" charset="0"/>
              </a:defRPr>
            </a:lvl4pPr>
            <a:lvl5pPr marL="1012558" indent="-202512">
              <a:buFont typeface="+mj-lt"/>
              <a:buAutoNum type="alphaLcPeriod"/>
              <a:defRPr lang="en-US" sz="1600" b="0" i="0" dirty="0">
                <a:latin typeface="National 2" charset="0"/>
                <a:ea typeface="National 2" charset="0"/>
                <a:cs typeface="National 2" charset="0"/>
              </a:defRPr>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222980-9FEA-47AB-8160-1C2959753276}"/>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C759DED6-E107-4AF2-B3B8-51B167296C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57941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3"/>
            <a:ext cx="6853375" cy="5101499"/>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F177E974-6222-4E14-8F53-1A35F8F2DE91}"/>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20A0BD44-827B-47CD-8BFA-2A4BD387B4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425" y="1391440"/>
            <a:ext cx="11546007" cy="923505"/>
          </a:xfrm>
          <a:prstGeom prst="rect">
            <a:avLst/>
          </a:prstGeom>
        </p:spPr>
        <p:txBody>
          <a:bodyPr vert="horz" lIns="0" tIns="0" rIns="0" bIns="0" rtlCol="0" anchor="t">
            <a:normAutofit/>
          </a:bodyPr>
          <a:lstStyle/>
          <a:p>
            <a:r>
              <a:rPr lang="en-US"/>
              <a:t>Click to edit Master title style</a:t>
            </a:r>
            <a:endParaRPr lang="en-AU" dirty="0"/>
          </a:p>
        </p:txBody>
      </p:sp>
      <p:sp>
        <p:nvSpPr>
          <p:cNvPr id="3" name="Text Placeholder 2"/>
          <p:cNvSpPr>
            <a:spLocks noGrp="1"/>
          </p:cNvSpPr>
          <p:nvPr>
            <p:ph type="body" idx="1"/>
          </p:nvPr>
        </p:nvSpPr>
        <p:spPr>
          <a:xfrm>
            <a:off x="321508" y="2365585"/>
            <a:ext cx="11546007" cy="413525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2383047" y="184261"/>
            <a:ext cx="7425906" cy="217125"/>
          </a:xfrm>
          <a:prstGeom prst="rect">
            <a:avLst/>
          </a:prstGeom>
        </p:spPr>
        <p:txBody>
          <a:bodyPr vert="horz" lIns="0" tIns="0" rIns="0" bIns="0" rtlCol="0" anchor="ctr"/>
          <a:lstStyle>
            <a:lvl1pPr algn="l">
              <a:defRPr sz="1100" b="0" i="0">
                <a:solidFill>
                  <a:schemeClr val="accent1"/>
                </a:solidFill>
                <a:latin typeface="National 2" charset="0"/>
                <a:ea typeface="National 2" charset="0"/>
                <a:cs typeface="National 2" charset="0"/>
              </a:defRPr>
            </a:lvl1pPr>
          </a:lstStyle>
          <a:p>
            <a:pPr algn="ctr"/>
            <a:r>
              <a:rPr lang="en-AU"/>
              <a:t>Misconceptions about ChatGPT</a:t>
            </a:r>
            <a:endParaRPr lang="en-AU" dirty="0"/>
          </a:p>
        </p:txBody>
      </p:sp>
      <p:sp>
        <p:nvSpPr>
          <p:cNvPr id="7" name="Slide Number Placeholder 5"/>
          <p:cNvSpPr>
            <a:spLocks noGrp="1"/>
          </p:cNvSpPr>
          <p:nvPr>
            <p:ph type="sldNum" sz="quarter" idx="4"/>
          </p:nvPr>
        </p:nvSpPr>
        <p:spPr>
          <a:xfrm>
            <a:off x="11341686" y="6551473"/>
            <a:ext cx="523374" cy="217125"/>
          </a:xfrm>
          <a:prstGeom prst="rect">
            <a:avLst/>
          </a:prstGeom>
        </p:spPr>
        <p:txBody>
          <a:bodyPr vert="horz" lIns="0" tIns="0" rIns="0" bIns="0" rtlCol="0" anchor="ctr"/>
          <a:lstStyle>
            <a:lvl1pPr algn="r">
              <a:defRPr sz="984">
                <a:solidFill>
                  <a:schemeClr val="accent1"/>
                </a:solidFill>
              </a:defRPr>
            </a:lvl1pPr>
          </a:lstStyle>
          <a:p>
            <a:fld id="{E917DE0E-AFB1-41FD-BC35-27DB61CA125F}" type="slidenum">
              <a:rPr lang="en-AU" smtClean="0"/>
              <a:pPr/>
              <a:t>‹#›</a:t>
            </a:fld>
            <a:endParaRPr lang="en-AU" dirty="0"/>
          </a:p>
        </p:txBody>
      </p:sp>
      <p:sp>
        <p:nvSpPr>
          <p:cNvPr id="4" name="Footer Placeholder 4">
            <a:extLst>
              <a:ext uri="{FF2B5EF4-FFF2-40B4-BE49-F238E27FC236}">
                <a16:creationId xmlns:a16="http://schemas.microsoft.com/office/drawing/2014/main" id="{71F6D378-4922-4C2D-3D7F-6C8960E50ED1}"/>
              </a:ext>
            </a:extLst>
          </p:cNvPr>
          <p:cNvSpPr txBox="1">
            <a:spLocks/>
          </p:cNvSpPr>
          <p:nvPr userDrawn="1"/>
        </p:nvSpPr>
        <p:spPr>
          <a:xfrm>
            <a:off x="2381558" y="6551473"/>
            <a:ext cx="7425906" cy="217125"/>
          </a:xfrm>
          <a:prstGeom prst="rect">
            <a:avLst/>
          </a:prstGeom>
        </p:spPr>
        <p:txBody>
          <a:bodyPr vert="horz" lIns="0" tIns="0" rIns="0" bIns="0" rtlCol="0" anchor="ctr"/>
          <a:lstStyle>
            <a:defPPr>
              <a:defRPr lang="en-US"/>
            </a:defPPr>
            <a:lvl1pPr marL="0" algn="l" defTabSz="1088279" rtl="0" eaLnBrk="1" latinLnBrk="0" hangingPunct="1">
              <a:defRPr sz="1100" b="0" i="0" kern="1200">
                <a:solidFill>
                  <a:schemeClr val="accent1"/>
                </a:solidFill>
                <a:latin typeface="National 2" charset="0"/>
                <a:ea typeface="National 2" charset="0"/>
                <a:cs typeface="National 2" charset="0"/>
              </a:defRPr>
            </a:lvl1pPr>
            <a:lvl2pPr marL="544139" algn="l" defTabSz="1088279" rtl="0" eaLnBrk="1" latinLnBrk="0" hangingPunct="1">
              <a:defRPr sz="2143" kern="1200">
                <a:solidFill>
                  <a:schemeClr val="tx1"/>
                </a:solidFill>
                <a:latin typeface="+mn-lt"/>
                <a:ea typeface="+mn-ea"/>
                <a:cs typeface="+mn-cs"/>
              </a:defRPr>
            </a:lvl2pPr>
            <a:lvl3pPr marL="1088279" algn="l" defTabSz="1088279" rtl="0" eaLnBrk="1" latinLnBrk="0" hangingPunct="1">
              <a:defRPr sz="2143" kern="1200">
                <a:solidFill>
                  <a:schemeClr val="tx1"/>
                </a:solidFill>
                <a:latin typeface="+mn-lt"/>
                <a:ea typeface="+mn-ea"/>
                <a:cs typeface="+mn-cs"/>
              </a:defRPr>
            </a:lvl3pPr>
            <a:lvl4pPr marL="1632418" algn="l" defTabSz="1088279" rtl="0" eaLnBrk="1" latinLnBrk="0" hangingPunct="1">
              <a:defRPr sz="2143" kern="1200">
                <a:solidFill>
                  <a:schemeClr val="tx1"/>
                </a:solidFill>
                <a:latin typeface="+mn-lt"/>
                <a:ea typeface="+mn-ea"/>
                <a:cs typeface="+mn-cs"/>
              </a:defRPr>
            </a:lvl4pPr>
            <a:lvl5pPr marL="2176558" algn="l" defTabSz="1088279" rtl="0" eaLnBrk="1" latinLnBrk="0" hangingPunct="1">
              <a:defRPr sz="2143" kern="1200">
                <a:solidFill>
                  <a:schemeClr val="tx1"/>
                </a:solidFill>
                <a:latin typeface="+mn-lt"/>
                <a:ea typeface="+mn-ea"/>
                <a:cs typeface="+mn-cs"/>
              </a:defRPr>
            </a:lvl5pPr>
            <a:lvl6pPr marL="2720696" algn="l" defTabSz="1088279" rtl="0" eaLnBrk="1" latinLnBrk="0" hangingPunct="1">
              <a:defRPr sz="2143" kern="1200">
                <a:solidFill>
                  <a:schemeClr val="tx1"/>
                </a:solidFill>
                <a:latin typeface="+mn-lt"/>
                <a:ea typeface="+mn-ea"/>
                <a:cs typeface="+mn-cs"/>
              </a:defRPr>
            </a:lvl6pPr>
            <a:lvl7pPr marL="3264836" algn="l" defTabSz="1088279" rtl="0" eaLnBrk="1" latinLnBrk="0" hangingPunct="1">
              <a:defRPr sz="2143" kern="1200">
                <a:solidFill>
                  <a:schemeClr val="tx1"/>
                </a:solidFill>
                <a:latin typeface="+mn-lt"/>
                <a:ea typeface="+mn-ea"/>
                <a:cs typeface="+mn-cs"/>
              </a:defRPr>
            </a:lvl7pPr>
            <a:lvl8pPr marL="3808976" algn="l" defTabSz="1088279" rtl="0" eaLnBrk="1" latinLnBrk="0" hangingPunct="1">
              <a:defRPr sz="2143" kern="1200">
                <a:solidFill>
                  <a:schemeClr val="tx1"/>
                </a:solidFill>
                <a:latin typeface="+mn-lt"/>
                <a:ea typeface="+mn-ea"/>
                <a:cs typeface="+mn-cs"/>
              </a:defRPr>
            </a:lvl8pPr>
            <a:lvl9pPr marL="4353115" algn="l" defTabSz="1088279" rtl="0" eaLnBrk="1" latinLnBrk="0" hangingPunct="1">
              <a:defRPr sz="2143" kern="1200">
                <a:solidFill>
                  <a:schemeClr val="tx1"/>
                </a:solidFill>
                <a:latin typeface="+mn-lt"/>
                <a:ea typeface="+mn-ea"/>
                <a:cs typeface="+mn-cs"/>
              </a:defRPr>
            </a:lvl9pPr>
          </a:lstStyle>
          <a:p>
            <a:pPr algn="ctr"/>
            <a:r>
              <a:rPr lang="en-AU" dirty="0" err="1"/>
              <a:t>dartgo.org</a:t>
            </a:r>
            <a:r>
              <a:rPr lang="en-AU" dirty="0"/>
              <a:t>/</a:t>
            </a:r>
            <a:r>
              <a:rPr lang="en-AU" dirty="0" err="1"/>
              <a:t>chatgpt</a:t>
            </a:r>
            <a:r>
              <a:rPr lang="en-AU" dirty="0"/>
              <a:t>-misconceptions</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3" r:id="rId1"/>
    <p:sldLayoutId id="2147483762" r:id="rId2"/>
    <p:sldLayoutId id="2147483764" r:id="rId3"/>
    <p:sldLayoutId id="2147483765" r:id="rId4"/>
    <p:sldLayoutId id="2147483766" r:id="rId5"/>
    <p:sldLayoutId id="2147483650" r:id="rId6"/>
    <p:sldLayoutId id="2147483652" r:id="rId7"/>
    <p:sldLayoutId id="2147483779" r:id="rId8"/>
    <p:sldLayoutId id="2147483761" r:id="rId9"/>
    <p:sldLayoutId id="2147483767" r:id="rId10"/>
    <p:sldLayoutId id="2147483768" r:id="rId11"/>
    <p:sldLayoutId id="2147483769" r:id="rId12"/>
    <p:sldLayoutId id="2147483770" r:id="rId13"/>
    <p:sldLayoutId id="2147483782" r:id="rId14"/>
    <p:sldLayoutId id="2147483777" r:id="rId15"/>
    <p:sldLayoutId id="2147483778" r:id="rId16"/>
    <p:sldLayoutId id="2147483728" r:id="rId17"/>
    <p:sldLayoutId id="2147483773" r:id="rId18"/>
    <p:sldLayoutId id="2147483771" r:id="rId19"/>
    <p:sldLayoutId id="2147483772" r:id="rId20"/>
    <p:sldLayoutId id="2147483774" r:id="rId21"/>
    <p:sldLayoutId id="2147483776" r:id="rId22"/>
    <p:sldLayoutId id="2147483775" r:id="rId23"/>
    <p:sldLayoutId id="2147483780" r:id="rId24"/>
    <p:sldLayoutId id="2147483781" r:id="rId25"/>
    <p:sldLayoutId id="2147483783" r:id="rId26"/>
    <p:sldLayoutId id="2147483654" r:id="rId27"/>
    <p:sldLayoutId id="214748365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42974" rtl="0" eaLnBrk="1" latinLnBrk="0" hangingPunct="1">
        <a:lnSpc>
          <a:spcPct val="85000"/>
        </a:lnSpc>
        <a:spcBef>
          <a:spcPct val="0"/>
        </a:spcBef>
        <a:buNone/>
        <a:defRPr sz="3200" b="0" i="0" kern="1200">
          <a:solidFill>
            <a:schemeClr val="accent1"/>
          </a:solidFill>
          <a:latin typeface="National 2 Medium" charset="0"/>
          <a:ea typeface="National 2 Medium" charset="0"/>
          <a:cs typeface="National 2 Medium" charset="0"/>
        </a:defRPr>
      </a:lvl1pPr>
    </p:titleStyle>
    <p:bodyStyle>
      <a:lvl1pPr marL="1828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a:solidFill>
            <a:schemeClr val="accent1"/>
          </a:solidFill>
          <a:latin typeface="National 2" charset="0"/>
          <a:ea typeface="National 2" charset="0"/>
          <a:cs typeface="National 2" charset="0"/>
        </a:defRPr>
      </a:lvl1pPr>
      <a:lvl2pPr marL="6400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a:solidFill>
            <a:schemeClr val="accent1"/>
          </a:solidFill>
          <a:latin typeface="National 2" charset="0"/>
          <a:ea typeface="National 2" charset="0"/>
          <a:cs typeface="National 2" charset="0"/>
        </a:defRPr>
      </a:lvl2pPr>
      <a:lvl3pPr marL="10972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a:solidFill>
            <a:schemeClr val="accent1"/>
          </a:solidFill>
          <a:latin typeface="National 2" charset="0"/>
          <a:ea typeface="National 2" charset="0"/>
          <a:cs typeface="National 2" charset="0"/>
        </a:defRPr>
      </a:lvl3pPr>
      <a:lvl4pPr marL="15544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baseline="0">
          <a:solidFill>
            <a:schemeClr val="accent1"/>
          </a:solidFill>
          <a:latin typeface="National 2" charset="0"/>
          <a:ea typeface="National 2" charset="0"/>
          <a:cs typeface="National 2" charset="0"/>
        </a:defRPr>
      </a:lvl4pPr>
      <a:lvl5pPr marL="2011680" indent="-285750" algn="l" defTabSz="642974" rtl="0" eaLnBrk="1" latinLnBrk="0" hangingPunct="1">
        <a:spcBef>
          <a:spcPts val="422"/>
        </a:spcBef>
        <a:spcAft>
          <a:spcPts val="211"/>
        </a:spcAft>
        <a:buClr>
          <a:schemeClr val="accent1"/>
        </a:buClr>
        <a:buFont typeface="Arial" charset="0"/>
        <a:buChar char="•"/>
        <a:defRPr sz="1406" b="0" i="0" kern="1200" baseline="0">
          <a:solidFill>
            <a:schemeClr val="accent1"/>
          </a:solidFill>
          <a:latin typeface="National 2" charset="0"/>
          <a:ea typeface="National 2" charset="0"/>
          <a:cs typeface="National 2" charset="0"/>
        </a:defRPr>
      </a:lvl5pPr>
      <a:lvl6pPr marL="2468880" indent="-228600" algn="l" defTabSz="642974" rtl="0" eaLnBrk="1" latinLnBrk="0" hangingPunct="1">
        <a:lnSpc>
          <a:spcPct val="120000"/>
        </a:lnSpc>
        <a:spcBef>
          <a:spcPts val="600"/>
        </a:spcBef>
        <a:spcAft>
          <a:spcPts val="600"/>
        </a:spcAft>
        <a:buFont typeface="Arial" pitchFamily="34" charset="0"/>
        <a:buChar char="•"/>
        <a:defRPr sz="1406" kern="1200" baseline="0">
          <a:solidFill>
            <a:schemeClr val="accent1"/>
          </a:solidFill>
          <a:latin typeface="+mn-lt"/>
          <a:ea typeface="+mn-ea"/>
          <a:cs typeface="+mn-cs"/>
        </a:defRPr>
      </a:lvl6pPr>
      <a:lvl7pPr marL="2089666"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7pPr>
      <a:lvl8pPr marL="2411153"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8pPr>
      <a:lvl9pPr marL="273264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9pPr>
    </p:bodyStyle>
    <p:otherStyle>
      <a:defPPr>
        <a:defRPr lang="en-US"/>
      </a:defPPr>
      <a:lvl1pPr marL="0" algn="l" defTabSz="642974" rtl="0" eaLnBrk="1" latinLnBrk="0" hangingPunct="1">
        <a:defRPr sz="1266" kern="1200">
          <a:solidFill>
            <a:schemeClr val="tx1"/>
          </a:solidFill>
          <a:latin typeface="+mn-lt"/>
          <a:ea typeface="+mn-ea"/>
          <a:cs typeface="+mn-cs"/>
        </a:defRPr>
      </a:lvl1pPr>
      <a:lvl2pPr marL="321487" algn="l" defTabSz="642974" rtl="0" eaLnBrk="1" latinLnBrk="0" hangingPunct="1">
        <a:defRPr sz="1266" kern="1200">
          <a:solidFill>
            <a:schemeClr val="tx1"/>
          </a:solidFill>
          <a:latin typeface="+mn-lt"/>
          <a:ea typeface="+mn-ea"/>
          <a:cs typeface="+mn-cs"/>
        </a:defRPr>
      </a:lvl2pPr>
      <a:lvl3pPr marL="642974" algn="l" defTabSz="642974" rtl="0" eaLnBrk="1" latinLnBrk="0" hangingPunct="1">
        <a:defRPr sz="1266" kern="1200">
          <a:solidFill>
            <a:schemeClr val="tx1"/>
          </a:solidFill>
          <a:latin typeface="+mn-lt"/>
          <a:ea typeface="+mn-ea"/>
          <a:cs typeface="+mn-cs"/>
        </a:defRPr>
      </a:lvl3pPr>
      <a:lvl4pPr marL="964461" algn="l" defTabSz="642974" rtl="0" eaLnBrk="1" latinLnBrk="0" hangingPunct="1">
        <a:defRPr sz="1266" kern="1200">
          <a:solidFill>
            <a:schemeClr val="tx1"/>
          </a:solidFill>
          <a:latin typeface="+mn-lt"/>
          <a:ea typeface="+mn-ea"/>
          <a:cs typeface="+mn-cs"/>
        </a:defRPr>
      </a:lvl4pPr>
      <a:lvl5pPr marL="1285948" algn="l" defTabSz="642974" rtl="0" eaLnBrk="1" latinLnBrk="0" hangingPunct="1">
        <a:defRPr sz="1266" kern="1200">
          <a:solidFill>
            <a:schemeClr val="tx1"/>
          </a:solidFill>
          <a:latin typeface="+mn-lt"/>
          <a:ea typeface="+mn-ea"/>
          <a:cs typeface="+mn-cs"/>
        </a:defRPr>
      </a:lvl5pPr>
      <a:lvl6pPr marL="1607435" algn="l" defTabSz="642974" rtl="0" eaLnBrk="1" latinLnBrk="0" hangingPunct="1">
        <a:defRPr sz="1266" kern="1200">
          <a:solidFill>
            <a:schemeClr val="tx1"/>
          </a:solidFill>
          <a:latin typeface="+mn-lt"/>
          <a:ea typeface="+mn-ea"/>
          <a:cs typeface="+mn-cs"/>
        </a:defRPr>
      </a:lvl6pPr>
      <a:lvl7pPr marL="1928923" algn="l" defTabSz="642974" rtl="0" eaLnBrk="1" latinLnBrk="0" hangingPunct="1">
        <a:defRPr sz="1266" kern="1200">
          <a:solidFill>
            <a:schemeClr val="tx1"/>
          </a:solidFill>
          <a:latin typeface="+mn-lt"/>
          <a:ea typeface="+mn-ea"/>
          <a:cs typeface="+mn-cs"/>
        </a:defRPr>
      </a:lvl7pPr>
      <a:lvl8pPr marL="2250409" algn="l" defTabSz="642974" rtl="0" eaLnBrk="1" latinLnBrk="0" hangingPunct="1">
        <a:defRPr sz="1266" kern="1200">
          <a:solidFill>
            <a:schemeClr val="tx1"/>
          </a:solidFill>
          <a:latin typeface="+mn-lt"/>
          <a:ea typeface="+mn-ea"/>
          <a:cs typeface="+mn-cs"/>
        </a:defRPr>
      </a:lvl8pPr>
      <a:lvl9pPr marL="2571896" algn="l" defTabSz="642974" rtl="0" eaLnBrk="1" latinLnBrk="0" hangingPunct="1">
        <a:defRPr sz="12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90" userDrawn="1">
          <p15:clr>
            <a:srgbClr val="F26B43"/>
          </p15:clr>
        </p15:guide>
        <p15:guide id="2" pos="7476" userDrawn="1">
          <p15:clr>
            <a:srgbClr val="F26B43"/>
          </p15:clr>
        </p15:guide>
        <p15:guide id="3" pos="203" userDrawn="1">
          <p15:clr>
            <a:srgbClr val="F26B43"/>
          </p15:clr>
        </p15:guide>
        <p15:guide id="4" orient="horz" pos="14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chat.dartmouth.edu/"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chat.dartmouth.edu/"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google.com/discover/what-is-artificial-general-intelligence?hl=en" TargetMode="External"/><Relationship Id="rId2" Type="http://schemas.openxmlformats.org/officeDocument/2006/relationships/hyperlink" Target="https://cloud.google.com/learn/what-is-natural-language-processing"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hyperlink" Target="https://youtu.be/xnFmnU0Pp-8?t=2873"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hyperlink" Target="mailto:research.computing@dartmouth.edu?subject=Research%20Software%20Engineering%20Reques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licit.com/"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eta-llama/llama-models/blob/main/models/llama3_2/text_prompt_format.md"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35C01E-D909-40CC-85FF-D38BFFAA44EB}"/>
              </a:ext>
            </a:extLst>
          </p:cNvPr>
          <p:cNvSpPr>
            <a:spLocks noGrp="1"/>
          </p:cNvSpPr>
          <p:nvPr>
            <p:ph type="body" sz="quarter" idx="12"/>
          </p:nvPr>
        </p:nvSpPr>
        <p:spPr/>
        <p:txBody>
          <a:bodyPr/>
          <a:lstStyle/>
          <a:p>
            <a:r>
              <a:rPr lang="en-AU" dirty="0"/>
              <a:t>2025-02-13</a:t>
            </a:r>
          </a:p>
        </p:txBody>
      </p:sp>
      <p:sp>
        <p:nvSpPr>
          <p:cNvPr id="10" name="Slide Number Placeholder 9">
            <a:extLst>
              <a:ext uri="{FF2B5EF4-FFF2-40B4-BE49-F238E27FC236}">
                <a16:creationId xmlns:a16="http://schemas.microsoft.com/office/drawing/2014/main" id="{74FB0B02-7277-430E-84EF-813911035E51}"/>
              </a:ext>
            </a:extLst>
          </p:cNvPr>
          <p:cNvSpPr>
            <a:spLocks noGrp="1"/>
          </p:cNvSpPr>
          <p:nvPr>
            <p:ph type="sldNum" sz="quarter" idx="13"/>
          </p:nvPr>
        </p:nvSpPr>
        <p:spPr/>
        <p:txBody>
          <a:bodyPr/>
          <a:lstStyle/>
          <a:p>
            <a:fld id="{E917DE0E-AFB1-41FD-BC35-27DB61CA125F}" type="slidenum">
              <a:rPr lang="en-AU" smtClean="0"/>
              <a:pPr/>
              <a:t>1</a:t>
            </a:fld>
            <a:endParaRPr lang="en-AU" dirty="0"/>
          </a:p>
        </p:txBody>
      </p:sp>
      <p:sp>
        <p:nvSpPr>
          <p:cNvPr id="9" name="Footer Placeholder 8">
            <a:extLst>
              <a:ext uri="{FF2B5EF4-FFF2-40B4-BE49-F238E27FC236}">
                <a16:creationId xmlns:a16="http://schemas.microsoft.com/office/drawing/2014/main" id="{63F5BEDD-BBEA-445F-915D-71CD10377502}"/>
              </a:ext>
            </a:extLst>
          </p:cNvPr>
          <p:cNvSpPr>
            <a:spLocks noGrp="1"/>
          </p:cNvSpPr>
          <p:nvPr>
            <p:ph type="ftr" sz="quarter" idx="14"/>
          </p:nvPr>
        </p:nvSpPr>
        <p:spPr/>
        <p:txBody>
          <a:bodyPr/>
          <a:lstStyle/>
          <a:p>
            <a:pPr algn="ctr"/>
            <a:r>
              <a:rPr lang="en-AU"/>
              <a:t>Misconceptions about ChatGPT</a:t>
            </a:r>
            <a:endParaRPr lang="en-AU" dirty="0"/>
          </a:p>
        </p:txBody>
      </p:sp>
    </p:spTree>
    <p:extLst>
      <p:ext uri="{BB962C8B-B14F-4D97-AF65-F5344CB8AC3E}">
        <p14:creationId xmlns:p14="http://schemas.microsoft.com/office/powerpoint/2010/main" val="209335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C7BC0-7C55-A8F1-2745-4ACD91C7A60A}"/>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911FBEF-D70F-55BB-78D3-ECF9C8551F74}"/>
              </a:ext>
            </a:extLst>
          </p:cNvPr>
          <p:cNvSpPr>
            <a:spLocks noGrp="1"/>
          </p:cNvSpPr>
          <p:nvPr>
            <p:ph sz="quarter" idx="11"/>
          </p:nvPr>
        </p:nvSpPr>
        <p:spPr/>
        <p:txBody>
          <a:bodyPr>
            <a:normAutofit lnSpcReduction="10000"/>
          </a:bodyPr>
          <a:lstStyle/>
          <a:p>
            <a:pPr marL="0" indent="0">
              <a:buNone/>
            </a:pPr>
            <a:r>
              <a:rPr lang="en-US" dirty="0"/>
              <a:t>“Tool use” means that an LLM is instructed in a very specific way:</a:t>
            </a:r>
          </a:p>
          <a:p>
            <a:pPr marL="860425" lvl="1" indent="-401638">
              <a:buSzPct val="80000"/>
              <a:buFont typeface="System Font Regular"/>
              <a:buChar char="🔨"/>
            </a:pPr>
            <a:r>
              <a:rPr lang="en-US" dirty="0"/>
              <a:t>As part of the prompt, one or more functions (as in computer programming functions) and their required parameters are described to the model</a:t>
            </a:r>
          </a:p>
          <a:p>
            <a:pPr marL="860425" lvl="1" indent="-401638">
              <a:buSzPct val="80000"/>
              <a:buFont typeface="System Font Regular"/>
              <a:buChar char="🎛️"/>
            </a:pPr>
            <a:r>
              <a:rPr lang="en-US" dirty="0"/>
              <a:t>The model is then instructed to respond to a question with the arguments for each function that could help to answer the question</a:t>
            </a:r>
          </a:p>
          <a:p>
            <a:pPr marL="860425" lvl="1" indent="-401638">
              <a:buSzPct val="80000"/>
              <a:buFont typeface="System Font Regular"/>
              <a:buChar char="⏩"/>
            </a:pPr>
            <a:r>
              <a:rPr lang="en-US" dirty="0"/>
              <a:t>The function(s) are then called with these arguments, and the result is returned to the model in another message</a:t>
            </a:r>
          </a:p>
          <a:p>
            <a:pPr marL="860425" lvl="1" indent="-401638">
              <a:buSzPct val="80000"/>
              <a:buFont typeface="System Font Regular"/>
              <a:buChar char="💬"/>
            </a:pPr>
            <a:r>
              <a:rPr lang="en-US" dirty="0"/>
              <a:t>The model can then give the final answer based on that output</a:t>
            </a:r>
          </a:p>
        </p:txBody>
      </p:sp>
      <p:sp>
        <p:nvSpPr>
          <p:cNvPr id="3" name="Title 2">
            <a:extLst>
              <a:ext uri="{FF2B5EF4-FFF2-40B4-BE49-F238E27FC236}">
                <a16:creationId xmlns:a16="http://schemas.microsoft.com/office/drawing/2014/main" id="{B4DCBD1A-6684-71AF-B84C-35B67A0CADA0}"/>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Using a tool</a:t>
            </a:r>
          </a:p>
        </p:txBody>
      </p:sp>
      <p:sp>
        <p:nvSpPr>
          <p:cNvPr id="4" name="Footer Placeholder 3">
            <a:extLst>
              <a:ext uri="{FF2B5EF4-FFF2-40B4-BE49-F238E27FC236}">
                <a16:creationId xmlns:a16="http://schemas.microsoft.com/office/drawing/2014/main" id="{2839E131-C4FE-8440-241A-A7FBB09F1A91}"/>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9772C320-947B-A26B-2723-76BF82FB0D95}"/>
              </a:ext>
            </a:extLst>
          </p:cNvPr>
          <p:cNvSpPr>
            <a:spLocks noGrp="1"/>
          </p:cNvSpPr>
          <p:nvPr>
            <p:ph type="sldNum" sz="quarter" idx="13"/>
          </p:nvPr>
        </p:nvSpPr>
        <p:spPr/>
        <p:txBody>
          <a:bodyPr/>
          <a:lstStyle/>
          <a:p>
            <a:fld id="{E917DE0E-AFB1-41FD-BC35-27DB61CA125F}" type="slidenum">
              <a:rPr lang="en-AU" smtClean="0"/>
              <a:pPr/>
              <a:t>10</a:t>
            </a:fld>
            <a:endParaRPr lang="en-AU" dirty="0"/>
          </a:p>
        </p:txBody>
      </p:sp>
    </p:spTree>
    <p:extLst>
      <p:ext uri="{BB962C8B-B14F-4D97-AF65-F5344CB8AC3E}">
        <p14:creationId xmlns:p14="http://schemas.microsoft.com/office/powerpoint/2010/main" val="218952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F03DF-E101-2976-4937-1303D6155DD7}"/>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A8083D0-2B2B-E8CA-CD01-64DA92257D46}"/>
              </a:ext>
            </a:extLst>
          </p:cNvPr>
          <p:cNvSpPr>
            <a:spLocks noGrp="1"/>
          </p:cNvSpPr>
          <p:nvPr>
            <p:ph sz="quarter" idx="11"/>
          </p:nvPr>
        </p:nvSpPr>
        <p:spPr/>
        <p:txBody>
          <a:bodyPr anchor="ctr">
            <a:normAutofit/>
          </a:bodyPr>
          <a:lstStyle/>
          <a:p>
            <a:pPr marL="0" indent="0" algn="ctr">
              <a:buNone/>
            </a:pPr>
            <a:r>
              <a:rPr lang="en-US" dirty="0"/>
              <a:t>Demo in </a:t>
            </a:r>
            <a:r>
              <a:rPr lang="en-US" dirty="0">
                <a:hlinkClick r:id="rId2"/>
              </a:rPr>
              <a:t>Dartmouth Chat</a:t>
            </a:r>
            <a:endParaRPr lang="en-US" dirty="0"/>
          </a:p>
        </p:txBody>
      </p:sp>
      <p:sp>
        <p:nvSpPr>
          <p:cNvPr id="3" name="Title 2">
            <a:extLst>
              <a:ext uri="{FF2B5EF4-FFF2-40B4-BE49-F238E27FC236}">
                <a16:creationId xmlns:a16="http://schemas.microsoft.com/office/drawing/2014/main" id="{C5241D23-E519-6F6B-D989-8A818E01A968}"/>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Using a tool</a:t>
            </a:r>
          </a:p>
        </p:txBody>
      </p:sp>
      <p:sp>
        <p:nvSpPr>
          <p:cNvPr id="4" name="Footer Placeholder 3">
            <a:extLst>
              <a:ext uri="{FF2B5EF4-FFF2-40B4-BE49-F238E27FC236}">
                <a16:creationId xmlns:a16="http://schemas.microsoft.com/office/drawing/2014/main" id="{668F5BB9-BD9C-3267-2A20-E62931F02B18}"/>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3F5E37C1-47A2-9842-49E6-D90A28A2443A}"/>
              </a:ext>
            </a:extLst>
          </p:cNvPr>
          <p:cNvSpPr>
            <a:spLocks noGrp="1"/>
          </p:cNvSpPr>
          <p:nvPr>
            <p:ph type="sldNum" sz="quarter" idx="13"/>
          </p:nvPr>
        </p:nvSpPr>
        <p:spPr/>
        <p:txBody>
          <a:bodyPr/>
          <a:lstStyle/>
          <a:p>
            <a:fld id="{E917DE0E-AFB1-41FD-BC35-27DB61CA125F}" type="slidenum">
              <a:rPr lang="en-AU" smtClean="0"/>
              <a:pPr/>
              <a:t>11</a:t>
            </a:fld>
            <a:endParaRPr lang="en-AU" dirty="0"/>
          </a:p>
        </p:txBody>
      </p:sp>
    </p:spTree>
    <p:extLst>
      <p:ext uri="{BB962C8B-B14F-4D97-AF65-F5344CB8AC3E}">
        <p14:creationId xmlns:p14="http://schemas.microsoft.com/office/powerpoint/2010/main" val="148393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509FD-37C1-AA18-42C4-AFA3B4F48460}"/>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A8A3B38-7C14-5668-513E-BE625D194EE0}"/>
              </a:ext>
            </a:extLst>
          </p:cNvPr>
          <p:cNvSpPr>
            <a:spLocks noGrp="1"/>
          </p:cNvSpPr>
          <p:nvPr>
            <p:ph sz="quarter" idx="11"/>
          </p:nvPr>
        </p:nvSpPr>
        <p:spPr/>
        <p:txBody>
          <a:bodyPr anchor="t">
            <a:normAutofit/>
          </a:bodyPr>
          <a:lstStyle/>
          <a:p>
            <a:pPr marL="457200" indent="-457200"/>
            <a:r>
              <a:rPr lang="en-US" dirty="0"/>
              <a:t>An extension of tool use:</a:t>
            </a:r>
          </a:p>
          <a:p>
            <a:pPr marL="914400" lvl="1" indent="-457200">
              <a:buSzPct val="80000"/>
              <a:buFont typeface="System Font Regular"/>
              <a:buChar char="💬"/>
            </a:pPr>
            <a:r>
              <a:rPr lang="en-US" dirty="0"/>
              <a:t>Instead of always responding with the arguments for a tool, a model can just continue the conversation and only use a tool when appropriate</a:t>
            </a:r>
          </a:p>
          <a:p>
            <a:pPr marL="914400" lvl="1" indent="-457200">
              <a:buSzPct val="80000"/>
              <a:buFont typeface="System Font Regular"/>
              <a:buChar char="🧰"/>
            </a:pPr>
            <a:r>
              <a:rPr lang="en-US" dirty="0"/>
              <a:t>Allows seemingly autonomous agency, but is based on which tools are available</a:t>
            </a:r>
          </a:p>
          <a:p>
            <a:pPr marL="457200" indent="-457200">
              <a:buSzPct val="80000"/>
              <a:buFont typeface="System Font Regular"/>
              <a:buChar char="🕵️"/>
            </a:pPr>
            <a:r>
              <a:rPr lang="en-US" dirty="0"/>
              <a:t>Agents are a major trend in AI applications (see OpenAI’s Operator and Deep Research)</a:t>
            </a:r>
          </a:p>
          <a:p>
            <a:pPr marL="457200" indent="-457200"/>
            <a:endParaRPr lang="en-US" dirty="0"/>
          </a:p>
        </p:txBody>
      </p:sp>
      <p:sp>
        <p:nvSpPr>
          <p:cNvPr id="3" name="Title 2">
            <a:extLst>
              <a:ext uri="{FF2B5EF4-FFF2-40B4-BE49-F238E27FC236}">
                <a16:creationId xmlns:a16="http://schemas.microsoft.com/office/drawing/2014/main" id="{2FE8EF0A-D83C-14A4-B0BC-29CCB817B950}"/>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Agents</a:t>
            </a:r>
          </a:p>
        </p:txBody>
      </p:sp>
      <p:sp>
        <p:nvSpPr>
          <p:cNvPr id="4" name="Footer Placeholder 3">
            <a:extLst>
              <a:ext uri="{FF2B5EF4-FFF2-40B4-BE49-F238E27FC236}">
                <a16:creationId xmlns:a16="http://schemas.microsoft.com/office/drawing/2014/main" id="{9C601BEB-4509-0AE7-E48A-1758E3C43859}"/>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1CDC5E60-593E-9568-BD32-08EB358E47DA}"/>
              </a:ext>
            </a:extLst>
          </p:cNvPr>
          <p:cNvSpPr>
            <a:spLocks noGrp="1"/>
          </p:cNvSpPr>
          <p:nvPr>
            <p:ph type="sldNum" sz="quarter" idx="13"/>
          </p:nvPr>
        </p:nvSpPr>
        <p:spPr/>
        <p:txBody>
          <a:bodyPr/>
          <a:lstStyle/>
          <a:p>
            <a:fld id="{E917DE0E-AFB1-41FD-BC35-27DB61CA125F}" type="slidenum">
              <a:rPr lang="en-AU" smtClean="0"/>
              <a:pPr/>
              <a:t>12</a:t>
            </a:fld>
            <a:endParaRPr lang="en-AU" dirty="0"/>
          </a:p>
        </p:txBody>
      </p:sp>
    </p:spTree>
    <p:extLst>
      <p:ext uri="{BB962C8B-B14F-4D97-AF65-F5344CB8AC3E}">
        <p14:creationId xmlns:p14="http://schemas.microsoft.com/office/powerpoint/2010/main" val="17008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3295-394D-0C7E-007B-F5303E04D385}"/>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8F22760-574F-D211-7F7D-5BD86B31914E}"/>
              </a:ext>
            </a:extLst>
          </p:cNvPr>
          <p:cNvSpPr>
            <a:spLocks noGrp="1"/>
          </p:cNvSpPr>
          <p:nvPr>
            <p:ph sz="quarter" idx="11"/>
          </p:nvPr>
        </p:nvSpPr>
        <p:spPr/>
        <p:txBody>
          <a:bodyPr anchor="t">
            <a:normAutofit/>
          </a:bodyPr>
          <a:lstStyle/>
          <a:p>
            <a:pPr marL="457200" indent="-457200">
              <a:buSzPct val="80000"/>
              <a:buFont typeface="System Font Regular"/>
              <a:buChar char="🛠️"/>
            </a:pPr>
            <a:r>
              <a:rPr lang="en-US" dirty="0"/>
              <a:t>Agents are best with a </a:t>
            </a:r>
            <a:br>
              <a:rPr lang="en-US" dirty="0"/>
            </a:br>
            <a:r>
              <a:rPr lang="en-US" dirty="0"/>
              <a:t>small number of tools</a:t>
            </a:r>
          </a:p>
          <a:p>
            <a:pPr marL="457200" indent="-457200">
              <a:buSzPct val="80000"/>
              <a:buFont typeface="System Font Regular"/>
              <a:buChar char="👥"/>
            </a:pPr>
            <a:r>
              <a:rPr lang="en-US" dirty="0"/>
              <a:t>Complex tasks require </a:t>
            </a:r>
            <a:br>
              <a:rPr lang="en-US" dirty="0"/>
            </a:br>
            <a:r>
              <a:rPr lang="en-US" dirty="0"/>
              <a:t>multiple agents</a:t>
            </a:r>
          </a:p>
          <a:p>
            <a:pPr marL="457200" indent="-457200">
              <a:buSzPct val="80000"/>
              <a:buFont typeface="System Font Regular"/>
              <a:buChar char="😵‍💫"/>
            </a:pPr>
            <a:r>
              <a:rPr lang="en-US" dirty="0"/>
              <a:t>Coordination between</a:t>
            </a:r>
            <a:br>
              <a:rPr lang="en-US" dirty="0"/>
            </a:br>
            <a:r>
              <a:rPr lang="en-US" dirty="0"/>
              <a:t>agents becomes a </a:t>
            </a:r>
            <a:br>
              <a:rPr lang="en-US" dirty="0"/>
            </a:br>
            <a:r>
              <a:rPr lang="en-US" dirty="0"/>
              <a:t>challenge</a:t>
            </a:r>
          </a:p>
        </p:txBody>
      </p:sp>
      <p:sp>
        <p:nvSpPr>
          <p:cNvPr id="3" name="Title 2">
            <a:extLst>
              <a:ext uri="{FF2B5EF4-FFF2-40B4-BE49-F238E27FC236}">
                <a16:creationId xmlns:a16="http://schemas.microsoft.com/office/drawing/2014/main" id="{974BDF5C-A678-6BAD-0E04-DA94FF60F7F9}"/>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Agents</a:t>
            </a:r>
          </a:p>
        </p:txBody>
      </p:sp>
      <p:sp>
        <p:nvSpPr>
          <p:cNvPr id="4" name="Footer Placeholder 3">
            <a:extLst>
              <a:ext uri="{FF2B5EF4-FFF2-40B4-BE49-F238E27FC236}">
                <a16:creationId xmlns:a16="http://schemas.microsoft.com/office/drawing/2014/main" id="{3106131A-6EF1-158D-6AFA-4290B2C4C3E1}"/>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791CC69D-1C61-8D95-C4C8-CA049C8F1C07}"/>
              </a:ext>
            </a:extLst>
          </p:cNvPr>
          <p:cNvSpPr>
            <a:spLocks noGrp="1"/>
          </p:cNvSpPr>
          <p:nvPr>
            <p:ph type="sldNum" sz="quarter" idx="13"/>
          </p:nvPr>
        </p:nvSpPr>
        <p:spPr/>
        <p:txBody>
          <a:bodyPr/>
          <a:lstStyle/>
          <a:p>
            <a:fld id="{E917DE0E-AFB1-41FD-BC35-27DB61CA125F}" type="slidenum">
              <a:rPr lang="en-AU" smtClean="0"/>
              <a:pPr/>
              <a:t>13</a:t>
            </a:fld>
            <a:endParaRPr lang="en-AU" dirty="0"/>
          </a:p>
        </p:txBody>
      </p:sp>
      <p:pic>
        <p:nvPicPr>
          <p:cNvPr id="2050" name="Picture 2" descr="Benchmarking Single Agent Performance">
            <a:extLst>
              <a:ext uri="{FF2B5EF4-FFF2-40B4-BE49-F238E27FC236}">
                <a16:creationId xmlns:a16="http://schemas.microsoft.com/office/drawing/2014/main" id="{A80AD966-B26C-42AB-4675-6C0D8481A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57400"/>
            <a:ext cx="7035800" cy="42029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92123E-906C-FE4D-C11A-EA10E1E922D3}"/>
              </a:ext>
            </a:extLst>
          </p:cNvPr>
          <p:cNvSpPr txBox="1"/>
          <p:nvPr/>
        </p:nvSpPr>
        <p:spPr>
          <a:xfrm>
            <a:off x="6248400" y="6214430"/>
            <a:ext cx="5204566" cy="307777"/>
          </a:xfrm>
          <a:prstGeom prst="rect">
            <a:avLst/>
          </a:prstGeom>
          <a:noFill/>
        </p:spPr>
        <p:txBody>
          <a:bodyPr wrap="none" rtlCol="0">
            <a:spAutoFit/>
          </a:bodyPr>
          <a:lstStyle/>
          <a:p>
            <a:r>
              <a:rPr lang="en-US" sz="1400" dirty="0">
                <a:solidFill>
                  <a:schemeClr val="accent6">
                    <a:lumMod val="75000"/>
                  </a:schemeClr>
                </a:solidFill>
                <a:latin typeface="National 2" panose="020B0504030502020203" pitchFamily="34" charset="77"/>
              </a:rPr>
              <a:t>Source: https://</a:t>
            </a:r>
            <a:r>
              <a:rPr lang="en-US" sz="1400" dirty="0" err="1">
                <a:solidFill>
                  <a:schemeClr val="accent6">
                    <a:lumMod val="75000"/>
                  </a:schemeClr>
                </a:solidFill>
                <a:latin typeface="National 2" panose="020B0504030502020203" pitchFamily="34" charset="77"/>
              </a:rPr>
              <a:t>blog.langchain.dev</a:t>
            </a:r>
            <a:r>
              <a:rPr lang="en-US" sz="1400" dirty="0">
                <a:solidFill>
                  <a:schemeClr val="accent6">
                    <a:lumMod val="75000"/>
                  </a:schemeClr>
                </a:solidFill>
                <a:latin typeface="National 2" panose="020B0504030502020203" pitchFamily="34" charset="77"/>
              </a:rPr>
              <a:t>/react-agent-benchmarking/</a:t>
            </a:r>
          </a:p>
        </p:txBody>
      </p:sp>
    </p:spTree>
    <p:extLst>
      <p:ext uri="{BB962C8B-B14F-4D97-AF65-F5344CB8AC3E}">
        <p14:creationId xmlns:p14="http://schemas.microsoft.com/office/powerpoint/2010/main" val="181406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D9FE4-5C04-D0F0-E11E-B4AA74D69BD4}"/>
              </a:ext>
            </a:extLst>
          </p:cNvPr>
          <p:cNvSpPr>
            <a:spLocks noGrp="1"/>
          </p:cNvSpPr>
          <p:nvPr>
            <p:ph sz="quarter" idx="11"/>
          </p:nvPr>
        </p:nvSpPr>
        <p:spPr/>
        <p:txBody>
          <a:bodyPr/>
          <a:lstStyle/>
          <a:p>
            <a:pPr marL="401638" indent="-396875">
              <a:buSzPct val="80000"/>
              <a:buFont typeface="System Font Regular"/>
              <a:buChar char="🤷"/>
            </a:pPr>
            <a:r>
              <a:rPr lang="en-US" dirty="0"/>
              <a:t>LLMs have no concept of facts or truth, no internal database, no search mechanism</a:t>
            </a:r>
          </a:p>
          <a:p>
            <a:pPr marL="401638" indent="-396875">
              <a:buSzPct val="80000"/>
              <a:buFont typeface="System Font Regular"/>
              <a:buChar char="🦜"/>
            </a:pPr>
            <a:r>
              <a:rPr lang="en-US" dirty="0"/>
              <a:t>They only “know” patterns reinforced through their training data</a:t>
            </a:r>
          </a:p>
          <a:p>
            <a:pPr lvl="1"/>
            <a:r>
              <a:rPr lang="en-US" dirty="0"/>
              <a:t>Example in </a:t>
            </a:r>
            <a:r>
              <a:rPr lang="en-US" dirty="0">
                <a:hlinkClick r:id="rId2"/>
              </a:rPr>
              <a:t>Dartmouth Chat</a:t>
            </a:r>
            <a:r>
              <a:rPr lang="en-US" dirty="0"/>
              <a:t>: Timothée Chalamet’s mother</a:t>
            </a:r>
          </a:p>
          <a:p>
            <a:pPr marL="401638" indent="-396875">
              <a:buSzPct val="80000"/>
              <a:buFont typeface="System Font Regular"/>
              <a:buChar char="🤞"/>
            </a:pPr>
            <a:r>
              <a:rPr lang="en-US" dirty="0"/>
              <a:t>Factually correct responses are patterns that happen to be correct</a:t>
            </a:r>
          </a:p>
          <a:p>
            <a:pPr marL="401638" indent="-396875">
              <a:buSzPct val="80000"/>
              <a:buFont typeface="System Font Regular"/>
              <a:buChar char="🤔"/>
            </a:pPr>
            <a:r>
              <a:rPr lang="en-US" dirty="0"/>
              <a:t>“Hallucination” is a bit of a misnomer</a:t>
            </a:r>
          </a:p>
        </p:txBody>
      </p:sp>
      <p:sp>
        <p:nvSpPr>
          <p:cNvPr id="3" name="Title 2">
            <a:extLst>
              <a:ext uri="{FF2B5EF4-FFF2-40B4-BE49-F238E27FC236}">
                <a16:creationId xmlns:a16="http://schemas.microsoft.com/office/drawing/2014/main" id="{908B957F-8D20-E7AC-8F8A-C082BDEF8395}"/>
              </a:ext>
            </a:extLst>
          </p:cNvPr>
          <p:cNvSpPr>
            <a:spLocks noGrp="1"/>
          </p:cNvSpPr>
          <p:nvPr>
            <p:ph type="title"/>
          </p:nvPr>
        </p:nvSpPr>
        <p:spPr/>
        <p:txBody>
          <a:bodyPr/>
          <a:lstStyle/>
          <a:p>
            <a:r>
              <a:rPr lang="en-US" dirty="0"/>
              <a:t>Misconception 3: LLMs know so many things!</a:t>
            </a:r>
          </a:p>
        </p:txBody>
      </p:sp>
      <p:sp>
        <p:nvSpPr>
          <p:cNvPr id="4" name="Footer Placeholder 3">
            <a:extLst>
              <a:ext uri="{FF2B5EF4-FFF2-40B4-BE49-F238E27FC236}">
                <a16:creationId xmlns:a16="http://schemas.microsoft.com/office/drawing/2014/main" id="{74C27132-F68F-E98A-C7F7-ACB8519104F6}"/>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9D9B0C41-8238-2412-A35F-26B62D513DCC}"/>
              </a:ext>
            </a:extLst>
          </p:cNvPr>
          <p:cNvSpPr>
            <a:spLocks noGrp="1"/>
          </p:cNvSpPr>
          <p:nvPr>
            <p:ph type="sldNum" sz="quarter" idx="13"/>
          </p:nvPr>
        </p:nvSpPr>
        <p:spPr/>
        <p:txBody>
          <a:bodyPr/>
          <a:lstStyle/>
          <a:p>
            <a:fld id="{E917DE0E-AFB1-41FD-BC35-27DB61CA125F}" type="slidenum">
              <a:rPr lang="en-AU" smtClean="0"/>
              <a:pPr/>
              <a:t>14</a:t>
            </a:fld>
            <a:endParaRPr lang="en-AU" dirty="0"/>
          </a:p>
        </p:txBody>
      </p:sp>
      <p:sp>
        <p:nvSpPr>
          <p:cNvPr id="7" name="TextBox 6">
            <a:extLst>
              <a:ext uri="{FF2B5EF4-FFF2-40B4-BE49-F238E27FC236}">
                <a16:creationId xmlns:a16="http://schemas.microsoft.com/office/drawing/2014/main" id="{20C41831-C517-175B-FBC4-C33734B2C61E}"/>
              </a:ext>
            </a:extLst>
          </p:cNvPr>
          <p:cNvSpPr txBox="1"/>
          <p:nvPr/>
        </p:nvSpPr>
        <p:spPr>
          <a:xfrm>
            <a:off x="609600" y="5903503"/>
            <a:ext cx="10213953" cy="738664"/>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Emily M. Bender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2021. On the Dangers of Stochastic Parrots: Can Language Models Be Too Big? 🦜. In Proceedings of the 2021 ACM Conference on Fairness, Accountability, and Transparency (</a:t>
            </a:r>
            <a:r>
              <a:rPr lang="en-US" sz="1400" b="0" i="0" dirty="0" err="1">
                <a:solidFill>
                  <a:schemeClr val="accent1"/>
                </a:solidFill>
                <a:effectLst/>
                <a:latin typeface="National 2" panose="020B0504030502020203" pitchFamily="34" charset="77"/>
              </a:rPr>
              <a:t>FAccT</a:t>
            </a:r>
            <a:r>
              <a:rPr lang="en-US" sz="1400" b="0" i="0" dirty="0">
                <a:solidFill>
                  <a:schemeClr val="accent1"/>
                </a:solidFill>
                <a:effectLst/>
                <a:latin typeface="National 2" panose="020B0504030502020203" pitchFamily="34" charset="77"/>
              </a:rPr>
              <a:t> '21). Association for Computing Machinery, New York, NY, USA, 610–623. https://</a:t>
            </a:r>
            <a:r>
              <a:rPr lang="en-US" sz="1400" b="0" i="0" dirty="0" err="1">
                <a:solidFill>
                  <a:schemeClr val="accent1"/>
                </a:solidFill>
                <a:effectLst/>
                <a:latin typeface="National 2" panose="020B0504030502020203" pitchFamily="34" charset="77"/>
              </a:rPr>
              <a:t>doi.org</a:t>
            </a:r>
            <a:r>
              <a:rPr lang="en-US" sz="1400" b="0" i="0" dirty="0">
                <a:solidFill>
                  <a:schemeClr val="accent1"/>
                </a:solidFill>
                <a:effectLst/>
                <a:latin typeface="National 2" panose="020B0504030502020203" pitchFamily="34" charset="77"/>
              </a:rPr>
              <a:t>/10.1145/3442188.3445922</a:t>
            </a:r>
            <a:endParaRPr lang="en-US" sz="1400"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263721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2CFC2-FC93-CA35-5CF3-1F1FD81907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5F29C1-5DED-2F8B-9FA5-88A805CF15D5}"/>
              </a:ext>
            </a:extLst>
          </p:cNvPr>
          <p:cNvSpPr>
            <a:spLocks noGrp="1"/>
          </p:cNvSpPr>
          <p:nvPr>
            <p:ph sz="quarter" idx="11"/>
          </p:nvPr>
        </p:nvSpPr>
        <p:spPr>
          <a:xfrm>
            <a:off x="321508" y="2895600"/>
            <a:ext cx="11546007" cy="3597341"/>
          </a:xfrm>
        </p:spPr>
        <p:txBody>
          <a:bodyPr anchor="ctr">
            <a:normAutofit fontScale="62500" lnSpcReduction="20000"/>
          </a:bodyPr>
          <a:lstStyle/>
          <a:p>
            <a:pPr>
              <a:spcBef>
                <a:spcPts val="1200"/>
              </a:spcBef>
              <a:spcAft>
                <a:spcPts val="1200"/>
              </a:spcAft>
              <a:buFont typeface="Arial" panose="020B0604020202020204" pitchFamily="34" charset="0"/>
              <a:buChar char="•"/>
            </a:pPr>
            <a:r>
              <a:rPr lang="en-US" b="1" i="0" dirty="0">
                <a:effectLst/>
                <a:latin typeface="National 2" panose="020B0504030502020203" pitchFamily="34" charset="77"/>
              </a:rPr>
              <a:t>Artificial narrow intelligence (ANI):</a:t>
            </a:r>
            <a:r>
              <a:rPr lang="en-US" b="0" i="0" dirty="0">
                <a:effectLst/>
                <a:latin typeface="National 2" panose="020B0504030502020203" pitchFamily="34" charset="77"/>
              </a:rPr>
              <a:t> ANI is the most common type of AI today. It focuses on specific tasks, such as image recognition or </a:t>
            </a:r>
            <a:r>
              <a:rPr lang="en-US" b="0" i="0" u="sng" dirty="0">
                <a:effectLst/>
                <a:latin typeface="National 2" panose="020B0504030502020203" pitchFamily="34" charset="77"/>
                <a:hlinkClick r:id="rId2">
                  <a:extLst>
                    <a:ext uri="{A12FA001-AC4F-418D-AE19-62706E023703}">
                      <ahyp:hlinkClr xmlns:ahyp="http://schemas.microsoft.com/office/drawing/2018/hyperlinkcolor" val="tx"/>
                    </a:ext>
                  </a:extLst>
                </a:hlinkClick>
              </a:rPr>
              <a:t>natural language processing</a:t>
            </a:r>
            <a:r>
              <a:rPr lang="en-US" b="0" i="0" dirty="0">
                <a:effectLst/>
                <a:latin typeface="National 2" panose="020B0504030502020203" pitchFamily="34" charset="77"/>
              </a:rPr>
              <a:t>. For example, a facial recognition software used in security systems is an ANI application.</a:t>
            </a:r>
          </a:p>
          <a:p>
            <a:pPr algn="l">
              <a:spcBef>
                <a:spcPts val="1200"/>
              </a:spcBef>
              <a:spcAft>
                <a:spcPts val="1200"/>
              </a:spcAft>
              <a:buFont typeface="Arial" panose="020B0604020202020204" pitchFamily="34" charset="0"/>
              <a:buChar char="•"/>
            </a:pPr>
            <a:r>
              <a:rPr lang="en-US" b="1" i="0" dirty="0">
                <a:effectLst/>
                <a:latin typeface="National 2" panose="020B0504030502020203" pitchFamily="34" charset="77"/>
              </a:rPr>
              <a:t>Artificial general intelligence (AGI): </a:t>
            </a:r>
            <a:r>
              <a:rPr lang="en-US" b="0" i="0" dirty="0">
                <a:effectLst/>
                <a:latin typeface="National 2" panose="020B0504030502020203" pitchFamily="34" charset="77"/>
              </a:rPr>
              <a:t>AGI possesses human-like intelligence and can perform any intellectual task that a human can. It is capable of learning, reasoning, and adapting to new situations. Currently, true AGI does not exist, but research and development efforts are ongoing.</a:t>
            </a:r>
          </a:p>
          <a:p>
            <a:pPr algn="l">
              <a:spcBef>
                <a:spcPts val="1200"/>
              </a:spcBef>
              <a:spcAft>
                <a:spcPts val="1200"/>
              </a:spcAft>
              <a:buFont typeface="Arial" panose="020B0604020202020204" pitchFamily="34" charset="0"/>
              <a:buChar char="•"/>
            </a:pPr>
            <a:r>
              <a:rPr lang="en-US" b="1" i="0" dirty="0">
                <a:effectLst/>
                <a:latin typeface="National 2" panose="020B0504030502020203" pitchFamily="34" charset="77"/>
              </a:rPr>
              <a:t>Artificial super intelligence (ASI):</a:t>
            </a:r>
            <a:r>
              <a:rPr lang="en-US" b="0" i="0" dirty="0">
                <a:effectLst/>
                <a:latin typeface="National 2" panose="020B0504030502020203" pitchFamily="34" charset="77"/>
              </a:rPr>
              <a:t> ASI surpasses human intelligence and can potentially solve problems that are currently beyond the capabilities of humans. For instance, an ASI system could potentially design highly efficient energy systems or develop new medical treatments. However, ASI is still largely theoretical and remains a topic of debate and speculation.</a:t>
            </a:r>
          </a:p>
        </p:txBody>
      </p:sp>
      <p:sp>
        <p:nvSpPr>
          <p:cNvPr id="3" name="Title 2">
            <a:extLst>
              <a:ext uri="{FF2B5EF4-FFF2-40B4-BE49-F238E27FC236}">
                <a16:creationId xmlns:a16="http://schemas.microsoft.com/office/drawing/2014/main" id="{D6998E94-FCAF-B0AF-0AD2-A9FEACF81DAF}"/>
              </a:ext>
            </a:extLst>
          </p:cNvPr>
          <p:cNvSpPr>
            <a:spLocks noGrp="1"/>
          </p:cNvSpPr>
          <p:nvPr>
            <p:ph type="title"/>
          </p:nvPr>
        </p:nvSpPr>
        <p:spPr/>
        <p:txBody>
          <a:bodyPr/>
          <a:lstStyle/>
          <a:p>
            <a:r>
              <a:rPr lang="en-US" dirty="0"/>
              <a:t>Misconception 4: AGI is coming soon!</a:t>
            </a:r>
          </a:p>
        </p:txBody>
      </p:sp>
      <p:sp>
        <p:nvSpPr>
          <p:cNvPr id="4" name="Footer Placeholder 3">
            <a:extLst>
              <a:ext uri="{FF2B5EF4-FFF2-40B4-BE49-F238E27FC236}">
                <a16:creationId xmlns:a16="http://schemas.microsoft.com/office/drawing/2014/main" id="{A6AEE279-8322-672C-F9C7-A631AE41E3CE}"/>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574F3597-3B83-FAC9-F693-CEBE6F6420D2}"/>
              </a:ext>
            </a:extLst>
          </p:cNvPr>
          <p:cNvSpPr>
            <a:spLocks noGrp="1"/>
          </p:cNvSpPr>
          <p:nvPr>
            <p:ph type="sldNum" sz="quarter" idx="13"/>
          </p:nvPr>
        </p:nvSpPr>
        <p:spPr/>
        <p:txBody>
          <a:bodyPr/>
          <a:lstStyle/>
          <a:p>
            <a:fld id="{E917DE0E-AFB1-41FD-BC35-27DB61CA125F}" type="slidenum">
              <a:rPr lang="en-AU" smtClean="0"/>
              <a:pPr/>
              <a:t>15</a:t>
            </a:fld>
            <a:endParaRPr lang="en-AU" dirty="0"/>
          </a:p>
        </p:txBody>
      </p:sp>
      <p:sp>
        <p:nvSpPr>
          <p:cNvPr id="6" name="TextBox 5">
            <a:extLst>
              <a:ext uri="{FF2B5EF4-FFF2-40B4-BE49-F238E27FC236}">
                <a16:creationId xmlns:a16="http://schemas.microsoft.com/office/drawing/2014/main" id="{86B724AE-405C-86F5-A9C4-87F4733F5DA1}"/>
              </a:ext>
            </a:extLst>
          </p:cNvPr>
          <p:cNvSpPr txBox="1"/>
          <p:nvPr/>
        </p:nvSpPr>
        <p:spPr>
          <a:xfrm>
            <a:off x="340142" y="1853192"/>
            <a:ext cx="6096000" cy="1081643"/>
          </a:xfrm>
          <a:prstGeom prst="rect">
            <a:avLst/>
          </a:prstGeom>
          <a:solidFill>
            <a:schemeClr val="accent6">
              <a:lumMod val="90000"/>
            </a:schemeClr>
          </a:solidFill>
          <a:effectLst>
            <a:softEdge rad="56088"/>
          </a:effectLst>
        </p:spPr>
        <p:txBody>
          <a:bodyPr wrap="square" rtlCol="0">
            <a:spAutoFit/>
          </a:bodyPr>
          <a:lstStyle/>
          <a:p>
            <a:r>
              <a:rPr lang="en-US" b="0" i="1" dirty="0">
                <a:solidFill>
                  <a:schemeClr val="accent1"/>
                </a:solidFill>
                <a:effectLst/>
                <a:latin typeface="National 2" panose="020B0504030502020203" pitchFamily="34" charset="77"/>
              </a:rPr>
              <a:t>“We are now confident we know how to build AGI as we have traditionally understood it.”</a:t>
            </a:r>
          </a:p>
          <a:p>
            <a:pPr algn="r"/>
            <a:r>
              <a:rPr lang="en-US" dirty="0">
                <a:solidFill>
                  <a:schemeClr val="accent1"/>
                </a:solidFill>
                <a:latin typeface="National 2" panose="020B0504030502020203" pitchFamily="34" charset="77"/>
              </a:rPr>
              <a:t>- Sam Altman (OpenAI CEO), Jan 5, 2025</a:t>
            </a:r>
          </a:p>
        </p:txBody>
      </p:sp>
      <p:sp>
        <p:nvSpPr>
          <p:cNvPr id="7" name="TextBox 6">
            <a:extLst>
              <a:ext uri="{FF2B5EF4-FFF2-40B4-BE49-F238E27FC236}">
                <a16:creationId xmlns:a16="http://schemas.microsoft.com/office/drawing/2014/main" id="{5C4AB6C5-98B9-4D1D-D0D0-2AFE65F9A2B4}"/>
              </a:ext>
            </a:extLst>
          </p:cNvPr>
          <p:cNvSpPr txBox="1"/>
          <p:nvPr/>
        </p:nvSpPr>
        <p:spPr>
          <a:xfrm>
            <a:off x="8356259" y="6154387"/>
            <a:ext cx="3526173" cy="338554"/>
          </a:xfrm>
          <a:prstGeom prst="rect">
            <a:avLst/>
          </a:prstGeom>
          <a:noFill/>
        </p:spPr>
        <p:txBody>
          <a:bodyPr wrap="square" rtlCol="0">
            <a:spAutoFit/>
          </a:bodyPr>
          <a:lstStyle/>
          <a:p>
            <a:pPr algn="r"/>
            <a:r>
              <a:rPr lang="en-US" sz="1600" dirty="0">
                <a:solidFill>
                  <a:schemeClr val="accent6">
                    <a:lumMod val="75000"/>
                  </a:schemeClr>
                </a:solidFill>
                <a:latin typeface="National 2" panose="020B0504030502020203" pitchFamily="34" charset="77"/>
                <a:hlinkClick r:id="rId3">
                  <a:extLst>
                    <a:ext uri="{A12FA001-AC4F-418D-AE19-62706E023703}">
                      <ahyp:hlinkClr xmlns:ahyp="http://schemas.microsoft.com/office/drawing/2018/hyperlinkcolor" val="tx"/>
                    </a:ext>
                  </a:extLst>
                </a:hlinkClick>
              </a:rPr>
              <a:t>Source</a:t>
            </a:r>
            <a:r>
              <a:rPr lang="en-US" sz="1600" dirty="0">
                <a:solidFill>
                  <a:schemeClr val="accent6">
                    <a:lumMod val="75000"/>
                  </a:schemeClr>
                </a:solidFill>
                <a:latin typeface="National 2" panose="020B0504030502020203" pitchFamily="34" charset="77"/>
              </a:rPr>
              <a:t>: Google Cloud Docs</a:t>
            </a:r>
          </a:p>
        </p:txBody>
      </p:sp>
    </p:spTree>
    <p:extLst>
      <p:ext uri="{BB962C8B-B14F-4D97-AF65-F5344CB8AC3E}">
        <p14:creationId xmlns:p14="http://schemas.microsoft.com/office/powerpoint/2010/main" val="321335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DC1CD-A839-F097-7F52-9109C0FE33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814592-0AF1-1A36-AFC1-94F0E4039966}"/>
              </a:ext>
            </a:extLst>
          </p:cNvPr>
          <p:cNvSpPr>
            <a:spLocks noGrp="1"/>
          </p:cNvSpPr>
          <p:nvPr>
            <p:ph type="title"/>
          </p:nvPr>
        </p:nvSpPr>
        <p:spPr/>
        <p:txBody>
          <a:bodyPr/>
          <a:lstStyle/>
          <a:p>
            <a:r>
              <a:rPr lang="en-US" dirty="0"/>
              <a:t>Misconception 4: AGI is coming soon!</a:t>
            </a:r>
          </a:p>
        </p:txBody>
      </p:sp>
      <p:sp>
        <p:nvSpPr>
          <p:cNvPr id="4" name="Footer Placeholder 3">
            <a:extLst>
              <a:ext uri="{FF2B5EF4-FFF2-40B4-BE49-F238E27FC236}">
                <a16:creationId xmlns:a16="http://schemas.microsoft.com/office/drawing/2014/main" id="{9D1C3A76-5D62-546C-BB31-FA70EF57AAA3}"/>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9C079FBB-7924-0E92-30DD-7991818D685B}"/>
              </a:ext>
            </a:extLst>
          </p:cNvPr>
          <p:cNvSpPr>
            <a:spLocks noGrp="1"/>
          </p:cNvSpPr>
          <p:nvPr>
            <p:ph type="sldNum" sz="quarter" idx="13"/>
          </p:nvPr>
        </p:nvSpPr>
        <p:spPr/>
        <p:txBody>
          <a:bodyPr/>
          <a:lstStyle/>
          <a:p>
            <a:fld id="{E917DE0E-AFB1-41FD-BC35-27DB61CA125F}" type="slidenum">
              <a:rPr lang="en-AU" smtClean="0"/>
              <a:pPr/>
              <a:t>16</a:t>
            </a:fld>
            <a:endParaRPr lang="en-AU" dirty="0"/>
          </a:p>
        </p:txBody>
      </p:sp>
      <p:sp>
        <p:nvSpPr>
          <p:cNvPr id="9" name="Content Placeholder 8">
            <a:extLst>
              <a:ext uri="{FF2B5EF4-FFF2-40B4-BE49-F238E27FC236}">
                <a16:creationId xmlns:a16="http://schemas.microsoft.com/office/drawing/2014/main" id="{786649DA-3FA5-8352-436E-5C3F180E3BB4}"/>
              </a:ext>
            </a:extLst>
          </p:cNvPr>
          <p:cNvSpPr>
            <a:spLocks noGrp="1"/>
          </p:cNvSpPr>
          <p:nvPr>
            <p:ph sz="quarter" idx="11"/>
          </p:nvPr>
        </p:nvSpPr>
        <p:spPr>
          <a:xfrm>
            <a:off x="321509" y="2133600"/>
            <a:ext cx="11534066" cy="4417873"/>
          </a:xfrm>
        </p:spPr>
        <p:txBody>
          <a:bodyPr>
            <a:noAutofit/>
          </a:bodyPr>
          <a:lstStyle/>
          <a:p>
            <a:pPr marL="288925" indent="-288925">
              <a:buSzPct val="80000"/>
              <a:buBlip>
                <a:blip r:embed="rId2"/>
              </a:buBlip>
            </a:pPr>
            <a:r>
              <a:rPr lang="en-US" sz="2400" dirty="0"/>
              <a:t> OpenAI did not invent the transformer architecture </a:t>
            </a:r>
          </a:p>
          <a:p>
            <a:endParaRPr lang="en-US" sz="2400" dirty="0"/>
          </a:p>
          <a:p>
            <a:pPr marL="401638" indent="-396875">
              <a:buSzPct val="80000"/>
              <a:buFont typeface="System Font Regular"/>
              <a:buChar char="🏋"/>
            </a:pPr>
            <a:r>
              <a:rPr lang="en-US" sz="2400" dirty="0"/>
              <a:t>OpenAI </a:t>
            </a:r>
            <a:r>
              <a:rPr lang="en-US" sz="2400" i="1" dirty="0"/>
              <a:t>did</a:t>
            </a:r>
            <a:r>
              <a:rPr lang="en-US" sz="2400" dirty="0"/>
              <a:t> invent part of the training recipe</a:t>
            </a:r>
          </a:p>
          <a:p>
            <a:pPr marL="401638" indent="-396875">
              <a:buSzPct val="80000"/>
              <a:buFont typeface="System Font Regular"/>
              <a:buChar char="🏋"/>
            </a:pPr>
            <a:endParaRPr lang="en-US" sz="2400" dirty="0"/>
          </a:p>
          <a:p>
            <a:pPr marL="401638" indent="-396875">
              <a:buSzPct val="80000"/>
              <a:buFont typeface="System Font Regular"/>
              <a:buChar char="📈"/>
            </a:pPr>
            <a:r>
              <a:rPr lang="en-US" sz="2400" dirty="0"/>
              <a:t>OpenAI/Sam Altman believes in a specific scaling law (emergent abilities)</a:t>
            </a:r>
          </a:p>
        </p:txBody>
      </p:sp>
      <p:sp>
        <p:nvSpPr>
          <p:cNvPr id="11" name="TextBox 10">
            <a:extLst>
              <a:ext uri="{FF2B5EF4-FFF2-40B4-BE49-F238E27FC236}">
                <a16:creationId xmlns:a16="http://schemas.microsoft.com/office/drawing/2014/main" id="{5B48B436-0AB5-1960-906C-7EF22CBFEAA3}"/>
              </a:ext>
            </a:extLst>
          </p:cNvPr>
          <p:cNvSpPr txBox="1"/>
          <p:nvPr/>
        </p:nvSpPr>
        <p:spPr>
          <a:xfrm>
            <a:off x="228600" y="2667000"/>
            <a:ext cx="12312775"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Ashish Vaswani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(2017). </a:t>
            </a:r>
            <a:r>
              <a:rPr lang="en-US" sz="1400" dirty="0">
                <a:solidFill>
                  <a:schemeClr val="accent1"/>
                </a:solidFill>
                <a:effectLst/>
                <a:latin typeface="National 2 Medium" panose="020B0504030502020203" pitchFamily="34" charset="77"/>
              </a:rPr>
              <a:t>Attention is all you need</a:t>
            </a:r>
            <a:r>
              <a:rPr lang="en-US" sz="1400" b="0" i="0" dirty="0">
                <a:solidFill>
                  <a:schemeClr val="accent1"/>
                </a:solidFill>
                <a:effectLst/>
                <a:latin typeface="National 2" panose="020B0504030502020203" pitchFamily="34" charset="77"/>
              </a:rPr>
              <a:t>. In Proceedings of the 31st International Conference on Neural Information Processing Systems (NIPS'17). Curran Associates Inc., Red Hook, NY, USA, 6000–6010.</a:t>
            </a:r>
            <a:endParaRPr lang="en-US" sz="1400" dirty="0">
              <a:solidFill>
                <a:schemeClr val="accent1"/>
              </a:solidFill>
              <a:latin typeface="National 2" panose="020B0504030502020203" pitchFamily="34" charset="77"/>
            </a:endParaRPr>
          </a:p>
        </p:txBody>
      </p:sp>
      <p:sp>
        <p:nvSpPr>
          <p:cNvPr id="6" name="TextBox 5">
            <a:extLst>
              <a:ext uri="{FF2B5EF4-FFF2-40B4-BE49-F238E27FC236}">
                <a16:creationId xmlns:a16="http://schemas.microsoft.com/office/drawing/2014/main" id="{C87F2EA3-0821-07A6-9980-2E42E61CFD1D}"/>
              </a:ext>
            </a:extLst>
          </p:cNvPr>
          <p:cNvSpPr txBox="1"/>
          <p:nvPr/>
        </p:nvSpPr>
        <p:spPr>
          <a:xfrm>
            <a:off x="228600" y="3810000"/>
            <a:ext cx="6325124"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Daniel M. Ziegler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(2019). Fine-Tuning Language Models from Human Preferences. </a:t>
            </a:r>
            <a:r>
              <a:rPr lang="en-US" sz="1400" b="0" i="1" dirty="0" err="1">
                <a:solidFill>
                  <a:schemeClr val="accent1"/>
                </a:solidFill>
                <a:effectLst/>
                <a:latin typeface="National 2" panose="020B0504030502020203" pitchFamily="34" charset="77"/>
              </a:rPr>
              <a:t>ArXiv</a:t>
            </a:r>
            <a:r>
              <a:rPr lang="en-US" sz="1400" b="0" i="1" dirty="0">
                <a:solidFill>
                  <a:schemeClr val="accent1"/>
                </a:solidFill>
                <a:effectLst/>
                <a:latin typeface="National 2" panose="020B0504030502020203" pitchFamily="34" charset="77"/>
              </a:rPr>
              <a:t>, abs/1909.08593</a:t>
            </a:r>
            <a:r>
              <a:rPr lang="en-US" sz="1400" b="0" i="0" dirty="0">
                <a:solidFill>
                  <a:schemeClr val="accent1"/>
                </a:solidFill>
                <a:effectLst/>
                <a:latin typeface="National 2" panose="020B0504030502020203" pitchFamily="34" charset="77"/>
              </a:rPr>
              <a:t>.</a:t>
            </a:r>
            <a:endParaRPr lang="en-US" sz="1400"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18574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42C70-4A33-026A-56BE-7B13691045F4}"/>
            </a:ext>
          </a:extLst>
        </p:cNvPr>
        <p:cNvGrpSpPr/>
        <p:nvPr/>
      </p:nvGrpSpPr>
      <p:grpSpPr>
        <a:xfrm>
          <a:off x="0" y="0"/>
          <a:ext cx="0" cy="0"/>
          <a:chOff x="0" y="0"/>
          <a:chExt cx="0" cy="0"/>
        </a:xfrm>
      </p:grpSpPr>
      <p:sp>
        <p:nvSpPr>
          <p:cNvPr id="22" name="Content Placeholder 8">
            <a:extLst>
              <a:ext uri="{FF2B5EF4-FFF2-40B4-BE49-F238E27FC236}">
                <a16:creationId xmlns:a16="http://schemas.microsoft.com/office/drawing/2014/main" id="{2A9A2652-B9F7-6C57-0D7E-BD3E7778C107}"/>
              </a:ext>
            </a:extLst>
          </p:cNvPr>
          <p:cNvSpPr>
            <a:spLocks noGrp="1"/>
          </p:cNvSpPr>
          <p:nvPr>
            <p:ph sz="quarter" idx="11"/>
          </p:nvPr>
        </p:nvSpPr>
        <p:spPr>
          <a:xfrm>
            <a:off x="321509" y="2133600"/>
            <a:ext cx="11534066" cy="4417873"/>
          </a:xfrm>
        </p:spPr>
        <p:txBody>
          <a:bodyPr>
            <a:noAutofit/>
          </a:bodyPr>
          <a:lstStyle/>
          <a:p>
            <a:pPr marL="288925" indent="-288925">
              <a:buSzPct val="80000"/>
              <a:buBlip>
                <a:blip r:embed="rId2"/>
              </a:buBlip>
            </a:pPr>
            <a:r>
              <a:rPr lang="en-US" sz="2400" dirty="0"/>
              <a:t> OpenAI did not invent the transformer architecture </a:t>
            </a:r>
          </a:p>
          <a:p>
            <a:endParaRPr lang="en-US" sz="2400" dirty="0"/>
          </a:p>
          <a:p>
            <a:pPr marL="401638" indent="-396875">
              <a:buSzPct val="80000"/>
              <a:buFont typeface="System Font Regular"/>
              <a:buChar char="🏋"/>
            </a:pPr>
            <a:r>
              <a:rPr lang="en-US" sz="2400" dirty="0"/>
              <a:t>OpenAI </a:t>
            </a:r>
            <a:r>
              <a:rPr lang="en-US" sz="2400" i="1" dirty="0"/>
              <a:t>did</a:t>
            </a:r>
            <a:r>
              <a:rPr lang="en-US" sz="2400" dirty="0"/>
              <a:t> invent part of the training recipe</a:t>
            </a:r>
          </a:p>
          <a:p>
            <a:pPr marL="401638" indent="-396875">
              <a:buSzPct val="80000"/>
              <a:buFont typeface="System Font Regular"/>
              <a:buChar char="🏋"/>
            </a:pPr>
            <a:endParaRPr lang="en-US" sz="2400" dirty="0"/>
          </a:p>
          <a:p>
            <a:pPr marL="401638" indent="-396875">
              <a:buSzPct val="80000"/>
              <a:buFont typeface="System Font Regular"/>
              <a:buChar char="📈"/>
            </a:pPr>
            <a:r>
              <a:rPr lang="en-US" sz="2400" dirty="0"/>
              <a:t>OpenAI/Sam Altman believes in a specific scaling law (emergent abilities)</a:t>
            </a:r>
          </a:p>
        </p:txBody>
      </p:sp>
      <p:sp>
        <p:nvSpPr>
          <p:cNvPr id="24" name="TextBox 23">
            <a:extLst>
              <a:ext uri="{FF2B5EF4-FFF2-40B4-BE49-F238E27FC236}">
                <a16:creationId xmlns:a16="http://schemas.microsoft.com/office/drawing/2014/main" id="{4E329F94-BF5C-5B3B-753D-7FA8D7760AF2}"/>
              </a:ext>
            </a:extLst>
          </p:cNvPr>
          <p:cNvSpPr txBox="1"/>
          <p:nvPr/>
        </p:nvSpPr>
        <p:spPr>
          <a:xfrm>
            <a:off x="228600" y="3810000"/>
            <a:ext cx="6325124"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Daniel M. Ziegler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(2019). Fine-Tuning Language Models from Human Preferences. </a:t>
            </a:r>
            <a:r>
              <a:rPr lang="en-US" sz="1400" b="0" i="1" dirty="0" err="1">
                <a:solidFill>
                  <a:schemeClr val="accent1"/>
                </a:solidFill>
                <a:effectLst/>
                <a:latin typeface="National 2" panose="020B0504030502020203" pitchFamily="34" charset="77"/>
              </a:rPr>
              <a:t>ArXiv</a:t>
            </a:r>
            <a:r>
              <a:rPr lang="en-US" sz="1400" b="0" i="1" dirty="0">
                <a:solidFill>
                  <a:schemeClr val="accent1"/>
                </a:solidFill>
                <a:effectLst/>
                <a:latin typeface="National 2" panose="020B0504030502020203" pitchFamily="34" charset="77"/>
              </a:rPr>
              <a:t>, abs/1909.08593</a:t>
            </a:r>
            <a:r>
              <a:rPr lang="en-US" sz="1400" b="0" i="0" dirty="0">
                <a:solidFill>
                  <a:schemeClr val="accent1"/>
                </a:solidFill>
                <a:effectLst/>
                <a:latin typeface="National 2" panose="020B0504030502020203" pitchFamily="34" charset="77"/>
              </a:rPr>
              <a:t>.</a:t>
            </a:r>
            <a:endParaRPr lang="en-US" sz="1400" dirty="0">
              <a:solidFill>
                <a:schemeClr val="accent1"/>
              </a:solidFill>
              <a:latin typeface="National 2" panose="020B0504030502020203" pitchFamily="34" charset="77"/>
            </a:endParaRPr>
          </a:p>
        </p:txBody>
      </p:sp>
      <p:sp>
        <p:nvSpPr>
          <p:cNvPr id="3" name="Title 2">
            <a:extLst>
              <a:ext uri="{FF2B5EF4-FFF2-40B4-BE49-F238E27FC236}">
                <a16:creationId xmlns:a16="http://schemas.microsoft.com/office/drawing/2014/main" id="{4A00367C-6619-A963-F563-3EFEC2FC124D}"/>
              </a:ext>
            </a:extLst>
          </p:cNvPr>
          <p:cNvSpPr>
            <a:spLocks noGrp="1"/>
          </p:cNvSpPr>
          <p:nvPr>
            <p:ph type="title"/>
          </p:nvPr>
        </p:nvSpPr>
        <p:spPr/>
        <p:txBody>
          <a:bodyPr/>
          <a:lstStyle/>
          <a:p>
            <a:r>
              <a:rPr lang="en-US" dirty="0"/>
              <a:t>Misconception 4: AGI is coming soon!</a:t>
            </a:r>
          </a:p>
        </p:txBody>
      </p:sp>
      <p:sp>
        <p:nvSpPr>
          <p:cNvPr id="5" name="Slide Number Placeholder 4">
            <a:extLst>
              <a:ext uri="{FF2B5EF4-FFF2-40B4-BE49-F238E27FC236}">
                <a16:creationId xmlns:a16="http://schemas.microsoft.com/office/drawing/2014/main" id="{2FD5B251-EE0F-69E1-B3BB-2B53772D5487}"/>
              </a:ext>
            </a:extLst>
          </p:cNvPr>
          <p:cNvSpPr>
            <a:spLocks noGrp="1"/>
          </p:cNvSpPr>
          <p:nvPr>
            <p:ph type="sldNum" sz="quarter" idx="13"/>
          </p:nvPr>
        </p:nvSpPr>
        <p:spPr/>
        <p:txBody>
          <a:bodyPr/>
          <a:lstStyle/>
          <a:p>
            <a:fld id="{E917DE0E-AFB1-41FD-BC35-27DB61CA125F}" type="slidenum">
              <a:rPr lang="en-AU" smtClean="0"/>
              <a:pPr/>
              <a:t>17</a:t>
            </a:fld>
            <a:endParaRPr lang="en-AU" dirty="0"/>
          </a:p>
        </p:txBody>
      </p:sp>
      <p:sp>
        <p:nvSpPr>
          <p:cNvPr id="11" name="TextBox 10">
            <a:extLst>
              <a:ext uri="{FF2B5EF4-FFF2-40B4-BE49-F238E27FC236}">
                <a16:creationId xmlns:a16="http://schemas.microsoft.com/office/drawing/2014/main" id="{5B94B50D-3FDD-BC23-93E0-FF314D80D086}"/>
              </a:ext>
            </a:extLst>
          </p:cNvPr>
          <p:cNvSpPr txBox="1"/>
          <p:nvPr/>
        </p:nvSpPr>
        <p:spPr>
          <a:xfrm>
            <a:off x="336425" y="2686770"/>
            <a:ext cx="12312775" cy="584775"/>
          </a:xfrm>
          <a:prstGeom prst="rect">
            <a:avLst/>
          </a:prstGeom>
          <a:noFill/>
        </p:spPr>
        <p:txBody>
          <a:bodyPr wrap="square">
            <a:spAutoFit/>
          </a:bodyPr>
          <a:lstStyle/>
          <a:p>
            <a:r>
              <a:rPr lang="en-US" sz="1600" b="0" i="0" dirty="0">
                <a:solidFill>
                  <a:schemeClr val="accent1"/>
                </a:solidFill>
                <a:effectLst/>
                <a:latin typeface="National 2" panose="020B0504030502020203" pitchFamily="34" charset="77"/>
              </a:rPr>
              <a:t>Ashish Vaswani </a:t>
            </a:r>
            <a:r>
              <a:rPr lang="en-US" sz="1600" b="0" i="1" dirty="0">
                <a:solidFill>
                  <a:schemeClr val="accent1"/>
                </a:solidFill>
                <a:effectLst/>
                <a:latin typeface="National 2" panose="020B0504030502020203" pitchFamily="34" charset="77"/>
              </a:rPr>
              <a:t>et al</a:t>
            </a:r>
            <a:r>
              <a:rPr lang="en-US" sz="1600" b="0" i="0" dirty="0">
                <a:solidFill>
                  <a:schemeClr val="accent1"/>
                </a:solidFill>
                <a:effectLst/>
                <a:latin typeface="National 2" panose="020B0504030502020203" pitchFamily="34" charset="77"/>
              </a:rPr>
              <a:t>. 2017. </a:t>
            </a:r>
            <a:r>
              <a:rPr lang="en-US" sz="1600" dirty="0">
                <a:solidFill>
                  <a:schemeClr val="accent1"/>
                </a:solidFill>
                <a:effectLst/>
                <a:latin typeface="National 2 Medium" panose="020B0504030502020203" pitchFamily="34" charset="77"/>
              </a:rPr>
              <a:t>Attention is all you need</a:t>
            </a:r>
            <a:r>
              <a:rPr lang="en-US" sz="1600" b="0" i="0" dirty="0">
                <a:solidFill>
                  <a:schemeClr val="accent1"/>
                </a:solidFill>
                <a:effectLst/>
                <a:latin typeface="National 2" panose="020B0504030502020203" pitchFamily="34" charset="77"/>
              </a:rPr>
              <a:t>. In Proceedings of the 31st International Conference on Neural Information Processing Systems (NIPS'17). Curran Associates Inc., Red Hook, NY, USA, 6000–6010.</a:t>
            </a:r>
            <a:endParaRPr lang="en-US" sz="1600" dirty="0">
              <a:solidFill>
                <a:schemeClr val="accent1"/>
              </a:solidFill>
              <a:latin typeface="National 2" panose="020B0504030502020203" pitchFamily="34" charset="77"/>
            </a:endParaRPr>
          </a:p>
        </p:txBody>
      </p:sp>
      <p:sp>
        <p:nvSpPr>
          <p:cNvPr id="10" name="Rounded Rectangle 9">
            <a:extLst>
              <a:ext uri="{FF2B5EF4-FFF2-40B4-BE49-F238E27FC236}">
                <a16:creationId xmlns:a16="http://schemas.microsoft.com/office/drawing/2014/main" id="{AE57C3A1-B5E5-C697-E6CD-7B0ED21BDCA4}"/>
              </a:ext>
            </a:extLst>
          </p:cNvPr>
          <p:cNvSpPr/>
          <p:nvPr/>
        </p:nvSpPr>
        <p:spPr>
          <a:xfrm>
            <a:off x="48334" y="1981199"/>
            <a:ext cx="11915066" cy="4570273"/>
          </a:xfrm>
          <a:prstGeom prst="roundRect">
            <a:avLst/>
          </a:prstGeom>
          <a:solidFill>
            <a:schemeClr val="bg1">
              <a:alpha val="914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FFB2652-F50B-40EF-5AD1-5238DDAAAB57}"/>
              </a:ext>
            </a:extLst>
          </p:cNvPr>
          <p:cNvGrpSpPr/>
          <p:nvPr/>
        </p:nvGrpSpPr>
        <p:grpSpPr>
          <a:xfrm>
            <a:off x="1351503" y="2003500"/>
            <a:ext cx="9515850" cy="5024783"/>
            <a:chOff x="3046511" y="3276602"/>
            <a:chExt cx="6096000" cy="3218953"/>
          </a:xfrm>
        </p:grpSpPr>
        <p:pic>
          <p:nvPicPr>
            <p:cNvPr id="6" name="Picture 5">
              <a:extLst>
                <a:ext uri="{FF2B5EF4-FFF2-40B4-BE49-F238E27FC236}">
                  <a16:creationId xmlns:a16="http://schemas.microsoft.com/office/drawing/2014/main" id="{A44D53A6-2519-66D6-7D74-B12E9B694A5E}"/>
                </a:ext>
              </a:extLst>
            </p:cNvPr>
            <p:cNvPicPr>
              <a:picLocks noChangeAspect="1"/>
            </p:cNvPicPr>
            <p:nvPr/>
          </p:nvPicPr>
          <p:blipFill>
            <a:blip r:embed="rId3"/>
            <a:stretch>
              <a:fillRect/>
            </a:stretch>
          </p:blipFill>
          <p:spPr>
            <a:xfrm>
              <a:off x="3046511" y="3276602"/>
              <a:ext cx="5548370" cy="2788066"/>
            </a:xfrm>
            <a:prstGeom prst="rect">
              <a:avLst/>
            </a:prstGeom>
          </p:spPr>
        </p:pic>
        <p:sp>
          <p:nvSpPr>
            <p:cNvPr id="7" name="TextBox 6">
              <a:extLst>
                <a:ext uri="{FF2B5EF4-FFF2-40B4-BE49-F238E27FC236}">
                  <a16:creationId xmlns:a16="http://schemas.microsoft.com/office/drawing/2014/main" id="{3D3ACA88-66FB-CBFF-0C3C-DE5548288920}"/>
                </a:ext>
              </a:extLst>
            </p:cNvPr>
            <p:cNvSpPr txBox="1"/>
            <p:nvPr/>
          </p:nvSpPr>
          <p:spPr>
            <a:xfrm>
              <a:off x="3046511" y="6064668"/>
              <a:ext cx="6096000" cy="430887"/>
            </a:xfrm>
            <a:prstGeom prst="rect">
              <a:avLst/>
            </a:prstGeom>
            <a:noFill/>
          </p:spPr>
          <p:txBody>
            <a:bodyPr wrap="square">
              <a:spAutoFit/>
            </a:bodyPr>
            <a:lstStyle/>
            <a:p>
              <a:pPr marL="0" marR="0" lvl="0" indent="0" algn="l" defTabSz="1088279"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F3EF">
                      <a:lumMod val="75000"/>
                    </a:srgbClr>
                  </a:solidFill>
                  <a:effectLst/>
                  <a:uLnTx/>
                  <a:uFillTx/>
                  <a:latin typeface="National 2" panose="020B0504030502020203" pitchFamily="34" charset="77"/>
                  <a:ea typeface="+mn-ea"/>
                  <a:cs typeface="+mn-cs"/>
                </a:rPr>
                <a:t>OpenAI. (2023). GPT-4 Technical Report. </a:t>
              </a:r>
              <a:r>
                <a:rPr kumimoji="0" lang="en-US" sz="1100" b="0" i="1" u="none" strike="noStrike" kern="1200" cap="none" spc="0" normalizeH="0" baseline="0" noProof="0" dirty="0" err="1">
                  <a:ln>
                    <a:noFill/>
                  </a:ln>
                  <a:solidFill>
                    <a:srgbClr val="EBF3EF">
                      <a:lumMod val="75000"/>
                    </a:srgbClr>
                  </a:solidFill>
                  <a:effectLst/>
                  <a:uLnTx/>
                  <a:uFillTx/>
                  <a:latin typeface="National 2" panose="020B0504030502020203" pitchFamily="34" charset="77"/>
                  <a:ea typeface="+mn-ea"/>
                  <a:cs typeface="+mn-cs"/>
                </a:rPr>
                <a:t>ArXiv</a:t>
              </a:r>
              <a:r>
                <a:rPr kumimoji="0" lang="en-US" sz="1100" b="0" i="1" u="none" strike="noStrike" kern="1200" cap="none" spc="0" normalizeH="0" baseline="0" noProof="0" dirty="0">
                  <a:ln>
                    <a:noFill/>
                  </a:ln>
                  <a:solidFill>
                    <a:srgbClr val="EBF3EF">
                      <a:lumMod val="75000"/>
                    </a:srgbClr>
                  </a:solidFill>
                  <a:effectLst/>
                  <a:uLnTx/>
                  <a:uFillTx/>
                  <a:latin typeface="National 2" panose="020B0504030502020203" pitchFamily="34" charset="77"/>
                  <a:ea typeface="+mn-ea"/>
                  <a:cs typeface="+mn-cs"/>
                </a:rPr>
                <a:t> E-Prints</a:t>
              </a:r>
              <a:r>
                <a:rPr kumimoji="0" lang="en-US" sz="1100" b="0" i="0" u="none" strike="noStrike" kern="1200" cap="none" spc="0" normalizeH="0" baseline="0" noProof="0" dirty="0">
                  <a:ln>
                    <a:noFill/>
                  </a:ln>
                  <a:solidFill>
                    <a:srgbClr val="EBF3EF">
                      <a:lumMod val="75000"/>
                    </a:srgbClr>
                  </a:solidFill>
                  <a:effectLst/>
                  <a:uLnTx/>
                  <a:uFillTx/>
                  <a:latin typeface="National 2" panose="020B0504030502020203" pitchFamily="34" charset="77"/>
                  <a:ea typeface="+mn-ea"/>
                  <a:cs typeface="+mn-cs"/>
                </a:rPr>
                <a:t>, arXiv:2303.08774. doi:10.48550/arXiv.2303.08774</a:t>
              </a:r>
            </a:p>
          </p:txBody>
        </p:sp>
      </p:grpSp>
      <p:sp>
        <p:nvSpPr>
          <p:cNvPr id="8" name="TextBox 7">
            <a:extLst>
              <a:ext uri="{FF2B5EF4-FFF2-40B4-BE49-F238E27FC236}">
                <a16:creationId xmlns:a16="http://schemas.microsoft.com/office/drawing/2014/main" id="{A4A444F4-73FD-F307-FB66-864784A38F9A}"/>
              </a:ext>
            </a:extLst>
          </p:cNvPr>
          <p:cNvSpPr txBox="1"/>
          <p:nvPr/>
        </p:nvSpPr>
        <p:spPr>
          <a:xfrm>
            <a:off x="7700800" y="3077281"/>
            <a:ext cx="4208688" cy="2308324"/>
          </a:xfrm>
          <a:prstGeom prst="rect">
            <a:avLst/>
          </a:prstGeom>
          <a:solidFill>
            <a:schemeClr val="bg1"/>
          </a:solidFill>
        </p:spPr>
        <p:txBody>
          <a:bodyPr wrap="square">
            <a:spAutoFit/>
          </a:bodyPr>
          <a:lstStyle/>
          <a:p>
            <a:pPr marL="0" marR="0" lvl="0" indent="0" algn="l" defTabSz="1088279"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National 2 Medium" panose="020B0504030502020203" pitchFamily="34" charset="77"/>
                <a:ea typeface="+mn-ea"/>
                <a:cs typeface="+mn-cs"/>
              </a:rPr>
              <a:t>Example task:</a:t>
            </a:r>
            <a:endPar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endParaRPr>
          </a:p>
          <a:p>
            <a:pPr marL="915988" marR="0" lvl="0" indent="-909638" algn="l" defTabSz="1088279"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Question: David has the option to play a game where David has a 94 % chance of losing 50 $  and a 6  % chance of earning 5 $. David plays the game and ends up earning 5 $. </a:t>
            </a:r>
            <a:b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b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Did David make the right decision? </a:t>
            </a:r>
          </a:p>
          <a:p>
            <a:pPr marL="915988" marR="0" lvl="0" indent="-906463" algn="l" defTabSz="1088279" rtl="0" eaLnBrk="1" fontAlgn="auto" latinLnBrk="0" hangingPunct="1">
              <a:lnSpc>
                <a:spcPct val="100000"/>
              </a:lnSpc>
              <a:spcBef>
                <a:spcPts val="0"/>
              </a:spcBef>
              <a:spcAft>
                <a:spcPts val="0"/>
              </a:spcAft>
              <a:buClrTx/>
              <a:buSzTx/>
              <a:buFontTx/>
              <a:buNone/>
              <a:tabLst>
                <a:tab pos="682625" algn="l"/>
              </a:tabLst>
              <a:defRPr/>
            </a:pP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Answer: </a:t>
            </a:r>
            <a:r>
              <a:rPr lang="en-US" sz="1600" dirty="0">
                <a:solidFill>
                  <a:schemeClr val="accent1"/>
                </a:solidFill>
                <a:latin typeface="National 2" panose="020B0504030502020203" pitchFamily="34" charset="77"/>
              </a:rPr>
              <a:t>	</a:t>
            </a: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No</a:t>
            </a:r>
          </a:p>
        </p:txBody>
      </p:sp>
      <p:sp>
        <p:nvSpPr>
          <p:cNvPr id="4" name="Footer Placeholder 3">
            <a:extLst>
              <a:ext uri="{FF2B5EF4-FFF2-40B4-BE49-F238E27FC236}">
                <a16:creationId xmlns:a16="http://schemas.microsoft.com/office/drawing/2014/main" id="{904A58D3-B892-7C59-DC18-544DF557481A}"/>
              </a:ext>
            </a:extLst>
          </p:cNvPr>
          <p:cNvSpPr>
            <a:spLocks noGrp="1"/>
          </p:cNvSpPr>
          <p:nvPr>
            <p:ph type="ftr" sz="quarter" idx="12"/>
          </p:nvPr>
        </p:nvSpPr>
        <p:spPr/>
        <p:txBody>
          <a:bodyPr/>
          <a:lstStyle/>
          <a:p>
            <a:r>
              <a:rPr lang="en-AU"/>
              <a:t>Misconceptions about ChatGPT</a:t>
            </a:r>
            <a:endParaRPr lang="en-AU" dirty="0"/>
          </a:p>
        </p:txBody>
      </p:sp>
    </p:spTree>
    <p:extLst>
      <p:ext uri="{BB962C8B-B14F-4D97-AF65-F5344CB8AC3E}">
        <p14:creationId xmlns:p14="http://schemas.microsoft.com/office/powerpoint/2010/main" val="51876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57F28-792D-EC7C-3A2B-35DBE6072A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DE5C4E-4260-5411-14A9-B5892C07A024}"/>
              </a:ext>
            </a:extLst>
          </p:cNvPr>
          <p:cNvSpPr>
            <a:spLocks noGrp="1"/>
          </p:cNvSpPr>
          <p:nvPr>
            <p:ph type="title"/>
          </p:nvPr>
        </p:nvSpPr>
        <p:spPr/>
        <p:txBody>
          <a:bodyPr/>
          <a:lstStyle/>
          <a:p>
            <a:r>
              <a:rPr lang="en-US" dirty="0"/>
              <a:t>Misconception 4: AGI is coming soon!</a:t>
            </a:r>
          </a:p>
        </p:txBody>
      </p:sp>
      <p:sp>
        <p:nvSpPr>
          <p:cNvPr id="4" name="Footer Placeholder 3">
            <a:extLst>
              <a:ext uri="{FF2B5EF4-FFF2-40B4-BE49-F238E27FC236}">
                <a16:creationId xmlns:a16="http://schemas.microsoft.com/office/drawing/2014/main" id="{07730A24-6C60-F06F-C582-4707F37E8BDD}"/>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5BE56E67-057E-2B56-CBF9-EF60BCF87894}"/>
              </a:ext>
            </a:extLst>
          </p:cNvPr>
          <p:cNvSpPr>
            <a:spLocks noGrp="1"/>
          </p:cNvSpPr>
          <p:nvPr>
            <p:ph type="sldNum" sz="quarter" idx="13"/>
          </p:nvPr>
        </p:nvSpPr>
        <p:spPr/>
        <p:txBody>
          <a:bodyPr/>
          <a:lstStyle/>
          <a:p>
            <a:fld id="{E917DE0E-AFB1-41FD-BC35-27DB61CA125F}" type="slidenum">
              <a:rPr lang="en-AU" smtClean="0"/>
              <a:pPr/>
              <a:t>18</a:t>
            </a:fld>
            <a:endParaRPr lang="en-AU" dirty="0"/>
          </a:p>
        </p:txBody>
      </p:sp>
      <p:sp>
        <p:nvSpPr>
          <p:cNvPr id="2" name="Content Placeholder 8">
            <a:extLst>
              <a:ext uri="{FF2B5EF4-FFF2-40B4-BE49-F238E27FC236}">
                <a16:creationId xmlns:a16="http://schemas.microsoft.com/office/drawing/2014/main" id="{6E3118A2-D2C0-F5C8-C25A-2B8DFE2C77D7}"/>
              </a:ext>
            </a:extLst>
          </p:cNvPr>
          <p:cNvSpPr txBox="1">
            <a:spLocks/>
          </p:cNvSpPr>
          <p:nvPr/>
        </p:nvSpPr>
        <p:spPr>
          <a:xfrm>
            <a:off x="321509" y="2133600"/>
            <a:ext cx="11534066" cy="4417873"/>
          </a:xfrm>
          <a:prstGeom prst="rect">
            <a:avLst/>
          </a:prstGeom>
        </p:spPr>
        <p:txBody>
          <a:bodyPr vert="horz" lIns="0" tIns="0" rIns="0" bIns="0" rtlCol="0">
            <a:noAutofit/>
          </a:bodyPr>
          <a:lstStyle>
            <a:lvl1pPr marL="182880" indent="-228600" algn="l" defTabSz="642974" rtl="0" eaLnBrk="1" latinLnBrk="0" hangingPunct="1">
              <a:lnSpc>
                <a:spcPct val="120000"/>
              </a:lnSpc>
              <a:spcBef>
                <a:spcPts val="600"/>
              </a:spcBef>
              <a:spcAft>
                <a:spcPts val="600"/>
              </a:spcAft>
              <a:buClr>
                <a:schemeClr val="accent1"/>
              </a:buClr>
              <a:buFont typeface="Arial" charset="0"/>
              <a:buChar char="•"/>
              <a:defRPr sz="2800" b="0" i="0" kern="1200">
                <a:solidFill>
                  <a:schemeClr val="accent1"/>
                </a:solidFill>
                <a:latin typeface="National 2" charset="0"/>
                <a:ea typeface="National 2" charset="0"/>
                <a:cs typeface="National 2" charset="0"/>
              </a:defRPr>
            </a:lvl1pPr>
            <a:lvl2pPr marL="640080" indent="-228600" algn="l" defTabSz="642974" rtl="0" eaLnBrk="1" latinLnBrk="0" hangingPunct="1">
              <a:lnSpc>
                <a:spcPct val="120000"/>
              </a:lnSpc>
              <a:spcBef>
                <a:spcPts val="600"/>
              </a:spcBef>
              <a:spcAft>
                <a:spcPts val="600"/>
              </a:spcAft>
              <a:buClr>
                <a:schemeClr val="accent1"/>
              </a:buClr>
              <a:buFont typeface="Arial" charset="0"/>
              <a:buChar char="•"/>
              <a:defRPr sz="2400" b="0" i="0" kern="1200">
                <a:solidFill>
                  <a:schemeClr val="accent1"/>
                </a:solidFill>
                <a:latin typeface="National 2" charset="0"/>
                <a:ea typeface="National 2" charset="0"/>
                <a:cs typeface="National 2" charset="0"/>
              </a:defRPr>
            </a:lvl2pPr>
            <a:lvl3pPr marL="1097280" indent="-228600" algn="l" defTabSz="642974" rtl="0" eaLnBrk="1" latinLnBrk="0" hangingPunct="1">
              <a:lnSpc>
                <a:spcPct val="120000"/>
              </a:lnSpc>
              <a:spcBef>
                <a:spcPts val="600"/>
              </a:spcBef>
              <a:spcAft>
                <a:spcPts val="600"/>
              </a:spcAft>
              <a:buClr>
                <a:schemeClr val="accent1"/>
              </a:buClr>
              <a:buFont typeface="Arial" charset="0"/>
              <a:buChar char="•"/>
              <a:defRPr sz="2000" b="0" i="0" kern="1200">
                <a:solidFill>
                  <a:schemeClr val="accent1"/>
                </a:solidFill>
                <a:latin typeface="National 2" charset="0"/>
                <a:ea typeface="National 2" charset="0"/>
                <a:cs typeface="National 2" charset="0"/>
              </a:defRPr>
            </a:lvl3pPr>
            <a:lvl4pPr marL="1554480" indent="-228600" algn="l" defTabSz="642974" rtl="0" eaLnBrk="1" latinLnBrk="0" hangingPunct="1">
              <a:lnSpc>
                <a:spcPct val="120000"/>
              </a:lnSpc>
              <a:spcBef>
                <a:spcPts val="600"/>
              </a:spcBef>
              <a:spcAft>
                <a:spcPts val="600"/>
              </a:spcAft>
              <a:buClr>
                <a:schemeClr val="accent1"/>
              </a:buClr>
              <a:buFont typeface="Arial" charset="0"/>
              <a:buChar char="•"/>
              <a:defRPr sz="2000" b="0" i="0" kern="1200" baseline="0">
                <a:solidFill>
                  <a:schemeClr val="accent1"/>
                </a:solidFill>
                <a:latin typeface="National 2" charset="0"/>
                <a:ea typeface="National 2" charset="0"/>
                <a:cs typeface="National 2" charset="0"/>
              </a:defRPr>
            </a:lvl4pPr>
            <a:lvl5pPr marL="2011680" indent="-285750" algn="l" defTabSz="642974" rtl="0" eaLnBrk="1" latinLnBrk="0" hangingPunct="1">
              <a:spcBef>
                <a:spcPts val="422"/>
              </a:spcBef>
              <a:spcAft>
                <a:spcPts val="211"/>
              </a:spcAft>
              <a:buClr>
                <a:schemeClr val="accent1"/>
              </a:buClr>
              <a:buFont typeface="Arial" charset="0"/>
              <a:buChar char="•"/>
              <a:defRPr sz="2000" b="0" i="0" kern="1200" baseline="0">
                <a:solidFill>
                  <a:schemeClr val="accent1"/>
                </a:solidFill>
                <a:latin typeface="National 2" charset="0"/>
                <a:ea typeface="National 2" charset="0"/>
                <a:cs typeface="National 2" charset="0"/>
              </a:defRPr>
            </a:lvl5pPr>
            <a:lvl6pPr marL="2468880" indent="-228600" algn="l" defTabSz="642974" rtl="0" eaLnBrk="1" latinLnBrk="0" hangingPunct="1">
              <a:lnSpc>
                <a:spcPct val="120000"/>
              </a:lnSpc>
              <a:spcBef>
                <a:spcPts val="600"/>
              </a:spcBef>
              <a:spcAft>
                <a:spcPts val="600"/>
              </a:spcAft>
              <a:buFont typeface="Arial" pitchFamily="34" charset="0"/>
              <a:buChar char="•"/>
              <a:defRPr sz="1406" kern="1200" baseline="0">
                <a:solidFill>
                  <a:schemeClr val="accent1"/>
                </a:solidFill>
                <a:latin typeface="+mn-lt"/>
                <a:ea typeface="+mn-ea"/>
                <a:cs typeface="+mn-cs"/>
              </a:defRPr>
            </a:lvl6pPr>
            <a:lvl7pPr marL="2089666"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7pPr>
            <a:lvl8pPr marL="2411153"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8pPr>
            <a:lvl9pPr marL="273264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9pPr>
          </a:lstStyle>
          <a:p>
            <a:pPr marL="288925" indent="-288925">
              <a:buSzPct val="80000"/>
              <a:buFont typeface="Arial" charset="0"/>
              <a:buBlip>
                <a:blip r:embed="rId2"/>
              </a:buBlip>
            </a:pPr>
            <a:r>
              <a:rPr lang="en-US" sz="2400" dirty="0"/>
              <a:t> OpenAI did not invent the transformer architecture </a:t>
            </a:r>
          </a:p>
          <a:p>
            <a:endParaRPr lang="en-US" sz="2400" dirty="0"/>
          </a:p>
          <a:p>
            <a:pPr marL="401638" indent="-396875">
              <a:buSzPct val="80000"/>
              <a:buFont typeface="System Font Regular"/>
              <a:buChar char="🏋"/>
            </a:pPr>
            <a:r>
              <a:rPr lang="en-US" sz="2400" dirty="0"/>
              <a:t>OpenAI </a:t>
            </a:r>
            <a:r>
              <a:rPr lang="en-US" sz="2400" i="1" dirty="0"/>
              <a:t>did</a:t>
            </a:r>
            <a:r>
              <a:rPr lang="en-US" sz="2400" dirty="0"/>
              <a:t> invent part of the training recipe</a:t>
            </a:r>
          </a:p>
          <a:p>
            <a:pPr marL="401638" indent="-396875">
              <a:buSzPct val="80000"/>
              <a:buFont typeface="System Font Regular"/>
              <a:buChar char="🏋"/>
            </a:pPr>
            <a:endParaRPr lang="en-US" sz="2400" dirty="0"/>
          </a:p>
          <a:p>
            <a:pPr marL="401638" indent="-396875">
              <a:buSzPct val="80000"/>
              <a:buFont typeface="System Font Regular"/>
              <a:buChar char="📈"/>
            </a:pPr>
            <a:r>
              <a:rPr lang="en-US" sz="2400" dirty="0"/>
              <a:t>OpenAI/Sam Altman believes in a specific scaling law (emergent abilities)</a:t>
            </a:r>
          </a:p>
          <a:p>
            <a:pPr marL="401638" indent="-396875">
              <a:buBlip>
                <a:blip r:embed="rId3"/>
              </a:buBlip>
            </a:pPr>
            <a:r>
              <a:rPr lang="en-US" sz="2400" dirty="0" err="1"/>
              <a:t>DeepSeek</a:t>
            </a:r>
            <a:r>
              <a:rPr lang="en-US" sz="2400" dirty="0"/>
              <a:t> proves that this may not be all there is</a:t>
            </a:r>
          </a:p>
          <a:p>
            <a:pPr marL="401638" indent="-396875">
              <a:buSzPct val="80000"/>
              <a:buBlip>
                <a:blip r:embed="rId4"/>
              </a:buBlip>
            </a:pPr>
            <a:r>
              <a:rPr lang="en-US" sz="2400" dirty="0"/>
              <a:t>Yann </a:t>
            </a:r>
            <a:r>
              <a:rPr lang="en-US" sz="2400" dirty="0" err="1"/>
              <a:t>LeCunn</a:t>
            </a:r>
            <a:r>
              <a:rPr lang="en-US" sz="2400" dirty="0"/>
              <a:t> (Chief AI Scientist at Meta) </a:t>
            </a:r>
            <a:r>
              <a:rPr lang="en-US" sz="2400" dirty="0">
                <a:hlinkClick r:id="rId5"/>
              </a:rPr>
              <a:t>recommends</a:t>
            </a:r>
            <a:r>
              <a:rPr lang="en-US" sz="2400" dirty="0"/>
              <a:t>:</a:t>
            </a:r>
            <a:br>
              <a:rPr lang="en-US" sz="2400" dirty="0"/>
            </a:br>
            <a:r>
              <a:rPr lang="en-US" sz="2400" dirty="0"/>
              <a:t>	“If you are interested in human-level AI, don’t work on LLMs” </a:t>
            </a:r>
          </a:p>
        </p:txBody>
      </p:sp>
      <p:sp>
        <p:nvSpPr>
          <p:cNvPr id="6" name="TextBox 5">
            <a:extLst>
              <a:ext uri="{FF2B5EF4-FFF2-40B4-BE49-F238E27FC236}">
                <a16:creationId xmlns:a16="http://schemas.microsoft.com/office/drawing/2014/main" id="{3D328A35-B7F6-007F-7441-5AC4995CF415}"/>
              </a:ext>
            </a:extLst>
          </p:cNvPr>
          <p:cNvSpPr txBox="1"/>
          <p:nvPr/>
        </p:nvSpPr>
        <p:spPr>
          <a:xfrm>
            <a:off x="228600" y="2667000"/>
            <a:ext cx="12312775"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Ashish Vaswani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(2017). </a:t>
            </a:r>
            <a:r>
              <a:rPr lang="en-US" sz="1400" dirty="0">
                <a:solidFill>
                  <a:schemeClr val="accent1"/>
                </a:solidFill>
                <a:effectLst/>
                <a:latin typeface="National 2 Medium" panose="020B0504030502020203" pitchFamily="34" charset="77"/>
              </a:rPr>
              <a:t>Attention is all you need</a:t>
            </a:r>
            <a:r>
              <a:rPr lang="en-US" sz="1400" b="0" i="0" dirty="0">
                <a:solidFill>
                  <a:schemeClr val="accent1"/>
                </a:solidFill>
                <a:effectLst/>
                <a:latin typeface="National 2" panose="020B0504030502020203" pitchFamily="34" charset="77"/>
              </a:rPr>
              <a:t>. In Proceedings of the 31st International Conference on Neural Information Processing Systems (NIPS'17). Curran Associates Inc., Red Hook, NY, USA, 6000–6010.</a:t>
            </a:r>
            <a:endParaRPr lang="en-US" sz="1400" dirty="0">
              <a:solidFill>
                <a:schemeClr val="accent1"/>
              </a:solidFill>
              <a:latin typeface="National 2" panose="020B0504030502020203" pitchFamily="34" charset="77"/>
            </a:endParaRPr>
          </a:p>
        </p:txBody>
      </p:sp>
      <p:sp>
        <p:nvSpPr>
          <p:cNvPr id="7" name="TextBox 6">
            <a:extLst>
              <a:ext uri="{FF2B5EF4-FFF2-40B4-BE49-F238E27FC236}">
                <a16:creationId xmlns:a16="http://schemas.microsoft.com/office/drawing/2014/main" id="{8052C82E-97BD-1A47-1EE3-F743D083C7F2}"/>
              </a:ext>
            </a:extLst>
          </p:cNvPr>
          <p:cNvSpPr txBox="1"/>
          <p:nvPr/>
        </p:nvSpPr>
        <p:spPr>
          <a:xfrm>
            <a:off x="228600" y="3810000"/>
            <a:ext cx="6325124"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Daniel M. Ziegler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(2019). Fine-Tuning Language Models from Human Preferences. </a:t>
            </a:r>
            <a:r>
              <a:rPr lang="en-US" sz="1400" b="0" i="1" dirty="0" err="1">
                <a:solidFill>
                  <a:schemeClr val="accent1"/>
                </a:solidFill>
                <a:effectLst/>
                <a:latin typeface="National 2" panose="020B0504030502020203" pitchFamily="34" charset="77"/>
              </a:rPr>
              <a:t>ArXiv</a:t>
            </a:r>
            <a:r>
              <a:rPr lang="en-US" sz="1400" b="0" i="1" dirty="0">
                <a:solidFill>
                  <a:schemeClr val="accent1"/>
                </a:solidFill>
                <a:effectLst/>
                <a:latin typeface="National 2" panose="020B0504030502020203" pitchFamily="34" charset="77"/>
              </a:rPr>
              <a:t>, abs/1909.08593</a:t>
            </a:r>
            <a:r>
              <a:rPr lang="en-US" sz="1400" b="0" i="0" dirty="0">
                <a:solidFill>
                  <a:schemeClr val="accent1"/>
                </a:solidFill>
                <a:effectLst/>
                <a:latin typeface="National 2" panose="020B0504030502020203" pitchFamily="34" charset="77"/>
              </a:rPr>
              <a:t>.</a:t>
            </a:r>
            <a:endParaRPr lang="en-US" sz="1400"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210100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6DAF483-7C62-F310-D969-7BD789673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1232402"/>
            <a:ext cx="7500797" cy="5625598"/>
          </a:xfrm>
          <a:prstGeom prst="rect">
            <a:avLst/>
          </a:prstGeom>
        </p:spPr>
      </p:pic>
      <p:sp>
        <p:nvSpPr>
          <p:cNvPr id="15" name="Content Placeholder 14">
            <a:extLst>
              <a:ext uri="{FF2B5EF4-FFF2-40B4-BE49-F238E27FC236}">
                <a16:creationId xmlns:a16="http://schemas.microsoft.com/office/drawing/2014/main" id="{9BD83CB6-9783-BD02-4C00-0BD84FF64A21}"/>
              </a:ext>
            </a:extLst>
          </p:cNvPr>
          <p:cNvSpPr>
            <a:spLocks noGrp="1"/>
          </p:cNvSpPr>
          <p:nvPr>
            <p:ph sz="quarter" idx="11"/>
          </p:nvPr>
        </p:nvSpPr>
        <p:spPr/>
        <p:txBody>
          <a:bodyPr>
            <a:normAutofit/>
          </a:bodyPr>
          <a:lstStyle/>
          <a:p>
            <a:pPr marL="344488" indent="-339725">
              <a:buSzPct val="70000"/>
              <a:buFont typeface="System Font Regular"/>
              <a:buChar char="💸"/>
            </a:pPr>
            <a:r>
              <a:rPr lang="en-US" sz="2400" dirty="0"/>
              <a:t>Diminishing returns</a:t>
            </a:r>
          </a:p>
          <a:p>
            <a:pPr marL="344488" indent="-344488">
              <a:buSzPct val="80000"/>
              <a:buFont typeface="System Font Regular"/>
              <a:buChar char="😕"/>
            </a:pPr>
            <a:r>
              <a:rPr lang="en-US" sz="2400" dirty="0"/>
              <a:t>Models get better on </a:t>
            </a:r>
            <a:br>
              <a:rPr lang="en-US" sz="2400" dirty="0"/>
            </a:br>
            <a:r>
              <a:rPr lang="en-US" sz="2400" dirty="0"/>
              <a:t>certain tasks (narrower AI)</a:t>
            </a:r>
          </a:p>
          <a:p>
            <a:pPr marL="344488" indent="-339725">
              <a:buSzPct val="80000"/>
              <a:buFont typeface="System Font Regular"/>
              <a:buChar char="🥸"/>
            </a:pPr>
            <a:r>
              <a:rPr lang="en-US" sz="2400" i="1" dirty="0"/>
              <a:t>Reasoning</a:t>
            </a:r>
            <a:r>
              <a:rPr lang="en-US" sz="2400" dirty="0"/>
              <a:t> only marginally </a:t>
            </a:r>
            <a:br>
              <a:rPr lang="en-US" sz="2400" dirty="0"/>
            </a:br>
            <a:r>
              <a:rPr lang="en-US" sz="2400" dirty="0"/>
              <a:t>improves performance in </a:t>
            </a:r>
            <a:br>
              <a:rPr lang="en-US" sz="2400" dirty="0"/>
            </a:br>
            <a:r>
              <a:rPr lang="en-US" sz="2400" dirty="0"/>
              <a:t>many cases at much greater</a:t>
            </a:r>
            <a:br>
              <a:rPr lang="en-US" sz="2400" dirty="0"/>
            </a:br>
            <a:r>
              <a:rPr lang="en-US" sz="2400" dirty="0"/>
              <a:t>computational cost</a:t>
            </a:r>
          </a:p>
        </p:txBody>
      </p:sp>
      <p:sp>
        <p:nvSpPr>
          <p:cNvPr id="3" name="Title 2">
            <a:extLst>
              <a:ext uri="{FF2B5EF4-FFF2-40B4-BE49-F238E27FC236}">
                <a16:creationId xmlns:a16="http://schemas.microsoft.com/office/drawing/2014/main" id="{D76F29BC-2CB6-AE0A-E21C-E48365B53CBF}"/>
              </a:ext>
            </a:extLst>
          </p:cNvPr>
          <p:cNvSpPr>
            <a:spLocks noGrp="1"/>
          </p:cNvSpPr>
          <p:nvPr>
            <p:ph type="title"/>
          </p:nvPr>
        </p:nvSpPr>
        <p:spPr/>
        <p:txBody>
          <a:bodyPr anchor="t">
            <a:normAutofit fontScale="90000"/>
          </a:bodyPr>
          <a:lstStyle/>
          <a:p>
            <a:r>
              <a:rPr lang="en-US" dirty="0"/>
              <a:t>Misconception 5: LLMs keep getting better and better</a:t>
            </a:r>
          </a:p>
        </p:txBody>
      </p:sp>
      <p:sp>
        <p:nvSpPr>
          <p:cNvPr id="4" name="Footer Placeholder 3">
            <a:extLst>
              <a:ext uri="{FF2B5EF4-FFF2-40B4-BE49-F238E27FC236}">
                <a16:creationId xmlns:a16="http://schemas.microsoft.com/office/drawing/2014/main" id="{82A5BF81-ADFE-5E2A-7A97-008F951C0731}"/>
              </a:ext>
            </a:extLst>
          </p:cNvPr>
          <p:cNvSpPr>
            <a:spLocks noGrp="1"/>
          </p:cNvSpPr>
          <p:nvPr>
            <p:ph type="ftr" sz="quarter" idx="12"/>
          </p:nvPr>
        </p:nvSpPr>
        <p:spPr/>
        <p:txBody>
          <a:bodyPr anchor="ctr">
            <a:normAutofit/>
          </a:bodyPr>
          <a:lstStyle/>
          <a:p>
            <a:pPr algn="ctr">
              <a:spcAft>
                <a:spcPts val="600"/>
              </a:spcAft>
            </a:pPr>
            <a:r>
              <a:rPr lang="en-AU"/>
              <a:t>Misconceptions about ChatGPT</a:t>
            </a:r>
          </a:p>
        </p:txBody>
      </p:sp>
      <p:sp>
        <p:nvSpPr>
          <p:cNvPr id="5" name="Slide Number Placeholder 4">
            <a:extLst>
              <a:ext uri="{FF2B5EF4-FFF2-40B4-BE49-F238E27FC236}">
                <a16:creationId xmlns:a16="http://schemas.microsoft.com/office/drawing/2014/main" id="{82DE3037-781F-28AC-5EA7-3E6AB93016A6}"/>
              </a:ext>
            </a:extLst>
          </p:cNvPr>
          <p:cNvSpPr>
            <a:spLocks noGrp="1"/>
          </p:cNvSpPr>
          <p:nvPr>
            <p:ph type="sldNum" sz="quarter" idx="13"/>
          </p:nvPr>
        </p:nvSpPr>
        <p:spPr/>
        <p:txBody>
          <a:bodyPr anchor="ctr">
            <a:normAutofit/>
          </a:bodyPr>
          <a:lstStyle/>
          <a:p>
            <a:pPr>
              <a:spcAft>
                <a:spcPts val="600"/>
              </a:spcAft>
            </a:pPr>
            <a:fld id="{E917DE0E-AFB1-41FD-BC35-27DB61CA125F}" type="slidenum">
              <a:rPr lang="en-AU" smtClean="0"/>
              <a:pPr>
                <a:spcAft>
                  <a:spcPts val="600"/>
                </a:spcAft>
              </a:pPr>
              <a:t>19</a:t>
            </a:fld>
            <a:endParaRPr lang="en-AU"/>
          </a:p>
        </p:txBody>
      </p:sp>
      <p:cxnSp>
        <p:nvCxnSpPr>
          <p:cNvPr id="19" name="Straight Arrow Connector 18">
            <a:extLst>
              <a:ext uri="{FF2B5EF4-FFF2-40B4-BE49-F238E27FC236}">
                <a16:creationId xmlns:a16="http://schemas.microsoft.com/office/drawing/2014/main" id="{D81EB10B-A9DD-E371-A9F9-6B2D0B901320}"/>
              </a:ext>
            </a:extLst>
          </p:cNvPr>
          <p:cNvCxnSpPr>
            <a:cxnSpLocks/>
          </p:cNvCxnSpPr>
          <p:nvPr/>
        </p:nvCxnSpPr>
        <p:spPr>
          <a:xfrm>
            <a:off x="7772400" y="2314945"/>
            <a:ext cx="228600" cy="35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2936F9-CE97-1292-48A7-160126B4B763}"/>
              </a:ext>
            </a:extLst>
          </p:cNvPr>
          <p:cNvCxnSpPr>
            <a:cxnSpLocks/>
          </p:cNvCxnSpPr>
          <p:nvPr/>
        </p:nvCxnSpPr>
        <p:spPr>
          <a:xfrm>
            <a:off x="7924800" y="2133600"/>
            <a:ext cx="533400" cy="116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DFB634C-CB8B-99CA-E13B-4999B0FD26A6}"/>
              </a:ext>
            </a:extLst>
          </p:cNvPr>
          <p:cNvSpPr txBox="1"/>
          <p:nvPr/>
        </p:nvSpPr>
        <p:spPr>
          <a:xfrm>
            <a:off x="6763905" y="1932091"/>
            <a:ext cx="1160895" cy="422103"/>
          </a:xfrm>
          <a:prstGeom prst="rect">
            <a:avLst/>
          </a:prstGeom>
          <a:noFill/>
        </p:spPr>
        <p:txBody>
          <a:bodyPr wrap="none" rtlCol="0">
            <a:spAutoFit/>
          </a:bodyPr>
          <a:lstStyle/>
          <a:p>
            <a:r>
              <a:rPr lang="en-US" dirty="0">
                <a:solidFill>
                  <a:schemeClr val="accent1"/>
                </a:solidFill>
                <a:latin typeface="National 2" panose="020B0504030502020203" pitchFamily="34" charset="77"/>
              </a:rPr>
              <a:t>100x $$</a:t>
            </a:r>
          </a:p>
        </p:txBody>
      </p:sp>
      <p:sp>
        <p:nvSpPr>
          <p:cNvPr id="26" name="TextBox 25">
            <a:extLst>
              <a:ext uri="{FF2B5EF4-FFF2-40B4-BE49-F238E27FC236}">
                <a16:creationId xmlns:a16="http://schemas.microsoft.com/office/drawing/2014/main" id="{C4198FEF-004D-CD39-AF2C-82394368CC6D}"/>
              </a:ext>
            </a:extLst>
          </p:cNvPr>
          <p:cNvSpPr txBox="1"/>
          <p:nvPr/>
        </p:nvSpPr>
        <p:spPr>
          <a:xfrm rot="16200000">
            <a:off x="8593474" y="3403073"/>
            <a:ext cx="6019800" cy="276999"/>
          </a:xfrm>
          <a:prstGeom prst="rect">
            <a:avLst/>
          </a:prstGeom>
          <a:noFill/>
        </p:spPr>
        <p:txBody>
          <a:bodyPr wrap="square" rtlCol="0">
            <a:spAutoFit/>
          </a:bodyPr>
          <a:lstStyle/>
          <a:p>
            <a:r>
              <a:rPr lang="en-US" sz="1200" dirty="0">
                <a:solidFill>
                  <a:schemeClr val="accent6">
                    <a:lumMod val="75000"/>
                  </a:schemeClr>
                </a:solidFill>
                <a:latin typeface="National 2" panose="020B0504030502020203" pitchFamily="34" charset="77"/>
              </a:rPr>
              <a:t>*Caveat: MMLU benchmark; somewhat cherry-picked example, YMMV</a:t>
            </a:r>
          </a:p>
        </p:txBody>
      </p:sp>
    </p:spTree>
    <p:extLst>
      <p:ext uri="{BB962C8B-B14F-4D97-AF65-F5344CB8AC3E}">
        <p14:creationId xmlns:p14="http://schemas.microsoft.com/office/powerpoint/2010/main" val="417132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5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Effect transition="in" filter="fade">
                                      <p:cBhvr>
                                        <p:cTn id="33" dur="500"/>
                                        <p:tgtEl>
                                          <p:spTgt spid="1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xEl>
                                              <p:pRg st="2" end="2"/>
                                            </p:txEl>
                                          </p:spTgt>
                                        </p:tgtEl>
                                        <p:attrNameLst>
                                          <p:attrName>style.visibility</p:attrName>
                                        </p:attrNameLst>
                                      </p:cBhvr>
                                      <p:to>
                                        <p:strVal val="visible"/>
                                      </p:to>
                                    </p:set>
                                    <p:animEffect transition="in" filter="fade">
                                      <p:cBhvr>
                                        <p:cTn id="38"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21510" y="2057400"/>
            <a:ext cx="11184690" cy="2396106"/>
          </a:xfrm>
        </p:spPr>
        <p:txBody>
          <a:bodyPr/>
          <a:lstStyle/>
          <a:p>
            <a:r>
              <a:rPr lang="en-AU" dirty="0"/>
              <a:t>Behind the Curtain</a:t>
            </a:r>
            <a:br>
              <a:rPr lang="en-AU" dirty="0"/>
            </a:br>
            <a:r>
              <a:rPr lang="en-AU" sz="5400" dirty="0">
                <a:latin typeface="National 2" panose="020B0504030502020203" pitchFamily="34" charset="77"/>
              </a:rPr>
              <a:t>Five misconceptions about ChatGPT</a:t>
            </a:r>
            <a:endParaRPr lang="en-AU" dirty="0">
              <a:latin typeface="National 2" panose="020B0504030502020203" pitchFamily="34" charset="77"/>
            </a:endParaRPr>
          </a:p>
        </p:txBody>
      </p:sp>
      <p:sp>
        <p:nvSpPr>
          <p:cNvPr id="11" name="Text Placeholder 10"/>
          <p:cNvSpPr>
            <a:spLocks noGrp="1"/>
          </p:cNvSpPr>
          <p:nvPr>
            <p:ph type="body" sz="quarter" idx="10"/>
          </p:nvPr>
        </p:nvSpPr>
        <p:spPr>
          <a:xfrm>
            <a:off x="321510" y="4684523"/>
            <a:ext cx="8176156" cy="1519166"/>
          </a:xfrm>
        </p:spPr>
        <p:txBody>
          <a:bodyPr>
            <a:normAutofit fontScale="62500" lnSpcReduction="20000"/>
          </a:bodyPr>
          <a:lstStyle/>
          <a:p>
            <a:r>
              <a:rPr lang="en-AU" dirty="0"/>
              <a:t>Simon Stone</a:t>
            </a:r>
          </a:p>
          <a:p>
            <a:r>
              <a:rPr lang="en-AU" i="1" dirty="0"/>
              <a:t>Research Software Engineer for HPC and AI</a:t>
            </a:r>
          </a:p>
          <a:p>
            <a:r>
              <a:rPr lang="en-AU" i="1" dirty="0"/>
              <a:t>Research Computing @ ITC, Dartmouth College</a:t>
            </a:r>
          </a:p>
        </p:txBody>
      </p:sp>
      <p:sp>
        <p:nvSpPr>
          <p:cNvPr id="5" name="Slide Number Placeholder 4">
            <a:extLst>
              <a:ext uri="{FF2B5EF4-FFF2-40B4-BE49-F238E27FC236}">
                <a16:creationId xmlns:a16="http://schemas.microsoft.com/office/drawing/2014/main" id="{C7BFAC0A-3611-47AD-9FCA-134C1587E585}"/>
              </a:ext>
            </a:extLst>
          </p:cNvPr>
          <p:cNvSpPr>
            <a:spLocks noGrp="1"/>
          </p:cNvSpPr>
          <p:nvPr>
            <p:ph type="sldNum" sz="quarter" idx="12"/>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9348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D4386-BB76-E4BF-B46C-81A9D59903A6}"/>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F0552DA4-BF53-4A06-0A9C-983190811C39}"/>
              </a:ext>
            </a:extLst>
          </p:cNvPr>
          <p:cNvSpPr txBox="1"/>
          <p:nvPr/>
        </p:nvSpPr>
        <p:spPr>
          <a:xfrm rot="16200000">
            <a:off x="8593474" y="3403073"/>
            <a:ext cx="6019800" cy="276999"/>
          </a:xfrm>
          <a:prstGeom prst="rect">
            <a:avLst/>
          </a:prstGeom>
          <a:noFill/>
        </p:spPr>
        <p:txBody>
          <a:bodyPr wrap="square" rtlCol="0">
            <a:spAutoFit/>
          </a:bodyPr>
          <a:lstStyle/>
          <a:p>
            <a:r>
              <a:rPr lang="en-US" sz="1200" dirty="0">
                <a:solidFill>
                  <a:schemeClr val="accent6">
                    <a:lumMod val="75000"/>
                  </a:schemeClr>
                </a:solidFill>
                <a:latin typeface="National 2" panose="020B0504030502020203" pitchFamily="34" charset="77"/>
              </a:rPr>
              <a:t>*Caveat: MMLU benchmark; somewhat cherry-picked example, YMMV</a:t>
            </a:r>
          </a:p>
        </p:txBody>
      </p:sp>
      <p:pic>
        <p:nvPicPr>
          <p:cNvPr id="14" name="Graphic 13">
            <a:extLst>
              <a:ext uri="{FF2B5EF4-FFF2-40B4-BE49-F238E27FC236}">
                <a16:creationId xmlns:a16="http://schemas.microsoft.com/office/drawing/2014/main" id="{C3D1AF08-B88E-7F7F-7BF3-1067516DF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1232402"/>
            <a:ext cx="7500797" cy="5625598"/>
          </a:xfrm>
          <a:prstGeom prst="rect">
            <a:avLst/>
          </a:prstGeom>
        </p:spPr>
      </p:pic>
      <p:sp>
        <p:nvSpPr>
          <p:cNvPr id="15" name="Content Placeholder 14">
            <a:extLst>
              <a:ext uri="{FF2B5EF4-FFF2-40B4-BE49-F238E27FC236}">
                <a16:creationId xmlns:a16="http://schemas.microsoft.com/office/drawing/2014/main" id="{76D386FC-E25D-4ECC-9D8B-F9ACC299C8CB}"/>
              </a:ext>
            </a:extLst>
          </p:cNvPr>
          <p:cNvSpPr>
            <a:spLocks noGrp="1"/>
          </p:cNvSpPr>
          <p:nvPr>
            <p:ph sz="quarter" idx="11"/>
          </p:nvPr>
        </p:nvSpPr>
        <p:spPr/>
        <p:txBody>
          <a:bodyPr>
            <a:normAutofit/>
          </a:bodyPr>
          <a:lstStyle/>
          <a:p>
            <a:pPr marL="344488" indent="-339725">
              <a:buSzPct val="70000"/>
              <a:buFont typeface="System Font Regular"/>
              <a:buChar char="💸"/>
            </a:pPr>
            <a:r>
              <a:rPr lang="en-US" sz="2400" dirty="0"/>
              <a:t>Diminishing returns</a:t>
            </a:r>
          </a:p>
          <a:p>
            <a:pPr marL="344488" indent="-339725">
              <a:buSzPct val="80000"/>
              <a:buFont typeface="System Font Regular"/>
              <a:buChar char="😕"/>
            </a:pPr>
            <a:r>
              <a:rPr lang="en-US" sz="2400" dirty="0"/>
              <a:t>Models get better on </a:t>
            </a:r>
            <a:br>
              <a:rPr lang="en-US" sz="2400" dirty="0"/>
            </a:br>
            <a:r>
              <a:rPr lang="en-US" sz="2400" dirty="0"/>
              <a:t>certain tasks (narrower AI)</a:t>
            </a:r>
          </a:p>
          <a:p>
            <a:pPr marL="344488" indent="-339725">
              <a:buSzPct val="80000"/>
              <a:buFont typeface="System Font Regular"/>
              <a:buChar char="🥸"/>
            </a:pPr>
            <a:r>
              <a:rPr lang="en-US" sz="2400" i="1" dirty="0"/>
              <a:t>Reasoning</a:t>
            </a:r>
            <a:r>
              <a:rPr lang="en-US" sz="2400" dirty="0"/>
              <a:t> only marginally </a:t>
            </a:r>
            <a:br>
              <a:rPr lang="en-US" sz="2400" dirty="0"/>
            </a:br>
            <a:r>
              <a:rPr lang="en-US" sz="2400" dirty="0"/>
              <a:t>improves performance in </a:t>
            </a:r>
            <a:br>
              <a:rPr lang="en-US" sz="2400" dirty="0"/>
            </a:br>
            <a:r>
              <a:rPr lang="en-US" sz="2400" dirty="0"/>
              <a:t>many cases at much greater</a:t>
            </a:r>
            <a:br>
              <a:rPr lang="en-US" sz="2400" dirty="0"/>
            </a:br>
            <a:r>
              <a:rPr lang="en-US" sz="2400" dirty="0"/>
              <a:t>computational cost</a:t>
            </a:r>
          </a:p>
        </p:txBody>
      </p:sp>
      <p:sp>
        <p:nvSpPr>
          <p:cNvPr id="6" name="Rectangle 5">
            <a:extLst>
              <a:ext uri="{FF2B5EF4-FFF2-40B4-BE49-F238E27FC236}">
                <a16:creationId xmlns:a16="http://schemas.microsoft.com/office/drawing/2014/main" id="{30F4CB49-B470-4083-19C9-EC4C8B68CED0}"/>
              </a:ext>
            </a:extLst>
          </p:cNvPr>
          <p:cNvSpPr/>
          <p:nvPr/>
        </p:nvSpPr>
        <p:spPr>
          <a:xfrm>
            <a:off x="116226" y="1752601"/>
            <a:ext cx="11625648" cy="5015998"/>
          </a:xfrm>
          <a:prstGeom prst="rect">
            <a:avLst/>
          </a:prstGeom>
          <a:solidFill>
            <a:schemeClr val="bg1">
              <a:alpha val="9137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A6D8265-610E-20C8-ACDB-3FF309D62A04}"/>
              </a:ext>
            </a:extLst>
          </p:cNvPr>
          <p:cNvSpPr>
            <a:spLocks noGrp="1"/>
          </p:cNvSpPr>
          <p:nvPr>
            <p:ph type="title"/>
          </p:nvPr>
        </p:nvSpPr>
        <p:spPr/>
        <p:txBody>
          <a:bodyPr anchor="t">
            <a:normAutofit fontScale="90000"/>
          </a:bodyPr>
          <a:lstStyle/>
          <a:p>
            <a:r>
              <a:rPr lang="en-US" dirty="0"/>
              <a:t>Misconception 5: LLMs keep getting better and better</a:t>
            </a:r>
          </a:p>
        </p:txBody>
      </p:sp>
      <p:sp>
        <p:nvSpPr>
          <p:cNvPr id="4" name="Footer Placeholder 3">
            <a:extLst>
              <a:ext uri="{FF2B5EF4-FFF2-40B4-BE49-F238E27FC236}">
                <a16:creationId xmlns:a16="http://schemas.microsoft.com/office/drawing/2014/main" id="{F71DFEAC-A84F-5316-4C56-D780F43E70D7}"/>
              </a:ext>
            </a:extLst>
          </p:cNvPr>
          <p:cNvSpPr>
            <a:spLocks noGrp="1"/>
          </p:cNvSpPr>
          <p:nvPr>
            <p:ph type="ftr" sz="quarter" idx="12"/>
          </p:nvPr>
        </p:nvSpPr>
        <p:spPr/>
        <p:txBody>
          <a:bodyPr anchor="ctr">
            <a:normAutofit/>
          </a:bodyPr>
          <a:lstStyle/>
          <a:p>
            <a:pPr algn="ctr">
              <a:spcAft>
                <a:spcPts val="600"/>
              </a:spcAft>
            </a:pPr>
            <a:r>
              <a:rPr lang="en-AU"/>
              <a:t>Misconceptions about ChatGPT</a:t>
            </a:r>
          </a:p>
        </p:txBody>
      </p:sp>
      <p:sp>
        <p:nvSpPr>
          <p:cNvPr id="5" name="Slide Number Placeholder 4">
            <a:extLst>
              <a:ext uri="{FF2B5EF4-FFF2-40B4-BE49-F238E27FC236}">
                <a16:creationId xmlns:a16="http://schemas.microsoft.com/office/drawing/2014/main" id="{27CCA74A-8B5E-3511-F5EE-268F59073360}"/>
              </a:ext>
            </a:extLst>
          </p:cNvPr>
          <p:cNvSpPr>
            <a:spLocks noGrp="1"/>
          </p:cNvSpPr>
          <p:nvPr>
            <p:ph type="sldNum" sz="quarter" idx="13"/>
          </p:nvPr>
        </p:nvSpPr>
        <p:spPr/>
        <p:txBody>
          <a:bodyPr anchor="ctr">
            <a:normAutofit/>
          </a:bodyPr>
          <a:lstStyle/>
          <a:p>
            <a:pPr>
              <a:spcAft>
                <a:spcPts val="600"/>
              </a:spcAft>
            </a:pPr>
            <a:fld id="{E917DE0E-AFB1-41FD-BC35-27DB61CA125F}" type="slidenum">
              <a:rPr lang="en-AU" smtClean="0"/>
              <a:pPr>
                <a:spcAft>
                  <a:spcPts val="600"/>
                </a:spcAft>
              </a:pPr>
              <a:t>20</a:t>
            </a:fld>
            <a:endParaRPr lang="en-AU"/>
          </a:p>
        </p:txBody>
      </p:sp>
      <p:cxnSp>
        <p:nvCxnSpPr>
          <p:cNvPr id="19" name="Straight Arrow Connector 18">
            <a:extLst>
              <a:ext uri="{FF2B5EF4-FFF2-40B4-BE49-F238E27FC236}">
                <a16:creationId xmlns:a16="http://schemas.microsoft.com/office/drawing/2014/main" id="{205A14A2-A9A2-3DD0-EE04-0D27E069F5E4}"/>
              </a:ext>
            </a:extLst>
          </p:cNvPr>
          <p:cNvCxnSpPr>
            <a:cxnSpLocks/>
          </p:cNvCxnSpPr>
          <p:nvPr/>
        </p:nvCxnSpPr>
        <p:spPr>
          <a:xfrm>
            <a:off x="7772400" y="2314945"/>
            <a:ext cx="228600" cy="35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A30F32-1538-69B8-EBC5-F33C3E4F7F04}"/>
              </a:ext>
            </a:extLst>
          </p:cNvPr>
          <p:cNvCxnSpPr>
            <a:cxnSpLocks/>
          </p:cNvCxnSpPr>
          <p:nvPr/>
        </p:nvCxnSpPr>
        <p:spPr>
          <a:xfrm>
            <a:off x="7924800" y="2133600"/>
            <a:ext cx="533400" cy="116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542F4A9-8A32-6BC8-9DC4-8785FBC7B335}"/>
              </a:ext>
            </a:extLst>
          </p:cNvPr>
          <p:cNvSpPr txBox="1"/>
          <p:nvPr/>
        </p:nvSpPr>
        <p:spPr>
          <a:xfrm>
            <a:off x="6763905" y="1932091"/>
            <a:ext cx="1160895" cy="422103"/>
          </a:xfrm>
          <a:prstGeom prst="rect">
            <a:avLst/>
          </a:prstGeom>
          <a:noFill/>
        </p:spPr>
        <p:txBody>
          <a:bodyPr wrap="none" rtlCol="0">
            <a:spAutoFit/>
          </a:bodyPr>
          <a:lstStyle/>
          <a:p>
            <a:r>
              <a:rPr lang="en-US" dirty="0">
                <a:solidFill>
                  <a:schemeClr val="accent1"/>
                </a:solidFill>
                <a:latin typeface="National 2" panose="020B0504030502020203" pitchFamily="34" charset="77"/>
              </a:rPr>
              <a:t>100x $$</a:t>
            </a:r>
          </a:p>
        </p:txBody>
      </p:sp>
      <p:pic>
        <p:nvPicPr>
          <p:cNvPr id="28" name="Picture 27">
            <a:extLst>
              <a:ext uri="{FF2B5EF4-FFF2-40B4-BE49-F238E27FC236}">
                <a16:creationId xmlns:a16="http://schemas.microsoft.com/office/drawing/2014/main" id="{09B968ED-35AA-E425-26E3-DE35B97AA1E8}"/>
              </a:ext>
            </a:extLst>
          </p:cNvPr>
          <p:cNvPicPr>
            <a:picLocks noChangeAspect="1"/>
          </p:cNvPicPr>
          <p:nvPr/>
        </p:nvPicPr>
        <p:blipFill>
          <a:blip r:embed="rId4"/>
          <a:stretch>
            <a:fillRect/>
          </a:stretch>
        </p:blipFill>
        <p:spPr>
          <a:xfrm>
            <a:off x="2286000" y="1968390"/>
            <a:ext cx="7772400" cy="3933021"/>
          </a:xfrm>
          <a:prstGeom prst="rect">
            <a:avLst/>
          </a:prstGeom>
        </p:spPr>
      </p:pic>
      <p:sp>
        <p:nvSpPr>
          <p:cNvPr id="2" name="TextBox 1">
            <a:extLst>
              <a:ext uri="{FF2B5EF4-FFF2-40B4-BE49-F238E27FC236}">
                <a16:creationId xmlns:a16="http://schemas.microsoft.com/office/drawing/2014/main" id="{EC464010-4C41-261A-CBAC-999A01EAFD70}"/>
              </a:ext>
            </a:extLst>
          </p:cNvPr>
          <p:cNvSpPr txBox="1"/>
          <p:nvPr/>
        </p:nvSpPr>
        <p:spPr>
          <a:xfrm>
            <a:off x="2285999" y="5898141"/>
            <a:ext cx="8695551" cy="584775"/>
          </a:xfrm>
          <a:prstGeom prst="rect">
            <a:avLst/>
          </a:prstGeom>
          <a:noFill/>
        </p:spPr>
        <p:txBody>
          <a:bodyPr wrap="square" rtlCol="0">
            <a:spAutoFit/>
          </a:bodyPr>
          <a:lstStyle/>
          <a:p>
            <a:r>
              <a:rPr lang="en-US" sz="1600" dirty="0">
                <a:solidFill>
                  <a:schemeClr val="accent6">
                    <a:lumMod val="75000"/>
                  </a:schemeClr>
                </a:solidFill>
                <a:latin typeface="National 2" panose="020B0504030502020203" pitchFamily="34" charset="77"/>
              </a:rPr>
              <a:t>Source: https://</a:t>
            </a:r>
            <a:r>
              <a:rPr lang="en-US" sz="1600" dirty="0" err="1">
                <a:solidFill>
                  <a:schemeClr val="accent6">
                    <a:lumMod val="75000"/>
                  </a:schemeClr>
                </a:solidFill>
                <a:latin typeface="National 2" panose="020B0504030502020203" pitchFamily="34" charset="77"/>
              </a:rPr>
              <a:t>techcrunch.com</a:t>
            </a:r>
            <a:r>
              <a:rPr lang="en-US" sz="1600" dirty="0">
                <a:solidFill>
                  <a:schemeClr val="accent6">
                    <a:lumMod val="75000"/>
                  </a:schemeClr>
                </a:solidFill>
                <a:latin typeface="National 2" panose="020B0504030502020203" pitchFamily="34" charset="77"/>
              </a:rPr>
              <a:t>/2025/02/12/openai-cancels-its-o3-ai-model-in-favor-of-a-unified-next-gen-release/</a:t>
            </a:r>
          </a:p>
        </p:txBody>
      </p:sp>
    </p:spTree>
    <p:extLst>
      <p:ext uri="{BB962C8B-B14F-4D97-AF65-F5344CB8AC3E}">
        <p14:creationId xmlns:p14="http://schemas.microsoft.com/office/powerpoint/2010/main" val="350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22D647-253C-FCB7-7096-931D2B6887C0}"/>
              </a:ext>
            </a:extLst>
          </p:cNvPr>
          <p:cNvSpPr>
            <a:spLocks noGrp="1"/>
          </p:cNvSpPr>
          <p:nvPr>
            <p:ph sz="quarter" idx="11"/>
          </p:nvPr>
        </p:nvSpPr>
        <p:spPr/>
        <p:txBody>
          <a:bodyPr>
            <a:normAutofit fontScale="70000" lnSpcReduction="20000"/>
          </a:bodyPr>
          <a:lstStyle/>
          <a:p>
            <a:pPr>
              <a:buSzPct val="80000"/>
              <a:buFont typeface="System Font Regular"/>
              <a:buChar char="🧐"/>
            </a:pPr>
            <a:r>
              <a:rPr lang="en-US" dirty="0"/>
              <a:t>LLMs are thinking machines!</a:t>
            </a:r>
          </a:p>
          <a:p>
            <a:pPr lvl="1"/>
            <a:r>
              <a:rPr lang="en-US" dirty="0"/>
              <a:t>Actually: LLMs have no “internal monologue”, hence Chain of Thought / Reasoning</a:t>
            </a:r>
          </a:p>
          <a:p>
            <a:pPr>
              <a:buSzPct val="80000"/>
              <a:buFont typeface="System Font Regular"/>
              <a:buChar char="📈"/>
            </a:pPr>
            <a:r>
              <a:rPr lang="en-US" dirty="0"/>
              <a:t>LLMs are always huge and keep getting bigger!</a:t>
            </a:r>
          </a:p>
          <a:p>
            <a:pPr lvl="1"/>
            <a:r>
              <a:rPr lang="en-US" dirty="0"/>
              <a:t>Actually: Many small open-source models (Llama 3.2 1B/3B, SmolLM2 135M, …)</a:t>
            </a:r>
          </a:p>
          <a:p>
            <a:pPr>
              <a:buSzPct val="80000"/>
              <a:buFont typeface="System Font Regular"/>
              <a:buChar char="💰"/>
            </a:pPr>
            <a:r>
              <a:rPr lang="en-US" dirty="0"/>
              <a:t>Commercial models are better than open-source!</a:t>
            </a:r>
          </a:p>
          <a:p>
            <a:pPr lvl="1"/>
            <a:r>
              <a:rPr lang="en-US" dirty="0"/>
              <a:t>Actually: It depends</a:t>
            </a:r>
          </a:p>
          <a:p>
            <a:pPr>
              <a:buSzPct val="80000"/>
              <a:buFont typeface="System Font Regular"/>
              <a:buChar char="🫠"/>
            </a:pPr>
            <a:r>
              <a:rPr lang="en-US" dirty="0"/>
              <a:t>Open-source models are open-source!</a:t>
            </a:r>
          </a:p>
          <a:p>
            <a:pPr lvl="1"/>
            <a:r>
              <a:rPr lang="en-US" dirty="0"/>
              <a:t>Actually: “open weights”</a:t>
            </a:r>
          </a:p>
          <a:p>
            <a:pPr>
              <a:buSzPct val="80000"/>
              <a:buFont typeface="System Font Regular"/>
              <a:buChar char="🫶"/>
            </a:pPr>
            <a:r>
              <a:rPr lang="en-US" dirty="0"/>
              <a:t>Any comments, questions, feedback?</a:t>
            </a:r>
          </a:p>
          <a:p>
            <a:endParaRPr lang="en-US" dirty="0"/>
          </a:p>
        </p:txBody>
      </p:sp>
      <p:sp>
        <p:nvSpPr>
          <p:cNvPr id="3" name="Title 2">
            <a:extLst>
              <a:ext uri="{FF2B5EF4-FFF2-40B4-BE49-F238E27FC236}">
                <a16:creationId xmlns:a16="http://schemas.microsoft.com/office/drawing/2014/main" id="{822A2D1E-0BD0-D057-14E6-4B6E06649764}"/>
              </a:ext>
            </a:extLst>
          </p:cNvPr>
          <p:cNvSpPr>
            <a:spLocks noGrp="1"/>
          </p:cNvSpPr>
          <p:nvPr>
            <p:ph type="title"/>
          </p:nvPr>
        </p:nvSpPr>
        <p:spPr/>
        <p:txBody>
          <a:bodyPr/>
          <a:lstStyle/>
          <a:p>
            <a:r>
              <a:rPr lang="en-US" dirty="0"/>
              <a:t>Lightning round</a:t>
            </a:r>
          </a:p>
        </p:txBody>
      </p:sp>
      <p:sp>
        <p:nvSpPr>
          <p:cNvPr id="4" name="Footer Placeholder 3">
            <a:extLst>
              <a:ext uri="{FF2B5EF4-FFF2-40B4-BE49-F238E27FC236}">
                <a16:creationId xmlns:a16="http://schemas.microsoft.com/office/drawing/2014/main" id="{96446DF2-6CFA-3484-3B73-A3D84F6DBEC1}"/>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666F0D73-AFB5-E93E-A4A1-7A4D5352E898}"/>
              </a:ext>
            </a:extLst>
          </p:cNvPr>
          <p:cNvSpPr>
            <a:spLocks noGrp="1"/>
          </p:cNvSpPr>
          <p:nvPr>
            <p:ph type="sldNum" sz="quarter" idx="13"/>
          </p:nvPr>
        </p:nvSpPr>
        <p:spPr/>
        <p:txBody>
          <a:bodyPr/>
          <a:lstStyle/>
          <a:p>
            <a:fld id="{E917DE0E-AFB1-41FD-BC35-27DB61CA125F}" type="slidenum">
              <a:rPr lang="en-AU" smtClean="0"/>
              <a:pPr/>
              <a:t>21</a:t>
            </a:fld>
            <a:endParaRPr lang="en-AU" dirty="0"/>
          </a:p>
        </p:txBody>
      </p:sp>
    </p:spTree>
    <p:extLst>
      <p:ext uri="{BB962C8B-B14F-4D97-AF65-F5344CB8AC3E}">
        <p14:creationId xmlns:p14="http://schemas.microsoft.com/office/powerpoint/2010/main" val="315519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D359ED-81E1-4152-B5FF-BC60446F6E05}"/>
              </a:ext>
            </a:extLst>
          </p:cNvPr>
          <p:cNvSpPr>
            <a:spLocks noGrp="1"/>
          </p:cNvSpPr>
          <p:nvPr>
            <p:ph type="title"/>
          </p:nvPr>
        </p:nvSpPr>
        <p:spPr/>
        <p:txBody>
          <a:bodyPr/>
          <a:lstStyle/>
          <a:p>
            <a:r>
              <a:rPr lang="en-AU" dirty="0"/>
              <a:t>Thank you</a:t>
            </a:r>
          </a:p>
        </p:txBody>
      </p:sp>
      <p:sp>
        <p:nvSpPr>
          <p:cNvPr id="5" name="Footer Placeholder 4">
            <a:extLst>
              <a:ext uri="{FF2B5EF4-FFF2-40B4-BE49-F238E27FC236}">
                <a16:creationId xmlns:a16="http://schemas.microsoft.com/office/drawing/2014/main" id="{2AB3A763-8648-4E79-A29B-28D21C7710A9}"/>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8BE61673-B619-48AC-86E7-428A4A84EFC8}"/>
              </a:ext>
            </a:extLst>
          </p:cNvPr>
          <p:cNvSpPr>
            <a:spLocks noGrp="1"/>
          </p:cNvSpPr>
          <p:nvPr>
            <p:ph type="sldNum" sz="quarter" idx="12"/>
          </p:nvPr>
        </p:nvSpPr>
        <p:spPr/>
        <p:txBody>
          <a:bodyPr/>
          <a:lstStyle/>
          <a:p>
            <a:fld id="{E917DE0E-AFB1-41FD-BC35-27DB61CA125F}" type="slidenum">
              <a:rPr lang="en-AU" smtClean="0"/>
              <a:pPr/>
              <a:t>22</a:t>
            </a:fld>
            <a:endParaRPr lang="en-AU" dirty="0"/>
          </a:p>
        </p:txBody>
      </p:sp>
      <p:sp>
        <p:nvSpPr>
          <p:cNvPr id="3" name="TextBox 2">
            <a:extLst>
              <a:ext uri="{FF2B5EF4-FFF2-40B4-BE49-F238E27FC236}">
                <a16:creationId xmlns:a16="http://schemas.microsoft.com/office/drawing/2014/main" id="{30914D43-ED3D-53BD-6728-5F1EF871B011}"/>
              </a:ext>
            </a:extLst>
          </p:cNvPr>
          <p:cNvSpPr txBox="1"/>
          <p:nvPr/>
        </p:nvSpPr>
        <p:spPr>
          <a:xfrm>
            <a:off x="3048000" y="3810000"/>
            <a:ext cx="6096000" cy="422103"/>
          </a:xfrm>
          <a:prstGeom prst="rect">
            <a:avLst/>
          </a:prstGeom>
          <a:noFill/>
        </p:spPr>
        <p:txBody>
          <a:bodyPr wrap="square">
            <a:spAutoFit/>
          </a:bodyPr>
          <a:lstStyle/>
          <a:p>
            <a:pPr algn="ctr"/>
            <a:r>
              <a:rPr lang="en-AU" dirty="0" err="1">
                <a:solidFill>
                  <a:schemeClr val="bg1"/>
                </a:solidFill>
                <a:latin typeface="National 2" panose="020B0504030502020203" pitchFamily="34" charset="77"/>
              </a:rPr>
              <a:t>dartgo.org</a:t>
            </a:r>
            <a:r>
              <a:rPr lang="en-AU" dirty="0">
                <a:solidFill>
                  <a:schemeClr val="bg1"/>
                </a:solidFill>
                <a:latin typeface="National 2" panose="020B0504030502020203" pitchFamily="34" charset="77"/>
              </a:rPr>
              <a:t>/</a:t>
            </a:r>
            <a:r>
              <a:rPr lang="en-AU" dirty="0" err="1">
                <a:solidFill>
                  <a:schemeClr val="bg1"/>
                </a:solidFill>
                <a:latin typeface="National 2" panose="020B0504030502020203" pitchFamily="34" charset="77"/>
              </a:rPr>
              <a:t>chatgpt</a:t>
            </a:r>
            <a:r>
              <a:rPr lang="en-AU" dirty="0">
                <a:solidFill>
                  <a:schemeClr val="bg1"/>
                </a:solidFill>
                <a:latin typeface="National 2" panose="020B0504030502020203" pitchFamily="34" charset="77"/>
              </a:rPr>
              <a:t>-misconceptions</a:t>
            </a:r>
          </a:p>
        </p:txBody>
      </p:sp>
    </p:spTree>
    <p:extLst>
      <p:ext uri="{BB962C8B-B14F-4D97-AF65-F5344CB8AC3E}">
        <p14:creationId xmlns:p14="http://schemas.microsoft.com/office/powerpoint/2010/main" val="218581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0EE405-D41C-1639-91F6-07A5EF638173}"/>
              </a:ext>
            </a:extLst>
          </p:cNvPr>
          <p:cNvSpPr>
            <a:spLocks noGrp="1"/>
          </p:cNvSpPr>
          <p:nvPr>
            <p:ph sz="quarter" idx="11"/>
          </p:nvPr>
        </p:nvSpPr>
        <p:spPr/>
        <p:txBody>
          <a:bodyPr>
            <a:normAutofit fontScale="77500" lnSpcReduction="20000"/>
          </a:bodyPr>
          <a:lstStyle/>
          <a:p>
            <a:pPr marL="0" indent="0" algn="l">
              <a:buNone/>
            </a:pPr>
            <a:r>
              <a:rPr lang="en-US" b="0" i="0" dirty="0">
                <a:effectLst/>
                <a:latin typeface="National 2" panose="020B0504030502020203" pitchFamily="34" charset="77"/>
              </a:rPr>
              <a:t>Collaborative expertise in software engineering, designed to bridge the gap between innovative ideas and impactful outcomes. Our services include:</a:t>
            </a:r>
          </a:p>
          <a:p>
            <a:pPr marL="346075" indent="-336550" algn="l">
              <a:buSzPct val="80000"/>
              <a:buFont typeface="System Font Regular"/>
              <a:buChar char="🤝"/>
            </a:pPr>
            <a:r>
              <a:rPr lang="en-US" b="1" i="0" dirty="0">
                <a:effectLst/>
                <a:latin typeface="National 2" panose="020B0504030502020203" pitchFamily="34" charset="77"/>
              </a:rPr>
              <a:t>Grant Proposal Consulting </a:t>
            </a:r>
            <a:r>
              <a:rPr lang="en-US" b="0" i="0" dirty="0">
                <a:effectLst/>
                <a:latin typeface="National 2" panose="020B0504030502020203" pitchFamily="34" charset="77"/>
              </a:rPr>
              <a:t>to ensure accurate resource estimations and project feasibility.</a:t>
            </a:r>
          </a:p>
          <a:p>
            <a:pPr marL="346075" indent="-336550" algn="l">
              <a:buSzPct val="80000"/>
              <a:buFont typeface="System Font Regular"/>
              <a:buChar char="🚀"/>
            </a:pPr>
            <a:r>
              <a:rPr lang="en-US" b="1" i="0" dirty="0">
                <a:effectLst/>
                <a:latin typeface="National 2" panose="020B0504030502020203" pitchFamily="34" charset="77"/>
              </a:rPr>
              <a:t>Rapid Prototyping </a:t>
            </a:r>
            <a:r>
              <a:rPr lang="en-US" b="0" i="0" dirty="0">
                <a:effectLst/>
                <a:latin typeface="National 2" panose="020B0504030502020203" pitchFamily="34" charset="77"/>
              </a:rPr>
              <a:t>to refine concepts and explore solutions.</a:t>
            </a:r>
          </a:p>
          <a:p>
            <a:pPr marL="346075" indent="-336550" algn="l">
              <a:buSzPct val="80000"/>
              <a:buFont typeface="System Font Regular"/>
              <a:buChar char="⛑️"/>
            </a:pPr>
            <a:r>
              <a:rPr lang="en-US" b="1" i="0" dirty="0">
                <a:effectLst/>
                <a:latin typeface="National 2" panose="020B0504030502020203" pitchFamily="34" charset="77"/>
              </a:rPr>
              <a:t>Ongoing Application Support </a:t>
            </a:r>
            <a:r>
              <a:rPr lang="en-US" b="0" i="0" dirty="0">
                <a:effectLst/>
                <a:latin typeface="National 2" panose="020B0504030502020203" pitchFamily="34" charset="77"/>
              </a:rPr>
              <a:t>and </a:t>
            </a:r>
            <a:r>
              <a:rPr lang="en-US" b="1" i="0" dirty="0">
                <a:effectLst/>
                <a:latin typeface="National 2" panose="020B0504030502020203" pitchFamily="34" charset="77"/>
              </a:rPr>
              <a:t>Application Rehabilitation </a:t>
            </a:r>
            <a:r>
              <a:rPr lang="en-US" b="0" i="0" dirty="0">
                <a:effectLst/>
                <a:latin typeface="National 2" panose="020B0504030502020203" pitchFamily="34" charset="77"/>
              </a:rPr>
              <a:t>for existing applications.</a:t>
            </a:r>
          </a:p>
          <a:p>
            <a:pPr marL="346075" indent="-336550" algn="l">
              <a:buSzPct val="80000"/>
              <a:buFont typeface="System Font Regular"/>
              <a:buChar char="🌎"/>
            </a:pPr>
            <a:r>
              <a:rPr lang="en-US" b="1" i="0" dirty="0">
                <a:effectLst/>
                <a:latin typeface="National 2" panose="020B0504030502020203" pitchFamily="34" charset="77"/>
              </a:rPr>
              <a:t>Open-Source Releases </a:t>
            </a:r>
            <a:r>
              <a:rPr lang="en-US" b="0" i="0" dirty="0">
                <a:effectLst/>
                <a:latin typeface="National 2" panose="020B0504030502020203" pitchFamily="34" charset="77"/>
              </a:rPr>
              <a:t>to share knowledge and contribute to the wider community.</a:t>
            </a:r>
          </a:p>
          <a:p>
            <a:pPr marL="0" indent="0" algn="l">
              <a:buNone/>
            </a:pPr>
            <a:r>
              <a:rPr lang="en-US" b="0" i="0" dirty="0">
                <a:effectLst/>
                <a:latin typeface="National 2" panose="020B0504030502020203" pitchFamily="34" charset="77"/>
                <a:hlinkClick r:id="rId2"/>
              </a:rPr>
              <a:t>Contact us </a:t>
            </a:r>
            <a:r>
              <a:rPr lang="en-US" b="0" i="0" dirty="0">
                <a:effectLst/>
                <a:latin typeface="National 2" panose="020B0504030502020203" pitchFamily="34" charset="77"/>
              </a:rPr>
              <a:t>today to discuss your project and discover how Research Software Engineering can be your trusted partner in innovation.</a:t>
            </a:r>
          </a:p>
        </p:txBody>
      </p:sp>
      <p:sp>
        <p:nvSpPr>
          <p:cNvPr id="6" name="Title 5">
            <a:extLst>
              <a:ext uri="{FF2B5EF4-FFF2-40B4-BE49-F238E27FC236}">
                <a16:creationId xmlns:a16="http://schemas.microsoft.com/office/drawing/2014/main" id="{660E609F-1FB4-7A89-09B4-C63EA1315E65}"/>
              </a:ext>
            </a:extLst>
          </p:cNvPr>
          <p:cNvSpPr>
            <a:spLocks noGrp="1"/>
          </p:cNvSpPr>
          <p:nvPr>
            <p:ph type="title"/>
          </p:nvPr>
        </p:nvSpPr>
        <p:spPr/>
        <p:txBody>
          <a:bodyPr/>
          <a:lstStyle/>
          <a:p>
            <a:r>
              <a:rPr lang="en-US" dirty="0"/>
              <a:t>Introducing Research Software Engineering</a:t>
            </a:r>
          </a:p>
        </p:txBody>
      </p:sp>
      <p:sp>
        <p:nvSpPr>
          <p:cNvPr id="4" name="Footer Placeholder 3">
            <a:extLst>
              <a:ext uri="{FF2B5EF4-FFF2-40B4-BE49-F238E27FC236}">
                <a16:creationId xmlns:a16="http://schemas.microsoft.com/office/drawing/2014/main" id="{7B86E4FD-2047-63CE-8BFF-DB4420A6D867}"/>
              </a:ext>
            </a:extLst>
          </p:cNvPr>
          <p:cNvSpPr>
            <a:spLocks noGrp="1"/>
          </p:cNvSpPr>
          <p:nvPr>
            <p:ph type="ftr" sz="quarter" idx="12"/>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2045A823-E1BC-3557-0AB8-16AECA2992AC}"/>
              </a:ext>
            </a:extLst>
          </p:cNvPr>
          <p:cNvSpPr>
            <a:spLocks noGrp="1"/>
          </p:cNvSpPr>
          <p:nvPr>
            <p:ph type="sldNum" sz="quarter" idx="13"/>
          </p:nvPr>
        </p:nvSpPr>
        <p:spPr/>
        <p:txBody>
          <a:bodyPr/>
          <a:lstStyle/>
          <a:p>
            <a:fld id="{E917DE0E-AFB1-41FD-BC35-27DB61CA125F}" type="slidenum">
              <a:rPr lang="en-AU" smtClean="0"/>
              <a:pPr/>
              <a:t>3</a:t>
            </a:fld>
            <a:endParaRPr lang="en-AU" dirty="0"/>
          </a:p>
        </p:txBody>
      </p:sp>
    </p:spTree>
    <p:extLst>
      <p:ext uri="{BB962C8B-B14F-4D97-AF65-F5344CB8AC3E}">
        <p14:creationId xmlns:p14="http://schemas.microsoft.com/office/powerpoint/2010/main" val="350453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81CACA-9D8D-CF61-BE03-860A3E1D8514}"/>
              </a:ext>
            </a:extLst>
          </p:cNvPr>
          <p:cNvSpPr>
            <a:spLocks noGrp="1"/>
          </p:cNvSpPr>
          <p:nvPr>
            <p:ph sz="quarter" idx="11"/>
          </p:nvPr>
        </p:nvSpPr>
        <p:spPr/>
        <p:txBody>
          <a:bodyPr/>
          <a:lstStyle/>
          <a:p>
            <a:pPr marL="463550" indent="-454025">
              <a:buSzPct val="80000"/>
              <a:buFont typeface="System Font Regular"/>
              <a:buChar char="🎉"/>
            </a:pPr>
            <a:r>
              <a:rPr lang="en-US" dirty="0"/>
              <a:t>Artificial Intelligence (AI) seems to be everywhere, all of a sudden</a:t>
            </a:r>
          </a:p>
          <a:p>
            <a:pPr marL="463550" indent="-454025">
              <a:buSzPct val="80000"/>
              <a:buFont typeface="System Font Regular"/>
              <a:buChar char="🏋"/>
            </a:pPr>
            <a:r>
              <a:rPr lang="en-US" dirty="0"/>
              <a:t>Large Language Models’ (LLM) capabilities are impressive</a:t>
            </a:r>
          </a:p>
          <a:p>
            <a:pPr marL="463550" indent="-463550">
              <a:buSzPct val="80000"/>
              <a:buFont typeface="System Font Regular"/>
              <a:buChar char="🤖"/>
            </a:pPr>
            <a:r>
              <a:rPr lang="en-US" dirty="0"/>
              <a:t>Their sometimes eerie human-like output invites projection of consciousness or other human abilities</a:t>
            </a:r>
          </a:p>
          <a:p>
            <a:pPr marL="463550" indent="-463550">
              <a:buSzPct val="80000"/>
              <a:buFont typeface="System Font Regular"/>
              <a:buChar char="📣"/>
            </a:pPr>
            <a:r>
              <a:rPr lang="en-US" dirty="0"/>
              <a:t>Big AI companies are fueling the fire with grandiose claims</a:t>
            </a:r>
          </a:p>
          <a:p>
            <a:pPr marL="463550" indent="-454025">
              <a:buSzPct val="80000"/>
              <a:buFont typeface="System Font Regular"/>
              <a:buChar char="🤔"/>
            </a:pPr>
            <a:r>
              <a:rPr lang="en-US" dirty="0"/>
              <a:t>AI literacy is a critical skill for everyone</a:t>
            </a:r>
          </a:p>
        </p:txBody>
      </p:sp>
      <p:sp>
        <p:nvSpPr>
          <p:cNvPr id="3" name="Title 2">
            <a:extLst>
              <a:ext uri="{FF2B5EF4-FFF2-40B4-BE49-F238E27FC236}">
                <a16:creationId xmlns:a16="http://schemas.microsoft.com/office/drawing/2014/main" id="{A13DB2CC-9BC9-DFC4-D645-4DD2407AFD1E}"/>
              </a:ext>
            </a:extLst>
          </p:cNvPr>
          <p:cNvSpPr>
            <a:spLocks noGrp="1"/>
          </p:cNvSpPr>
          <p:nvPr>
            <p:ph type="title"/>
          </p:nvPr>
        </p:nvSpPr>
        <p:spPr/>
        <p:txBody>
          <a:bodyPr/>
          <a:lstStyle/>
          <a:p>
            <a:r>
              <a:rPr lang="en-US" dirty="0"/>
              <a:t>Why talk about this?</a:t>
            </a:r>
          </a:p>
        </p:txBody>
      </p:sp>
      <p:sp>
        <p:nvSpPr>
          <p:cNvPr id="4" name="Footer Placeholder 3">
            <a:extLst>
              <a:ext uri="{FF2B5EF4-FFF2-40B4-BE49-F238E27FC236}">
                <a16:creationId xmlns:a16="http://schemas.microsoft.com/office/drawing/2014/main" id="{68892F4D-021F-F440-735B-9C2CCC6CD2EC}"/>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471FCF0A-C645-332F-828B-BFE184A5009E}"/>
              </a:ext>
            </a:extLst>
          </p:cNvPr>
          <p:cNvSpPr>
            <a:spLocks noGrp="1"/>
          </p:cNvSpPr>
          <p:nvPr>
            <p:ph type="sldNum" sz="quarter" idx="13"/>
          </p:nvPr>
        </p:nvSpPr>
        <p:spPr/>
        <p:txBody>
          <a:bodyPr/>
          <a:lstStyle/>
          <a:p>
            <a:fld id="{E917DE0E-AFB1-41FD-BC35-27DB61CA125F}" type="slidenum">
              <a:rPr lang="en-AU" smtClean="0"/>
              <a:pPr/>
              <a:t>4</a:t>
            </a:fld>
            <a:endParaRPr lang="en-AU" dirty="0"/>
          </a:p>
        </p:txBody>
      </p:sp>
    </p:spTree>
    <p:extLst>
      <p:ext uri="{BB962C8B-B14F-4D97-AF65-F5344CB8AC3E}">
        <p14:creationId xmlns:p14="http://schemas.microsoft.com/office/powerpoint/2010/main" val="20308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1"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fade">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1"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fade">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fade">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fade">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1"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fade">
                                      <p:cBhvr>
                                        <p:cTn id="5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B0E13-8C65-7DC2-2603-E987FDB64FF9}"/>
              </a:ext>
            </a:extLst>
          </p:cNvPr>
          <p:cNvSpPr>
            <a:spLocks noGrp="1"/>
          </p:cNvSpPr>
          <p:nvPr>
            <p:ph sz="quarter" idx="11"/>
          </p:nvPr>
        </p:nvSpPr>
        <p:spPr/>
        <p:txBody>
          <a:bodyPr>
            <a:normAutofit fontScale="92500" lnSpcReduction="10000"/>
          </a:bodyPr>
          <a:lstStyle/>
          <a:p>
            <a:pPr marL="401638" indent="-392113">
              <a:buSzPct val="80000"/>
              <a:buFont typeface="System Font Regular"/>
              <a:buChar char="💬"/>
            </a:pPr>
            <a:r>
              <a:rPr lang="en-US" dirty="0"/>
              <a:t>ChatGPT is a chat application to interface with GPT models </a:t>
            </a:r>
          </a:p>
          <a:p>
            <a:pPr lvl="1"/>
            <a:r>
              <a:rPr lang="en-US" dirty="0"/>
              <a:t>Original name: “Chat with GPT”</a:t>
            </a:r>
          </a:p>
          <a:p>
            <a:pPr marL="401638" indent="-401638">
              <a:buBlip>
                <a:blip r:embed="rId2"/>
              </a:buBlip>
            </a:pPr>
            <a:r>
              <a:rPr lang="en-US" dirty="0"/>
              <a:t>Generative Pre-trained Transformer models are a kind of Large Language Model</a:t>
            </a:r>
          </a:p>
          <a:p>
            <a:pPr marL="401638" indent="-392113">
              <a:buSzPct val="80000"/>
              <a:buFont typeface="System Font Regular"/>
              <a:buChar char="🛠️"/>
            </a:pPr>
            <a:r>
              <a:rPr lang="en-US" dirty="0"/>
              <a:t>ChatGPT uses various GPT models for chat generation, but also adds various features, like internet search, code execution, or image generation</a:t>
            </a:r>
          </a:p>
          <a:p>
            <a:pPr marL="401638" indent="-392113">
              <a:buSzPct val="80000"/>
              <a:buFont typeface="System Font Regular"/>
              <a:buChar char="🔎"/>
            </a:pPr>
            <a:r>
              <a:rPr lang="en-US" dirty="0"/>
              <a:t>In AI applications: Always look for the part that is truly AI! </a:t>
            </a:r>
            <a:br>
              <a:rPr lang="en-US" dirty="0"/>
            </a:br>
            <a:r>
              <a:rPr lang="en-US" dirty="0"/>
              <a:t>	Example: </a:t>
            </a:r>
            <a:r>
              <a:rPr lang="en-US" dirty="0" err="1">
                <a:hlinkClick r:id="rId3"/>
              </a:rPr>
              <a:t>elicit.com</a:t>
            </a:r>
            <a:endParaRPr lang="en-US" dirty="0"/>
          </a:p>
        </p:txBody>
      </p:sp>
      <p:sp>
        <p:nvSpPr>
          <p:cNvPr id="3" name="Title 2">
            <a:extLst>
              <a:ext uri="{FF2B5EF4-FFF2-40B4-BE49-F238E27FC236}">
                <a16:creationId xmlns:a16="http://schemas.microsoft.com/office/drawing/2014/main" id="{A7CA08A6-B9FD-DAFE-C8D7-508DBAC72E79}"/>
              </a:ext>
            </a:extLst>
          </p:cNvPr>
          <p:cNvSpPr>
            <a:spLocks noGrp="1"/>
          </p:cNvSpPr>
          <p:nvPr>
            <p:ph type="title"/>
          </p:nvPr>
        </p:nvSpPr>
        <p:spPr/>
        <p:txBody>
          <a:bodyPr>
            <a:normAutofit fontScale="90000"/>
          </a:bodyPr>
          <a:lstStyle/>
          <a:p>
            <a:r>
              <a:rPr lang="en-US" dirty="0"/>
              <a:t>Misconception 1: ChatGPT is a large language model</a:t>
            </a:r>
          </a:p>
        </p:txBody>
      </p:sp>
      <p:sp>
        <p:nvSpPr>
          <p:cNvPr id="4" name="Footer Placeholder 3">
            <a:extLst>
              <a:ext uri="{FF2B5EF4-FFF2-40B4-BE49-F238E27FC236}">
                <a16:creationId xmlns:a16="http://schemas.microsoft.com/office/drawing/2014/main" id="{475B60C0-D751-2574-8B60-B55C83F5358B}"/>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ED6934E4-629A-3E6D-8B84-E9553D6E98BF}"/>
              </a:ext>
            </a:extLst>
          </p:cNvPr>
          <p:cNvSpPr>
            <a:spLocks noGrp="1"/>
          </p:cNvSpPr>
          <p:nvPr>
            <p:ph type="sldNum" sz="quarter" idx="13"/>
          </p:nvPr>
        </p:nvSpPr>
        <p:spPr/>
        <p:txBody>
          <a:bodyPr/>
          <a:lstStyle/>
          <a:p>
            <a:fld id="{E917DE0E-AFB1-41FD-BC35-27DB61CA125F}" type="slidenum">
              <a:rPr lang="en-AU" smtClean="0"/>
              <a:pPr/>
              <a:t>5</a:t>
            </a:fld>
            <a:endParaRPr lang="en-AU" dirty="0"/>
          </a:p>
        </p:txBody>
      </p:sp>
    </p:spTree>
    <p:extLst>
      <p:ext uri="{BB962C8B-B14F-4D97-AF65-F5344CB8AC3E}">
        <p14:creationId xmlns:p14="http://schemas.microsoft.com/office/powerpoint/2010/main" val="363231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CC1AA4-4C5C-57C0-C346-A7C5070E7051}"/>
              </a:ext>
            </a:extLst>
          </p:cNvPr>
          <p:cNvSpPr>
            <a:spLocks noGrp="1"/>
          </p:cNvSpPr>
          <p:nvPr>
            <p:ph sz="quarter" idx="11"/>
          </p:nvPr>
        </p:nvSpPr>
        <p:spPr/>
        <p:txBody>
          <a:bodyPr/>
          <a:lstStyle/>
          <a:p>
            <a:pPr marL="344488" indent="-339725">
              <a:buSzPct val="80000"/>
              <a:buFont typeface="System Font Regular"/>
              <a:buChar char="🥇"/>
            </a:pPr>
            <a:r>
              <a:rPr lang="en-US" dirty="0"/>
              <a:t>LLMs can do exactly one thing: </a:t>
            </a:r>
          </a:p>
          <a:p>
            <a:pPr marL="804863" lvl="1" indent="-341313">
              <a:buSzPct val="80000"/>
              <a:buFont typeface="System Font Regular"/>
              <a:buChar char="🔮"/>
            </a:pPr>
            <a:r>
              <a:rPr lang="en-US" dirty="0"/>
              <a:t>Predict the next word given a sequence of input words</a:t>
            </a:r>
          </a:p>
          <a:p>
            <a:pPr marL="344488" indent="-344488">
              <a:buSzPct val="80000"/>
              <a:buFont typeface="System Font Regular"/>
              <a:buChar char="🦜"/>
            </a:pPr>
            <a:r>
              <a:rPr lang="en-US" dirty="0"/>
              <a:t>Everything else they do is a clever use of this singular ability!</a:t>
            </a:r>
          </a:p>
        </p:txBody>
      </p:sp>
      <p:sp>
        <p:nvSpPr>
          <p:cNvPr id="3" name="Title 2">
            <a:extLst>
              <a:ext uri="{FF2B5EF4-FFF2-40B4-BE49-F238E27FC236}">
                <a16:creationId xmlns:a16="http://schemas.microsoft.com/office/drawing/2014/main" id="{821721CE-585B-E01B-6E1D-69F8543231BD}"/>
              </a:ext>
            </a:extLst>
          </p:cNvPr>
          <p:cNvSpPr>
            <a:spLocks noGrp="1"/>
          </p:cNvSpPr>
          <p:nvPr>
            <p:ph type="title"/>
          </p:nvPr>
        </p:nvSpPr>
        <p:spPr/>
        <p:txBody>
          <a:bodyPr/>
          <a:lstStyle/>
          <a:p>
            <a:r>
              <a:rPr lang="en-US" dirty="0"/>
              <a:t>Misconception 2: LLMs can do so many things!</a:t>
            </a:r>
          </a:p>
        </p:txBody>
      </p:sp>
      <p:sp>
        <p:nvSpPr>
          <p:cNvPr id="4" name="Footer Placeholder 3">
            <a:extLst>
              <a:ext uri="{FF2B5EF4-FFF2-40B4-BE49-F238E27FC236}">
                <a16:creationId xmlns:a16="http://schemas.microsoft.com/office/drawing/2014/main" id="{ED358F5C-3A61-B291-0910-4D173E8C0FD6}"/>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19F393E1-C1A9-51AC-838F-0352F297563B}"/>
              </a:ext>
            </a:extLst>
          </p:cNvPr>
          <p:cNvSpPr>
            <a:spLocks noGrp="1"/>
          </p:cNvSpPr>
          <p:nvPr>
            <p:ph type="sldNum" sz="quarter" idx="13"/>
          </p:nvPr>
        </p:nvSpPr>
        <p:spPr/>
        <p:txBody>
          <a:bodyPr/>
          <a:lstStyle/>
          <a:p>
            <a:fld id="{E917DE0E-AFB1-41FD-BC35-27DB61CA125F}" type="slidenum">
              <a:rPr lang="en-AU" smtClean="0"/>
              <a:pPr/>
              <a:t>6</a:t>
            </a:fld>
            <a:endParaRPr lang="en-AU" dirty="0"/>
          </a:p>
        </p:txBody>
      </p:sp>
    </p:spTree>
    <p:extLst>
      <p:ext uri="{BB962C8B-B14F-4D97-AF65-F5344CB8AC3E}">
        <p14:creationId xmlns:p14="http://schemas.microsoft.com/office/powerpoint/2010/main" val="324349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8C162B-56C3-C0D9-3456-FEC169F490B5}"/>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The fundamental case</a:t>
            </a:r>
          </a:p>
        </p:txBody>
      </p:sp>
      <p:sp>
        <p:nvSpPr>
          <p:cNvPr id="4" name="Footer Placeholder 3">
            <a:extLst>
              <a:ext uri="{FF2B5EF4-FFF2-40B4-BE49-F238E27FC236}">
                <a16:creationId xmlns:a16="http://schemas.microsoft.com/office/drawing/2014/main" id="{B38B06A1-E6DB-EF44-9914-CF7EDB27DEC4}"/>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B6B5025E-2DE1-FA38-503A-27A8A73CA8AD}"/>
              </a:ext>
            </a:extLst>
          </p:cNvPr>
          <p:cNvSpPr>
            <a:spLocks noGrp="1"/>
          </p:cNvSpPr>
          <p:nvPr>
            <p:ph type="sldNum" sz="quarter" idx="13"/>
          </p:nvPr>
        </p:nvSpPr>
        <p:spPr/>
        <p:txBody>
          <a:bodyPr/>
          <a:lstStyle/>
          <a:p>
            <a:fld id="{E917DE0E-AFB1-41FD-BC35-27DB61CA125F}" type="slidenum">
              <a:rPr lang="en-AU" smtClean="0"/>
              <a:pPr/>
              <a:t>7</a:t>
            </a:fld>
            <a:endParaRPr lang="en-AU" dirty="0"/>
          </a:p>
        </p:txBody>
      </p:sp>
      <p:grpSp>
        <p:nvGrpSpPr>
          <p:cNvPr id="6" name="Google Shape;352;p6">
            <a:extLst>
              <a:ext uri="{FF2B5EF4-FFF2-40B4-BE49-F238E27FC236}">
                <a16:creationId xmlns:a16="http://schemas.microsoft.com/office/drawing/2014/main" id="{B51E0611-5498-2488-8AB7-6F9A7D75AAF5}"/>
              </a:ext>
            </a:extLst>
          </p:cNvPr>
          <p:cNvGrpSpPr/>
          <p:nvPr/>
        </p:nvGrpSpPr>
        <p:grpSpPr>
          <a:xfrm>
            <a:off x="4914900" y="2971800"/>
            <a:ext cx="2362200" cy="2362200"/>
            <a:chOff x="4953000" y="2971800"/>
            <a:chExt cx="2362200" cy="2362200"/>
          </a:xfrm>
        </p:grpSpPr>
        <p:pic>
          <p:nvPicPr>
            <p:cNvPr id="7" name="Google Shape;353;p6">
              <a:extLst>
                <a:ext uri="{FF2B5EF4-FFF2-40B4-BE49-F238E27FC236}">
                  <a16:creationId xmlns:a16="http://schemas.microsoft.com/office/drawing/2014/main" id="{5450F6CB-5497-9E41-6F17-CB6A5F4F576D}"/>
                </a:ext>
              </a:extLst>
            </p:cNvPr>
            <p:cNvPicPr preferRelativeResize="0"/>
            <p:nvPr/>
          </p:nvPicPr>
          <p:blipFill rotWithShape="1">
            <a:blip r:embed="rId2">
              <a:alphaModFix/>
            </a:blip>
            <a:srcRect/>
            <a:stretch/>
          </p:blipFill>
          <p:spPr>
            <a:xfrm>
              <a:off x="5372100" y="3390900"/>
              <a:ext cx="1524000" cy="1524000"/>
            </a:xfrm>
            <a:prstGeom prst="rect">
              <a:avLst/>
            </a:prstGeom>
            <a:noFill/>
            <a:ln>
              <a:noFill/>
            </a:ln>
          </p:spPr>
        </p:pic>
        <p:sp>
          <p:nvSpPr>
            <p:cNvPr id="8" name="Google Shape;354;p6">
              <a:extLst>
                <a:ext uri="{FF2B5EF4-FFF2-40B4-BE49-F238E27FC236}">
                  <a16:creationId xmlns:a16="http://schemas.microsoft.com/office/drawing/2014/main" id="{108664C0-7967-260B-F6BD-B1D449BE0A8F}"/>
                </a:ext>
              </a:extLst>
            </p:cNvPr>
            <p:cNvSpPr/>
            <p:nvPr/>
          </p:nvSpPr>
          <p:spPr>
            <a:xfrm>
              <a:off x="4953000" y="2971800"/>
              <a:ext cx="2362200" cy="2362200"/>
            </a:xfrm>
            <a:prstGeom prst="roundRect">
              <a:avLst>
                <a:gd name="adj" fmla="val 16667"/>
              </a:avLst>
            </a:prstGeom>
            <a:noFill/>
            <a:ln w="25400" cap="flat" cmpd="sng">
              <a:solidFill>
                <a:srgbClr val="004C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143" b="0" i="0" u="none" strike="noStrike" kern="0" cap="none" spc="0" normalizeH="0" baseline="0" noProof="0" dirty="0">
                <a:ln>
                  <a:noFill/>
                </a:ln>
                <a:solidFill>
                  <a:srgbClr val="FFFFFF"/>
                </a:solidFill>
                <a:effectLst/>
                <a:uLnTx/>
                <a:uFillTx/>
                <a:latin typeface="National 2" panose="020B0504030502020203" pitchFamily="34" charset="77"/>
                <a:cs typeface="Arial"/>
                <a:sym typeface="Arial"/>
              </a:endParaRPr>
            </a:p>
          </p:txBody>
        </p:sp>
      </p:grpSp>
      <p:sp>
        <p:nvSpPr>
          <p:cNvPr id="9" name="Google Shape;355;p6">
            <a:extLst>
              <a:ext uri="{FF2B5EF4-FFF2-40B4-BE49-F238E27FC236}">
                <a16:creationId xmlns:a16="http://schemas.microsoft.com/office/drawing/2014/main" id="{7888B9EC-F517-78C5-308E-D6DD9920D2A5}"/>
              </a:ext>
            </a:extLst>
          </p:cNvPr>
          <p:cNvSpPr txBox="1"/>
          <p:nvPr/>
        </p:nvSpPr>
        <p:spPr>
          <a:xfrm>
            <a:off x="1638300" y="3952845"/>
            <a:ext cx="2710999" cy="4001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ChatGPT finishes your</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cxnSp>
        <p:nvCxnSpPr>
          <p:cNvPr id="10" name="Google Shape;356;p6">
            <a:extLst>
              <a:ext uri="{FF2B5EF4-FFF2-40B4-BE49-F238E27FC236}">
                <a16:creationId xmlns:a16="http://schemas.microsoft.com/office/drawing/2014/main" id="{6A326B8A-2AEF-66D1-0124-18928E054372}"/>
              </a:ext>
            </a:extLst>
          </p:cNvPr>
          <p:cNvCxnSpPr>
            <a:stCxn id="9" idx="3"/>
          </p:cNvCxnSpPr>
          <p:nvPr/>
        </p:nvCxnSpPr>
        <p:spPr>
          <a:xfrm>
            <a:off x="4349299" y="4152900"/>
            <a:ext cx="489300" cy="0"/>
          </a:xfrm>
          <a:prstGeom prst="straightConnector1">
            <a:avLst/>
          </a:prstGeom>
          <a:noFill/>
          <a:ln w="25400" cap="rnd" cmpd="sng">
            <a:solidFill>
              <a:srgbClr val="00683C"/>
            </a:solidFill>
            <a:prstDash val="solid"/>
            <a:round/>
            <a:headEnd type="none" w="sm" len="sm"/>
            <a:tailEnd type="stealth" w="lg" len="lg"/>
          </a:ln>
        </p:spPr>
      </p:cxnSp>
      <p:sp>
        <p:nvSpPr>
          <p:cNvPr id="11" name="Google Shape;357;p6">
            <a:extLst>
              <a:ext uri="{FF2B5EF4-FFF2-40B4-BE49-F238E27FC236}">
                <a16:creationId xmlns:a16="http://schemas.microsoft.com/office/drawing/2014/main" id="{18F88B38-99BA-DE10-AA5D-A249BF354ACE}"/>
              </a:ext>
            </a:extLst>
          </p:cNvPr>
          <p:cNvSpPr txBox="1"/>
          <p:nvPr/>
        </p:nvSpPr>
        <p:spPr>
          <a:xfrm>
            <a:off x="8115300" y="3941849"/>
            <a:ext cx="1670650" cy="4221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143"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homework.</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sp>
        <p:nvSpPr>
          <p:cNvPr id="12" name="Google Shape;358;p6">
            <a:extLst>
              <a:ext uri="{FF2B5EF4-FFF2-40B4-BE49-F238E27FC236}">
                <a16:creationId xmlns:a16="http://schemas.microsoft.com/office/drawing/2014/main" id="{B91DDA1C-3310-79B5-D97E-02327BCCE706}"/>
              </a:ext>
            </a:extLst>
          </p:cNvPr>
          <p:cNvSpPr txBox="1"/>
          <p:nvPr/>
        </p:nvSpPr>
        <p:spPr>
          <a:xfrm>
            <a:off x="8102237" y="3941849"/>
            <a:ext cx="1670650" cy="4221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143"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sandwich.</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sp>
        <p:nvSpPr>
          <p:cNvPr id="13" name="Google Shape;359;p6">
            <a:extLst>
              <a:ext uri="{FF2B5EF4-FFF2-40B4-BE49-F238E27FC236}">
                <a16:creationId xmlns:a16="http://schemas.microsoft.com/office/drawing/2014/main" id="{19A7D2D3-279B-FA51-4963-02BE6F8797DC}"/>
              </a:ext>
            </a:extLst>
          </p:cNvPr>
          <p:cNvSpPr txBox="1"/>
          <p:nvPr/>
        </p:nvSpPr>
        <p:spPr>
          <a:xfrm>
            <a:off x="8102237" y="3941849"/>
            <a:ext cx="1670650" cy="4221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143"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sentence.</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cxnSp>
        <p:nvCxnSpPr>
          <p:cNvPr id="14" name="Google Shape;360;p6">
            <a:extLst>
              <a:ext uri="{FF2B5EF4-FFF2-40B4-BE49-F238E27FC236}">
                <a16:creationId xmlns:a16="http://schemas.microsoft.com/office/drawing/2014/main" id="{DD2945BB-5D34-ED51-5867-9582CFB729BD}"/>
              </a:ext>
            </a:extLst>
          </p:cNvPr>
          <p:cNvCxnSpPr/>
          <p:nvPr/>
        </p:nvCxnSpPr>
        <p:spPr>
          <a:xfrm>
            <a:off x="7353300" y="4134649"/>
            <a:ext cx="748937" cy="0"/>
          </a:xfrm>
          <a:prstGeom prst="straightConnector1">
            <a:avLst/>
          </a:prstGeom>
          <a:noFill/>
          <a:ln w="25400" cap="rnd" cmpd="sng">
            <a:solidFill>
              <a:srgbClr val="00683C"/>
            </a:solidFill>
            <a:prstDash val="solid"/>
            <a:round/>
            <a:headEnd type="none" w="sm" len="sm"/>
            <a:tailEnd type="stealth" w="lg" len="lg"/>
          </a:ln>
        </p:spPr>
      </p:cxnSp>
    </p:spTree>
    <p:extLst>
      <p:ext uri="{BB962C8B-B14F-4D97-AF65-F5344CB8AC3E}">
        <p14:creationId xmlns:p14="http://schemas.microsoft.com/office/powerpoint/2010/main" val="369645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11"/>
                                        </p:tgtEl>
                                      </p:cBhvr>
                                    </p:animEffect>
                                    <p:set>
                                      <p:cBhvr>
                                        <p:cTn id="11" dur="1" fill="hold">
                                          <p:stCondLst>
                                            <p:cond delay="1000"/>
                                          </p:stCondLst>
                                        </p:cTn>
                                        <p:tgtEl>
                                          <p:spTgt spid="11"/>
                                        </p:tgtEl>
                                        <p:attrNameLst>
                                          <p:attrName>style.visibility</p:attrName>
                                        </p:attrNameLst>
                                      </p:cBhvr>
                                      <p:to>
                                        <p:strVal val="hidden"/>
                                      </p:to>
                                    </p:set>
                                  </p:childTnLst>
                                </p:cTn>
                              </p:par>
                            </p:childTnLst>
                          </p:cTn>
                        </p:par>
                        <p:par>
                          <p:cTn id="12" fill="hold">
                            <p:stCondLst>
                              <p:cond delay="2001"/>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1"/>
                            </p:stCondLst>
                            <p:childTnLst>
                              <p:par>
                                <p:cTn id="17" presetID="10" presetClass="exit" presetSubtype="0" fill="hold" nodeType="afterEffect">
                                  <p:stCondLst>
                                    <p:cond delay="0"/>
                                  </p:stCondLst>
                                  <p:childTnLst>
                                    <p:animEffect transition="out" filter="fade">
                                      <p:cBhvr>
                                        <p:cTn id="18" dur="1000"/>
                                        <p:tgtEl>
                                          <p:spTgt spid="12"/>
                                        </p:tgtEl>
                                      </p:cBhvr>
                                    </p:animEffect>
                                    <p:set>
                                      <p:cBhvr>
                                        <p:cTn id="19" dur="1" fill="hold">
                                          <p:stCondLst>
                                            <p:cond delay="1000"/>
                                          </p:stCondLst>
                                        </p:cTn>
                                        <p:tgtEl>
                                          <p:spTgt spid="12"/>
                                        </p:tgtEl>
                                        <p:attrNameLst>
                                          <p:attrName>style.visibility</p:attrName>
                                        </p:attrNameLst>
                                      </p:cBhvr>
                                      <p:to>
                                        <p:strVal val="hidden"/>
                                      </p:to>
                                    </p:set>
                                  </p:childTnLst>
                                </p:cTn>
                              </p:par>
                            </p:childTnLst>
                          </p:cTn>
                        </p:par>
                        <p:par>
                          <p:cTn id="20" fill="hold">
                            <p:stCondLst>
                              <p:cond delay="4002"/>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96277-A9AA-B794-6B8D-83E24FAC97B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53DEC5-A155-A9AA-C06A-A1C6B5FC294E}"/>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Predicting in a loop</a:t>
            </a:r>
          </a:p>
        </p:txBody>
      </p:sp>
      <p:sp>
        <p:nvSpPr>
          <p:cNvPr id="4" name="Footer Placeholder 3">
            <a:extLst>
              <a:ext uri="{FF2B5EF4-FFF2-40B4-BE49-F238E27FC236}">
                <a16:creationId xmlns:a16="http://schemas.microsoft.com/office/drawing/2014/main" id="{EF4AFDB5-C9E0-5875-516E-C432F224B010}"/>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8FFDA520-2B0A-7D44-3B9E-0C9AB4C5B3ED}"/>
              </a:ext>
            </a:extLst>
          </p:cNvPr>
          <p:cNvSpPr>
            <a:spLocks noGrp="1"/>
          </p:cNvSpPr>
          <p:nvPr>
            <p:ph type="sldNum" sz="quarter" idx="13"/>
          </p:nvPr>
        </p:nvSpPr>
        <p:spPr/>
        <p:txBody>
          <a:bodyPr/>
          <a:lstStyle/>
          <a:p>
            <a:fld id="{E917DE0E-AFB1-41FD-BC35-27DB61CA125F}" type="slidenum">
              <a:rPr lang="en-AU" smtClean="0"/>
              <a:pPr/>
              <a:t>8</a:t>
            </a:fld>
            <a:endParaRPr lang="en-AU" dirty="0"/>
          </a:p>
        </p:txBody>
      </p:sp>
      <p:grpSp>
        <p:nvGrpSpPr>
          <p:cNvPr id="15" name="Google Shape;368;p7">
            <a:extLst>
              <a:ext uri="{FF2B5EF4-FFF2-40B4-BE49-F238E27FC236}">
                <a16:creationId xmlns:a16="http://schemas.microsoft.com/office/drawing/2014/main" id="{34C9A2C4-A856-E406-C00B-B927350AB807}"/>
              </a:ext>
            </a:extLst>
          </p:cNvPr>
          <p:cNvGrpSpPr/>
          <p:nvPr/>
        </p:nvGrpSpPr>
        <p:grpSpPr>
          <a:xfrm>
            <a:off x="3429000" y="2971800"/>
            <a:ext cx="2362200" cy="2362200"/>
            <a:chOff x="4953000" y="2971800"/>
            <a:chExt cx="2362200" cy="2362200"/>
          </a:xfrm>
        </p:grpSpPr>
        <p:pic>
          <p:nvPicPr>
            <p:cNvPr id="16" name="Google Shape;369;p7">
              <a:extLst>
                <a:ext uri="{FF2B5EF4-FFF2-40B4-BE49-F238E27FC236}">
                  <a16:creationId xmlns:a16="http://schemas.microsoft.com/office/drawing/2014/main" id="{4022A54B-8C5D-171A-0530-4DB978C39F0B}"/>
                </a:ext>
              </a:extLst>
            </p:cNvPr>
            <p:cNvPicPr preferRelativeResize="0"/>
            <p:nvPr/>
          </p:nvPicPr>
          <p:blipFill rotWithShape="1">
            <a:blip r:embed="rId2">
              <a:alphaModFix/>
            </a:blip>
            <a:srcRect/>
            <a:stretch/>
          </p:blipFill>
          <p:spPr>
            <a:xfrm>
              <a:off x="5372100" y="3390900"/>
              <a:ext cx="1524000" cy="1524000"/>
            </a:xfrm>
            <a:prstGeom prst="rect">
              <a:avLst/>
            </a:prstGeom>
            <a:noFill/>
            <a:ln>
              <a:noFill/>
            </a:ln>
          </p:spPr>
        </p:pic>
        <p:sp>
          <p:nvSpPr>
            <p:cNvPr id="17" name="Google Shape;370;p7">
              <a:extLst>
                <a:ext uri="{FF2B5EF4-FFF2-40B4-BE49-F238E27FC236}">
                  <a16:creationId xmlns:a16="http://schemas.microsoft.com/office/drawing/2014/main" id="{2092BB03-F032-1D5D-2E51-205210E24A15}"/>
                </a:ext>
              </a:extLst>
            </p:cNvPr>
            <p:cNvSpPr/>
            <p:nvPr/>
          </p:nvSpPr>
          <p:spPr>
            <a:xfrm>
              <a:off x="4953000" y="2971800"/>
              <a:ext cx="2362200" cy="2362200"/>
            </a:xfrm>
            <a:prstGeom prst="roundRect">
              <a:avLst>
                <a:gd name="adj" fmla="val 16667"/>
              </a:avLst>
            </a:prstGeom>
            <a:noFill/>
            <a:ln w="25400" cap="flat" cmpd="sng">
              <a:solidFill>
                <a:srgbClr val="004C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43" dirty="0">
                <a:solidFill>
                  <a:schemeClr val="lt1"/>
                </a:solidFill>
                <a:latin typeface="National 2" panose="020B0504030502020203" pitchFamily="34" charset="77"/>
                <a:sym typeface="Arial"/>
              </a:endParaRPr>
            </a:p>
          </p:txBody>
        </p:sp>
      </p:grpSp>
      <p:sp>
        <p:nvSpPr>
          <p:cNvPr id="18" name="Google Shape;371;p7">
            <a:extLst>
              <a:ext uri="{FF2B5EF4-FFF2-40B4-BE49-F238E27FC236}">
                <a16:creationId xmlns:a16="http://schemas.microsoft.com/office/drawing/2014/main" id="{3CDA9EAC-BFA9-6714-1BEB-BAB99D78408D}"/>
              </a:ext>
            </a:extLst>
          </p:cNvPr>
          <p:cNvSpPr txBox="1"/>
          <p:nvPr/>
        </p:nvSpPr>
        <p:spPr>
          <a:xfrm>
            <a:off x="152400" y="3941846"/>
            <a:ext cx="209031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accent1"/>
                </a:solidFill>
                <a:latin typeface="National 2" panose="020B0504030502020203" pitchFamily="34" charset="77"/>
                <a:sym typeface="Arial"/>
              </a:rPr>
              <a:t>Write a sentence</a:t>
            </a:r>
            <a:endParaRPr dirty="0">
              <a:latin typeface="National 2" panose="020B0504030502020203" pitchFamily="34" charset="77"/>
            </a:endParaRPr>
          </a:p>
        </p:txBody>
      </p:sp>
      <p:sp>
        <p:nvSpPr>
          <p:cNvPr id="19" name="Google Shape;372;p7">
            <a:extLst>
              <a:ext uri="{FF2B5EF4-FFF2-40B4-BE49-F238E27FC236}">
                <a16:creationId xmlns:a16="http://schemas.microsoft.com/office/drawing/2014/main" id="{A789F4E8-C9AC-5409-BB85-BE746AD4F97F}"/>
              </a:ext>
            </a:extLst>
          </p:cNvPr>
          <p:cNvSpPr txBox="1"/>
          <p:nvPr/>
        </p:nvSpPr>
        <p:spPr>
          <a:xfrm>
            <a:off x="6172200" y="3978122"/>
            <a:ext cx="55496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accent1"/>
                </a:solidFill>
                <a:latin typeface="National 2" panose="020B0504030502020203" pitchFamily="34" charset="77"/>
                <a:sym typeface="Arial"/>
              </a:rPr>
              <a:t>The</a:t>
            </a:r>
            <a:endParaRPr dirty="0">
              <a:latin typeface="National 2" panose="020B0504030502020203" pitchFamily="34" charset="77"/>
            </a:endParaRPr>
          </a:p>
        </p:txBody>
      </p:sp>
      <p:cxnSp>
        <p:nvCxnSpPr>
          <p:cNvPr id="20" name="Google Shape;373;p7">
            <a:extLst>
              <a:ext uri="{FF2B5EF4-FFF2-40B4-BE49-F238E27FC236}">
                <a16:creationId xmlns:a16="http://schemas.microsoft.com/office/drawing/2014/main" id="{3CD99755-0110-0EF3-A1BC-8B2075C8A0C7}"/>
              </a:ext>
            </a:extLst>
          </p:cNvPr>
          <p:cNvCxnSpPr>
            <a:stCxn id="18" idx="3"/>
          </p:cNvCxnSpPr>
          <p:nvPr/>
        </p:nvCxnSpPr>
        <p:spPr>
          <a:xfrm>
            <a:off x="2242716" y="4141901"/>
            <a:ext cx="1110000" cy="11100"/>
          </a:xfrm>
          <a:prstGeom prst="straightConnector1">
            <a:avLst/>
          </a:prstGeom>
          <a:noFill/>
          <a:ln w="25400" cap="rnd" cmpd="sng">
            <a:solidFill>
              <a:srgbClr val="00683C"/>
            </a:solidFill>
            <a:prstDash val="solid"/>
            <a:round/>
            <a:headEnd type="none" w="sm" len="sm"/>
            <a:tailEnd type="stealth" w="lg" len="lg"/>
          </a:ln>
        </p:spPr>
      </p:cxnSp>
      <p:cxnSp>
        <p:nvCxnSpPr>
          <p:cNvPr id="21" name="Google Shape;374;p7">
            <a:extLst>
              <a:ext uri="{FF2B5EF4-FFF2-40B4-BE49-F238E27FC236}">
                <a16:creationId xmlns:a16="http://schemas.microsoft.com/office/drawing/2014/main" id="{D13410BC-0F4A-FFB2-806C-AF8D1995C87D}"/>
              </a:ext>
            </a:extLst>
          </p:cNvPr>
          <p:cNvCxnSpPr>
            <a:endCxn id="19" idx="1"/>
          </p:cNvCxnSpPr>
          <p:nvPr/>
        </p:nvCxnSpPr>
        <p:spPr>
          <a:xfrm>
            <a:off x="5867400" y="4140799"/>
            <a:ext cx="304800" cy="6600"/>
          </a:xfrm>
          <a:prstGeom prst="straightConnector1">
            <a:avLst/>
          </a:prstGeom>
          <a:noFill/>
          <a:ln w="25400" cap="rnd" cmpd="sng">
            <a:solidFill>
              <a:srgbClr val="00683C"/>
            </a:solidFill>
            <a:prstDash val="solid"/>
            <a:round/>
            <a:headEnd type="none" w="sm" len="sm"/>
            <a:tailEnd type="stealth" w="lg" len="lg"/>
          </a:ln>
        </p:spPr>
      </p:cxnSp>
      <p:cxnSp>
        <p:nvCxnSpPr>
          <p:cNvPr id="22" name="Google Shape;375;p7">
            <a:extLst>
              <a:ext uri="{FF2B5EF4-FFF2-40B4-BE49-F238E27FC236}">
                <a16:creationId xmlns:a16="http://schemas.microsoft.com/office/drawing/2014/main" id="{776C6056-4922-36CE-6F26-8D4A66A0E8B0}"/>
              </a:ext>
            </a:extLst>
          </p:cNvPr>
          <p:cNvCxnSpPr>
            <a:endCxn id="17" idx="2"/>
          </p:cNvCxnSpPr>
          <p:nvPr/>
        </p:nvCxnSpPr>
        <p:spPr>
          <a:xfrm flipH="1">
            <a:off x="4610100" y="4316700"/>
            <a:ext cx="1790700" cy="1017300"/>
          </a:xfrm>
          <a:prstGeom prst="curvedConnector4">
            <a:avLst>
              <a:gd name="adj1" fmla="val 243"/>
              <a:gd name="adj2" fmla="val 182181"/>
            </a:avLst>
          </a:prstGeom>
          <a:noFill/>
          <a:ln w="25400" cap="rnd" cmpd="sng">
            <a:solidFill>
              <a:srgbClr val="00683C"/>
            </a:solidFill>
            <a:prstDash val="solid"/>
            <a:round/>
            <a:headEnd type="none" w="sm" len="sm"/>
            <a:tailEnd type="stealth" w="lg" len="lg"/>
          </a:ln>
        </p:spPr>
      </p:cxnSp>
      <p:cxnSp>
        <p:nvCxnSpPr>
          <p:cNvPr id="23" name="Google Shape;376;p7">
            <a:extLst>
              <a:ext uri="{FF2B5EF4-FFF2-40B4-BE49-F238E27FC236}">
                <a16:creationId xmlns:a16="http://schemas.microsoft.com/office/drawing/2014/main" id="{55AE8245-1B98-3CA3-724D-CDBE511A7D4B}"/>
              </a:ext>
            </a:extLst>
          </p:cNvPr>
          <p:cNvCxnSpPr>
            <a:endCxn id="17" idx="2"/>
          </p:cNvCxnSpPr>
          <p:nvPr/>
        </p:nvCxnSpPr>
        <p:spPr>
          <a:xfrm flipH="1">
            <a:off x="4610100" y="4320000"/>
            <a:ext cx="2495700" cy="1014000"/>
          </a:xfrm>
          <a:prstGeom prst="curvedConnector4">
            <a:avLst>
              <a:gd name="adj1" fmla="val -354"/>
              <a:gd name="adj2" fmla="val 207569"/>
            </a:avLst>
          </a:prstGeom>
          <a:noFill/>
          <a:ln w="25400" cap="rnd" cmpd="sng">
            <a:solidFill>
              <a:srgbClr val="00683C"/>
            </a:solidFill>
            <a:prstDash val="solid"/>
            <a:round/>
            <a:headEnd type="none" w="sm" len="sm"/>
            <a:tailEnd type="stealth" w="lg" len="lg"/>
          </a:ln>
        </p:spPr>
      </p:cxnSp>
      <p:cxnSp>
        <p:nvCxnSpPr>
          <p:cNvPr id="24" name="Google Shape;377;p7">
            <a:extLst>
              <a:ext uri="{FF2B5EF4-FFF2-40B4-BE49-F238E27FC236}">
                <a16:creationId xmlns:a16="http://schemas.microsoft.com/office/drawing/2014/main" id="{AE1DE391-4376-27AF-CB57-C45EEA1ABEFC}"/>
              </a:ext>
            </a:extLst>
          </p:cNvPr>
          <p:cNvCxnSpPr>
            <a:endCxn id="17" idx="2"/>
          </p:cNvCxnSpPr>
          <p:nvPr/>
        </p:nvCxnSpPr>
        <p:spPr>
          <a:xfrm flipH="1">
            <a:off x="4610100" y="4310100"/>
            <a:ext cx="3190800" cy="1023900"/>
          </a:xfrm>
          <a:prstGeom prst="curvedConnector4">
            <a:avLst>
              <a:gd name="adj1" fmla="val -236"/>
              <a:gd name="adj2" fmla="val 220562"/>
            </a:avLst>
          </a:prstGeom>
          <a:noFill/>
          <a:ln w="25400" cap="rnd" cmpd="sng">
            <a:solidFill>
              <a:srgbClr val="00683C"/>
            </a:solidFill>
            <a:prstDash val="solid"/>
            <a:round/>
            <a:headEnd type="none" w="sm" len="sm"/>
            <a:tailEnd type="stealth" w="lg" len="lg"/>
          </a:ln>
        </p:spPr>
      </p:cxnSp>
      <p:cxnSp>
        <p:nvCxnSpPr>
          <p:cNvPr id="25" name="Google Shape;378;p7">
            <a:extLst>
              <a:ext uri="{FF2B5EF4-FFF2-40B4-BE49-F238E27FC236}">
                <a16:creationId xmlns:a16="http://schemas.microsoft.com/office/drawing/2014/main" id="{DBEE8BF6-72F1-CD34-4F07-347E38B74C30}"/>
              </a:ext>
            </a:extLst>
          </p:cNvPr>
          <p:cNvCxnSpPr>
            <a:endCxn id="17" idx="2"/>
          </p:cNvCxnSpPr>
          <p:nvPr/>
        </p:nvCxnSpPr>
        <p:spPr>
          <a:xfrm flipH="1">
            <a:off x="4610100" y="4315200"/>
            <a:ext cx="3784200" cy="1018800"/>
          </a:xfrm>
          <a:prstGeom prst="curvedConnector4">
            <a:avLst>
              <a:gd name="adj1" fmla="val -124"/>
              <a:gd name="adj2" fmla="val 228860"/>
            </a:avLst>
          </a:prstGeom>
          <a:noFill/>
          <a:ln w="25400" cap="rnd" cmpd="sng">
            <a:solidFill>
              <a:srgbClr val="00683C"/>
            </a:solidFill>
            <a:prstDash val="solid"/>
            <a:round/>
            <a:headEnd type="none" w="sm" len="sm"/>
            <a:tailEnd type="stealth" w="lg" len="lg"/>
          </a:ln>
        </p:spPr>
      </p:cxnSp>
      <p:cxnSp>
        <p:nvCxnSpPr>
          <p:cNvPr id="26" name="Google Shape;379;p7">
            <a:extLst>
              <a:ext uri="{FF2B5EF4-FFF2-40B4-BE49-F238E27FC236}">
                <a16:creationId xmlns:a16="http://schemas.microsoft.com/office/drawing/2014/main" id="{054FFE61-B7B1-FF08-AEAF-0952527E1C31}"/>
              </a:ext>
            </a:extLst>
          </p:cNvPr>
          <p:cNvCxnSpPr>
            <a:endCxn id="17" idx="2"/>
          </p:cNvCxnSpPr>
          <p:nvPr/>
        </p:nvCxnSpPr>
        <p:spPr>
          <a:xfrm flipH="1">
            <a:off x="4610100" y="4310100"/>
            <a:ext cx="4383000" cy="1023900"/>
          </a:xfrm>
          <a:prstGeom prst="curvedConnector4">
            <a:avLst>
              <a:gd name="adj1" fmla="val 19"/>
              <a:gd name="adj2" fmla="val 239699"/>
            </a:avLst>
          </a:prstGeom>
          <a:noFill/>
          <a:ln w="25400" cap="rnd" cmpd="sng">
            <a:solidFill>
              <a:srgbClr val="00683C"/>
            </a:solidFill>
            <a:prstDash val="solid"/>
            <a:round/>
            <a:headEnd type="none" w="sm" len="sm"/>
            <a:tailEnd type="stealth" w="lg" len="lg"/>
          </a:ln>
        </p:spPr>
      </p:cxnSp>
      <p:cxnSp>
        <p:nvCxnSpPr>
          <p:cNvPr id="27" name="Google Shape;380;p7">
            <a:extLst>
              <a:ext uri="{FF2B5EF4-FFF2-40B4-BE49-F238E27FC236}">
                <a16:creationId xmlns:a16="http://schemas.microsoft.com/office/drawing/2014/main" id="{99C84AAF-91F8-3B61-00DB-A3BCD9DF9E3B}"/>
              </a:ext>
            </a:extLst>
          </p:cNvPr>
          <p:cNvCxnSpPr>
            <a:endCxn id="17" idx="2"/>
          </p:cNvCxnSpPr>
          <p:nvPr/>
        </p:nvCxnSpPr>
        <p:spPr>
          <a:xfrm flipH="1">
            <a:off x="4610100" y="4310100"/>
            <a:ext cx="5067900" cy="1023900"/>
          </a:xfrm>
          <a:prstGeom prst="curvedConnector4">
            <a:avLst>
              <a:gd name="adj1" fmla="val 69"/>
              <a:gd name="adj2" fmla="val 247354"/>
            </a:avLst>
          </a:prstGeom>
          <a:noFill/>
          <a:ln w="25400" cap="rnd" cmpd="sng">
            <a:solidFill>
              <a:srgbClr val="00683C"/>
            </a:solidFill>
            <a:prstDash val="solid"/>
            <a:round/>
            <a:headEnd type="none" w="sm" len="sm"/>
            <a:tailEnd type="stealth" w="lg" len="lg"/>
          </a:ln>
        </p:spPr>
      </p:cxnSp>
      <p:cxnSp>
        <p:nvCxnSpPr>
          <p:cNvPr id="28" name="Google Shape;381;p7">
            <a:extLst>
              <a:ext uri="{FF2B5EF4-FFF2-40B4-BE49-F238E27FC236}">
                <a16:creationId xmlns:a16="http://schemas.microsoft.com/office/drawing/2014/main" id="{F12BEA72-D835-FE0E-1EB5-E1F51CB5F77E}"/>
              </a:ext>
            </a:extLst>
          </p:cNvPr>
          <p:cNvCxnSpPr>
            <a:endCxn id="17" idx="2"/>
          </p:cNvCxnSpPr>
          <p:nvPr/>
        </p:nvCxnSpPr>
        <p:spPr>
          <a:xfrm flipH="1">
            <a:off x="4610100" y="4316700"/>
            <a:ext cx="5563200" cy="1017300"/>
          </a:xfrm>
          <a:prstGeom prst="curvedConnector4">
            <a:avLst>
              <a:gd name="adj1" fmla="val -181"/>
              <a:gd name="adj2" fmla="val 252805"/>
            </a:avLst>
          </a:prstGeom>
          <a:noFill/>
          <a:ln w="25400" cap="rnd" cmpd="sng">
            <a:solidFill>
              <a:srgbClr val="00683C"/>
            </a:solidFill>
            <a:prstDash val="solid"/>
            <a:round/>
            <a:headEnd type="none" w="sm" len="sm"/>
            <a:tailEnd type="stealth" w="lg" len="lg"/>
          </a:ln>
        </p:spPr>
      </p:cxnSp>
      <p:cxnSp>
        <p:nvCxnSpPr>
          <p:cNvPr id="29" name="Google Shape;382;p7">
            <a:extLst>
              <a:ext uri="{FF2B5EF4-FFF2-40B4-BE49-F238E27FC236}">
                <a16:creationId xmlns:a16="http://schemas.microsoft.com/office/drawing/2014/main" id="{492FCCED-E810-D453-FA80-27E4DA56B52C}"/>
              </a:ext>
            </a:extLst>
          </p:cNvPr>
          <p:cNvCxnSpPr>
            <a:endCxn id="17" idx="2"/>
          </p:cNvCxnSpPr>
          <p:nvPr/>
        </p:nvCxnSpPr>
        <p:spPr>
          <a:xfrm flipH="1">
            <a:off x="4610100" y="4310100"/>
            <a:ext cx="6134700" cy="1023900"/>
          </a:xfrm>
          <a:prstGeom prst="curvedConnector4">
            <a:avLst>
              <a:gd name="adj1" fmla="val 23"/>
              <a:gd name="adj2" fmla="val 258836"/>
            </a:avLst>
          </a:prstGeom>
          <a:noFill/>
          <a:ln w="25400" cap="rnd" cmpd="sng">
            <a:solidFill>
              <a:srgbClr val="00683C"/>
            </a:solidFill>
            <a:prstDash val="solid"/>
            <a:round/>
            <a:headEnd type="none" w="sm" len="sm"/>
            <a:tailEnd type="stealth" w="lg" len="lg"/>
          </a:ln>
        </p:spPr>
      </p:cxnSp>
      <p:sp>
        <p:nvSpPr>
          <p:cNvPr id="30" name="Google Shape;383;p7">
            <a:extLst>
              <a:ext uri="{FF2B5EF4-FFF2-40B4-BE49-F238E27FC236}">
                <a16:creationId xmlns:a16="http://schemas.microsoft.com/office/drawing/2014/main" id="{2D22D1CC-6D97-4615-9541-4D36CD0E3A70}"/>
              </a:ext>
            </a:extLst>
          </p:cNvPr>
          <p:cNvSpPr txBox="1"/>
          <p:nvPr/>
        </p:nvSpPr>
        <p:spPr>
          <a:xfrm>
            <a:off x="6661996" y="3981365"/>
            <a:ext cx="7995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quick</a:t>
            </a:r>
            <a:endParaRPr sz="2143" dirty="0">
              <a:solidFill>
                <a:schemeClr val="dk1"/>
              </a:solidFill>
              <a:latin typeface="National 2" panose="020B0504030502020203" pitchFamily="34" charset="77"/>
              <a:sym typeface="Arial"/>
            </a:endParaRPr>
          </a:p>
        </p:txBody>
      </p:sp>
      <p:sp>
        <p:nvSpPr>
          <p:cNvPr id="31" name="Google Shape;384;p7">
            <a:extLst>
              <a:ext uri="{FF2B5EF4-FFF2-40B4-BE49-F238E27FC236}">
                <a16:creationId xmlns:a16="http://schemas.microsoft.com/office/drawing/2014/main" id="{E0CFC6B5-57C1-827E-0B0F-762B014D5570}"/>
              </a:ext>
            </a:extLst>
          </p:cNvPr>
          <p:cNvSpPr txBox="1"/>
          <p:nvPr/>
        </p:nvSpPr>
        <p:spPr>
          <a:xfrm>
            <a:off x="7393938" y="3974801"/>
            <a:ext cx="7995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brown</a:t>
            </a:r>
            <a:endParaRPr sz="2143" dirty="0">
              <a:solidFill>
                <a:schemeClr val="dk1"/>
              </a:solidFill>
              <a:latin typeface="National 2" panose="020B0504030502020203" pitchFamily="34" charset="77"/>
              <a:sym typeface="Arial"/>
            </a:endParaRPr>
          </a:p>
        </p:txBody>
      </p:sp>
      <p:sp>
        <p:nvSpPr>
          <p:cNvPr id="32" name="Google Shape;385;p7">
            <a:extLst>
              <a:ext uri="{FF2B5EF4-FFF2-40B4-BE49-F238E27FC236}">
                <a16:creationId xmlns:a16="http://schemas.microsoft.com/office/drawing/2014/main" id="{B489E8E1-D626-F2DA-E4DD-B3FF44C3E3FF}"/>
              </a:ext>
            </a:extLst>
          </p:cNvPr>
          <p:cNvSpPr txBox="1"/>
          <p:nvPr/>
        </p:nvSpPr>
        <p:spPr>
          <a:xfrm>
            <a:off x="8126386" y="3978117"/>
            <a:ext cx="6090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fox</a:t>
            </a:r>
            <a:endParaRPr sz="2143" dirty="0">
              <a:solidFill>
                <a:schemeClr val="dk1"/>
              </a:solidFill>
              <a:latin typeface="National 2" panose="020B0504030502020203" pitchFamily="34" charset="77"/>
              <a:sym typeface="Arial"/>
            </a:endParaRPr>
          </a:p>
        </p:txBody>
      </p:sp>
      <p:sp>
        <p:nvSpPr>
          <p:cNvPr id="33" name="Google Shape;386;p7">
            <a:extLst>
              <a:ext uri="{FF2B5EF4-FFF2-40B4-BE49-F238E27FC236}">
                <a16:creationId xmlns:a16="http://schemas.microsoft.com/office/drawing/2014/main" id="{0F5B3FD7-F988-2356-52E6-966ECF33D5C1}"/>
              </a:ext>
            </a:extLst>
          </p:cNvPr>
          <p:cNvSpPr txBox="1"/>
          <p:nvPr/>
        </p:nvSpPr>
        <p:spPr>
          <a:xfrm>
            <a:off x="8615676" y="3974801"/>
            <a:ext cx="7995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jumps</a:t>
            </a:r>
            <a:endParaRPr sz="2143" dirty="0">
              <a:solidFill>
                <a:schemeClr val="dk1"/>
              </a:solidFill>
              <a:latin typeface="National 2" panose="020B0504030502020203" pitchFamily="34" charset="77"/>
              <a:sym typeface="Arial"/>
            </a:endParaRPr>
          </a:p>
        </p:txBody>
      </p:sp>
      <p:sp>
        <p:nvSpPr>
          <p:cNvPr id="34" name="Google Shape;387;p7">
            <a:extLst>
              <a:ext uri="{FF2B5EF4-FFF2-40B4-BE49-F238E27FC236}">
                <a16:creationId xmlns:a16="http://schemas.microsoft.com/office/drawing/2014/main" id="{16308545-C9AA-9E55-DB7D-82FC4E6FED7C}"/>
              </a:ext>
            </a:extLst>
          </p:cNvPr>
          <p:cNvSpPr txBox="1"/>
          <p:nvPr/>
        </p:nvSpPr>
        <p:spPr>
          <a:xfrm>
            <a:off x="9350732" y="3974801"/>
            <a:ext cx="6852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over</a:t>
            </a:r>
            <a:endParaRPr sz="2143" dirty="0">
              <a:solidFill>
                <a:schemeClr val="dk1"/>
              </a:solidFill>
              <a:latin typeface="National 2" panose="020B0504030502020203" pitchFamily="34" charset="77"/>
              <a:sym typeface="Arial"/>
            </a:endParaRPr>
          </a:p>
        </p:txBody>
      </p:sp>
      <p:sp>
        <p:nvSpPr>
          <p:cNvPr id="35" name="Google Shape;388;p7">
            <a:extLst>
              <a:ext uri="{FF2B5EF4-FFF2-40B4-BE49-F238E27FC236}">
                <a16:creationId xmlns:a16="http://schemas.microsoft.com/office/drawing/2014/main" id="{D2DF10F6-762E-B3FF-B670-69AF3D81D914}"/>
              </a:ext>
            </a:extLst>
          </p:cNvPr>
          <p:cNvSpPr txBox="1"/>
          <p:nvPr/>
        </p:nvSpPr>
        <p:spPr>
          <a:xfrm>
            <a:off x="9960055" y="3978116"/>
            <a:ext cx="6090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the</a:t>
            </a:r>
            <a:endParaRPr sz="2143" dirty="0">
              <a:solidFill>
                <a:schemeClr val="dk1"/>
              </a:solidFill>
              <a:latin typeface="National 2" panose="020B0504030502020203" pitchFamily="34" charset="77"/>
              <a:sym typeface="Arial"/>
            </a:endParaRPr>
          </a:p>
        </p:txBody>
      </p:sp>
      <p:sp>
        <p:nvSpPr>
          <p:cNvPr id="36" name="Google Shape;389;p7">
            <a:extLst>
              <a:ext uri="{FF2B5EF4-FFF2-40B4-BE49-F238E27FC236}">
                <a16:creationId xmlns:a16="http://schemas.microsoft.com/office/drawing/2014/main" id="{F234F42F-E0BF-B6FB-CF92-8BDF06950B59}"/>
              </a:ext>
            </a:extLst>
          </p:cNvPr>
          <p:cNvSpPr txBox="1"/>
          <p:nvPr/>
        </p:nvSpPr>
        <p:spPr>
          <a:xfrm>
            <a:off x="10455119" y="3981365"/>
            <a:ext cx="7233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lazy</a:t>
            </a:r>
            <a:endParaRPr sz="2143" dirty="0">
              <a:solidFill>
                <a:schemeClr val="dk1"/>
              </a:solidFill>
              <a:latin typeface="National 2" panose="020B0504030502020203" pitchFamily="34" charset="77"/>
              <a:sym typeface="Arial"/>
            </a:endParaRPr>
          </a:p>
        </p:txBody>
      </p:sp>
      <p:sp>
        <p:nvSpPr>
          <p:cNvPr id="37" name="Google Shape;390;p7">
            <a:extLst>
              <a:ext uri="{FF2B5EF4-FFF2-40B4-BE49-F238E27FC236}">
                <a16:creationId xmlns:a16="http://schemas.microsoft.com/office/drawing/2014/main" id="{23F198A6-64E6-4713-F7F8-50A0F6EBD728}"/>
              </a:ext>
            </a:extLst>
          </p:cNvPr>
          <p:cNvSpPr txBox="1"/>
          <p:nvPr/>
        </p:nvSpPr>
        <p:spPr>
          <a:xfrm>
            <a:off x="11064175" y="3974801"/>
            <a:ext cx="6852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dog.</a:t>
            </a:r>
            <a:endParaRPr sz="2143" dirty="0">
              <a:solidFill>
                <a:schemeClr val="dk1"/>
              </a:solidFill>
              <a:latin typeface="National 2" panose="020B0504030502020203" pitchFamily="34" charset="77"/>
              <a:sym typeface="Arial"/>
            </a:endParaRPr>
          </a:p>
        </p:txBody>
      </p:sp>
    </p:spTree>
    <p:extLst>
      <p:ext uri="{BB962C8B-B14F-4D97-AF65-F5344CB8AC3E}">
        <p14:creationId xmlns:p14="http://schemas.microsoft.com/office/powerpoint/2010/main" val="195791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par>
                          <p:cTn id="56" fill="hold">
                            <p:stCondLst>
                              <p:cond delay="4500"/>
                            </p:stCondLst>
                            <p:childTnLst>
                              <p:par>
                                <p:cTn id="57" presetID="10" presetClass="entr" presetSubtype="0"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5000"/>
                            </p:stCondLst>
                            <p:childTnLst>
                              <p:par>
                                <p:cTn id="61" presetID="10"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par>
                          <p:cTn id="64" fill="hold">
                            <p:stCondLst>
                              <p:cond delay="5500"/>
                            </p:stCondLst>
                            <p:childTnLst>
                              <p:par>
                                <p:cTn id="65" presetID="10" presetClass="entr" presetSubtype="0"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par>
                          <p:cTn id="68" fill="hold">
                            <p:stCondLst>
                              <p:cond delay="6000"/>
                            </p:stCondLst>
                            <p:childTnLst>
                              <p:par>
                                <p:cTn id="69" presetID="10" presetClass="entr" presetSubtype="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par>
                          <p:cTn id="72" fill="hold">
                            <p:stCondLst>
                              <p:cond delay="6500"/>
                            </p:stCondLst>
                            <p:childTnLst>
                              <p:par>
                                <p:cTn id="73" presetID="10" presetClass="entr" presetSubtype="0"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663DC1-23AB-F400-63DA-DB251D80D9DD}"/>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Predicting a conversational turn</a:t>
            </a:r>
          </a:p>
        </p:txBody>
      </p:sp>
      <p:sp>
        <p:nvSpPr>
          <p:cNvPr id="4" name="Footer Placeholder 3">
            <a:extLst>
              <a:ext uri="{FF2B5EF4-FFF2-40B4-BE49-F238E27FC236}">
                <a16:creationId xmlns:a16="http://schemas.microsoft.com/office/drawing/2014/main" id="{DF5698B5-BF81-5CC1-E5B9-A27E2C0F8472}"/>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AA60251D-F5D7-AC89-1A1A-A6BF780C8DDE}"/>
              </a:ext>
            </a:extLst>
          </p:cNvPr>
          <p:cNvSpPr>
            <a:spLocks noGrp="1"/>
          </p:cNvSpPr>
          <p:nvPr>
            <p:ph type="sldNum" sz="quarter" idx="13"/>
          </p:nvPr>
        </p:nvSpPr>
        <p:spPr/>
        <p:txBody>
          <a:bodyPr/>
          <a:lstStyle/>
          <a:p>
            <a:fld id="{E917DE0E-AFB1-41FD-BC35-27DB61CA125F}" type="slidenum">
              <a:rPr lang="en-AU" smtClean="0"/>
              <a:pPr/>
              <a:t>9</a:t>
            </a:fld>
            <a:endParaRPr lang="en-AU" dirty="0"/>
          </a:p>
        </p:txBody>
      </p:sp>
      <p:grpSp>
        <p:nvGrpSpPr>
          <p:cNvPr id="6" name="Google Shape;368;p7">
            <a:extLst>
              <a:ext uri="{FF2B5EF4-FFF2-40B4-BE49-F238E27FC236}">
                <a16:creationId xmlns:a16="http://schemas.microsoft.com/office/drawing/2014/main" id="{01864729-F385-53A2-4E2A-2EC67067EA27}"/>
              </a:ext>
            </a:extLst>
          </p:cNvPr>
          <p:cNvGrpSpPr/>
          <p:nvPr/>
        </p:nvGrpSpPr>
        <p:grpSpPr>
          <a:xfrm>
            <a:off x="5867400" y="2959704"/>
            <a:ext cx="2362200" cy="2362200"/>
            <a:chOff x="4953000" y="2971800"/>
            <a:chExt cx="2362200" cy="2362200"/>
          </a:xfrm>
        </p:grpSpPr>
        <p:pic>
          <p:nvPicPr>
            <p:cNvPr id="7" name="Google Shape;369;p7">
              <a:extLst>
                <a:ext uri="{FF2B5EF4-FFF2-40B4-BE49-F238E27FC236}">
                  <a16:creationId xmlns:a16="http://schemas.microsoft.com/office/drawing/2014/main" id="{748A6BE8-1532-8D65-3148-C9959E4E4E8A}"/>
                </a:ext>
              </a:extLst>
            </p:cNvPr>
            <p:cNvPicPr preferRelativeResize="0"/>
            <p:nvPr/>
          </p:nvPicPr>
          <p:blipFill rotWithShape="1">
            <a:blip r:embed="rId2">
              <a:alphaModFix/>
            </a:blip>
            <a:srcRect/>
            <a:stretch/>
          </p:blipFill>
          <p:spPr>
            <a:xfrm>
              <a:off x="5372100" y="3390900"/>
              <a:ext cx="1524000" cy="1524000"/>
            </a:xfrm>
            <a:prstGeom prst="rect">
              <a:avLst/>
            </a:prstGeom>
            <a:noFill/>
            <a:ln>
              <a:noFill/>
            </a:ln>
          </p:spPr>
        </p:pic>
        <p:sp>
          <p:nvSpPr>
            <p:cNvPr id="8" name="Google Shape;370;p7">
              <a:extLst>
                <a:ext uri="{FF2B5EF4-FFF2-40B4-BE49-F238E27FC236}">
                  <a16:creationId xmlns:a16="http://schemas.microsoft.com/office/drawing/2014/main" id="{7E60CF33-4375-EC88-BA37-3CF29266A215}"/>
                </a:ext>
              </a:extLst>
            </p:cNvPr>
            <p:cNvSpPr/>
            <p:nvPr/>
          </p:nvSpPr>
          <p:spPr>
            <a:xfrm>
              <a:off x="4953000" y="2971800"/>
              <a:ext cx="2362200" cy="2362200"/>
            </a:xfrm>
            <a:prstGeom prst="roundRect">
              <a:avLst>
                <a:gd name="adj" fmla="val 16667"/>
              </a:avLst>
            </a:prstGeom>
            <a:noFill/>
            <a:ln w="25400" cap="flat" cmpd="sng">
              <a:solidFill>
                <a:srgbClr val="004C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43" dirty="0">
                <a:solidFill>
                  <a:schemeClr val="lt1"/>
                </a:solidFill>
                <a:latin typeface="National 2" panose="020B0504030502020203" pitchFamily="34" charset="77"/>
                <a:sym typeface="Arial"/>
              </a:endParaRPr>
            </a:p>
          </p:txBody>
        </p:sp>
      </p:grpSp>
      <p:sp>
        <p:nvSpPr>
          <p:cNvPr id="12" name="TextBox 11">
            <a:extLst>
              <a:ext uri="{FF2B5EF4-FFF2-40B4-BE49-F238E27FC236}">
                <a16:creationId xmlns:a16="http://schemas.microsoft.com/office/drawing/2014/main" id="{28A822A4-E05D-8531-4607-81443675EA27}"/>
              </a:ext>
            </a:extLst>
          </p:cNvPr>
          <p:cNvSpPr txBox="1"/>
          <p:nvPr/>
        </p:nvSpPr>
        <p:spPr>
          <a:xfrm>
            <a:off x="152400" y="3125142"/>
            <a:ext cx="5181600" cy="2031325"/>
          </a:xfrm>
          <a:prstGeom prst="rect">
            <a:avLst/>
          </a:prstGeom>
          <a:solidFill>
            <a:schemeClr val="accent6">
              <a:lumMod val="75000"/>
            </a:schemeClr>
          </a:solidFill>
          <a:ln>
            <a:noFill/>
          </a:ln>
          <a:effectLst>
            <a:softEdge rad="24191"/>
          </a:effectLst>
        </p:spPr>
        <p:txBody>
          <a:bodyPr wrap="square">
            <a:spAutoFit/>
          </a:bodyPr>
          <a:lstStyle/>
          <a:p>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begin_of_text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start_header_id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system</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end_header_id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 Cutting Knowledge Date: December 2023 Today Date: 23 July 2024 You are a helpful assistant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eot_id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start_header_id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user</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end_header_id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What is the capital of France?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eot_id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start_header_id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assistant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end_header_id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endParaRPr lang="en-US" sz="1400" dirty="0">
              <a:latin typeface="Menlo" panose="020B0609030804020204" pitchFamily="49" charset="0"/>
              <a:ea typeface="Menlo" panose="020B0609030804020204" pitchFamily="49" charset="0"/>
              <a:cs typeface="Menlo" panose="020B0609030804020204" pitchFamily="49" charset="0"/>
            </a:endParaRPr>
          </a:p>
        </p:txBody>
      </p:sp>
      <p:cxnSp>
        <p:nvCxnSpPr>
          <p:cNvPr id="13" name="Google Shape;373;p7">
            <a:extLst>
              <a:ext uri="{FF2B5EF4-FFF2-40B4-BE49-F238E27FC236}">
                <a16:creationId xmlns:a16="http://schemas.microsoft.com/office/drawing/2014/main" id="{331E26E0-54D0-5DA4-3E7F-31313B7E79FB}"/>
              </a:ext>
            </a:extLst>
          </p:cNvPr>
          <p:cNvCxnSpPr>
            <a:cxnSpLocks/>
          </p:cNvCxnSpPr>
          <p:nvPr/>
        </p:nvCxnSpPr>
        <p:spPr>
          <a:xfrm>
            <a:off x="5392544" y="4140804"/>
            <a:ext cx="398656" cy="0"/>
          </a:xfrm>
          <a:prstGeom prst="straightConnector1">
            <a:avLst/>
          </a:prstGeom>
          <a:noFill/>
          <a:ln w="25400" cap="rnd" cmpd="sng">
            <a:solidFill>
              <a:srgbClr val="00683C"/>
            </a:solidFill>
            <a:prstDash val="solid"/>
            <a:round/>
            <a:headEnd type="none" w="sm" len="sm"/>
            <a:tailEnd type="stealth" w="lg" len="lg"/>
          </a:ln>
        </p:spPr>
      </p:cxnSp>
      <p:sp>
        <p:nvSpPr>
          <p:cNvPr id="15" name="TextBox 14">
            <a:extLst>
              <a:ext uri="{FF2B5EF4-FFF2-40B4-BE49-F238E27FC236}">
                <a16:creationId xmlns:a16="http://schemas.microsoft.com/office/drawing/2014/main" id="{A2BD2704-2A62-FE19-7823-844448BD9303}"/>
              </a:ext>
            </a:extLst>
          </p:cNvPr>
          <p:cNvSpPr txBox="1"/>
          <p:nvPr/>
        </p:nvSpPr>
        <p:spPr>
          <a:xfrm>
            <a:off x="180278" y="6129370"/>
            <a:ext cx="5315301" cy="338554"/>
          </a:xfrm>
          <a:prstGeom prst="rect">
            <a:avLst/>
          </a:prstGeom>
          <a:noFill/>
        </p:spPr>
        <p:txBody>
          <a:bodyPr wrap="none" rtlCol="0">
            <a:spAutoFit/>
          </a:bodyPr>
          <a:lstStyle/>
          <a:p>
            <a:r>
              <a:rPr lang="en-US" sz="1600" dirty="0">
                <a:solidFill>
                  <a:schemeClr val="accent6">
                    <a:lumMod val="75000"/>
                  </a:schemeClr>
                </a:solidFill>
                <a:latin typeface="National 2" panose="020B0504030502020203" pitchFamily="34" charset="77"/>
              </a:rPr>
              <a:t>*The template shown is the </a:t>
            </a:r>
            <a:r>
              <a:rPr lang="en-US" sz="1600" dirty="0">
                <a:solidFill>
                  <a:schemeClr val="accent6">
                    <a:lumMod val="75000"/>
                  </a:schemeClr>
                </a:solidFill>
                <a:latin typeface="National 2" panose="020B0504030502020203" pitchFamily="34" charset="77"/>
                <a:hlinkClick r:id="rId3">
                  <a:extLst>
                    <a:ext uri="{A12FA001-AC4F-418D-AE19-62706E023703}">
                      <ahyp:hlinkClr xmlns:ahyp="http://schemas.microsoft.com/office/drawing/2018/hyperlinkcolor" val="tx"/>
                    </a:ext>
                  </a:extLst>
                </a:hlinkClick>
              </a:rPr>
              <a:t>template used for Llama 3.2</a:t>
            </a:r>
            <a:endParaRPr lang="en-US" sz="1600" dirty="0">
              <a:solidFill>
                <a:schemeClr val="accent6">
                  <a:lumMod val="75000"/>
                </a:schemeClr>
              </a:solidFill>
              <a:latin typeface="National 2" panose="020B0504030502020203" pitchFamily="34" charset="77"/>
            </a:endParaRPr>
          </a:p>
        </p:txBody>
      </p:sp>
      <p:sp>
        <p:nvSpPr>
          <p:cNvPr id="18" name="TextBox 17">
            <a:extLst>
              <a:ext uri="{FF2B5EF4-FFF2-40B4-BE49-F238E27FC236}">
                <a16:creationId xmlns:a16="http://schemas.microsoft.com/office/drawing/2014/main" id="{E31BEAD9-72E4-484C-0454-797C0FDC1959}"/>
              </a:ext>
            </a:extLst>
          </p:cNvPr>
          <p:cNvSpPr txBox="1"/>
          <p:nvPr/>
        </p:nvSpPr>
        <p:spPr>
          <a:xfrm>
            <a:off x="8703527" y="3817443"/>
            <a:ext cx="3488473" cy="738664"/>
          </a:xfrm>
          <a:prstGeom prst="rect">
            <a:avLst/>
          </a:prstGeom>
          <a:solidFill>
            <a:schemeClr val="accent6">
              <a:lumMod val="75000"/>
            </a:schemeClr>
          </a:solidFill>
          <a:ln>
            <a:noFill/>
          </a:ln>
          <a:effectLst>
            <a:softEdge rad="24191"/>
          </a:effectLst>
        </p:spPr>
        <p:txBody>
          <a:bodyPr wrap="square">
            <a:spAutoFit/>
          </a:bodyPr>
          <a:lstStyle/>
          <a:p>
            <a:r>
              <a:rPr lang="en-US" sz="1400" dirty="0">
                <a:latin typeface="Menlo" panose="020B0609030804020204" pitchFamily="49" charset="0"/>
                <a:ea typeface="Menlo" panose="020B0609030804020204" pitchFamily="49" charset="0"/>
                <a:cs typeface="Menlo" panose="020B0609030804020204" pitchFamily="49" charset="0"/>
              </a:rPr>
              <a:t>The capital of France is Paris.</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eot_id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p:txBody>
      </p:sp>
      <p:cxnSp>
        <p:nvCxnSpPr>
          <p:cNvPr id="19" name="Google Shape;373;p7">
            <a:extLst>
              <a:ext uri="{FF2B5EF4-FFF2-40B4-BE49-F238E27FC236}">
                <a16:creationId xmlns:a16="http://schemas.microsoft.com/office/drawing/2014/main" id="{72634C79-89C2-124E-8845-10AB279BE94F}"/>
              </a:ext>
            </a:extLst>
          </p:cNvPr>
          <p:cNvCxnSpPr>
            <a:cxnSpLocks/>
          </p:cNvCxnSpPr>
          <p:nvPr/>
        </p:nvCxnSpPr>
        <p:spPr>
          <a:xfrm>
            <a:off x="8304871" y="4118486"/>
            <a:ext cx="398656" cy="0"/>
          </a:xfrm>
          <a:prstGeom prst="straightConnector1">
            <a:avLst/>
          </a:prstGeom>
          <a:noFill/>
          <a:ln w="25400" cap="rnd" cmpd="sng">
            <a:solidFill>
              <a:srgbClr val="00683C"/>
            </a:solidFill>
            <a:prstDash val="solid"/>
            <a:round/>
            <a:headEnd type="none" w="sm" len="sm"/>
            <a:tailEnd type="stealth" w="lg" len="lg"/>
          </a:ln>
        </p:spPr>
      </p:cxnSp>
      <p:sp>
        <p:nvSpPr>
          <p:cNvPr id="20" name="TextBox 19">
            <a:extLst>
              <a:ext uri="{FF2B5EF4-FFF2-40B4-BE49-F238E27FC236}">
                <a16:creationId xmlns:a16="http://schemas.microsoft.com/office/drawing/2014/main" id="{1A34E3D0-5655-5F64-FE71-43F5845E780F}"/>
              </a:ext>
            </a:extLst>
          </p:cNvPr>
          <p:cNvSpPr txBox="1"/>
          <p:nvPr/>
        </p:nvSpPr>
        <p:spPr>
          <a:xfrm>
            <a:off x="7347229" y="5465639"/>
            <a:ext cx="3962400" cy="1081643"/>
          </a:xfrm>
          <a:prstGeom prst="rect">
            <a:avLst/>
          </a:prstGeom>
          <a:noFill/>
        </p:spPr>
        <p:txBody>
          <a:bodyPr wrap="square" rtlCol="0">
            <a:spAutoFit/>
          </a:bodyPr>
          <a:lstStyle/>
          <a:p>
            <a:r>
              <a:rPr lang="en-US" dirty="0">
                <a:solidFill>
                  <a:schemeClr val="accent1"/>
                </a:solidFill>
                <a:latin typeface="National 2" panose="020B0504030502020203" pitchFamily="34" charset="77"/>
              </a:rPr>
              <a:t>Demos: </a:t>
            </a:r>
            <a:br>
              <a:rPr lang="en-US" dirty="0">
                <a:solidFill>
                  <a:schemeClr val="accent1"/>
                </a:solidFill>
                <a:latin typeface="National 2" panose="020B0504030502020203" pitchFamily="34" charset="77"/>
              </a:rPr>
            </a:br>
            <a:r>
              <a:rPr lang="en-US" dirty="0">
                <a:solidFill>
                  <a:schemeClr val="accent1"/>
                </a:solidFill>
                <a:latin typeface="National 2" panose="020B0504030502020203" pitchFamily="34" charset="77"/>
              </a:rPr>
              <a:t>- </a:t>
            </a:r>
            <a:r>
              <a:rPr lang="en-US" dirty="0" err="1">
                <a:solidFill>
                  <a:schemeClr val="accent1"/>
                </a:solidFill>
                <a:latin typeface="National 2" panose="020B0504030502020203" pitchFamily="34" charset="77"/>
              </a:rPr>
              <a:t>chat_template.ipynb</a:t>
            </a:r>
            <a:endParaRPr lang="en-US" dirty="0">
              <a:solidFill>
                <a:schemeClr val="accent1"/>
              </a:solidFill>
              <a:latin typeface="National 2" panose="020B0504030502020203" pitchFamily="34" charset="77"/>
            </a:endParaRPr>
          </a:p>
          <a:p>
            <a:r>
              <a:rPr lang="en-US" dirty="0">
                <a:solidFill>
                  <a:schemeClr val="accent1"/>
                </a:solidFill>
                <a:latin typeface="National 2" panose="020B0504030502020203" pitchFamily="34" charset="77"/>
              </a:rPr>
              <a:t>- </a:t>
            </a:r>
            <a:r>
              <a:rPr lang="en-US" dirty="0" err="1">
                <a:solidFill>
                  <a:schemeClr val="accent1"/>
                </a:solidFill>
                <a:latin typeface="National 2" panose="020B0504030502020203" pitchFamily="34" charset="77"/>
              </a:rPr>
              <a:t>message_history.ipynb</a:t>
            </a:r>
            <a:endParaRPr lang="en-US"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232372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8" grpId="0" animBg="1"/>
      <p:bldP spid="20" grpId="0"/>
    </p:bldLst>
  </p:timing>
</p:sld>
</file>

<file path=ppt/theme/theme1.xml><?xml version="1.0" encoding="utf-8"?>
<a:theme xmlns:a="http://schemas.openxmlformats.org/drawingml/2006/main" name="Dartmouth">
  <a:themeElements>
    <a:clrScheme name="Custom 4">
      <a:dk1>
        <a:srgbClr val="000000"/>
      </a:dk1>
      <a:lt1>
        <a:srgbClr val="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5" id="{9BDFE68F-32AD-624C-A23D-A8B43BC3826E}" vid="{B888FB7D-3126-4C4C-9BB5-7BAF71B92B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Dartmouth</Template>
  <TotalTime>9259</TotalTime>
  <Words>1781</Words>
  <Application>Microsoft Macintosh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Menlo</vt:lpstr>
      <vt:lpstr>National 2</vt:lpstr>
      <vt:lpstr>National 2 Medium</vt:lpstr>
      <vt:lpstr>System Font Regular</vt:lpstr>
      <vt:lpstr>Dartmouth</vt:lpstr>
      <vt:lpstr>PowerPoint Presentation</vt:lpstr>
      <vt:lpstr>Behind the Curtain Five misconceptions about ChatGPT</vt:lpstr>
      <vt:lpstr>Introducing Research Software Engineering</vt:lpstr>
      <vt:lpstr>Why talk about this?</vt:lpstr>
      <vt:lpstr>Misconception 1: ChatGPT is a large language model</vt:lpstr>
      <vt:lpstr>Misconception 2: LLMs can do so many things!</vt:lpstr>
      <vt:lpstr>Misconception 2: LLMs can do so many things! The fundamental case</vt:lpstr>
      <vt:lpstr>Misconception 2: LLMs can do so many things! Predicting in a loop</vt:lpstr>
      <vt:lpstr>Misconception 2: LLMs can do so many things! Predicting a conversational turn</vt:lpstr>
      <vt:lpstr>Misconception 2: LLMs can do so many things! Using a tool</vt:lpstr>
      <vt:lpstr>Misconception 2: LLMs can do so many things! Using a tool</vt:lpstr>
      <vt:lpstr>Misconception 2: LLMs can do so many things! Agents</vt:lpstr>
      <vt:lpstr>Misconception 2: LLMs can do so many things! Agents</vt:lpstr>
      <vt:lpstr>Misconception 3: LLMs know so many things!</vt:lpstr>
      <vt:lpstr>Misconception 4: AGI is coming soon!</vt:lpstr>
      <vt:lpstr>Misconception 4: AGI is coming soon!</vt:lpstr>
      <vt:lpstr>Misconception 4: AGI is coming soon!</vt:lpstr>
      <vt:lpstr>Misconception 4: AGI is coming soon!</vt:lpstr>
      <vt:lpstr>Misconception 5: LLMs keep getting better and better</vt:lpstr>
      <vt:lpstr>Misconception 5: LLMs keep getting better and better</vt:lpstr>
      <vt:lpstr>Lightning round</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Simon Stone</dc:creator>
  <cp:keywords/>
  <dc:description/>
  <cp:lastModifiedBy>Simon Stone</cp:lastModifiedBy>
  <cp:revision>105</cp:revision>
  <cp:lastPrinted>2018-02-22T17:02:12Z</cp:lastPrinted>
  <dcterms:created xsi:type="dcterms:W3CDTF">2025-01-15T20:31:44Z</dcterms:created>
  <dcterms:modified xsi:type="dcterms:W3CDTF">2025-02-13T01:27:44Z</dcterms:modified>
  <cp:category/>
</cp:coreProperties>
</file>