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5" r:id="rId2"/>
    <p:sldId id="284" r:id="rId3"/>
    <p:sldId id="297" r:id="rId4"/>
    <p:sldId id="298" r:id="rId5"/>
    <p:sldId id="316" r:id="rId6"/>
    <p:sldId id="300" r:id="rId7"/>
    <p:sldId id="304" r:id="rId8"/>
    <p:sldId id="305" r:id="rId9"/>
    <p:sldId id="301" r:id="rId10"/>
    <p:sldId id="263" r:id="rId11"/>
    <p:sldId id="302" r:id="rId12"/>
    <p:sldId id="264" r:id="rId13"/>
    <p:sldId id="265" r:id="rId14"/>
    <p:sldId id="327" r:id="rId15"/>
    <p:sldId id="328" r:id="rId16"/>
    <p:sldId id="329" r:id="rId17"/>
    <p:sldId id="317" r:id="rId18"/>
    <p:sldId id="296" r:id="rId19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41" autoAdjust="0"/>
  </p:normalViewPr>
  <p:slideViewPr>
    <p:cSldViewPr showGuides="1">
      <p:cViewPr varScale="1">
        <p:scale>
          <a:sx n="123" d="100"/>
          <a:sy n="123" d="100"/>
        </p:scale>
        <p:origin x="1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8/3/2025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8/3/2025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National 2" panose="020B0504030502020203" pitchFamily="34" charset="77"/>
              </a:rPr>
              <a:t>12</a:t>
            </a:fld>
            <a:endParaRPr dirty="0">
              <a:latin typeface="National 2" panose="020B0504030502020203" pitchFamily="34" charset="7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4064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 sz="2800" b="0" i="0">
                <a:latin typeface="National 2" panose="020B0504030502020203" pitchFamily="34" charset="77"/>
              </a:defRPr>
            </a:lvl1pPr>
            <a:lvl2pPr marL="914400" lvl="1" indent="-3810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  <a:defRPr sz="4000" b="0" i="0">
                <a:latin typeface="National 2" panose="020B0504030502020203" pitchFamily="34" charset="7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34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Perfecting the Prompt</a:t>
            </a:r>
            <a:endParaRPr lang="en-US" dirty="0"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="0" i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6" name="Google Shape;4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963" y="246362"/>
            <a:ext cx="272301" cy="278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5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</a:t>
            </a:r>
            <a:r>
              <a:rPr lang="en-AU" dirty="0" err="1"/>
              <a:t>cpde</a:t>
            </a:r>
            <a:r>
              <a:rPr lang="en-AU" dirty="0"/>
              <a:t>-talk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  <p:sldLayoutId id="2147483784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dartmouth.edu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ta-llama/llama-models/blob/main/models/llama3_2/text_prompt_format.md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2025-03-10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0C6B3"/>
              </a:buClr>
              <a:buSzPct val="100000"/>
              <a:buFont typeface="Arial"/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How Large Language Model’s (de-)construct language</a:t>
            </a:r>
            <a:br>
              <a:rPr lang="en-US" dirty="0"/>
            </a:br>
            <a:r>
              <a:rPr lang="en-US" dirty="0">
                <a:latin typeface="National 2 Medium" panose="020B0504030502020203" pitchFamily="34" charset="77"/>
              </a:rPr>
              <a:t>How Large Language Models construct language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396" name="Google Shape;396;p8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AU" dirty="0"/>
              <a:t>AI in Qualitative Analysis</a:t>
            </a:r>
          </a:p>
        </p:txBody>
      </p:sp>
      <p:sp>
        <p:nvSpPr>
          <p:cNvPr id="397" name="Google Shape;397;p8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sp>
        <p:nvSpPr>
          <p:cNvPr id="398" name="Google Shape;398;p8"/>
          <p:cNvSpPr txBox="1"/>
          <p:nvPr/>
        </p:nvSpPr>
        <p:spPr>
          <a:xfrm>
            <a:off x="336425" y="2667000"/>
            <a:ext cx="11550775" cy="3825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573088" marR="0" lvl="0" indent="-56673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REM"/>
              <a:buChar char="🗣"/>
            </a:pPr>
            <a:r>
              <a:rPr lang="en-US" sz="28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How many words are in your response?</a:t>
            </a:r>
            <a:endParaRPr dirty="0">
              <a:latin typeface="National 2" panose="020B0504030502020203" pitchFamily="34" charset="77"/>
            </a:endParaRPr>
          </a:p>
          <a:p>
            <a:pPr marL="573088" marR="0" lvl="0" indent="-566738" algn="l" rtl="0">
              <a:lnSpc>
                <a:spcPct val="120000"/>
              </a:lnSpc>
              <a:spcBef>
                <a:spcPts val="96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REM"/>
              <a:buChar char="🗣"/>
            </a:pPr>
            <a:r>
              <a:rPr lang="en-US" sz="28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List them out in a numbered list.</a:t>
            </a:r>
            <a:endParaRPr dirty="0">
              <a:latin typeface="National 2" panose="020B0504030502020203" pitchFamily="34" charset="77"/>
            </a:endParaRPr>
          </a:p>
          <a:p>
            <a:pPr marL="573088" marR="0" lvl="0" indent="-35337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REM"/>
              <a:buNone/>
            </a:pPr>
            <a:endParaRPr sz="28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  <a:p>
            <a:pPr marL="573088" marR="0" lvl="0" indent="-353378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360"/>
              <a:buFont typeface="REM"/>
              <a:buNone/>
            </a:pPr>
            <a:endParaRPr sz="28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</p:txBody>
      </p:sp>
      <p:pic>
        <p:nvPicPr>
          <p:cNvPr id="399" name="Google Shape;39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25" y="32766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"/>
          <p:cNvSpPr txBox="1"/>
          <p:nvPr/>
        </p:nvSpPr>
        <p:spPr>
          <a:xfrm>
            <a:off x="914400" y="3276600"/>
            <a:ext cx="9753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There are 12 words in my response.</a:t>
            </a:r>
            <a:endParaRPr sz="1600" dirty="0">
              <a:solidFill>
                <a:schemeClr val="accent1"/>
              </a:solidFill>
              <a:latin typeface="National 2" panose="020B0504030502020203" pitchFamily="34" charset="77"/>
              <a:sym typeface="Arial"/>
            </a:endParaRPr>
          </a:p>
        </p:txBody>
      </p:sp>
      <p:pic>
        <p:nvPicPr>
          <p:cNvPr id="401" name="Google Shape;4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425" y="488477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8"/>
          <p:cNvSpPr txBox="1"/>
          <p:nvPr/>
        </p:nvSpPr>
        <p:spPr>
          <a:xfrm>
            <a:off x="914400" y="4884770"/>
            <a:ext cx="97536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Sure, here are the words in my previous response listed in a numbered list: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1. There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2. are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3. 12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4. words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5. in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6. my</a:t>
            </a:r>
            <a:endParaRPr dirty="0">
              <a:latin typeface="National 2" panose="020B0504030502020203" pitchFamily="34" charset="77"/>
            </a:endParaRPr>
          </a:p>
          <a:p>
            <a:pPr marL="635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National 2" panose="020B0504030502020203" pitchFamily="34" charset="77"/>
                <a:sym typeface="Arial"/>
              </a:rPr>
              <a:t>7. response.</a:t>
            </a:r>
            <a:endParaRPr dirty="0">
              <a:latin typeface="National 2" panose="020B0504030502020203" pitchFamily="34" charset="7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2D9FE4-5C04-D0F0-E11E-B4AA74D69BD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96875">
              <a:buSzPct val="80000"/>
              <a:buFont typeface="System Font Regular"/>
              <a:buChar char="🤷"/>
            </a:pPr>
            <a:r>
              <a:rPr lang="en-US" dirty="0"/>
              <a:t>LLMs have no concept of facts or truth, no internal database, no search mechanism</a:t>
            </a:r>
          </a:p>
          <a:p>
            <a:pPr marL="401638" indent="-396875">
              <a:buSzPct val="80000"/>
              <a:buFont typeface="System Font Regular"/>
              <a:buChar char="🦜"/>
            </a:pPr>
            <a:r>
              <a:rPr lang="en-US" dirty="0"/>
              <a:t>They only “know” patterns reinforced through their training data</a:t>
            </a:r>
          </a:p>
          <a:p>
            <a:pPr lvl="1"/>
            <a:r>
              <a:rPr lang="en-US" dirty="0"/>
              <a:t>Example in </a:t>
            </a:r>
            <a:r>
              <a:rPr lang="en-US" dirty="0">
                <a:hlinkClick r:id="rId2"/>
              </a:rPr>
              <a:t>Dartmouth Chat</a:t>
            </a:r>
            <a:r>
              <a:rPr lang="en-US" dirty="0"/>
              <a:t>: Timothée Chalamet’s mother</a:t>
            </a:r>
          </a:p>
          <a:p>
            <a:pPr marL="401638" indent="-396875">
              <a:buSzPct val="80000"/>
              <a:buFont typeface="System Font Regular"/>
              <a:buChar char="🤞"/>
            </a:pPr>
            <a:r>
              <a:rPr lang="en-US" dirty="0"/>
              <a:t>Factually correct responses are patterns that happen to be correct</a:t>
            </a:r>
          </a:p>
          <a:p>
            <a:pPr marL="401638" indent="-396875">
              <a:buSzPct val="80000"/>
              <a:buFont typeface="System Font Regular"/>
              <a:buChar char="🤔"/>
            </a:pPr>
            <a:r>
              <a:rPr lang="en-US" dirty="0"/>
              <a:t>“Hallucination” is a bit of a misnomer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B957F-8D20-E7AC-8F8A-C082BDEF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</a:rPr>
              <a:t>How Large Language Model’s (de-)construct language</a:t>
            </a:r>
            <a:br>
              <a:rPr lang="en-US" dirty="0"/>
            </a:br>
            <a:r>
              <a:rPr lang="en-US" dirty="0"/>
              <a:t>LLMs lie?  -  It’s complicated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27132-F68F-E98A-C7F7-ACB8519104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B0C41-8238-2412-A35F-26B62D513D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41831-C517-175B-FBC4-C33734B2C61E}"/>
              </a:ext>
            </a:extLst>
          </p:cNvPr>
          <p:cNvSpPr txBox="1"/>
          <p:nvPr/>
        </p:nvSpPr>
        <p:spPr>
          <a:xfrm>
            <a:off x="609600" y="5903503"/>
            <a:ext cx="102139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Emily M. Bender </a:t>
            </a:r>
            <a:r>
              <a:rPr lang="en-US" sz="1400" b="0" i="1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et al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. 2021. On the Dangers of Stochastic Parrots: Can Language Models Be Too Big? 🦜. In Proceedings of the 2021 ACM Conference on Fairness, Accountability, and Transparency (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FAccT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 '21). Association for Computing Machinery, New York, NY, USA, 610–623. https://</a:t>
            </a:r>
            <a:r>
              <a:rPr lang="en-US" sz="1400" b="0" i="0" dirty="0" err="1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doi.org</a:t>
            </a:r>
            <a:r>
              <a:rPr lang="en-US" sz="1400" b="0" i="0" dirty="0">
                <a:solidFill>
                  <a:schemeClr val="accent1"/>
                </a:solidFill>
                <a:effectLst/>
                <a:latin typeface="National 2" panose="020B0504030502020203" pitchFamily="34" charset="77"/>
              </a:rPr>
              <a:t>/10.1145/3442188.3445922</a:t>
            </a:r>
            <a:endParaRPr lang="en-US" sz="1400" dirty="0">
              <a:solidFill>
                <a:schemeClr val="accent1"/>
              </a:solidFill>
              <a:latin typeface="National 2" panose="020B0504030502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372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9"/>
          <p:cNvSpPr txBox="1">
            <a:spLocks noGrp="1"/>
          </p:cNvSpPr>
          <p:nvPr>
            <p:ph type="body" idx="1"/>
          </p:nvPr>
        </p:nvSpPr>
        <p:spPr>
          <a:xfrm>
            <a:off x="321508" y="2365638"/>
            <a:ext cx="11546007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45720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Font typeface="System Font Regular"/>
              <a:buChar char="🏋"/>
            </a:pPr>
            <a:r>
              <a:rPr lang="en-US" dirty="0"/>
              <a:t>The patterns in written language are learned from text data in a training phase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System Font Regular"/>
              <a:buChar char="📚"/>
            </a:pPr>
            <a:r>
              <a:rPr lang="en-US" dirty="0"/>
              <a:t>GPT 3.5, for example, has been trained on about 570 GB of texts or 300 billion words (English Wikipedia: 4.2 billion words)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System Font Regular"/>
              <a:buChar char="🤯"/>
            </a:pPr>
            <a:r>
              <a:rPr lang="en-US" dirty="0"/>
              <a:t>This would still not be enough data if we were looking for examples of longer specific word sequences!</a:t>
            </a:r>
            <a:endParaRPr dirty="0"/>
          </a:p>
        </p:txBody>
      </p:sp>
      <p:sp>
        <p:nvSpPr>
          <p:cNvPr id="409" name="Google Shape;409;p9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0C6B3"/>
              </a:buClr>
              <a:buSzPct val="100000"/>
              <a:buFont typeface="Arial"/>
              <a:buNone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</a:rPr>
              <a:t>How Large Language Model’s (de-)construct language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  <a:t>How to find the next word?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410" name="Google Shape;410;p9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AU" dirty="0"/>
              <a:t>AI in Qualitative Analysis</a:t>
            </a:r>
          </a:p>
        </p:txBody>
      </p:sp>
      <p:sp>
        <p:nvSpPr>
          <p:cNvPr id="411" name="Google Shape;411;p9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0"/>
          <p:cNvSpPr txBox="1">
            <a:spLocks noGrp="1"/>
          </p:cNvSpPr>
          <p:nvPr>
            <p:ph type="body" idx="1"/>
          </p:nvPr>
        </p:nvSpPr>
        <p:spPr>
          <a:xfrm>
            <a:off x="321509" y="2411938"/>
            <a:ext cx="5774492" cy="412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Two important “tricks” solve this problem: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The model learns to map every word into a numerical “meaning space”, where words with similar meaning are represented by similar numbers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That way the model can base the probability of the next word on sequences of similar words</a:t>
            </a:r>
            <a:endParaRPr dirty="0"/>
          </a:p>
          <a:p>
            <a:pPr marL="457200" lvl="0" indent="-4572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GPT 3.5 uses 2048 dimensional embeddings (probably)</a:t>
            </a:r>
            <a:endParaRPr dirty="0"/>
          </a:p>
        </p:txBody>
      </p:sp>
      <p:sp>
        <p:nvSpPr>
          <p:cNvPr id="417" name="Google Shape;417;p10"/>
          <p:cNvSpPr txBox="1"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A0C6B3"/>
              </a:buClr>
              <a:buSzPct val="100000"/>
              <a:buFont typeface="Arial"/>
              <a:buNone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</a:rPr>
              <a:t>How Large Language Model’s (de-)construct language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  <a:t>How to find the next word?</a:t>
            </a:r>
            <a:endParaRPr dirty="0">
              <a:latin typeface="National 2 Medium" panose="020B0504030502020203" pitchFamily="34" charset="77"/>
            </a:endParaRPr>
          </a:p>
        </p:txBody>
      </p:sp>
      <p:sp>
        <p:nvSpPr>
          <p:cNvPr id="418" name="Google Shape;418;p10"/>
          <p:cNvSpPr txBox="1">
            <a:spLocks noGrp="1"/>
          </p:cNvSpPr>
          <p:nvPr>
            <p:ph type="ftr" idx="11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AU" dirty="0"/>
              <a:t>AI in Qualitative Analysis</a:t>
            </a:r>
          </a:p>
        </p:txBody>
      </p:sp>
      <p:sp>
        <p:nvSpPr>
          <p:cNvPr id="419" name="Google Shape;419;p10"/>
          <p:cNvSpPr txBox="1">
            <a:spLocks noGrp="1"/>
          </p:cNvSpPr>
          <p:nvPr>
            <p:ph type="sldNum" idx="12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011A6C-267E-987C-F304-CD4CDDE4C011}"/>
              </a:ext>
            </a:extLst>
          </p:cNvPr>
          <p:cNvGrpSpPr/>
          <p:nvPr/>
        </p:nvGrpSpPr>
        <p:grpSpPr>
          <a:xfrm>
            <a:off x="7212819" y="2314946"/>
            <a:ext cx="4799497" cy="4453652"/>
            <a:chOff x="6888252" y="2255638"/>
            <a:chExt cx="4799497" cy="445365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E7BA88-9C85-164C-82B8-80ECA88E8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1316" y="2314945"/>
              <a:ext cx="4180370" cy="41611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9131077-E948-436A-9E85-BE723D52F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316" y="2314943"/>
              <a:ext cx="0" cy="4161107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7B4E6AD-FDC6-8028-62DF-85FB817242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404655" y="4232711"/>
              <a:ext cx="0" cy="4486678"/>
            </a:xfrm>
            <a:prstGeom prst="straightConnector1">
              <a:avLst/>
            </a:prstGeom>
            <a:ln w="19050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1744E2-DBA8-8900-754C-7351A9225EF0}"/>
                </a:ext>
              </a:extLst>
            </p:cNvPr>
            <p:cNvSpPr txBox="1"/>
            <p:nvPr/>
          </p:nvSpPr>
          <p:spPr>
            <a:xfrm>
              <a:off x="7036904" y="6432291"/>
              <a:ext cx="4650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National 2" panose="020B0504030502020203" pitchFamily="34" charset="77"/>
                </a:rPr>
                <a:t>0	1	2	3	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11C4BA-5E2E-CDC3-4078-B735B84EE7A3}"/>
                </a:ext>
              </a:extLst>
            </p:cNvPr>
            <p:cNvSpPr txBox="1"/>
            <p:nvPr/>
          </p:nvSpPr>
          <p:spPr>
            <a:xfrm rot="16200000">
              <a:off x="4844401" y="4299489"/>
              <a:ext cx="43647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accent1"/>
                  </a:solidFill>
                  <a:latin typeface="National 2" panose="020B0504030502020203" pitchFamily="34" charset="77"/>
                </a:rPr>
                <a:t>0	1	2	3	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D44C3A-23E0-E10E-EF3C-845A3C4C01B2}"/>
              </a:ext>
            </a:extLst>
          </p:cNvPr>
          <p:cNvSpPr txBox="1"/>
          <p:nvPr/>
        </p:nvSpPr>
        <p:spPr>
          <a:xfrm rot="16200000">
            <a:off x="9343636" y="3882793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Source:</a:t>
            </a:r>
          </a:p>
          <a:p>
            <a:r>
              <a:rPr lang="en-US" sz="900" dirty="0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https://</a:t>
            </a:r>
            <a:r>
              <a:rPr lang="en-US" sz="900" dirty="0" err="1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writings.stephenwolfram.com</a:t>
            </a:r>
            <a:r>
              <a:rPr lang="en-US" sz="900" dirty="0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/2023/02/what-is-</a:t>
            </a:r>
            <a:r>
              <a:rPr lang="en-US" sz="900" dirty="0" err="1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chatgpt</a:t>
            </a:r>
            <a:r>
              <a:rPr lang="en-US" sz="900" dirty="0">
                <a:solidFill>
                  <a:schemeClr val="accent6">
                    <a:lumMod val="90000"/>
                  </a:schemeClr>
                </a:solidFill>
                <a:latin typeface="National 2" panose="020B0504030502020203" pitchFamily="34" charset="77"/>
              </a:rPr>
              <a:t>-doing-and-why-does-it-work/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611728C0-E776-B74B-54F9-18B556784ECB}"/>
              </a:ext>
            </a:extLst>
          </p:cNvPr>
          <p:cNvSpPr txBox="1"/>
          <p:nvPr/>
        </p:nvSpPr>
        <p:spPr>
          <a:xfrm>
            <a:off x="6434556" y="931537"/>
            <a:ext cx="458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I am going to spend the summer in Germany.  I want to go to Hamburg, Berlin, and Dresden. Write an itinerary for a </a:t>
            </a:r>
            <a:b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two-week long trip.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418FF9-BC89-C8CC-E9AB-497384E4C4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14946"/>
            <a:ext cx="5774492" cy="4177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Two important “tricks” solve this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Words in “meaning space”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/>
              <a:t>The model uses a mechanism called “attention” to emphasize the most important words in the sequence</a:t>
            </a:r>
          </a:p>
          <a:p>
            <a:pPr marL="742950" lvl="1" indent="-285750">
              <a:buFont typeface=".Apple Color Emoji UI"/>
              <a:buChar char="🏋️"/>
            </a:pPr>
            <a:r>
              <a:rPr lang="en-US" sz="1800"/>
              <a:t>These weights are learned during training</a:t>
            </a:r>
          </a:p>
          <a:p>
            <a:pPr marL="742950" lvl="1" indent="-284163">
              <a:buBlip>
                <a:blip r:embed="rId2"/>
              </a:buBlip>
            </a:pPr>
            <a:r>
              <a:rPr lang="en-US" sz="1800"/>
              <a:t>This structure is called a “transformer”</a:t>
            </a:r>
          </a:p>
          <a:p>
            <a:pPr marL="742950" lvl="1" indent="-315913">
              <a:buFont typeface=".Apple Color Emoji UI"/>
              <a:buChar char="💡"/>
            </a:pPr>
            <a:r>
              <a:rPr lang="en-US" sz="1800"/>
              <a:t>GPT: </a:t>
            </a:r>
            <a:r>
              <a:rPr lang="en-US" sz="1800">
                <a:latin typeface="National 2 Medium" panose="020B0504030502020203" pitchFamily="34" charset="77"/>
              </a:rPr>
              <a:t>G</a:t>
            </a:r>
            <a:r>
              <a:rPr lang="en-US" sz="1800"/>
              <a:t>enerative </a:t>
            </a:r>
            <a:r>
              <a:rPr lang="en-US" sz="1800">
                <a:latin typeface="National 2 Medium" panose="020B0504030502020203" pitchFamily="34" charset="77"/>
              </a:rPr>
              <a:t>P</a:t>
            </a:r>
            <a:r>
              <a:rPr lang="en-US" sz="1800"/>
              <a:t>re-trained </a:t>
            </a:r>
            <a:r>
              <a:rPr lang="en-US" sz="1800">
                <a:latin typeface="National 2 Medium" panose="020B0504030502020203" pitchFamily="34" charset="77"/>
              </a:rPr>
              <a:t>T</a:t>
            </a:r>
            <a:r>
              <a:rPr lang="en-US" sz="1800"/>
              <a:t>ransformer</a:t>
            </a:r>
          </a:p>
          <a:p>
            <a:pPr marL="457200" indent="-457200">
              <a:buFont typeface="+mj-lt"/>
              <a:buAutoNum type="arabicPeriod"/>
            </a:pPr>
            <a:endParaRPr lang="en-US" sz="2200"/>
          </a:p>
          <a:p>
            <a:pPr marL="457200" indent="-457200"/>
            <a:endParaRPr lang="en-US" sz="2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5A72A6-CCC9-69C3-537B-3166D951C4C0}"/>
              </a:ext>
            </a:extLst>
          </p:cNvPr>
          <p:cNvSpPr txBox="1"/>
          <p:nvPr/>
        </p:nvSpPr>
        <p:spPr>
          <a:xfrm>
            <a:off x="6434556" y="931537"/>
            <a:ext cx="4589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I am going to spend the summer in Germany.  I want to go to Hamburg, Berlin, and Dresden. Write an itinerary for a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F3EF">
                    <a:lumMod val="75000"/>
                  </a:srgbClr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two-week long trip.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44DFD5-7B8F-F6B3-BF99-D224EBD3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F3EF">
                    <a:lumMod val="75000"/>
                  </a:srgbClr>
                </a:solidFill>
                <a:latin typeface="National 2" panose="020B0504030502020203" pitchFamily="34" charset="77"/>
              </a:rPr>
              <a:t>Background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 Medium" charset="0"/>
              </a:rPr>
              <a:t>How to find the next word?</a:t>
            </a:r>
            <a:endParaRPr lang="en-US" dirty="0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061A1FD3-CD01-EF10-00AC-CCC91D80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79" y="2381493"/>
            <a:ext cx="941438" cy="923506"/>
          </a:xfrm>
          <a:prstGeom prst="rect">
            <a:avLst/>
          </a:prstGeom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DA460558-5394-C407-AE91-6F2EB9230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635" y="2761815"/>
            <a:ext cx="2290417" cy="314463"/>
          </a:xfrm>
          <a:prstGeom prst="rect">
            <a:avLst/>
          </a:prstGeom>
        </p:spPr>
      </p:pic>
      <p:sp>
        <p:nvSpPr>
          <p:cNvPr id="30" name="Freeform 29">
            <a:extLst>
              <a:ext uri="{FF2B5EF4-FFF2-40B4-BE49-F238E27FC236}">
                <a16:creationId xmlns:a16="http://schemas.microsoft.com/office/drawing/2014/main" id="{DD1C9DCB-4305-5F81-A002-1D36661C54D7}"/>
              </a:ext>
            </a:extLst>
          </p:cNvPr>
          <p:cNvSpPr/>
          <p:nvPr/>
        </p:nvSpPr>
        <p:spPr>
          <a:xfrm>
            <a:off x="8453404" y="1381192"/>
            <a:ext cx="1739279" cy="1534657"/>
          </a:xfrm>
          <a:custGeom>
            <a:avLst/>
            <a:gdLst>
              <a:gd name="connsiteX0" fmla="*/ 754540 w 1739279"/>
              <a:gd name="connsiteY0" fmla="*/ 0 h 1534657"/>
              <a:gd name="connsiteX1" fmla="*/ 1739279 w 1739279"/>
              <a:gd name="connsiteY1" fmla="*/ 6394 h 1534657"/>
              <a:gd name="connsiteX2" fmla="*/ 537130 w 1739279"/>
              <a:gd name="connsiteY2" fmla="*/ 1534657 h 1534657"/>
              <a:gd name="connsiteX3" fmla="*/ 0 w 1739279"/>
              <a:gd name="connsiteY3" fmla="*/ 1515474 h 1534657"/>
              <a:gd name="connsiteX4" fmla="*/ 754540 w 1739279"/>
              <a:gd name="connsiteY4" fmla="*/ 0 h 153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9279" h="1534657">
                <a:moveTo>
                  <a:pt x="754540" y="0"/>
                </a:moveTo>
                <a:lnTo>
                  <a:pt x="1739279" y="6394"/>
                </a:lnTo>
                <a:lnTo>
                  <a:pt x="537130" y="1534657"/>
                </a:lnTo>
                <a:lnTo>
                  <a:pt x="0" y="1515474"/>
                </a:lnTo>
                <a:lnTo>
                  <a:pt x="754540" y="0"/>
                </a:lnTo>
                <a:close/>
              </a:path>
            </a:pathLst>
          </a:custGeom>
          <a:solidFill>
            <a:srgbClr val="00693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6A685A8-130F-F7B0-FF43-8D2FC5B17E0D}"/>
              </a:ext>
            </a:extLst>
          </p:cNvPr>
          <p:cNvSpPr/>
          <p:nvPr/>
        </p:nvSpPr>
        <p:spPr>
          <a:xfrm>
            <a:off x="8466193" y="1368403"/>
            <a:ext cx="2461846" cy="1541052"/>
          </a:xfrm>
          <a:custGeom>
            <a:avLst/>
            <a:gdLst>
              <a:gd name="connsiteX0" fmla="*/ 0 w 2461846"/>
              <a:gd name="connsiteY0" fmla="*/ 1528263 h 1541052"/>
              <a:gd name="connsiteX1" fmla="*/ 1796828 w 2461846"/>
              <a:gd name="connsiteY1" fmla="*/ 0 h 1541052"/>
              <a:gd name="connsiteX2" fmla="*/ 2461846 w 2461846"/>
              <a:gd name="connsiteY2" fmla="*/ 6394 h 1541052"/>
              <a:gd name="connsiteX3" fmla="*/ 537130 w 2461846"/>
              <a:gd name="connsiteY3" fmla="*/ 1541052 h 1541052"/>
              <a:gd name="connsiteX4" fmla="*/ 0 w 2461846"/>
              <a:gd name="connsiteY4" fmla="*/ 1528263 h 1541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1846" h="1541052">
                <a:moveTo>
                  <a:pt x="0" y="1528263"/>
                </a:moveTo>
                <a:lnTo>
                  <a:pt x="1796828" y="0"/>
                </a:lnTo>
                <a:lnTo>
                  <a:pt x="2461846" y="6394"/>
                </a:lnTo>
                <a:lnTo>
                  <a:pt x="537130" y="1541052"/>
                </a:lnTo>
                <a:lnTo>
                  <a:pt x="0" y="1528263"/>
                </a:lnTo>
                <a:close/>
              </a:path>
            </a:pathLst>
          </a:custGeom>
          <a:solidFill>
            <a:srgbClr val="00693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4AEFF22C-950D-5106-602B-F3CBF009BA7E}"/>
              </a:ext>
            </a:extLst>
          </p:cNvPr>
          <p:cNvSpPr/>
          <p:nvPr/>
        </p:nvSpPr>
        <p:spPr>
          <a:xfrm>
            <a:off x="7040241" y="1694517"/>
            <a:ext cx="2001449" cy="1214938"/>
          </a:xfrm>
          <a:custGeom>
            <a:avLst/>
            <a:gdLst>
              <a:gd name="connsiteX0" fmla="*/ 2020632 w 2084577"/>
              <a:gd name="connsiteY0" fmla="*/ 1208543 h 1214938"/>
              <a:gd name="connsiteX1" fmla="*/ 1489897 w 2084577"/>
              <a:gd name="connsiteY1" fmla="*/ 1214938 h 1214938"/>
              <a:gd name="connsiteX2" fmla="*/ 0 w 2084577"/>
              <a:gd name="connsiteY2" fmla="*/ 0 h 1214938"/>
              <a:gd name="connsiteX3" fmla="*/ 914400 w 2084577"/>
              <a:gd name="connsiteY3" fmla="*/ 0 h 1214938"/>
              <a:gd name="connsiteX4" fmla="*/ 2084577 w 2084577"/>
              <a:gd name="connsiteY4" fmla="*/ 1157388 h 1214938"/>
              <a:gd name="connsiteX5" fmla="*/ 2020632 w 2084577"/>
              <a:gd name="connsiteY5" fmla="*/ 1208543 h 1214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4577" h="1214938">
                <a:moveTo>
                  <a:pt x="2020632" y="1208543"/>
                </a:moveTo>
                <a:lnTo>
                  <a:pt x="1489897" y="1214938"/>
                </a:lnTo>
                <a:lnTo>
                  <a:pt x="0" y="0"/>
                </a:lnTo>
                <a:lnTo>
                  <a:pt x="914400" y="0"/>
                </a:lnTo>
                <a:lnTo>
                  <a:pt x="2084577" y="1157388"/>
                </a:lnTo>
                <a:lnTo>
                  <a:pt x="2020632" y="1208543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08ECACB-B266-2E24-E59E-D9D4780CA4E2}"/>
              </a:ext>
            </a:extLst>
          </p:cNvPr>
          <p:cNvSpPr/>
          <p:nvPr/>
        </p:nvSpPr>
        <p:spPr>
          <a:xfrm>
            <a:off x="8459799" y="1700912"/>
            <a:ext cx="1745672" cy="1202148"/>
          </a:xfrm>
          <a:custGeom>
            <a:avLst/>
            <a:gdLst>
              <a:gd name="connsiteX0" fmla="*/ 0 w 1745672"/>
              <a:gd name="connsiteY0" fmla="*/ 1195754 h 1202148"/>
              <a:gd name="connsiteX1" fmla="*/ 569102 w 1745672"/>
              <a:gd name="connsiteY1" fmla="*/ 1202148 h 1202148"/>
              <a:gd name="connsiteX2" fmla="*/ 1745672 w 1745672"/>
              <a:gd name="connsiteY2" fmla="*/ 12789 h 1202148"/>
              <a:gd name="connsiteX3" fmla="*/ 818484 w 1745672"/>
              <a:gd name="connsiteY3" fmla="*/ 0 h 1202148"/>
              <a:gd name="connsiteX4" fmla="*/ 0 w 1745672"/>
              <a:gd name="connsiteY4" fmla="*/ 1195754 h 120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672" h="1202148">
                <a:moveTo>
                  <a:pt x="0" y="1195754"/>
                </a:moveTo>
                <a:lnTo>
                  <a:pt x="569102" y="1202148"/>
                </a:lnTo>
                <a:lnTo>
                  <a:pt x="1745672" y="12789"/>
                </a:lnTo>
                <a:lnTo>
                  <a:pt x="818484" y="0"/>
                </a:lnTo>
                <a:lnTo>
                  <a:pt x="0" y="1195754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7FD9A1A-F1CB-B283-EA2D-571D21CF641B}"/>
              </a:ext>
            </a:extLst>
          </p:cNvPr>
          <p:cNvSpPr/>
          <p:nvPr/>
        </p:nvSpPr>
        <p:spPr>
          <a:xfrm>
            <a:off x="6509505" y="2001449"/>
            <a:ext cx="2519396" cy="914400"/>
          </a:xfrm>
          <a:custGeom>
            <a:avLst/>
            <a:gdLst>
              <a:gd name="connsiteX0" fmla="*/ 2513001 w 2519396"/>
              <a:gd name="connsiteY0" fmla="*/ 914400 h 914400"/>
              <a:gd name="connsiteX1" fmla="*/ 1975871 w 2519396"/>
              <a:gd name="connsiteY1" fmla="*/ 908006 h 914400"/>
              <a:gd name="connsiteX2" fmla="*/ 0 w 2519396"/>
              <a:gd name="connsiteY2" fmla="*/ 0 h 914400"/>
              <a:gd name="connsiteX3" fmla="*/ 1016710 w 2519396"/>
              <a:gd name="connsiteY3" fmla="*/ 6394 h 914400"/>
              <a:gd name="connsiteX4" fmla="*/ 2519396 w 2519396"/>
              <a:gd name="connsiteY4" fmla="*/ 831273 h 914400"/>
              <a:gd name="connsiteX5" fmla="*/ 2513001 w 2519396"/>
              <a:gd name="connsiteY5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19396" h="914400">
                <a:moveTo>
                  <a:pt x="2513001" y="914400"/>
                </a:moveTo>
                <a:lnTo>
                  <a:pt x="1975871" y="908006"/>
                </a:lnTo>
                <a:lnTo>
                  <a:pt x="0" y="0"/>
                </a:lnTo>
                <a:lnTo>
                  <a:pt x="1016710" y="6394"/>
                </a:lnTo>
                <a:lnTo>
                  <a:pt x="2519396" y="831273"/>
                </a:lnTo>
                <a:lnTo>
                  <a:pt x="2513001" y="9144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E82097-0AEB-6C17-9E70-3AF863C3EB68}"/>
              </a:ext>
            </a:extLst>
          </p:cNvPr>
          <p:cNvSpPr txBox="1"/>
          <p:nvPr/>
        </p:nvSpPr>
        <p:spPr>
          <a:xfrm>
            <a:off x="10181080" y="12031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Berlin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A0AE01-7B82-FF98-0F71-B6342771859F}"/>
              </a:ext>
            </a:extLst>
          </p:cNvPr>
          <p:cNvSpPr txBox="1"/>
          <p:nvPr/>
        </p:nvSpPr>
        <p:spPr>
          <a:xfrm>
            <a:off x="6990745" y="1476467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Dresden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5C5AD4-81A0-1B27-34E0-56A5194CAED1}"/>
              </a:ext>
            </a:extLst>
          </p:cNvPr>
          <p:cNvSpPr txBox="1"/>
          <p:nvPr/>
        </p:nvSpPr>
        <p:spPr>
          <a:xfrm>
            <a:off x="9221976" y="148114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itinerary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9B8A92-CC01-7BEE-066C-D5C965530FF7}"/>
              </a:ext>
            </a:extLst>
          </p:cNvPr>
          <p:cNvSpPr txBox="1"/>
          <p:nvPr/>
        </p:nvSpPr>
        <p:spPr>
          <a:xfrm>
            <a:off x="6433166" y="1753122"/>
            <a:ext cx="1168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two-week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26C04BA-BB42-FB7C-DEA6-92A7A7FAEE54}"/>
              </a:ext>
            </a:extLst>
          </p:cNvPr>
          <p:cNvSpPr txBox="1"/>
          <p:nvPr/>
        </p:nvSpPr>
        <p:spPr>
          <a:xfrm>
            <a:off x="9112362" y="1203163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ea typeface="+mn-ea"/>
                <a:cs typeface="+mn-cs"/>
              </a:rPr>
              <a:t>Hamburg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649B3E-BF37-8F2F-ECE0-92BA5FC0D5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AI in Qualitative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C607F-42F8-D1AF-697B-3F83EFF374E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17DE0E-AFB1-41FD-BC35-27DB61CA125F}" type="slidenum">
              <a:rPr kumimoji="0" lang="en-AU" sz="984" b="0" i="0" u="none" strike="noStrike" kern="1200" cap="none" spc="0" normalizeH="0" baseline="0" noProof="0" smtClean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108827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984" b="0" i="0" u="none" strike="noStrike" kern="1200" cap="none" spc="0" normalizeH="0" baseline="0" noProof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63A13-1E37-5EC1-F43B-01320F997A8C}"/>
              </a:ext>
            </a:extLst>
          </p:cNvPr>
          <p:cNvSpPr txBox="1"/>
          <p:nvPr/>
        </p:nvSpPr>
        <p:spPr>
          <a:xfrm>
            <a:off x="6435946" y="3619550"/>
            <a:ext cx="458970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Sure, here's a possible itinerary for a two-week trip to Hamburg, Berlin, and Dresden:</a:t>
            </a:r>
          </a:p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Day 1-3: Hamburg</a:t>
            </a:r>
          </a:p>
          <a:p>
            <a:pPr marL="285750" marR="0" lvl="0" indent="-28575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Explore the historic center of Hamburg and visit the impressive Elbphilharmonie concert hall</a:t>
            </a:r>
          </a:p>
          <a:p>
            <a:pPr marL="285750" marR="0" lvl="0" indent="-28575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Andale Mono" panose="020B0509000000000004" pitchFamily="49" charset="0"/>
                <a:ea typeface="Menlo" panose="020B0609030804020204" pitchFamily="49" charset="0"/>
                <a:cs typeface="Menlo" panose="020B0609030804020204" pitchFamily="49" charset="0"/>
              </a:rPr>
              <a:t>Take a boat tour of Hamburg's harbor and visit the International Maritime Museum</a:t>
            </a:r>
          </a:p>
          <a:p>
            <a:pPr marL="0" marR="0" lvl="0" indent="0" algn="l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693E"/>
              </a:solidFill>
              <a:effectLst/>
              <a:uLnTx/>
              <a:uFillTx/>
              <a:latin typeface="Andale Mono" panose="020B05090000000000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BC63AA-042E-F7B0-3D72-DB13391426BB}"/>
              </a:ext>
            </a:extLst>
          </p:cNvPr>
          <p:cNvSpPr/>
          <p:nvPr/>
        </p:nvSpPr>
        <p:spPr>
          <a:xfrm>
            <a:off x="6504591" y="3619550"/>
            <a:ext cx="4589704" cy="287339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96000">
                <a:srgbClr val="FFFFFF"/>
              </a:gs>
              <a:gs pos="48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27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365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8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200"/>
                            </p:stCondLst>
                            <p:childTnLst>
                              <p:par>
                                <p:cTn id="6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4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6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800"/>
                            </p:stCondLst>
                            <p:childTnLst>
                              <p:par>
                                <p:cTn id="7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40" grpId="0"/>
      <p:bldP spid="41" grpId="0"/>
      <p:bldP spid="42" grpId="0"/>
      <p:bldP spid="43" grpId="0"/>
      <p:bldP spid="48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385B3-7932-A472-B35F-97DD616C160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39725">
              <a:buSzPct val="80000"/>
              <a:buFont typeface="System Font Regular"/>
              <a:buChar char="🧨"/>
            </a:pPr>
            <a:r>
              <a:rPr lang="en-US" dirty="0"/>
              <a:t>Concept of “semantic similarity” very powerful</a:t>
            </a:r>
          </a:p>
          <a:p>
            <a:pPr marL="401638" indent="-392113">
              <a:buSzPct val="80000"/>
              <a:buFont typeface="System Font Regular"/>
              <a:buChar char="🦾"/>
            </a:pPr>
            <a:r>
              <a:rPr lang="en-US" dirty="0"/>
              <a:t>LLM’s are excellent at picking up patterns in language</a:t>
            </a:r>
          </a:p>
          <a:p>
            <a:pPr marL="401638" indent="-392113">
              <a:buSzPct val="80000"/>
              <a:buFont typeface="System Font Regular"/>
              <a:buChar char="👉"/>
            </a:pPr>
            <a:r>
              <a:rPr lang="en-US" dirty="0"/>
              <a:t>Let’s look at an example!</a:t>
            </a:r>
          </a:p>
          <a:p>
            <a:endParaRPr lang="en-US" dirty="0"/>
          </a:p>
          <a:p>
            <a:pPr marL="401638" indent="-392113">
              <a:buSzPct val="80000"/>
              <a:buFont typeface="System Font Regular"/>
              <a:buChar char="🤖"/>
            </a:pPr>
            <a:r>
              <a:rPr lang="en-US" dirty="0"/>
              <a:t>By the way: All responses for the following demos were generated using Claude 3.7 Sonnet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926B29-D9A1-4962-FEF7-BEF009C0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AI do for qualitative analysis?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88DC9-E253-26A9-061A-7B536E9A0C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D5FF1-951D-B606-9550-10702863C9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9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1C31E-A15F-C7B6-0F7B-4F0D53A82F4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1638" indent="-392113">
              <a:buSzPct val="80000"/>
              <a:buFont typeface="System Font Regular"/>
              <a:buChar char="📚"/>
            </a:pPr>
            <a:r>
              <a:rPr lang="en-US" dirty="0"/>
              <a:t>Large Language Models are excellent text processors</a:t>
            </a:r>
          </a:p>
          <a:p>
            <a:pPr marL="401638" indent="-392113">
              <a:buSzPct val="80000"/>
              <a:buFont typeface="System Font Regular"/>
              <a:buChar char="🎯"/>
            </a:pPr>
            <a:r>
              <a:rPr lang="en-US" dirty="0"/>
              <a:t>Semantic embeddings are a useful tool to capture contextual information in text</a:t>
            </a:r>
          </a:p>
          <a:p>
            <a:pPr marL="401638" indent="-447675">
              <a:buSzPct val="80000"/>
              <a:buFont typeface="System Font Regular"/>
              <a:buChar char="🤝"/>
            </a:pPr>
            <a:r>
              <a:rPr lang="en-US" dirty="0"/>
              <a:t>Using a Human-in-the-Loop approach, AI holds a lot of potential to speed up and scale qualitative analysis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2338F-1305-9126-FCBA-B1CFE573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AA77F-1D96-2EE8-C631-7F9215307F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2A46B-97D1-2A9B-891C-E5FC7BEFA1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2729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467DE-AE82-33B6-31AA-7462F6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567" y="2895600"/>
            <a:ext cx="7389409" cy="2015106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F0691-6B0B-4756-FA40-9354F2232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3FB61-EF17-0D49-50C8-8F57EFD2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33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18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</a:t>
            </a:r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cpde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-talk</a:t>
            </a: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2022890" cy="2396106"/>
          </a:xfrm>
        </p:spPr>
        <p:txBody>
          <a:bodyPr/>
          <a:lstStyle/>
          <a:p>
            <a:r>
              <a:rPr lang="en-AU" sz="8000" dirty="0"/>
              <a:t>AI in Qualitative Analysis</a:t>
            </a:r>
            <a:br>
              <a:rPr lang="en-AU" dirty="0"/>
            </a:br>
            <a:r>
              <a:rPr lang="en-AU" sz="6000" dirty="0">
                <a:latin typeface="National 2" panose="020B0504030502020203" pitchFamily="34" charset="77"/>
              </a:rPr>
              <a:t>CPDE Lunch &amp; Learn</a:t>
            </a: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81CACA-9D8D-CF61-BE03-860A3E1D851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63550" indent="-454025">
              <a:buSzPct val="80000"/>
              <a:buFont typeface="System Font Regular"/>
              <a:buChar char="🎉"/>
            </a:pPr>
            <a:r>
              <a:rPr lang="en-US" dirty="0"/>
              <a:t>Artificial Intelligence (AI) seems to be everywhere, all of a sudden</a:t>
            </a:r>
          </a:p>
          <a:p>
            <a:pPr marL="463550" indent="-454025">
              <a:buSzPct val="80000"/>
              <a:buFont typeface="System Font Regular"/>
              <a:buChar char="🏋"/>
            </a:pPr>
            <a:r>
              <a:rPr lang="en-US" dirty="0"/>
              <a:t>Large Language Models’ (LLM) capabilities are impressive</a:t>
            </a:r>
          </a:p>
          <a:p>
            <a:pPr marL="466725" indent="-457200">
              <a:buSzPct val="80000"/>
              <a:buFont typeface="System Font Regular"/>
              <a:buChar char="🌊"/>
            </a:pPr>
            <a:r>
              <a:rPr lang="en-US" dirty="0"/>
              <a:t>A wave of new and shiny AI tools is flooding the scene</a:t>
            </a:r>
          </a:p>
          <a:p>
            <a:pPr marL="463550" indent="-463550">
              <a:buSzPct val="80000"/>
              <a:buFont typeface="System Font Regular"/>
              <a:buChar char="🤖"/>
            </a:pPr>
            <a:r>
              <a:rPr lang="en-US" dirty="0"/>
              <a:t>AI components are making their way into many analysis workflows and tools</a:t>
            </a:r>
          </a:p>
          <a:p>
            <a:pPr marL="463550" indent="-454025">
              <a:buSzPct val="80000"/>
              <a:buFont typeface="System Font Regular"/>
              <a:buChar char="🤔"/>
            </a:pPr>
            <a:r>
              <a:rPr lang="en-US" dirty="0"/>
              <a:t>AI literacy is a critical skill for everyone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3DB2CC-9BC9-DFC4-D645-4DD2407A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talk about this?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92F4D-021F-F440-735B-9C2CCC6CD2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FCF0A-C645-332F-828B-BFE184A5009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8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8C868F-E0E4-5628-5B36-F4AED1F40EC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anchor="t"/>
          <a:lstStyle/>
          <a:p>
            <a:pPr marL="463550" lvl="0" indent="-454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NTR"/>
              <a:buChar char="💬"/>
            </a:pPr>
            <a:r>
              <a:rPr lang="en-US" dirty="0"/>
              <a:t>Explain how Large Language Models (de-)construct language</a:t>
            </a:r>
          </a:p>
          <a:p>
            <a:pPr marL="46672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🧭"/>
            </a:pPr>
            <a:r>
              <a:rPr lang="en-US" dirty="0"/>
              <a:t>Show how AI can help explore qualitative data</a:t>
            </a:r>
          </a:p>
          <a:p>
            <a:pPr marL="466725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Font typeface="System Font Regular"/>
              <a:buChar char="🔬"/>
            </a:pPr>
            <a:r>
              <a:rPr lang="en-US" dirty="0"/>
              <a:t>Equip you with critical knowledge to assess new tools and techniques</a:t>
            </a:r>
          </a:p>
          <a:p>
            <a:pPr marL="463550" indent="-454025">
              <a:lnSpc>
                <a:spcPct val="150000"/>
              </a:lnSpc>
              <a:buSzPct val="80000"/>
              <a:buFont typeface="System Font Regular"/>
              <a:buChar char="✨"/>
            </a:pPr>
            <a:r>
              <a:rPr lang="en-US" dirty="0"/>
              <a:t>Spark ideas and conversation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1B977-30DB-9253-8882-120C64DC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this talk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FC834-3F70-32E7-E6DB-B01DE2B34B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EDA73-84D8-9855-6759-21522E7478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135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CC1AA4-4C5C-57C0-C346-A7C5070E70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590800"/>
            <a:ext cx="11546007" cy="3902141"/>
          </a:xfrm>
        </p:spPr>
        <p:txBody>
          <a:bodyPr/>
          <a:lstStyle/>
          <a:p>
            <a:pPr marL="344488" indent="-339725">
              <a:buSzPct val="80000"/>
              <a:buFont typeface="System Font Regular"/>
              <a:buChar char="🥇"/>
            </a:pPr>
            <a:r>
              <a:rPr lang="en-US" dirty="0"/>
              <a:t>LLMs can do exactly one thing: </a:t>
            </a:r>
          </a:p>
          <a:p>
            <a:pPr marL="804863" lvl="1" indent="-341313">
              <a:buSzPct val="80000"/>
              <a:buFont typeface="System Font Regular"/>
              <a:buChar char="🔮"/>
            </a:pPr>
            <a:r>
              <a:rPr lang="en-US" dirty="0"/>
              <a:t>Predict the next word given a sequence of input words</a:t>
            </a:r>
          </a:p>
          <a:p>
            <a:pPr marL="344488" indent="-344488">
              <a:buSzPct val="80000"/>
              <a:buFont typeface="System Font Regular"/>
              <a:buChar char="🦜"/>
            </a:pPr>
            <a:r>
              <a:rPr lang="en-US" dirty="0"/>
              <a:t>Everything else they do is a clever use of this singular ability!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1721CE-585B-E01B-6E1D-69F85432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How Large Language Model’s (de-)construct language</a:t>
            </a:r>
            <a:br>
              <a:rPr lang="en-US" dirty="0"/>
            </a:br>
            <a:r>
              <a:rPr lang="en-US" dirty="0"/>
              <a:t>What </a:t>
            </a:r>
            <a:r>
              <a:rPr lang="en-US" i="1" dirty="0"/>
              <a:t>can’t</a:t>
            </a:r>
            <a:r>
              <a:rPr lang="en-US" dirty="0"/>
              <a:t> AI do?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58F5C-3A61-B291-0910-4D173E8C0F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F393E1-C1A9-51AC-838F-0352F29756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349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8C162B-56C3-C0D9-3456-FEC169F4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How Large Language Model’s (de-)construct language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/>
              <a:t>The fundamental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B06A1-E6DB-EF44-9914-CF7EDB27DEC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5025E-2DE1-FA38-503A-27A8A73CA8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  <p:grpSp>
        <p:nvGrpSpPr>
          <p:cNvPr id="6" name="Google Shape;352;p6">
            <a:extLst>
              <a:ext uri="{FF2B5EF4-FFF2-40B4-BE49-F238E27FC236}">
                <a16:creationId xmlns:a16="http://schemas.microsoft.com/office/drawing/2014/main" id="{B51E0611-5498-2488-8AB7-6F9A7D75AAF5}"/>
              </a:ext>
            </a:extLst>
          </p:cNvPr>
          <p:cNvGrpSpPr/>
          <p:nvPr/>
        </p:nvGrpSpPr>
        <p:grpSpPr>
          <a:xfrm>
            <a:off x="4914900" y="2971800"/>
            <a:ext cx="2362200" cy="2362200"/>
            <a:chOff x="4953000" y="2971800"/>
            <a:chExt cx="2362200" cy="2362200"/>
          </a:xfrm>
        </p:grpSpPr>
        <p:pic>
          <p:nvPicPr>
            <p:cNvPr id="7" name="Google Shape;353;p6">
              <a:extLst>
                <a:ext uri="{FF2B5EF4-FFF2-40B4-BE49-F238E27FC236}">
                  <a16:creationId xmlns:a16="http://schemas.microsoft.com/office/drawing/2014/main" id="{5450F6CB-5497-9E41-6F17-CB6A5F4F576D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72100" y="339090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54;p6">
              <a:extLst>
                <a:ext uri="{FF2B5EF4-FFF2-40B4-BE49-F238E27FC236}">
                  <a16:creationId xmlns:a16="http://schemas.microsoft.com/office/drawing/2014/main" id="{108664C0-7967-260B-F6BD-B1D449BE0A8F}"/>
                </a:ext>
              </a:extLst>
            </p:cNvPr>
            <p:cNvSpPr/>
            <p:nvPr/>
          </p:nvSpPr>
          <p:spPr>
            <a:xfrm>
              <a:off x="4953000" y="2971800"/>
              <a:ext cx="2362200" cy="2362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004C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14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ational 2" panose="020B0504030502020203" pitchFamily="34" charset="77"/>
                <a:cs typeface="Arial"/>
                <a:sym typeface="Arial"/>
              </a:endParaRPr>
            </a:p>
          </p:txBody>
        </p:sp>
      </p:grpSp>
      <p:sp>
        <p:nvSpPr>
          <p:cNvPr id="9" name="Google Shape;355;p6">
            <a:extLst>
              <a:ext uri="{FF2B5EF4-FFF2-40B4-BE49-F238E27FC236}">
                <a16:creationId xmlns:a16="http://schemas.microsoft.com/office/drawing/2014/main" id="{7888B9EC-F517-78C5-308E-D6DD9920D2A5}"/>
              </a:ext>
            </a:extLst>
          </p:cNvPr>
          <p:cNvSpPr txBox="1"/>
          <p:nvPr/>
        </p:nvSpPr>
        <p:spPr>
          <a:xfrm>
            <a:off x="1638300" y="3952845"/>
            <a:ext cx="271099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cs typeface="Arial"/>
                <a:sym typeface="Arial"/>
              </a:rPr>
              <a:t>ChatGPT finishes your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tional 2" panose="020B0504030502020203" pitchFamily="34" charset="77"/>
              <a:cs typeface="Arial"/>
              <a:sym typeface="Arial"/>
            </a:endParaRPr>
          </a:p>
        </p:txBody>
      </p:sp>
      <p:cxnSp>
        <p:nvCxnSpPr>
          <p:cNvPr id="10" name="Google Shape;356;p6">
            <a:extLst>
              <a:ext uri="{FF2B5EF4-FFF2-40B4-BE49-F238E27FC236}">
                <a16:creationId xmlns:a16="http://schemas.microsoft.com/office/drawing/2014/main" id="{6A326B8A-2AEF-66D1-0124-18928E054372}"/>
              </a:ext>
            </a:extLst>
          </p:cNvPr>
          <p:cNvCxnSpPr>
            <a:stCxn id="9" idx="3"/>
          </p:cNvCxnSpPr>
          <p:nvPr/>
        </p:nvCxnSpPr>
        <p:spPr>
          <a:xfrm>
            <a:off x="4349299" y="4152900"/>
            <a:ext cx="489300" cy="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1" name="Google Shape;357;p6">
            <a:extLst>
              <a:ext uri="{FF2B5EF4-FFF2-40B4-BE49-F238E27FC236}">
                <a16:creationId xmlns:a16="http://schemas.microsoft.com/office/drawing/2014/main" id="{18F88B38-99BA-DE10-AA5D-A249BF354ACE}"/>
              </a:ext>
            </a:extLst>
          </p:cNvPr>
          <p:cNvSpPr txBox="1"/>
          <p:nvPr/>
        </p:nvSpPr>
        <p:spPr>
          <a:xfrm>
            <a:off x="8115300" y="3941849"/>
            <a:ext cx="1670650" cy="4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43" b="0" i="0" u="none" strike="noStrike" kern="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cs typeface="Arial"/>
                <a:sym typeface="Arial"/>
              </a:rPr>
              <a:t>homework.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tional 2" panose="020B0504030502020203" pitchFamily="34" charset="77"/>
              <a:cs typeface="Arial"/>
              <a:sym typeface="Arial"/>
            </a:endParaRPr>
          </a:p>
        </p:txBody>
      </p:sp>
      <p:sp>
        <p:nvSpPr>
          <p:cNvPr id="12" name="Google Shape;358;p6">
            <a:extLst>
              <a:ext uri="{FF2B5EF4-FFF2-40B4-BE49-F238E27FC236}">
                <a16:creationId xmlns:a16="http://schemas.microsoft.com/office/drawing/2014/main" id="{B91DDA1C-3310-79B5-D97E-02327BCCE706}"/>
              </a:ext>
            </a:extLst>
          </p:cNvPr>
          <p:cNvSpPr txBox="1"/>
          <p:nvPr/>
        </p:nvSpPr>
        <p:spPr>
          <a:xfrm>
            <a:off x="8102237" y="3941849"/>
            <a:ext cx="1670650" cy="4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43" b="0" i="0" u="none" strike="noStrike" kern="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cs typeface="Arial"/>
                <a:sym typeface="Arial"/>
              </a:rPr>
              <a:t>sandwich.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tional 2" panose="020B0504030502020203" pitchFamily="34" charset="77"/>
              <a:cs typeface="Arial"/>
              <a:sym typeface="Arial"/>
            </a:endParaRPr>
          </a:p>
        </p:txBody>
      </p:sp>
      <p:sp>
        <p:nvSpPr>
          <p:cNvPr id="13" name="Google Shape;359;p6">
            <a:extLst>
              <a:ext uri="{FF2B5EF4-FFF2-40B4-BE49-F238E27FC236}">
                <a16:creationId xmlns:a16="http://schemas.microsoft.com/office/drawing/2014/main" id="{19A7D2D3-279B-FA51-4963-02BE6F8797DC}"/>
              </a:ext>
            </a:extLst>
          </p:cNvPr>
          <p:cNvSpPr txBox="1"/>
          <p:nvPr/>
        </p:nvSpPr>
        <p:spPr>
          <a:xfrm>
            <a:off x="8102237" y="3941849"/>
            <a:ext cx="1670650" cy="42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143" b="0" i="0" u="none" strike="noStrike" kern="0" cap="none" spc="0" normalizeH="0" baseline="0" noProof="0" dirty="0">
                <a:ln>
                  <a:noFill/>
                </a:ln>
                <a:solidFill>
                  <a:srgbClr val="00693E"/>
                </a:solidFill>
                <a:effectLst/>
                <a:uLnTx/>
                <a:uFillTx/>
                <a:latin typeface="National 2" panose="020B0504030502020203" pitchFamily="34" charset="77"/>
                <a:cs typeface="Arial"/>
                <a:sym typeface="Arial"/>
              </a:rPr>
              <a:t>sentence.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ational 2" panose="020B0504030502020203" pitchFamily="34" charset="77"/>
              <a:cs typeface="Arial"/>
              <a:sym typeface="Arial"/>
            </a:endParaRPr>
          </a:p>
        </p:txBody>
      </p:sp>
      <p:cxnSp>
        <p:nvCxnSpPr>
          <p:cNvPr id="14" name="Google Shape;360;p6">
            <a:extLst>
              <a:ext uri="{FF2B5EF4-FFF2-40B4-BE49-F238E27FC236}">
                <a16:creationId xmlns:a16="http://schemas.microsoft.com/office/drawing/2014/main" id="{DD2945BB-5D34-ED51-5867-9582CFB729BD}"/>
              </a:ext>
            </a:extLst>
          </p:cNvPr>
          <p:cNvCxnSpPr/>
          <p:nvPr/>
        </p:nvCxnSpPr>
        <p:spPr>
          <a:xfrm>
            <a:off x="7353300" y="4134649"/>
            <a:ext cx="748937" cy="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96459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1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1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2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96277-A9AA-B794-6B8D-83E24FAC9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3DEC5-A155-A9AA-C06A-A1C6B5FC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How Large Language Model’s (de-)construct language</a:t>
            </a:r>
            <a:br>
              <a:rPr lang="en-US" dirty="0"/>
            </a:br>
            <a:r>
              <a:rPr lang="en-US" dirty="0"/>
              <a:t>Predicting in a loop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AFDB5-C9E0-5875-516E-C432F224B0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 dirty="0"/>
              <a:t>AI in Qualitative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DA520-2B0A-7D44-3B9E-0C9AB4C5B3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  <p:grpSp>
        <p:nvGrpSpPr>
          <p:cNvPr id="15" name="Google Shape;368;p7">
            <a:extLst>
              <a:ext uri="{FF2B5EF4-FFF2-40B4-BE49-F238E27FC236}">
                <a16:creationId xmlns:a16="http://schemas.microsoft.com/office/drawing/2014/main" id="{34C9A2C4-A856-E406-C00B-B927350AB807}"/>
              </a:ext>
            </a:extLst>
          </p:cNvPr>
          <p:cNvGrpSpPr/>
          <p:nvPr/>
        </p:nvGrpSpPr>
        <p:grpSpPr>
          <a:xfrm>
            <a:off x="3429000" y="2971800"/>
            <a:ext cx="2362200" cy="2362200"/>
            <a:chOff x="4953000" y="2971800"/>
            <a:chExt cx="2362200" cy="2362200"/>
          </a:xfrm>
        </p:grpSpPr>
        <p:pic>
          <p:nvPicPr>
            <p:cNvPr id="16" name="Google Shape;369;p7">
              <a:extLst>
                <a:ext uri="{FF2B5EF4-FFF2-40B4-BE49-F238E27FC236}">
                  <a16:creationId xmlns:a16="http://schemas.microsoft.com/office/drawing/2014/main" id="{4022A54B-8C5D-171A-0530-4DB978C39F0B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72100" y="339090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370;p7">
              <a:extLst>
                <a:ext uri="{FF2B5EF4-FFF2-40B4-BE49-F238E27FC236}">
                  <a16:creationId xmlns:a16="http://schemas.microsoft.com/office/drawing/2014/main" id="{2092BB03-F032-1D5D-2E51-205210E24A15}"/>
                </a:ext>
              </a:extLst>
            </p:cNvPr>
            <p:cNvSpPr/>
            <p:nvPr/>
          </p:nvSpPr>
          <p:spPr>
            <a:xfrm>
              <a:off x="4953000" y="2971800"/>
              <a:ext cx="2362200" cy="2362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004C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3" dirty="0">
                <a:solidFill>
                  <a:schemeClr val="lt1"/>
                </a:solidFill>
                <a:latin typeface="National 2" panose="020B0504030502020203" pitchFamily="34" charset="77"/>
                <a:sym typeface="Arial"/>
              </a:endParaRPr>
            </a:p>
          </p:txBody>
        </p:sp>
      </p:grpSp>
      <p:sp>
        <p:nvSpPr>
          <p:cNvPr id="18" name="Google Shape;371;p7">
            <a:extLst>
              <a:ext uri="{FF2B5EF4-FFF2-40B4-BE49-F238E27FC236}">
                <a16:creationId xmlns:a16="http://schemas.microsoft.com/office/drawing/2014/main" id="{3CDA9EAC-BFA9-6714-1BEB-BAB99D78408D}"/>
              </a:ext>
            </a:extLst>
          </p:cNvPr>
          <p:cNvSpPr txBox="1"/>
          <p:nvPr/>
        </p:nvSpPr>
        <p:spPr>
          <a:xfrm>
            <a:off x="152400" y="3941846"/>
            <a:ext cx="20903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Write a sentence</a:t>
            </a:r>
            <a:endParaRPr dirty="0">
              <a:latin typeface="National 2" panose="020B0504030502020203" pitchFamily="34" charset="77"/>
            </a:endParaRPr>
          </a:p>
        </p:txBody>
      </p:sp>
      <p:sp>
        <p:nvSpPr>
          <p:cNvPr id="19" name="Google Shape;372;p7">
            <a:extLst>
              <a:ext uri="{FF2B5EF4-FFF2-40B4-BE49-F238E27FC236}">
                <a16:creationId xmlns:a16="http://schemas.microsoft.com/office/drawing/2014/main" id="{A789F4E8-C9AC-5409-BB85-BE746AD4F97F}"/>
              </a:ext>
            </a:extLst>
          </p:cNvPr>
          <p:cNvSpPr txBox="1"/>
          <p:nvPr/>
        </p:nvSpPr>
        <p:spPr>
          <a:xfrm>
            <a:off x="6172200" y="3978122"/>
            <a:ext cx="55496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1"/>
                </a:solidFill>
                <a:latin typeface="National 2" panose="020B0504030502020203" pitchFamily="34" charset="77"/>
                <a:sym typeface="Arial"/>
              </a:rPr>
              <a:t>The</a:t>
            </a:r>
            <a:endParaRPr dirty="0">
              <a:latin typeface="National 2" panose="020B0504030502020203" pitchFamily="34" charset="77"/>
            </a:endParaRPr>
          </a:p>
        </p:txBody>
      </p:sp>
      <p:cxnSp>
        <p:nvCxnSpPr>
          <p:cNvPr id="20" name="Google Shape;373;p7">
            <a:extLst>
              <a:ext uri="{FF2B5EF4-FFF2-40B4-BE49-F238E27FC236}">
                <a16:creationId xmlns:a16="http://schemas.microsoft.com/office/drawing/2014/main" id="{3CD99755-0110-0EF3-A1BC-8B2075C8A0C7}"/>
              </a:ext>
            </a:extLst>
          </p:cNvPr>
          <p:cNvCxnSpPr>
            <a:stCxn id="18" idx="3"/>
          </p:cNvCxnSpPr>
          <p:nvPr/>
        </p:nvCxnSpPr>
        <p:spPr>
          <a:xfrm>
            <a:off x="2242716" y="4141901"/>
            <a:ext cx="1110000" cy="1110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1" name="Google Shape;374;p7">
            <a:extLst>
              <a:ext uri="{FF2B5EF4-FFF2-40B4-BE49-F238E27FC236}">
                <a16:creationId xmlns:a16="http://schemas.microsoft.com/office/drawing/2014/main" id="{D13410BC-0F4A-FFB2-806C-AF8D1995C87D}"/>
              </a:ext>
            </a:extLst>
          </p:cNvPr>
          <p:cNvCxnSpPr>
            <a:endCxn id="19" idx="1"/>
          </p:cNvCxnSpPr>
          <p:nvPr/>
        </p:nvCxnSpPr>
        <p:spPr>
          <a:xfrm>
            <a:off x="5867400" y="4140799"/>
            <a:ext cx="304800" cy="660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2" name="Google Shape;375;p7">
            <a:extLst>
              <a:ext uri="{FF2B5EF4-FFF2-40B4-BE49-F238E27FC236}">
                <a16:creationId xmlns:a16="http://schemas.microsoft.com/office/drawing/2014/main" id="{776C6056-4922-36CE-6F26-8D4A66A0E8B0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6700"/>
            <a:ext cx="1790700" cy="1017300"/>
          </a:xfrm>
          <a:prstGeom prst="curvedConnector4">
            <a:avLst>
              <a:gd name="adj1" fmla="val 243"/>
              <a:gd name="adj2" fmla="val 182181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3" name="Google Shape;376;p7">
            <a:extLst>
              <a:ext uri="{FF2B5EF4-FFF2-40B4-BE49-F238E27FC236}">
                <a16:creationId xmlns:a16="http://schemas.microsoft.com/office/drawing/2014/main" id="{55AE8245-1B98-3CA3-724D-CDBE511A7D4B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20000"/>
            <a:ext cx="2495700" cy="1014000"/>
          </a:xfrm>
          <a:prstGeom prst="curvedConnector4">
            <a:avLst>
              <a:gd name="adj1" fmla="val -354"/>
              <a:gd name="adj2" fmla="val 207569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4" name="Google Shape;377;p7">
            <a:extLst>
              <a:ext uri="{FF2B5EF4-FFF2-40B4-BE49-F238E27FC236}">
                <a16:creationId xmlns:a16="http://schemas.microsoft.com/office/drawing/2014/main" id="{AE1DE391-4376-27AF-CB57-C45EEA1ABEFC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0100"/>
            <a:ext cx="3190800" cy="1023900"/>
          </a:xfrm>
          <a:prstGeom prst="curvedConnector4">
            <a:avLst>
              <a:gd name="adj1" fmla="val -236"/>
              <a:gd name="adj2" fmla="val 220562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5" name="Google Shape;378;p7">
            <a:extLst>
              <a:ext uri="{FF2B5EF4-FFF2-40B4-BE49-F238E27FC236}">
                <a16:creationId xmlns:a16="http://schemas.microsoft.com/office/drawing/2014/main" id="{DBEE8BF6-72F1-CD34-4F07-347E38B74C30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5200"/>
            <a:ext cx="3784200" cy="1018800"/>
          </a:xfrm>
          <a:prstGeom prst="curvedConnector4">
            <a:avLst>
              <a:gd name="adj1" fmla="val -124"/>
              <a:gd name="adj2" fmla="val 228860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6" name="Google Shape;379;p7">
            <a:extLst>
              <a:ext uri="{FF2B5EF4-FFF2-40B4-BE49-F238E27FC236}">
                <a16:creationId xmlns:a16="http://schemas.microsoft.com/office/drawing/2014/main" id="{054FFE61-B7B1-FF08-AEAF-0952527E1C31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0100"/>
            <a:ext cx="4383000" cy="1023900"/>
          </a:xfrm>
          <a:prstGeom prst="curvedConnector4">
            <a:avLst>
              <a:gd name="adj1" fmla="val 19"/>
              <a:gd name="adj2" fmla="val 239699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7" name="Google Shape;380;p7">
            <a:extLst>
              <a:ext uri="{FF2B5EF4-FFF2-40B4-BE49-F238E27FC236}">
                <a16:creationId xmlns:a16="http://schemas.microsoft.com/office/drawing/2014/main" id="{99C84AAF-91F8-3B61-00DB-A3BCD9DF9E3B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0100"/>
            <a:ext cx="5067900" cy="1023900"/>
          </a:xfrm>
          <a:prstGeom prst="curvedConnector4">
            <a:avLst>
              <a:gd name="adj1" fmla="val 69"/>
              <a:gd name="adj2" fmla="val 247354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8" name="Google Shape;381;p7">
            <a:extLst>
              <a:ext uri="{FF2B5EF4-FFF2-40B4-BE49-F238E27FC236}">
                <a16:creationId xmlns:a16="http://schemas.microsoft.com/office/drawing/2014/main" id="{F12BEA72-D835-FE0E-1EB5-E1F51CB5F77E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6700"/>
            <a:ext cx="5563200" cy="1017300"/>
          </a:xfrm>
          <a:prstGeom prst="curvedConnector4">
            <a:avLst>
              <a:gd name="adj1" fmla="val -181"/>
              <a:gd name="adj2" fmla="val 252805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29" name="Google Shape;382;p7">
            <a:extLst>
              <a:ext uri="{FF2B5EF4-FFF2-40B4-BE49-F238E27FC236}">
                <a16:creationId xmlns:a16="http://schemas.microsoft.com/office/drawing/2014/main" id="{492FCCED-E810-D453-FA80-27E4DA56B52C}"/>
              </a:ext>
            </a:extLst>
          </p:cNvPr>
          <p:cNvCxnSpPr>
            <a:endCxn id="17" idx="2"/>
          </p:cNvCxnSpPr>
          <p:nvPr/>
        </p:nvCxnSpPr>
        <p:spPr>
          <a:xfrm flipH="1">
            <a:off x="4610100" y="4310100"/>
            <a:ext cx="6134700" cy="1023900"/>
          </a:xfrm>
          <a:prstGeom prst="curvedConnector4">
            <a:avLst>
              <a:gd name="adj1" fmla="val 23"/>
              <a:gd name="adj2" fmla="val 258836"/>
            </a:avLst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0" name="Google Shape;383;p7">
            <a:extLst>
              <a:ext uri="{FF2B5EF4-FFF2-40B4-BE49-F238E27FC236}">
                <a16:creationId xmlns:a16="http://schemas.microsoft.com/office/drawing/2014/main" id="{2D22D1CC-6D97-4615-9541-4D36CD0E3A70}"/>
              </a:ext>
            </a:extLst>
          </p:cNvPr>
          <p:cNvSpPr txBox="1"/>
          <p:nvPr/>
        </p:nvSpPr>
        <p:spPr>
          <a:xfrm>
            <a:off x="6661996" y="3981365"/>
            <a:ext cx="7995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quick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1" name="Google Shape;384;p7">
            <a:extLst>
              <a:ext uri="{FF2B5EF4-FFF2-40B4-BE49-F238E27FC236}">
                <a16:creationId xmlns:a16="http://schemas.microsoft.com/office/drawing/2014/main" id="{E0CFC6B5-57C1-827E-0B0F-762B014D5570}"/>
              </a:ext>
            </a:extLst>
          </p:cNvPr>
          <p:cNvSpPr txBox="1"/>
          <p:nvPr/>
        </p:nvSpPr>
        <p:spPr>
          <a:xfrm>
            <a:off x="7393938" y="3974801"/>
            <a:ext cx="7995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brown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2" name="Google Shape;385;p7">
            <a:extLst>
              <a:ext uri="{FF2B5EF4-FFF2-40B4-BE49-F238E27FC236}">
                <a16:creationId xmlns:a16="http://schemas.microsoft.com/office/drawing/2014/main" id="{B489E8E1-D626-F2DA-E4DD-B3FF44C3E3FF}"/>
              </a:ext>
            </a:extLst>
          </p:cNvPr>
          <p:cNvSpPr txBox="1"/>
          <p:nvPr/>
        </p:nvSpPr>
        <p:spPr>
          <a:xfrm>
            <a:off x="8126386" y="3978117"/>
            <a:ext cx="6090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fox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3" name="Google Shape;386;p7">
            <a:extLst>
              <a:ext uri="{FF2B5EF4-FFF2-40B4-BE49-F238E27FC236}">
                <a16:creationId xmlns:a16="http://schemas.microsoft.com/office/drawing/2014/main" id="{0F5B3FD7-F988-2356-52E6-966ECF33D5C1}"/>
              </a:ext>
            </a:extLst>
          </p:cNvPr>
          <p:cNvSpPr txBox="1"/>
          <p:nvPr/>
        </p:nvSpPr>
        <p:spPr>
          <a:xfrm>
            <a:off x="8615676" y="3974801"/>
            <a:ext cx="7995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jumps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4" name="Google Shape;387;p7">
            <a:extLst>
              <a:ext uri="{FF2B5EF4-FFF2-40B4-BE49-F238E27FC236}">
                <a16:creationId xmlns:a16="http://schemas.microsoft.com/office/drawing/2014/main" id="{16308545-C9AA-9E55-DB7D-82FC4E6FED7C}"/>
              </a:ext>
            </a:extLst>
          </p:cNvPr>
          <p:cNvSpPr txBox="1"/>
          <p:nvPr/>
        </p:nvSpPr>
        <p:spPr>
          <a:xfrm>
            <a:off x="9350732" y="3974801"/>
            <a:ext cx="6852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over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5" name="Google Shape;388;p7">
            <a:extLst>
              <a:ext uri="{FF2B5EF4-FFF2-40B4-BE49-F238E27FC236}">
                <a16:creationId xmlns:a16="http://schemas.microsoft.com/office/drawing/2014/main" id="{D2DF10F6-762E-B3FF-B670-69AF3D81D914}"/>
              </a:ext>
            </a:extLst>
          </p:cNvPr>
          <p:cNvSpPr txBox="1"/>
          <p:nvPr/>
        </p:nvSpPr>
        <p:spPr>
          <a:xfrm>
            <a:off x="9960055" y="3978116"/>
            <a:ext cx="6090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the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6" name="Google Shape;389;p7">
            <a:extLst>
              <a:ext uri="{FF2B5EF4-FFF2-40B4-BE49-F238E27FC236}">
                <a16:creationId xmlns:a16="http://schemas.microsoft.com/office/drawing/2014/main" id="{F234F42F-E0BF-B6FB-CF92-8BDF06950B59}"/>
              </a:ext>
            </a:extLst>
          </p:cNvPr>
          <p:cNvSpPr txBox="1"/>
          <p:nvPr/>
        </p:nvSpPr>
        <p:spPr>
          <a:xfrm>
            <a:off x="10455119" y="3981365"/>
            <a:ext cx="723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lazy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  <p:sp>
        <p:nvSpPr>
          <p:cNvPr id="37" name="Google Shape;390;p7">
            <a:extLst>
              <a:ext uri="{FF2B5EF4-FFF2-40B4-BE49-F238E27FC236}">
                <a16:creationId xmlns:a16="http://schemas.microsoft.com/office/drawing/2014/main" id="{23F198A6-64E6-4713-F7F8-50A0F6EBD728}"/>
              </a:ext>
            </a:extLst>
          </p:cNvPr>
          <p:cNvSpPr txBox="1"/>
          <p:nvPr/>
        </p:nvSpPr>
        <p:spPr>
          <a:xfrm>
            <a:off x="11064175" y="3974801"/>
            <a:ext cx="6852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cap="none" dirty="0">
                <a:solidFill>
                  <a:srgbClr val="00693E"/>
                </a:solidFill>
                <a:latin typeface="National 2" panose="020B0504030502020203" pitchFamily="34" charset="77"/>
                <a:sym typeface="Arial"/>
              </a:rPr>
              <a:t>dog.</a:t>
            </a:r>
            <a:endParaRPr sz="2143" dirty="0">
              <a:solidFill>
                <a:schemeClr val="dk1"/>
              </a:solidFill>
              <a:latin typeface="National 2" panose="020B0504030502020203" pitchFamily="34" charset="7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791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63DC1-23AB-F400-63DA-DB251D80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How Large Language Model’s (de-)construct language</a:t>
            </a:r>
            <a:br>
              <a:rPr lang="en-US" dirty="0"/>
            </a:br>
            <a:r>
              <a:rPr lang="en-US" dirty="0"/>
              <a:t>Predicting a conversational turn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698B5-BF81-5CC1-E5B9-A27E2C0F84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AI in Qualitative Analysis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0251D-F5D7-AC89-1A1A-A6BF780C8DD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  <p:grpSp>
        <p:nvGrpSpPr>
          <p:cNvPr id="6" name="Google Shape;368;p7">
            <a:extLst>
              <a:ext uri="{FF2B5EF4-FFF2-40B4-BE49-F238E27FC236}">
                <a16:creationId xmlns:a16="http://schemas.microsoft.com/office/drawing/2014/main" id="{01864729-F385-53A2-4E2A-2EC67067EA27}"/>
              </a:ext>
            </a:extLst>
          </p:cNvPr>
          <p:cNvGrpSpPr/>
          <p:nvPr/>
        </p:nvGrpSpPr>
        <p:grpSpPr>
          <a:xfrm>
            <a:off x="5867400" y="2959704"/>
            <a:ext cx="2362200" cy="2362200"/>
            <a:chOff x="4953000" y="2971800"/>
            <a:chExt cx="2362200" cy="2362200"/>
          </a:xfrm>
        </p:grpSpPr>
        <p:pic>
          <p:nvPicPr>
            <p:cNvPr id="7" name="Google Shape;369;p7">
              <a:extLst>
                <a:ext uri="{FF2B5EF4-FFF2-40B4-BE49-F238E27FC236}">
                  <a16:creationId xmlns:a16="http://schemas.microsoft.com/office/drawing/2014/main" id="{748A6BE8-1532-8D65-3148-C9959E4E4E8A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5372100" y="3390900"/>
              <a:ext cx="1524000" cy="1524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70;p7">
              <a:extLst>
                <a:ext uri="{FF2B5EF4-FFF2-40B4-BE49-F238E27FC236}">
                  <a16:creationId xmlns:a16="http://schemas.microsoft.com/office/drawing/2014/main" id="{7E60CF33-4375-EC88-BA37-3CF29266A215}"/>
                </a:ext>
              </a:extLst>
            </p:cNvPr>
            <p:cNvSpPr/>
            <p:nvPr/>
          </p:nvSpPr>
          <p:spPr>
            <a:xfrm>
              <a:off x="4953000" y="2971800"/>
              <a:ext cx="2362200" cy="2362200"/>
            </a:xfrm>
            <a:prstGeom prst="roundRect">
              <a:avLst>
                <a:gd name="adj" fmla="val 16667"/>
              </a:avLst>
            </a:prstGeom>
            <a:noFill/>
            <a:ln w="25400" cap="flat" cmpd="sng">
              <a:solidFill>
                <a:srgbClr val="004C2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43" dirty="0">
                <a:solidFill>
                  <a:schemeClr val="lt1"/>
                </a:solidFill>
                <a:latin typeface="National 2" panose="020B0504030502020203" pitchFamily="34" charset="77"/>
                <a:sym typeface="Arial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A822A4-E05D-8531-4607-81443675EA27}"/>
              </a:ext>
            </a:extLst>
          </p:cNvPr>
          <p:cNvSpPr txBox="1"/>
          <p:nvPr/>
        </p:nvSpPr>
        <p:spPr>
          <a:xfrm>
            <a:off x="152400" y="3125142"/>
            <a:ext cx="5181600" cy="20313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24191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begin_of_text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Cutting Knowledge Date: December 2023 Today Date: 23 July 2024 You are a helpful assistant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eot_id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user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What is the capital of France?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eot_id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assistant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end_header_id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3" name="Google Shape;373;p7">
            <a:extLst>
              <a:ext uri="{FF2B5EF4-FFF2-40B4-BE49-F238E27FC236}">
                <a16:creationId xmlns:a16="http://schemas.microsoft.com/office/drawing/2014/main" id="{331E26E0-54D0-5DA4-3E7F-31313B7E79FB}"/>
              </a:ext>
            </a:extLst>
          </p:cNvPr>
          <p:cNvCxnSpPr>
            <a:cxnSpLocks/>
          </p:cNvCxnSpPr>
          <p:nvPr/>
        </p:nvCxnSpPr>
        <p:spPr>
          <a:xfrm>
            <a:off x="5392544" y="4140804"/>
            <a:ext cx="398656" cy="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BD2704-2A62-FE19-7823-844448BD9303}"/>
              </a:ext>
            </a:extLst>
          </p:cNvPr>
          <p:cNvSpPr txBox="1"/>
          <p:nvPr/>
        </p:nvSpPr>
        <p:spPr>
          <a:xfrm>
            <a:off x="180278" y="6129370"/>
            <a:ext cx="531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</a:rPr>
              <a:t>*The template shown is the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National 2" panose="020B0504030502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used for Llama 3.2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National 2" panose="020B05040305020202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1BEAD9-72E4-484C-0454-797C0FDC1959}"/>
              </a:ext>
            </a:extLst>
          </p:cNvPr>
          <p:cNvSpPr txBox="1"/>
          <p:nvPr/>
        </p:nvSpPr>
        <p:spPr>
          <a:xfrm>
            <a:off x="8703527" y="3817443"/>
            <a:ext cx="3488473" cy="738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softEdge rad="24191"/>
          </a:effectLst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capital of France is Paris.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 err="1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eot_id</a:t>
            </a:r>
            <a:r>
              <a:rPr lang="en-US" sz="1400" dirty="0">
                <a:solidFill>
                  <a:srgbClr val="F7768E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</a:t>
            </a:r>
            <a: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solidFill>
                  <a:srgbClr val="89DDFF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19" name="Google Shape;373;p7">
            <a:extLst>
              <a:ext uri="{FF2B5EF4-FFF2-40B4-BE49-F238E27FC236}">
                <a16:creationId xmlns:a16="http://schemas.microsoft.com/office/drawing/2014/main" id="{72634C79-89C2-124E-8845-10AB279BE94F}"/>
              </a:ext>
            </a:extLst>
          </p:cNvPr>
          <p:cNvCxnSpPr>
            <a:cxnSpLocks/>
          </p:cNvCxnSpPr>
          <p:nvPr/>
        </p:nvCxnSpPr>
        <p:spPr>
          <a:xfrm>
            <a:off x="8304871" y="4118486"/>
            <a:ext cx="398656" cy="0"/>
          </a:xfrm>
          <a:prstGeom prst="straightConnector1">
            <a:avLst/>
          </a:prstGeom>
          <a:noFill/>
          <a:ln w="25400" cap="rnd" cmpd="sng">
            <a:solidFill>
              <a:srgbClr val="00683C"/>
            </a:solidFill>
            <a:prstDash val="solid"/>
            <a:round/>
            <a:headEnd type="none" w="sm" len="sm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232372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/>
      <p:bldP spid="18" grpId="0" animBg="1"/>
    </p:bldLst>
  </p:timing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9310</TotalTime>
  <Words>1190</Words>
  <Application>Microsoft Macintosh PowerPoint</Application>
  <PresentationFormat>Widescreen</PresentationFormat>
  <Paragraphs>146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.Apple Color Emoji UI</vt:lpstr>
      <vt:lpstr>Andale Mono</vt:lpstr>
      <vt:lpstr>Arial</vt:lpstr>
      <vt:lpstr>Calibri</vt:lpstr>
      <vt:lpstr>Menlo</vt:lpstr>
      <vt:lpstr>National 2</vt:lpstr>
      <vt:lpstr>National 2 Medium</vt:lpstr>
      <vt:lpstr>NTR</vt:lpstr>
      <vt:lpstr>REM</vt:lpstr>
      <vt:lpstr>System Font Regular</vt:lpstr>
      <vt:lpstr>Dartmouth</vt:lpstr>
      <vt:lpstr>PowerPoint Presentation</vt:lpstr>
      <vt:lpstr>AI in Qualitative Analysis CPDE Lunch &amp; Learn</vt:lpstr>
      <vt:lpstr>Introducing Research Software Engineering</vt:lpstr>
      <vt:lpstr>Why talk about this?</vt:lpstr>
      <vt:lpstr>Objectives of this talk</vt:lpstr>
      <vt:lpstr>How Large Language Model’s (de-)construct language What can’t AI do?</vt:lpstr>
      <vt:lpstr>How Large Language Model’s (de-)construct language The fundamental case</vt:lpstr>
      <vt:lpstr>How Large Language Model’s (de-)construct language Predicting in a loop</vt:lpstr>
      <vt:lpstr>How Large Language Model’s (de-)construct language Predicting a conversational turn</vt:lpstr>
      <vt:lpstr>How Large Language Model’s (de-)construct language How Large Language Models construct language</vt:lpstr>
      <vt:lpstr>How Large Language Model’s (de-)construct language LLMs lie?  -  It’s complicated</vt:lpstr>
      <vt:lpstr>How Large Language Model’s (de-)construct language How to find the next word?</vt:lpstr>
      <vt:lpstr>How Large Language Model’s (de-)construct language How to find the next word?</vt:lpstr>
      <vt:lpstr>Background How to find the next word?</vt:lpstr>
      <vt:lpstr>What can AI do for qualitative analysis?</vt:lpstr>
      <vt:lpstr>Summary</vt:lpstr>
      <vt:lpstr>Discussion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137</cp:revision>
  <cp:lastPrinted>2018-02-22T17:02:12Z</cp:lastPrinted>
  <dcterms:created xsi:type="dcterms:W3CDTF">2025-01-15T20:31:44Z</dcterms:created>
  <dcterms:modified xsi:type="dcterms:W3CDTF">2025-03-08T23:03:59Z</dcterms:modified>
  <cp:category/>
</cp:coreProperties>
</file>