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297" r:id="rId4"/>
    <p:sldId id="304" r:id="rId5"/>
    <p:sldId id="306" r:id="rId6"/>
    <p:sldId id="308" r:id="rId7"/>
    <p:sldId id="307" r:id="rId8"/>
    <p:sldId id="309" r:id="rId9"/>
    <p:sldId id="298" r:id="rId10"/>
    <p:sldId id="299" r:id="rId11"/>
    <p:sldId id="30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4" autoAdjust="0"/>
    <p:restoredTop sz="96241" autoAdjust="0"/>
  </p:normalViewPr>
  <p:slideViewPr>
    <p:cSldViewPr showGuides="1">
      <p:cViewPr varScale="1">
        <p:scale>
          <a:sx n="92" d="100"/>
          <a:sy n="92" d="100"/>
        </p:scale>
        <p:origin x="20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python/debugging#_justmycode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2025-09-30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US"/>
              <a:t>Debugging Superpowers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The debugger is awesome!</a:t>
            </a:r>
          </a:p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VS Code’s implementation of the debugger is very helpful!</a:t>
            </a:r>
          </a:p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You can have full control over your code’s execution</a:t>
            </a:r>
          </a:p>
          <a:p>
            <a:pPr marL="466725" indent="-457200">
              <a:buSzPct val="80000"/>
              <a:buFont typeface="System Font Regular"/>
              <a:buChar char="🎉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9525" indent="0">
              <a:buSzPct val="120000"/>
              <a:buNone/>
            </a:pPr>
            <a:endParaRPr lang="en-US" dirty="0"/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Debug, debug, debug!</a:t>
            </a:r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Debug someone else’s code!</a:t>
            </a:r>
          </a:p>
          <a:p>
            <a:pPr marL="858838" lvl="1" indent="-392113">
              <a:buSzPct val="80000"/>
              <a:buFont typeface="System Font Regular"/>
              <a:buChar char="😎"/>
            </a:pPr>
            <a:r>
              <a:rPr lang="en-US" dirty="0"/>
              <a:t>Note: You may want to set </a:t>
            </a:r>
            <a:r>
              <a:rPr lang="en-US" dirty="0">
                <a:hlinkClick r:id="rId2"/>
              </a:rPr>
              <a:t>“justmycode” to false in your launch.json</a:t>
            </a:r>
            <a:endParaRPr lang="en-US" dirty="0"/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Learn to debug performance issues with profiling!</a:t>
            </a:r>
          </a:p>
          <a:p>
            <a:pPr marL="401638" indent="-392113">
              <a:buSzPct val="80000"/>
              <a:buFont typeface="System Font Regular"/>
              <a:buChar char="😎"/>
            </a:pPr>
            <a:r>
              <a:rPr lang="en-US" dirty="0"/>
              <a:t>Learn to debug parallel programs!</a:t>
            </a:r>
          </a:p>
          <a:p>
            <a:pPr marL="9525" indent="0">
              <a:buSzPct val="80000"/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US" sz="6000" b="1" dirty="0"/>
              <a:t>Freezing Time and X-Ray Vision</a:t>
            </a:r>
            <a:br>
              <a:rPr lang="en-AU" dirty="0"/>
            </a:br>
            <a:r>
              <a:rPr lang="en-US" sz="4800" dirty="0">
                <a:latin typeface="National 2" panose="020B0504030502020203" pitchFamily="34" charset="77"/>
              </a:rPr>
              <a:t>Debugging Superpowers in Python</a:t>
            </a:r>
            <a:br>
              <a:rPr lang="en-US" sz="4800" dirty="0">
                <a:latin typeface="National 2" panose="020B0504030502020203" pitchFamily="34" charset="77"/>
              </a:rPr>
            </a:b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651276" cy="4127303"/>
          </a:xfrm>
        </p:spPr>
        <p:txBody>
          <a:bodyPr/>
          <a:lstStyle/>
          <a:p>
            <a:pPr marL="468313" indent="-457200">
              <a:buSzPct val="80000"/>
              <a:buFont typeface="System Font Regular"/>
              <a:buChar char="💥"/>
            </a:pPr>
            <a:r>
              <a:rPr lang="en-US" dirty="0"/>
              <a:t>Every programmer eventually hits an error in their program</a:t>
            </a:r>
          </a:p>
          <a:p>
            <a:pPr marL="868363" lvl="1" indent="-400050">
              <a:buSzPct val="80000"/>
              <a:buFont typeface="System Font Regular"/>
              <a:buChar char="😵‍💫"/>
            </a:pPr>
            <a:r>
              <a:rPr lang="en-US" dirty="0"/>
              <a:t>Syntax errors, runtime errors, logic errors, …</a:t>
            </a:r>
          </a:p>
          <a:p>
            <a:pPr marL="468313" indent="-457200">
              <a:buSzPct val="80000"/>
              <a:buFont typeface="System Font Regular"/>
              <a:buChar char="🐛"/>
            </a:pPr>
            <a:r>
              <a:rPr lang="en-US" dirty="0"/>
              <a:t>“Debugging” is the process of systematically identifying and removing these bugs</a:t>
            </a:r>
          </a:p>
          <a:p>
            <a:pPr>
              <a:buFont typeface="System Font Regular"/>
              <a:buChar char="💥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A152-9D80-05F6-A9AA-65D8BEBA1A44}"/>
              </a:ext>
            </a:extLst>
          </p:cNvPr>
          <p:cNvGrpSpPr/>
          <p:nvPr/>
        </p:nvGrpSpPr>
        <p:grpSpPr>
          <a:xfrm>
            <a:off x="6109428" y="1391440"/>
            <a:ext cx="6216554" cy="5101501"/>
            <a:chOff x="6109428" y="1391440"/>
            <a:chExt cx="6216554" cy="5101501"/>
          </a:xfrm>
        </p:grpSpPr>
        <p:pic>
          <p:nvPicPr>
            <p:cNvPr id="1028" name="Picture 4" descr="Grace Hopper journal">
              <a:extLst>
                <a:ext uri="{FF2B5EF4-FFF2-40B4-BE49-F238E27FC236}">
                  <a16:creationId xmlns:a16="http://schemas.microsoft.com/office/drawing/2014/main" id="{C17082F1-2525-0F5B-A123-875D6BB47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9428" y="1391440"/>
              <a:ext cx="5651275" cy="4452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9E2E6F-E910-2073-16E9-FA1989F78E02}"/>
                </a:ext>
              </a:extLst>
            </p:cNvPr>
            <p:cNvSpPr txBox="1"/>
            <p:nvPr/>
          </p:nvSpPr>
          <p:spPr>
            <a:xfrm>
              <a:off x="6109428" y="5855394"/>
              <a:ext cx="6216554" cy="63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Excerpt from Admiral Grace Hopper’s journal</a:t>
              </a:r>
              <a:b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Source: https://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dev.to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sylwiavargas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/trivia-2-bugs-and-debugging-1ag5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0C170-7A5D-73E7-DBE0-C09A708B56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6765092" cy="4127303"/>
          </a:xfrm>
        </p:spPr>
        <p:txBody>
          <a:bodyPr>
            <a:normAutofit lnSpcReduction="10000"/>
          </a:bodyPr>
          <a:lstStyle/>
          <a:p>
            <a:pPr marL="457200" indent="-457200">
              <a:buSzPct val="80000"/>
              <a:buFont typeface="System Font Regular"/>
              <a:buChar char="🧠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Just read the code?</a:t>
            </a:r>
          </a:p>
          <a:p>
            <a:pPr marL="457200" indent="-457200">
              <a:buSzPct val="80000"/>
              <a:buFont typeface="System Font Regular"/>
              <a:buChar char="😵‍💫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/>
              <a:t> statements everywhere?</a:t>
            </a:r>
          </a:p>
          <a:p>
            <a:pPr marL="457200" indent="-457200">
              <a:buSzPct val="80000"/>
              <a:buFont typeface="System Font Regular"/>
              <a:buChar char="🧐"/>
            </a:pPr>
            <a:r>
              <a:rPr lang="en-US" dirty="0"/>
              <a:t>Write separate tests for everything?</a:t>
            </a:r>
          </a:p>
          <a:p>
            <a:pPr marL="457200" indent="-457200">
              <a:buSzPct val="80000"/>
              <a:buFont typeface="System Font Regular"/>
              <a:buChar char="🧠"/>
            </a:pPr>
            <a:endParaRPr lang="en-US" dirty="0"/>
          </a:p>
          <a:p>
            <a:pPr marL="457200" indent="-457200">
              <a:buSzPct val="80000"/>
              <a:buFont typeface="System Font Regular"/>
              <a:buChar char="🛠️"/>
            </a:pPr>
            <a:r>
              <a:rPr lang="en-US" dirty="0"/>
              <a:t>Virtually every programming language has a special tool for this purpose called the “debugger”!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3D553-C49B-F0D1-E986-544CD1F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9BA00-F8C2-A8CB-2EFD-BCB91337E7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5D2E5-0374-BB27-2DE4-24F53234C4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6" name="Picture 2" descr="it works. why? : r/ProgrammerHumor">
            <a:extLst>
              <a:ext uri="{FF2B5EF4-FFF2-40B4-BE49-F238E27FC236}">
                <a16:creationId xmlns:a16="http://schemas.microsoft.com/office/drawing/2014/main" id="{2B89142D-809F-0327-E711-6A31959A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4003030" cy="50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29AEE-48CA-7A0B-FE9D-6AD98CD2D231}"/>
              </a:ext>
            </a:extLst>
          </p:cNvPr>
          <p:cNvSpPr/>
          <p:nvPr/>
        </p:nvSpPr>
        <p:spPr>
          <a:xfrm>
            <a:off x="6934200" y="3733800"/>
            <a:ext cx="4572000" cy="248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F3637-78E7-935A-66F3-962105DBBC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00050" indent="-387350">
              <a:buSzPct val="80000"/>
              <a:buFont typeface="System Font Regular"/>
              <a:buChar char="💪"/>
            </a:pPr>
            <a:r>
              <a:rPr lang="en-US" dirty="0"/>
              <a:t>Core debugging skills </a:t>
            </a:r>
          </a:p>
          <a:p>
            <a:pPr marL="800100" lvl="1" indent="-400050">
              <a:buSzPct val="80000"/>
              <a:buFont typeface="System Font Regular"/>
              <a:buChar char="🛑"/>
            </a:pPr>
            <a:r>
              <a:rPr lang="en-US" dirty="0"/>
              <a:t>Manage breakpoints: Freeze time!</a:t>
            </a:r>
          </a:p>
          <a:p>
            <a:pPr marL="800100" lvl="1" indent="-400050">
              <a:buSzPct val="80000"/>
              <a:buFont typeface="System Font Regular"/>
              <a:buChar char="🩻"/>
            </a:pPr>
            <a:r>
              <a:rPr lang="en-US" dirty="0"/>
              <a:t>Inspect variables: X-Ray vision!</a:t>
            </a:r>
          </a:p>
          <a:p>
            <a:pPr marL="400050" indent="-387350">
              <a:buSzPct val="80000"/>
              <a:buFont typeface="System Font Regular"/>
              <a:buChar char="🎓"/>
            </a:pPr>
            <a:r>
              <a:rPr lang="en-US" dirty="0"/>
              <a:t>Advanced debugging techniques </a:t>
            </a:r>
          </a:p>
          <a:p>
            <a:pPr marL="800100" lvl="1" indent="-388938">
              <a:buSzPct val="80000"/>
              <a:buFont typeface="System Font Regular"/>
              <a:buChar char="🧠"/>
            </a:pPr>
            <a:r>
              <a:rPr lang="en-US" dirty="0"/>
              <a:t>Use the debug console: Memory manipulation!</a:t>
            </a:r>
          </a:p>
          <a:p>
            <a:pPr marL="800100" lvl="1" indent="-388938">
              <a:buSzPct val="80000"/>
              <a:buFont typeface="System Font Regular"/>
              <a:buChar char="⏪"/>
            </a:pPr>
            <a:r>
              <a:rPr lang="en-US" dirty="0"/>
              <a:t>Analyze the call stack: Travel back in time!</a:t>
            </a:r>
          </a:p>
          <a:p>
            <a:pPr marL="400050" indent="-387350">
              <a:buSzPct val="80000"/>
              <a:buFont typeface="System Font Regular"/>
              <a:buChar char="🧑‍💻"/>
            </a:pPr>
            <a:r>
              <a:rPr lang="en-US" dirty="0"/>
              <a:t>Professional development practice</a:t>
            </a:r>
          </a:p>
          <a:p>
            <a:pPr marL="800100" lvl="1" indent="-388938">
              <a:buFont typeface="System Font Regular"/>
              <a:buChar char="🦸"/>
            </a:pPr>
            <a:r>
              <a:rPr lang="en-US" dirty="0"/>
              <a:t>Integrate debugging into your regular coding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1EF85-BA45-3A6D-7C7D-D109EB7C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Superpowers granted by today’s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C3AD-8007-C5E8-FE83-52FB32AB5F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0AFDC-8EA1-B618-3CED-A428EA9A03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584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11598-7A76-81B7-BBB1-2B6A53A60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00050" indent="-387350">
              <a:buSzPct val="80000"/>
              <a:buFont typeface="System Font Regular"/>
              <a:buChar char="🪈"/>
            </a:pPr>
            <a:r>
              <a:rPr lang="en-US" dirty="0"/>
              <a:t>A program that sits between your code and the Python interpreter</a:t>
            </a:r>
          </a:p>
          <a:p>
            <a:pPr marL="400050" indent="-387350">
              <a:buSzPct val="80000"/>
              <a:buFont typeface="System Font Regular"/>
              <a:buChar char="👍"/>
            </a:pPr>
            <a:r>
              <a:rPr lang="en-US" dirty="0"/>
              <a:t>One such program comes with Python: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pdb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44488">
              <a:buSzPct val="80000"/>
              <a:buFont typeface="System Font Regular"/>
              <a:buChar char="🐍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Lightweight and runs anywhere Python runs</a:t>
            </a:r>
          </a:p>
          <a:p>
            <a:pPr marL="744538" lvl="1" indent="-333375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Command-line interface only and limited IDE integration</a:t>
            </a:r>
          </a:p>
          <a:p>
            <a:pPr marL="400050" indent="-387350">
              <a:buBlip>
                <a:blip r:embed="rId2"/>
              </a:buBlip>
            </a:pPr>
            <a:r>
              <a:rPr lang="en-US" dirty="0"/>
              <a:t>VS Code comes with its own implementation called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33375">
              <a:buSzPct val="80000"/>
              <a:buFont typeface="System Font Regular"/>
              <a:buChar char="✨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Rich visual interface and easy to use</a:t>
            </a:r>
          </a:p>
          <a:p>
            <a:pPr marL="744538" lvl="1" indent="-344488">
              <a:buSzPct val="80000"/>
              <a:buFont typeface="System Font Regular"/>
              <a:buChar char="🔒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Requires VS Code (or compatible editor)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0A32A-AE0B-11CE-3197-E2B8304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F5CD9-D816-D547-BCCE-7202CF3FC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0414-60D2-D09F-C565-72FB4EF68C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0195B-4F2D-750A-25C4-3C45143990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0050" indent="-446088">
              <a:buSzPct val="80000"/>
              <a:buFont typeface="System Font Regular"/>
              <a:buChar char="🔌"/>
            </a:pPr>
            <a:r>
              <a:rPr lang="en-US" dirty="0"/>
              <a:t>Debugger “attaches” to the Python process running your script</a:t>
            </a:r>
          </a:p>
          <a:p>
            <a:pPr marL="400050" indent="-446088">
              <a:buSzPct val="80000"/>
              <a:buFont typeface="System Font Regular"/>
              <a:buChar char="🛠️"/>
            </a:pPr>
            <a:r>
              <a:rPr lang="en-US" dirty="0"/>
              <a:t>Can pause execution, inspect and manipulate variables, …</a:t>
            </a:r>
          </a:p>
          <a:p>
            <a:pPr marL="400050" indent="-446088">
              <a:buSzPct val="80000"/>
              <a:buFont typeface="System Font Regular"/>
              <a:buChar char="🎮"/>
            </a:pPr>
            <a:r>
              <a:rPr lang="en-US" dirty="0"/>
              <a:t>A remote control for running your code!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C761C-0D57-5443-89A4-AFA1C0F0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CD2BB-98DD-A934-8FFF-C382EDD93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A0787-A806-F50F-B116-455E4BA637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6486</TotalTime>
  <Words>493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Freezing Time and X-Ray Vision Debugging Superpowers in Python </vt:lpstr>
      <vt:lpstr>Introducing Research Software Engineering</vt:lpstr>
      <vt:lpstr>What is debugging?</vt:lpstr>
      <vt:lpstr>How to debug?</vt:lpstr>
      <vt:lpstr>Superpowers granted by today’s workshop</vt:lpstr>
      <vt:lpstr>The Debugger (in Python)</vt:lpstr>
      <vt:lpstr>The Debugger (in Python)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87</cp:revision>
  <cp:lastPrinted>2018-02-22T17:02:12Z</cp:lastPrinted>
  <dcterms:created xsi:type="dcterms:W3CDTF">2025-01-15T20:31:44Z</dcterms:created>
  <dcterms:modified xsi:type="dcterms:W3CDTF">2025-09-22T20:35:17Z</dcterms:modified>
  <cp:category/>
</cp:coreProperties>
</file>