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5" r:id="rId2"/>
    <p:sldId id="284" r:id="rId3"/>
    <p:sldId id="297" r:id="rId4"/>
    <p:sldId id="304" r:id="rId5"/>
    <p:sldId id="306" r:id="rId6"/>
    <p:sldId id="307" r:id="rId7"/>
    <p:sldId id="303" r:id="rId8"/>
    <p:sldId id="302" r:id="rId9"/>
    <p:sldId id="305" r:id="rId10"/>
    <p:sldId id="298" r:id="rId11"/>
    <p:sldId id="299" r:id="rId12"/>
    <p:sldId id="300" r:id="rId13"/>
    <p:sldId id="296" r:id="rId14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2" autoAdjust="0"/>
    <p:restoredTop sz="96241" autoAdjust="0"/>
  </p:normalViewPr>
  <p:slideViewPr>
    <p:cSldViewPr showGuides="1">
      <p:cViewPr varScale="1">
        <p:scale>
          <a:sx n="94" d="100"/>
          <a:sy n="94" d="100"/>
        </p:scale>
        <p:origin x="208" y="15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8" d="100"/>
          <a:sy n="48" d="100"/>
        </p:scale>
        <p:origin x="-272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22/9/2025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22/9/2025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1F6D378-4922-4C2D-3D7F-6C8960E50ED1}"/>
              </a:ext>
            </a:extLst>
          </p:cNvPr>
          <p:cNvSpPr txBox="1">
            <a:spLocks/>
          </p:cNvSpPr>
          <p:nvPr userDrawn="1"/>
        </p:nvSpPr>
        <p:spPr>
          <a:xfrm>
            <a:off x="2381558" y="6551473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1088279" rtl="0" eaLnBrk="1" latinLnBrk="0" hangingPunct="1">
              <a:defRPr sz="11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54413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27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41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55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69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483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7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3115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 err="1"/>
              <a:t>dartgo.org</a:t>
            </a:r>
            <a:r>
              <a:rPr lang="en-AU" dirty="0"/>
              <a:t>/debugging-in-python</a:t>
            </a:r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est.org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research.computing@dartmouth.edu?subject=Research%20Software%20Engineering%20Request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est.org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35C01E-D909-40CC-85FF-D38BFFAA44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2025-09-30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FB0B02-7277-430E-84EF-813911035E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US"/>
              <a:t>Debugging Superpowers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99A42EC-49B8-97EB-A246-0D49734C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3285D9-E615-694B-CE77-B327E021E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BCBE5-A728-9E1E-1AA0-95A175A1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25C1A-D32C-166C-A2C7-CBEB339D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723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0EBCBB-1C90-24BE-DC9C-8A72634EDF0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66725" indent="-457200">
              <a:buSzPct val="80000"/>
              <a:buFont typeface="System Font Regular"/>
              <a:buChar char="🎉"/>
            </a:pPr>
            <a:r>
              <a:rPr lang="en-US" dirty="0"/>
              <a:t>Tests are great!</a:t>
            </a:r>
          </a:p>
          <a:p>
            <a:pPr marL="466725" indent="-457200">
              <a:buSzPct val="110000"/>
              <a:buBlip>
                <a:blip r:embed="rId2"/>
              </a:buBlip>
            </a:pPr>
            <a:r>
              <a:rPr lang="en-US" dirty="0" err="1"/>
              <a:t>PyTest</a:t>
            </a:r>
            <a:r>
              <a:rPr lang="en-US" dirty="0"/>
              <a:t> lets you automate and scale testing in an unintrusive way</a:t>
            </a:r>
          </a:p>
          <a:p>
            <a:pPr marL="466725" indent="-457200">
              <a:buSzPct val="80000"/>
              <a:buFont typeface="System Font Regular"/>
              <a:buChar char="🪴"/>
            </a:pPr>
            <a:r>
              <a:rPr lang="en-US" dirty="0"/>
              <a:t>Test-Driven Development is a useful paradigm to thoughtfully grow your codebase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62EF272-BB9C-7A44-3591-81922799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B5465-52CA-0EDD-FA46-C97D984023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820A8-E33F-4916-B3ED-15042EDD2C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937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B01950-4FFB-CD2B-3C6F-7180E68A38D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01638" indent="-392113">
              <a:buSzPct val="120000"/>
              <a:buBlip>
                <a:blip r:embed="rId2"/>
              </a:buBlip>
            </a:pPr>
            <a:r>
              <a:rPr lang="en-US" dirty="0">
                <a:hlinkClick r:id="rId3"/>
              </a:rPr>
              <a:t>Explore the PyTest documentation</a:t>
            </a:r>
            <a:endParaRPr lang="en-US" dirty="0"/>
          </a:p>
          <a:p>
            <a:pPr marL="401638" indent="-401638">
              <a:buBlip>
                <a:blip r:embed="rId4"/>
              </a:buBlip>
            </a:pPr>
            <a:r>
              <a:rPr lang="en-US" dirty="0"/>
              <a:t>Automate testing with GitHub Actions</a:t>
            </a:r>
          </a:p>
          <a:p>
            <a:pPr marL="401638" indent="-392113">
              <a:buSzPct val="80000"/>
              <a:buFont typeface="System Font Regular"/>
              <a:buChar char="🤔"/>
            </a:pPr>
            <a:r>
              <a:rPr lang="en-US" dirty="0"/>
              <a:t>Learn about Mocking</a:t>
            </a:r>
          </a:p>
          <a:p>
            <a:pPr marL="401638" indent="-392113">
              <a:buSzPct val="80000"/>
              <a:buFont typeface="System Font Regular"/>
              <a:buChar char="😎"/>
            </a:pPr>
            <a:r>
              <a:rPr lang="en-US" dirty="0"/>
              <a:t>Actually write (any kind of) tests!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7F0F7B-1594-370F-3381-F56E2850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96744-FDCA-CC0D-4F5B-0BECDDA490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2C9EE-6136-444D-95FE-06C1AAE6321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536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14D43-ED3D-53BD-6728-5F1EF871B011}"/>
              </a:ext>
            </a:extLst>
          </p:cNvPr>
          <p:cNvSpPr txBox="1"/>
          <p:nvPr/>
        </p:nvSpPr>
        <p:spPr>
          <a:xfrm>
            <a:off x="3048000" y="3810000"/>
            <a:ext cx="6096000" cy="42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dirty="0" err="1">
                <a:solidFill>
                  <a:schemeClr val="bg1"/>
                </a:solidFill>
                <a:latin typeface="National 2" panose="020B0504030502020203" pitchFamily="34" charset="77"/>
              </a:rPr>
              <a:t>dartgo.org</a:t>
            </a:r>
            <a:r>
              <a:rPr lang="en-AU" dirty="0">
                <a:solidFill>
                  <a:schemeClr val="bg1"/>
                </a:solidFill>
                <a:latin typeface="National 2" panose="020B0504030502020203" pitchFamily="34" charset="77"/>
              </a:rPr>
              <a:t>/intro-to-</a:t>
            </a:r>
            <a:r>
              <a:rPr lang="en-AU" dirty="0" err="1">
                <a:solidFill>
                  <a:schemeClr val="bg1"/>
                </a:solidFill>
                <a:latin typeface="National 2" panose="020B0504030502020203" pitchFamily="34" charset="77"/>
              </a:rPr>
              <a:t>pytest</a:t>
            </a:r>
            <a:endParaRPr lang="en-AU" dirty="0">
              <a:solidFill>
                <a:schemeClr val="bg1"/>
              </a:solidFill>
              <a:latin typeface="National 2" panose="020B0504030502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057400"/>
            <a:ext cx="11543550" cy="2396106"/>
          </a:xfrm>
        </p:spPr>
        <p:txBody>
          <a:bodyPr/>
          <a:lstStyle/>
          <a:p>
            <a:r>
              <a:rPr lang="en-US" sz="6000" b="1" dirty="0"/>
              <a:t>Freezing Time and X-Ray Vision</a:t>
            </a:r>
            <a:br>
              <a:rPr lang="en-AU" dirty="0"/>
            </a:br>
            <a:r>
              <a:rPr lang="en-US" sz="4800" dirty="0">
                <a:latin typeface="National 2" panose="020B0504030502020203" pitchFamily="34" charset="77"/>
              </a:rPr>
              <a:t>Debugging Superpowers in Python</a:t>
            </a:r>
            <a:br>
              <a:rPr lang="en-US" sz="4800" dirty="0">
                <a:latin typeface="National 2" panose="020B0504030502020203" pitchFamily="34" charset="77"/>
              </a:rPr>
            </a:br>
            <a:endParaRPr lang="en-AU" dirty="0">
              <a:latin typeface="National 2" panose="020B0504030502020203" pitchFamily="34" charset="77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21510" y="4684523"/>
            <a:ext cx="8176156" cy="1519166"/>
          </a:xfrm>
        </p:spPr>
        <p:txBody>
          <a:bodyPr>
            <a:normAutofit fontScale="62500" lnSpcReduction="20000"/>
          </a:bodyPr>
          <a:lstStyle/>
          <a:p>
            <a:r>
              <a:rPr lang="en-AU" dirty="0"/>
              <a:t>Simon Stone</a:t>
            </a:r>
          </a:p>
          <a:p>
            <a:r>
              <a:rPr lang="en-AU" i="1" dirty="0"/>
              <a:t>Research Software Engineer for HPC and AI</a:t>
            </a:r>
          </a:p>
          <a:p>
            <a:r>
              <a:rPr lang="en-AU" i="1" dirty="0"/>
              <a:t>Research Computing @ ITC, Dartmouth College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FAC0A-3611-47AD-9FCA-134C1587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0EE405-D41C-1639-91F6-07A5EF63817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effectLst/>
                <a:latin typeface="National 2" panose="020B0504030502020203" pitchFamily="34" charset="77"/>
              </a:rPr>
              <a:t>Collaborative expertise in software engineering, designed to bridge the gap between innovative ideas and impactful outcomes. Our services include:</a:t>
            </a:r>
          </a:p>
          <a:p>
            <a:pPr marL="346075" indent="-336550" algn="l">
              <a:buSzPct val="80000"/>
              <a:buFont typeface="System Font Regular"/>
              <a:buChar char="🤝"/>
            </a:pPr>
            <a:r>
              <a:rPr lang="en-US" b="1" i="0" dirty="0">
                <a:effectLst/>
                <a:latin typeface="National 2" panose="020B0504030502020203" pitchFamily="34" charset="77"/>
              </a:rPr>
              <a:t>Grant Proposal Consulting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to ensure accurate resource estimations and project feasibility.</a:t>
            </a:r>
          </a:p>
          <a:p>
            <a:pPr marL="346075" indent="-336550" algn="l">
              <a:buSzPct val="80000"/>
              <a:buFont typeface="System Font Regular"/>
              <a:buChar char="🚀"/>
            </a:pPr>
            <a:r>
              <a:rPr lang="en-US" b="1" i="0" dirty="0">
                <a:effectLst/>
                <a:latin typeface="National 2" panose="020B0504030502020203" pitchFamily="34" charset="77"/>
              </a:rPr>
              <a:t>Rapid Prototyping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to refine concepts and explore solutions.</a:t>
            </a:r>
          </a:p>
          <a:p>
            <a:pPr marL="346075" indent="-336550" algn="l">
              <a:buSzPct val="80000"/>
              <a:buFont typeface="System Font Regular"/>
              <a:buChar char="⛑️"/>
            </a:pPr>
            <a:r>
              <a:rPr lang="en-US" b="1" i="0" dirty="0">
                <a:effectLst/>
                <a:latin typeface="National 2" panose="020B0504030502020203" pitchFamily="34" charset="77"/>
              </a:rPr>
              <a:t>Ongoing Application Support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and </a:t>
            </a:r>
            <a:r>
              <a:rPr lang="en-US" b="1" i="0" dirty="0">
                <a:effectLst/>
                <a:latin typeface="National 2" panose="020B0504030502020203" pitchFamily="34" charset="77"/>
              </a:rPr>
              <a:t>Application Rehabilitation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for existing applications.</a:t>
            </a:r>
          </a:p>
          <a:p>
            <a:pPr marL="346075" indent="-336550" algn="l">
              <a:buSzPct val="80000"/>
              <a:buFont typeface="System Font Regular"/>
              <a:buChar char="🌎"/>
            </a:pPr>
            <a:r>
              <a:rPr lang="en-US" b="1" i="0" dirty="0">
                <a:effectLst/>
                <a:latin typeface="National 2" panose="020B0504030502020203" pitchFamily="34" charset="77"/>
              </a:rPr>
              <a:t>Open-Source Releases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to share knowledge and contribute to the wider community.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National 2" panose="020B0504030502020203" pitchFamily="34" charset="77"/>
                <a:hlinkClick r:id="rId2"/>
              </a:rPr>
              <a:t>Contact us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today to discuss your project and discover how Research Software Engineering can be your trusted partner in innovation.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60E609F-1FB4-7A89-09B4-C63EA131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Research Software Engineering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6E4FD-2047-63CE-8BFF-DB4420A6D8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5A823-E1BC-3557-0AB8-16AECA2992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453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11782-36E8-770C-D236-192684AC9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EC53A7-518E-181C-5E7E-0B229E31C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5651276" cy="4127303"/>
          </a:xfrm>
        </p:spPr>
        <p:txBody>
          <a:bodyPr/>
          <a:lstStyle/>
          <a:p>
            <a:pPr marL="411163" indent="-400050">
              <a:buSzPct val="80000"/>
              <a:buFont typeface="System Font Regular"/>
              <a:buChar char="🐛"/>
            </a:pPr>
            <a:r>
              <a:rPr lang="en-US" dirty="0"/>
              <a:t>Every programmer eventually hits an error in their program</a:t>
            </a:r>
          </a:p>
          <a:p>
            <a:pPr marL="868363" lvl="1" indent="-400050">
              <a:buSzPct val="80000"/>
              <a:buFont typeface="System Font Regular"/>
              <a:buChar char="🐛"/>
            </a:pPr>
            <a:r>
              <a:rPr lang="en-US" dirty="0"/>
              <a:t>Syntax errors, runtime errors, logic errors, …</a:t>
            </a:r>
          </a:p>
          <a:p>
            <a:pPr marL="411163" indent="-400050">
              <a:buSzPct val="80000"/>
              <a:buFont typeface="System Font Regular"/>
              <a:buChar char="🐛"/>
            </a:pPr>
            <a:r>
              <a:rPr lang="en-US" dirty="0"/>
              <a:t>“Debugging” is the process of systematically identifying and removing these bugs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F7F3CB-7530-EF3F-2F69-3F1E7546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debugging?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59255-686B-B300-CD23-A8D4A72B9E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B479C-3FCE-D626-C585-A4DFD57DF8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4A152-9D80-05F6-A9AA-65D8BEBA1A44}"/>
              </a:ext>
            </a:extLst>
          </p:cNvPr>
          <p:cNvGrpSpPr/>
          <p:nvPr/>
        </p:nvGrpSpPr>
        <p:grpSpPr>
          <a:xfrm>
            <a:off x="6109428" y="1391440"/>
            <a:ext cx="6216554" cy="5101501"/>
            <a:chOff x="6109428" y="1391440"/>
            <a:chExt cx="6216554" cy="5101501"/>
          </a:xfrm>
        </p:grpSpPr>
        <p:pic>
          <p:nvPicPr>
            <p:cNvPr id="1028" name="Picture 4" descr="Grace Hopper journal">
              <a:extLst>
                <a:ext uri="{FF2B5EF4-FFF2-40B4-BE49-F238E27FC236}">
                  <a16:creationId xmlns:a16="http://schemas.microsoft.com/office/drawing/2014/main" id="{C17082F1-2525-0F5B-A123-875D6BB472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9428" y="1391440"/>
              <a:ext cx="5651275" cy="4452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9E2E6F-E910-2073-16E9-FA1989F78E02}"/>
                </a:ext>
              </a:extLst>
            </p:cNvPr>
            <p:cNvSpPr txBox="1"/>
            <p:nvPr/>
          </p:nvSpPr>
          <p:spPr>
            <a:xfrm>
              <a:off x="6109428" y="5855394"/>
              <a:ext cx="6216554" cy="6375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Excerpt from Admiral Grace Hopper’s journal</a:t>
              </a:r>
              <a:br>
                <a:rPr lang="en-US" dirty="0">
                  <a:solidFill>
                    <a:schemeClr val="accent1"/>
                  </a:solidFill>
                  <a:latin typeface="National 2" panose="020B0504030502020203" pitchFamily="34" charset="77"/>
                </a:rPr>
              </a:br>
              <a:r>
                <a:rPr lang="en-US" sz="1400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Source: https://</a:t>
              </a:r>
              <a:r>
                <a:rPr lang="en-US" sz="1400" dirty="0" err="1">
                  <a:solidFill>
                    <a:schemeClr val="accent1"/>
                  </a:solidFill>
                  <a:latin typeface="National 2" panose="020B0504030502020203" pitchFamily="34" charset="77"/>
                </a:rPr>
                <a:t>dev.to</a:t>
              </a:r>
              <a:r>
                <a:rPr lang="en-US" sz="1400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/</a:t>
              </a:r>
              <a:r>
                <a:rPr lang="en-US" sz="1400" dirty="0" err="1">
                  <a:solidFill>
                    <a:schemeClr val="accent1"/>
                  </a:solidFill>
                  <a:latin typeface="National 2" panose="020B0504030502020203" pitchFamily="34" charset="77"/>
                </a:rPr>
                <a:t>sylwiavargas</a:t>
              </a:r>
              <a:r>
                <a:rPr lang="en-US" sz="1400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/trivia-2-bugs-and-debugging-1ag5</a:t>
              </a:r>
              <a:endParaRPr lang="en-US" dirty="0">
                <a:solidFill>
                  <a:schemeClr val="accent1"/>
                </a:solidFill>
                <a:latin typeface="National 2" panose="020B05040305020202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14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B0C170-7A5D-73E7-DBE0-C09A708B569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6765092" cy="412730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National 2" panose="020B0504030502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Just read the code?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dirty="0"/>
              <a:t> statements everywhere?</a:t>
            </a:r>
          </a:p>
          <a:p>
            <a:r>
              <a:rPr lang="en-US" dirty="0"/>
              <a:t>Write separate tests for everything?</a:t>
            </a:r>
          </a:p>
          <a:p>
            <a:endParaRPr lang="en-US" dirty="0"/>
          </a:p>
          <a:p>
            <a:r>
              <a:rPr lang="en-US" dirty="0"/>
              <a:t>Virtually every programming language has a special tool for this purpose called the “debugger”!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A3D553-C49B-F0D1-E986-544CD1FF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debug?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9BA00-F8C2-A8CB-2EFD-BCB91337E71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5D2E5-0374-BB27-2DE4-24F53234C4D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pic>
        <p:nvPicPr>
          <p:cNvPr id="6" name="Picture 2" descr="it works. why? : r/ProgrammerHumor">
            <a:extLst>
              <a:ext uri="{FF2B5EF4-FFF2-40B4-BE49-F238E27FC236}">
                <a16:creationId xmlns:a16="http://schemas.microsoft.com/office/drawing/2014/main" id="{2B89142D-809F-0327-E711-6A31959A9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219200"/>
            <a:ext cx="4003030" cy="500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B29AEE-48CA-7A0B-FE9D-6AD98CD2D231}"/>
              </a:ext>
            </a:extLst>
          </p:cNvPr>
          <p:cNvSpPr/>
          <p:nvPr/>
        </p:nvSpPr>
        <p:spPr>
          <a:xfrm>
            <a:off x="6934200" y="3733800"/>
            <a:ext cx="4572000" cy="2489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9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711598-7A76-81B7-BBB1-2B6A53A6093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 program that sits between your code and the Python interpreter</a:t>
            </a:r>
          </a:p>
          <a:p>
            <a:r>
              <a:rPr lang="en-US" dirty="0"/>
              <a:t>One such program comes with Python: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pdb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Lightweight an</a:t>
            </a:r>
          </a:p>
          <a:p>
            <a:r>
              <a:rPr lang="en-US" dirty="0"/>
              <a:t>VS Code comes with its own implementation called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debugpy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20A32A-AE0B-11CE-3197-E2B83043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Debugger (in Python)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F5CD9-D816-D547-BCCE-7202CF3FCB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80414-60D2-D09F-C565-72FB4EF68C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232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637AF-5AEE-5B83-3E3E-295646DE9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C53F86-585A-E35C-C169-589B447E4CB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350838" indent="-339725">
              <a:buSzPct val="80000"/>
              <a:buFont typeface="System Font Regular"/>
              <a:buChar char="🔥"/>
            </a:pPr>
            <a:r>
              <a:rPr lang="en-US" dirty="0"/>
              <a:t>If you don’t test, you are testing in production</a:t>
            </a:r>
          </a:p>
          <a:p>
            <a:pPr marL="350838" indent="-339725">
              <a:buSzPct val="80000"/>
              <a:buFont typeface="System Font Regular"/>
              <a:buChar char="😇"/>
            </a:pPr>
            <a:r>
              <a:rPr lang="en-US" dirty="0"/>
              <a:t>Ensure desired behavior</a:t>
            </a:r>
          </a:p>
          <a:p>
            <a:pPr marL="350838" indent="-339725">
              <a:buSzPct val="80000"/>
              <a:buFont typeface="System Font Regular"/>
              <a:buChar char="🐛"/>
            </a:pPr>
            <a:r>
              <a:rPr lang="en-US" dirty="0"/>
              <a:t>Discover and squash bugs</a:t>
            </a:r>
          </a:p>
          <a:p>
            <a:pPr marL="350838" indent="-339725">
              <a:buSzPct val="80000"/>
              <a:buFont typeface="System Font Regular"/>
              <a:buChar char="🌱"/>
            </a:pPr>
            <a:r>
              <a:rPr lang="en-US" dirty="0"/>
              <a:t>Grow your codebase without breaking existing things</a:t>
            </a:r>
          </a:p>
          <a:p>
            <a:pPr marL="350838" indent="-339725">
              <a:buSzPct val="80000"/>
              <a:buFont typeface="System Font Regular"/>
              <a:buChar char="📄"/>
            </a:pPr>
            <a:r>
              <a:rPr lang="en-US" dirty="0"/>
              <a:t>Tests document how your code can be used</a:t>
            </a:r>
          </a:p>
          <a:p>
            <a:pPr marL="350838" indent="-339725">
              <a:buSzPct val="80000"/>
              <a:buFont typeface="System Font Regular"/>
              <a:buChar char="💡"/>
            </a:pPr>
            <a:r>
              <a:rPr lang="en-US" dirty="0"/>
              <a:t>Tests can help discover awkward interfaces or coupling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BA024F-643D-F028-481E-F02FAA13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test your code?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9EE2B-DE8C-2B8F-899C-8D633E28F2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FA78E-86D0-310B-6453-BC2FE4A84DD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597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9A1A45-5C7F-F015-DC1A-A15EECD0A02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9"/>
            <a:ext cx="11546007" cy="378572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SzPct val="80000"/>
              <a:buFont typeface="System Font Regular"/>
              <a:buChar char="👉"/>
            </a:pPr>
            <a:r>
              <a:rPr lang="en-US" dirty="0"/>
              <a:t>Core flow:</a:t>
            </a:r>
          </a:p>
          <a:p>
            <a:pPr marL="750888" lvl="1" indent="-342900">
              <a:buSzPct val="80000"/>
              <a:buFont typeface="System Font Regular"/>
              <a:buChar char="✍️"/>
            </a:pPr>
            <a:r>
              <a:rPr lang="en-US" dirty="0"/>
              <a:t>Write tests first</a:t>
            </a:r>
          </a:p>
          <a:p>
            <a:pPr marL="747713" lvl="1" indent="-336550">
              <a:buSzPct val="80000"/>
              <a:buFont typeface="System Font Regular"/>
              <a:buChar char="❌"/>
            </a:pPr>
            <a:r>
              <a:rPr lang="en-US" dirty="0"/>
              <a:t>Fail all tests</a:t>
            </a:r>
          </a:p>
          <a:p>
            <a:pPr marL="747713" lvl="1" indent="-339725">
              <a:buSzPct val="80000"/>
              <a:buFont typeface="System Font Regular"/>
              <a:buChar char="👶"/>
            </a:pPr>
            <a:r>
              <a:rPr lang="en-US" dirty="0"/>
              <a:t>Implement the simplest code to pass all tests</a:t>
            </a:r>
          </a:p>
          <a:p>
            <a:pPr marL="747713" lvl="1" indent="-336550">
              <a:buSzPct val="80000"/>
              <a:buFont typeface="System Font Regular"/>
              <a:buChar char="✅"/>
            </a:pPr>
            <a:r>
              <a:rPr lang="en-US" dirty="0"/>
              <a:t>Pass all tests</a:t>
            </a:r>
          </a:p>
          <a:p>
            <a:pPr marL="742950" lvl="1" indent="-331788">
              <a:buSzPct val="80000"/>
              <a:buFont typeface="System Font Regular"/>
              <a:buChar char="✨"/>
            </a:pPr>
            <a:r>
              <a:rPr lang="en-US" dirty="0"/>
              <a:t>Refactor the implementation as needed</a:t>
            </a:r>
          </a:p>
          <a:p>
            <a:pPr marL="401638" indent="-392113">
              <a:buSzPct val="80000"/>
              <a:buFont typeface="System Font Regular"/>
              <a:buChar char="🧐"/>
            </a:pPr>
            <a:r>
              <a:rPr lang="en-US" dirty="0"/>
              <a:t>See also: “Code towards an interface”, Backward Design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4B2E11-87BC-A845-5F23-3BF152FC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212C6-45D2-34A8-5C65-A1CD5B8C5DA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D6EAF-B8AE-FBEA-ED49-9728A7ED14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D06E1D-B6A0-6D64-0F8F-B90D5C6F801F}"/>
              </a:ext>
            </a:extLst>
          </p:cNvPr>
          <p:cNvSpPr txBox="1"/>
          <p:nvPr/>
        </p:nvSpPr>
        <p:spPr>
          <a:xfrm>
            <a:off x="336425" y="6151363"/>
            <a:ext cx="111697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Beck, K. (2003).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Test-driven development : by example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 (1st edition). Addison-Wesley.</a:t>
            </a:r>
          </a:p>
        </p:txBody>
      </p:sp>
    </p:spTree>
    <p:extLst>
      <p:ext uri="{BB962C8B-B14F-4D97-AF65-F5344CB8AC3E}">
        <p14:creationId xmlns:p14="http://schemas.microsoft.com/office/powerpoint/2010/main" val="247766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EC843F-37B7-771A-7EEB-E373D660083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63550" indent="-452438">
              <a:buBlip>
                <a:blip r:embed="rId2"/>
              </a:buBlip>
            </a:pPr>
            <a:r>
              <a:rPr lang="en-US" dirty="0" err="1">
                <a:hlinkClick r:id="rId3"/>
              </a:rPr>
              <a:t>PyTest</a:t>
            </a:r>
            <a:r>
              <a:rPr lang="en-US" dirty="0"/>
              <a:t> is an open-source testing framework for Python</a:t>
            </a:r>
          </a:p>
          <a:p>
            <a:pPr marL="463550" indent="-463550">
              <a:buSzPct val="80000"/>
              <a:buFont typeface="System Font Regular"/>
              <a:buChar char="🤩"/>
            </a:pPr>
            <a:r>
              <a:rPr lang="en-US" dirty="0"/>
              <a:t>Easy and unintrusive to write simple tests</a:t>
            </a:r>
          </a:p>
          <a:p>
            <a:pPr marL="463550" indent="-452438">
              <a:buSzPct val="80000"/>
              <a:buFont typeface="System Font Regular"/>
              <a:buChar char="🚀"/>
            </a:pPr>
            <a:r>
              <a:rPr lang="en-US" dirty="0"/>
              <a:t>Elegantly scales to more complex testing scenarios</a:t>
            </a:r>
          </a:p>
          <a:p>
            <a:pPr marL="463550" indent="-509588">
              <a:buSzPct val="80000"/>
              <a:buFont typeface="System Font Regular"/>
              <a:buChar char="❤️"/>
            </a:pPr>
            <a:r>
              <a:rPr lang="en-US" dirty="0"/>
              <a:t>A community standard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6341FF-7F8A-2247-0090-2FCD24AF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PyTest</a:t>
            </a:r>
            <a:r>
              <a:rPr lang="en-US" dirty="0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FBEEE-0B4A-0925-CD55-F053A2C735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AF390-2718-664E-F8E2-EBF24F0EAE6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  <p:pic>
        <p:nvPicPr>
          <p:cNvPr id="7" name="Picture 6" descr="A logo with colorful bars&#10;&#10;AI-generated content may be incorrect.">
            <a:extLst>
              <a:ext uri="{FF2B5EF4-FFF2-40B4-BE49-F238E27FC236}">
                <a16:creationId xmlns:a16="http://schemas.microsoft.com/office/drawing/2014/main" id="{3B2E90A2-0F6E-0EE2-FC9E-D1E6CE47B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600" y="1457489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1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6231</TotalTime>
  <Words>496</Words>
  <Application>Microsoft Macintosh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Menlo</vt:lpstr>
      <vt:lpstr>National 2</vt:lpstr>
      <vt:lpstr>National 2 Medium</vt:lpstr>
      <vt:lpstr>System Font Regular</vt:lpstr>
      <vt:lpstr>Dartmouth</vt:lpstr>
      <vt:lpstr>PowerPoint Presentation</vt:lpstr>
      <vt:lpstr>Freezing Time and X-Ray Vision Debugging Superpowers in Python </vt:lpstr>
      <vt:lpstr>Introducing Research Software Engineering</vt:lpstr>
      <vt:lpstr>What is debugging?</vt:lpstr>
      <vt:lpstr>How to debug?</vt:lpstr>
      <vt:lpstr>The Debugger (in Python)</vt:lpstr>
      <vt:lpstr>Why test your code?</vt:lpstr>
      <vt:lpstr>Test-Driven Development</vt:lpstr>
      <vt:lpstr>Why PyTest?</vt:lpstr>
      <vt:lpstr>Let’s get started!</vt:lpstr>
      <vt:lpstr>Summary</vt:lpstr>
      <vt:lpstr>What’s next?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Simon Stone</dc:creator>
  <cp:keywords/>
  <dc:description/>
  <cp:lastModifiedBy>Simon Stone</cp:lastModifiedBy>
  <cp:revision>71</cp:revision>
  <cp:lastPrinted>2018-02-22T17:02:12Z</cp:lastPrinted>
  <dcterms:created xsi:type="dcterms:W3CDTF">2025-01-15T20:31:44Z</dcterms:created>
  <dcterms:modified xsi:type="dcterms:W3CDTF">2025-09-22T16:15:05Z</dcterms:modified>
  <cp:category/>
</cp:coreProperties>
</file>