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95" r:id="rId2"/>
    <p:sldId id="284" r:id="rId3"/>
    <p:sldId id="297" r:id="rId4"/>
    <p:sldId id="304" r:id="rId5"/>
    <p:sldId id="306" r:id="rId6"/>
    <p:sldId id="308" r:id="rId7"/>
    <p:sldId id="307" r:id="rId8"/>
    <p:sldId id="309" r:id="rId9"/>
    <p:sldId id="298" r:id="rId10"/>
    <p:sldId id="299" r:id="rId11"/>
    <p:sldId id="300" r:id="rId12"/>
    <p:sldId id="296" r:id="rId13"/>
  </p:sldIdLst>
  <p:sldSz cx="12192000" cy="6858000"/>
  <p:notesSz cx="6858000" cy="9144000"/>
  <p:defaultTextStyle>
    <a:defPPr>
      <a:defRPr lang="en-US"/>
    </a:defPPr>
    <a:lvl1pPr marL="0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4DD88"/>
    <a:srgbClr val="00693E"/>
    <a:srgbClr val="00539B"/>
    <a:srgbClr val="F01D27"/>
    <a:srgbClr val="D8C726"/>
    <a:srgbClr val="77BD43"/>
    <a:srgbClr val="F0812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43" autoAdjust="0"/>
    <p:restoredTop sz="96241" autoAdjust="0"/>
  </p:normalViewPr>
  <p:slideViewPr>
    <p:cSldViewPr showGuides="1">
      <p:cViewPr varScale="1">
        <p:scale>
          <a:sx n="114" d="100"/>
          <a:sy n="114" d="100"/>
        </p:scale>
        <p:origin x="200" y="11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48" d="100"/>
          <a:sy n="48" d="100"/>
        </p:scale>
        <p:origin x="-272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2A36AD-C140-47B5-A0AA-2808AF1C1C9D}" type="datetimeFigureOut">
              <a:rPr lang="en-AU" smtClean="0"/>
              <a:t>26/9/2025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A420D9-E2BA-4BD5-B845-F55DFC0118A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497846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63829E-EB69-4A98-9D54-8D6822520B27}" type="datetimeFigureOut">
              <a:rPr lang="en-AU" smtClean="0"/>
              <a:t>26/9/2025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F05BAA-92F6-4DEA-A832-E4B15A2F525C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39978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13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279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41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6558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069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483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8976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3115" algn="l" defTabSz="1088279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pen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2AB3C50-0815-4E72-B5C0-4CC01800180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AD6D95E-88C9-4F51-9A96-C6DC690C4E4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2670AC6F-A8DE-43B1-AB32-8BCC2ADD0A5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21510" y="184205"/>
            <a:ext cx="2700330" cy="217696"/>
          </a:xfrm>
        </p:spPr>
        <p:txBody>
          <a:bodyPr anchor="ctr">
            <a:normAutofit/>
          </a:bodyPr>
          <a:lstStyle>
            <a:lvl1pPr marL="0" indent="0" algn="l"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bg1"/>
                </a:solidFill>
              </a:defRPr>
            </a:lvl1pPr>
            <a:lvl2pPr marL="101256" indent="0" algn="l">
              <a:buFontTx/>
              <a:buNone/>
              <a:defRPr sz="984">
                <a:solidFill>
                  <a:schemeClr val="bg1"/>
                </a:solidFill>
              </a:defRPr>
            </a:lvl2pPr>
            <a:lvl3pPr algn="l">
              <a:defRPr>
                <a:solidFill>
                  <a:schemeClr val="bg1"/>
                </a:solidFill>
              </a:defRPr>
            </a:lvl3pPr>
            <a:lvl4pPr algn="l">
              <a:defRPr>
                <a:solidFill>
                  <a:schemeClr val="bg1"/>
                </a:solidFill>
              </a:defRPr>
            </a:lvl4pPr>
            <a:lvl5pPr algn="l"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[Current Date]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8D68E9-7018-4336-9CC4-C1AD98D0949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9981" y="1428599"/>
            <a:ext cx="3912001" cy="4000802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98FB25-7404-4D17-BC12-C5C5BD3F89C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CB9713-6169-4BCA-998A-1ECD71372D89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4015798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Cr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C3957F-CBD5-45F4-9139-BE2AD9F3D7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7466EE-1402-4AD3-84F3-D1DF7AB79A5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478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2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0"/>
            <a:ext cx="6853375" cy="3455448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4CC70461-48C5-43F7-8FBF-36F351503D81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5014594" y="4925838"/>
            <a:ext cx="2939950" cy="1567102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A945B0B-FD87-427B-B1C8-DF115B45F6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54FC01-F717-4A46-B98F-96CECAD73C5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416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36129" y="257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70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&amp; Text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0" y="2"/>
            <a:ext cx="7155873" cy="6857743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751383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28747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5B49BA5-9018-4446-A86F-4EE58D7173D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872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icture (Blee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AU" dirty="0"/>
              <a:t>Click icon to add picture</a:t>
            </a:r>
            <a:br>
              <a:rPr lang="en-AU" dirty="0"/>
            </a:br>
            <a:br>
              <a:rPr lang="en-AU" dirty="0"/>
            </a:br>
            <a:br>
              <a:rPr lang="en-AU" dirty="0"/>
            </a:b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83DCC-83B4-4DDF-A2DD-53EA890722E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76560" y="246362"/>
            <a:ext cx="1288500" cy="1349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D7A19B3-ADC4-46A3-BF00-57B86B7CFAE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763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hird Two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4434298" y="2367188"/>
            <a:ext cx="742590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321508" y="2365636"/>
            <a:ext cx="3708586" cy="4126295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A15CE4-9C5B-4DD4-9334-613E584A8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210B5A-E47F-4858-B45E-5B1BEE8B2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22C6C2-929C-48AB-A46A-05FC0AD94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308A26F-06F2-4E9D-90D3-59B5F05170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0F2FEF4-AC70-4D84-9B67-5A54BD0F33A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981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hird One Third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08" y="2365638"/>
            <a:ext cx="7441994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0" hasCustomPrompt="1"/>
          </p:nvPr>
        </p:nvSpPr>
        <p:spPr>
          <a:xfrm>
            <a:off x="8141451" y="2365639"/>
            <a:ext cx="3712953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406"/>
            </a:lvl6pPr>
            <a:lvl7pPr>
              <a:defRPr sz="1406"/>
            </a:lvl7pPr>
            <a:lvl8pPr>
              <a:defRPr sz="1406"/>
            </a:lvl8pPr>
            <a:lvl9pPr>
              <a:defRPr sz="140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94D7C67-E5F6-43C5-997F-6434DA21F4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584D73-4796-4164-B818-FA3C28E0BA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262CB5-7592-412B-8108-8BFA3C6D8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40F9683-AEE5-4C7C-8337-8F0333B05AD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4A82EE6-5B2A-4D35-9636-3FF0F8DEBCC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0524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Layout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21511" y="2365636"/>
            <a:ext cx="11543658" cy="1974696"/>
          </a:xfrm>
        </p:spPr>
        <p:txBody>
          <a:bodyPr/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 hasCustomPrompt="1"/>
          </p:nvPr>
        </p:nvSpPr>
        <p:spPr>
          <a:xfrm>
            <a:off x="338777" y="4495699"/>
            <a:ext cx="11543658" cy="1974696"/>
          </a:xfrm>
        </p:spPr>
        <p:txBody>
          <a:bodyPr/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6DFF93-5525-475A-BA2F-1F0C4F78D56B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DE2A29-28F0-4172-8807-541DB74FB84F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E7CF56-F1E5-4795-9265-7AD96EC856C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389AB79-1006-4785-9565-5855A6C4642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0134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AE5D8E-5794-4172-9477-A462C7ED67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B352C9B-A878-4E28-8F19-9BFE09A0DF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CFD2763-69FC-4FBC-A018-A5B79D9BF1C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6771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F88F8E-C995-44E9-88C3-777D604D7D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257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222DE8C-193B-40D2-86E4-37390E84CCA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82B9284-71F9-4742-8BC8-CBD640B6E8C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62122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0" y="1413894"/>
            <a:ext cx="10896586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829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[Presentation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3327723"/>
            <a:ext cx="10901097" cy="1819999"/>
          </a:xfrm>
        </p:spPr>
        <p:txBody>
          <a:bodyPr>
            <a:normAutofit/>
          </a:bodyPr>
          <a:lstStyle>
            <a:lvl1pPr marL="0" indent="0">
              <a:buNone/>
              <a:defRPr sz="4079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[Presenter Name]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3B3AAE-1896-4A98-A246-9A4E80DA46A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18A2211-08DC-44ED-BA4C-EA9B5E049F5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9773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6E66D3-31E0-4E7E-974A-CBAF78AFBE7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564" y="130"/>
            <a:ext cx="7193436" cy="6857743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C8D64DB-0525-4239-B7EF-7462FB2A80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135A38-8B72-4CF7-A576-8AB549768E0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5461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927E38-93E1-4C04-83A5-FBD94BE75C5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751525" y="1108171"/>
            <a:ext cx="1787218" cy="46830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F6DF0E0-E4B3-49BF-A9CB-B5C1AC69E3A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E62FCC1-F0E2-4D15-B831-1642D56F9DA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6332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6605E55-8F6E-49C2-A14D-4F7EA9A247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6681536" y="1396696"/>
            <a:ext cx="3951494" cy="39765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349E37B-FA5B-427F-9B9C-C22AEEF4649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56D3671-8BF4-4081-90DB-6B512B6793F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77404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ttern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F37C1B2-371D-4FFC-9EBF-0783BD761A79}"/>
              </a:ext>
            </a:extLst>
          </p:cNvPr>
          <p:cNvSpPr/>
          <p:nvPr userDrawn="1"/>
        </p:nvSpPr>
        <p:spPr>
          <a:xfrm>
            <a:off x="5090766" y="0"/>
            <a:ext cx="7108737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4341744" cy="4127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36A6A2-B679-4575-A369-2D9B0C8811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7246751" y="1126129"/>
            <a:ext cx="2724017" cy="474934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9B8E51D-8667-4AE7-98D9-FD5D60E1E0D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0C0D460-F225-460B-BB60-8A162372132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08299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2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bg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03E30FE-911C-4ADA-B031-2626594EC7A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AA3744D0-0577-40DE-9622-1088015D058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2BB920-9A5A-4DA9-9ECA-1DF946B9A68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13586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L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C4DD8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352808"/>
            <a:ext cx="11537524" cy="4417585"/>
          </a:xfrm>
        </p:spPr>
        <p:txBody>
          <a:bodyPr anchor="ctr">
            <a:noAutofit/>
          </a:bodyPr>
          <a:lstStyle>
            <a:lvl1pPr algn="ctr">
              <a:lnSpc>
                <a:spcPct val="110000"/>
              </a:lnSpc>
              <a:defRPr sz="3164" b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dirty="0"/>
              <a:t>“[Quote text]”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9" y="5848948"/>
            <a:ext cx="11546006" cy="216889"/>
          </a:xfrm>
        </p:spPr>
        <p:txBody>
          <a:bodyPr>
            <a:noAutofit/>
          </a:bodyPr>
          <a:lstStyle>
            <a:lvl1pPr marL="0" indent="0" algn="ctr">
              <a:buNone/>
              <a:defRPr sz="1400" b="0" i="0">
                <a:solidFill>
                  <a:schemeClr val="accent1"/>
                </a:solidFill>
                <a:latin typeface="National 2 Medium" charset="0"/>
                <a:ea typeface="National 2 Medium" charset="0"/>
                <a:cs typeface="National 2 Medium" charset="0"/>
              </a:defRPr>
            </a:lvl1pPr>
          </a:lstStyle>
          <a:p>
            <a:pPr lvl="0"/>
            <a:r>
              <a:rPr lang="en-US" dirty="0"/>
              <a:t>[Full name]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24828162-76A4-4AEF-9328-B54FAF065B8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3029" y="6038901"/>
            <a:ext cx="11546006" cy="217125"/>
          </a:xfrm>
        </p:spPr>
        <p:txBody>
          <a:bodyPr>
            <a:noAutofit/>
          </a:bodyPr>
          <a:lstStyle>
            <a:lvl1pPr marL="0" indent="0" algn="ctr">
              <a:buNone/>
              <a:defRPr sz="1400" b="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[Position]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B8BFB0-2A25-45AC-80CE-669E6F62BC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BF33D4B-5C12-45EC-88B7-C00C2123C83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32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171191" y="2246444"/>
            <a:ext cx="7849618" cy="2531891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118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[Thank you or sign off]</a:t>
            </a:r>
            <a:endParaRPr lang="en-AU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1D5A8B4-6E78-422A-AF69-97326A6A7C3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6D54034-1F98-4E5C-A6EA-29A8353505A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798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35673CE-2DC8-4BC7-8474-7FD9AEAE7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B1A7F-3E6C-4BDA-A873-12B2FD961FC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C0EA49-7B36-455E-A863-61CF191F59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EF0F960-7B3B-462A-AC2C-5591D208268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6EE6E5A-4BD9-4D77-8176-009D70AE84C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7046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0"/>
            <a:ext cx="12192000" cy="10527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800"/>
          </a:p>
        </p:txBody>
      </p:sp>
    </p:spTree>
    <p:extLst>
      <p:ext uri="{BB962C8B-B14F-4D97-AF65-F5344CB8AC3E}">
        <p14:creationId xmlns:p14="http://schemas.microsoft.com/office/powerpoint/2010/main" val="40414779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09" y="1413894"/>
            <a:ext cx="7849618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8528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AF41DB6-5AEA-408D-A5BF-F2AA2A9AA0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00AA1C-D441-4635-902A-1D054715368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7D3B9-F438-E24F-9DFF-6C0E3C11CA76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rcRect/>
          <a:stretch/>
        </p:blipFill>
        <p:spPr>
          <a:xfrm>
            <a:off x="8915400" y="819552"/>
            <a:ext cx="2108111" cy="552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80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E700A36-47BB-4418-B306-3E7E3AC141E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86510" y="1426524"/>
            <a:ext cx="2724017" cy="474934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12473B-6F9B-4A83-8856-23C5641F05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56D179-7759-497B-8880-790CAAFA956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0103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A5B253F-6E57-4153-B4A9-E4A9AD7BE1DF}"/>
              </a:ext>
            </a:extLst>
          </p:cNvPr>
          <p:cNvSpPr/>
          <p:nvPr userDrawn="1"/>
        </p:nvSpPr>
        <p:spPr>
          <a:xfrm>
            <a:off x="3" y="0"/>
            <a:ext cx="12191999" cy="6858000"/>
          </a:xfrm>
          <a:prstGeom prst="rect">
            <a:avLst/>
          </a:prstGeom>
          <a:solidFill>
            <a:srgbClr val="0069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 sz="1507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511" y="1413894"/>
            <a:ext cx="7389409" cy="2015106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6118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[Section Title]</a:t>
            </a:r>
            <a:endParaRPr lang="en-AU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21508" y="2365639"/>
            <a:ext cx="7392468" cy="1620391"/>
          </a:xfrm>
        </p:spPr>
        <p:txBody>
          <a:bodyPr>
            <a:noAutofit/>
          </a:bodyPr>
          <a:lstStyle>
            <a:lvl1pPr marL="0" indent="0">
              <a:buNone/>
              <a:defRPr sz="2883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[Subtitle Information]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02DA4E-EE8A-4DE3-A265-D45FF54BE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661B98-F50D-413A-B3C3-7FED0F3F2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C725145-F8C2-435E-83DA-3C6BFFE3B3C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8191889" y="2389194"/>
            <a:ext cx="2774745" cy="27923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A09E0F-9A3D-42E9-BF40-D380876817F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9F43727-5D9C-4050-8B4D-49535AB73D8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590996" y="244059"/>
            <a:ext cx="1274064" cy="13868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3948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E6EFBB34-E7A6-446F-8461-EDE7FE5D0D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Content Placeholder 3"/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546007" cy="41273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AF6CA74-EFFC-4784-A2B0-42206EF4D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88288C-36FD-45F0-A3A9-71488442593B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383047" y="184261"/>
            <a:ext cx="7425906" cy="217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BB7F35-A287-4632-A2D6-444EC97FAC85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157881E-E143-4217-816A-8C4E380EDD7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0759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B0B422-09F3-401B-BCC9-0BD19CBF8F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79A268-DC64-46CE-B24E-6EA4998BFC0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07" y="2365635"/>
            <a:ext cx="5636938" cy="4127304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230577" y="2365635"/>
            <a:ext cx="5636938" cy="4127304"/>
          </a:xfrm>
        </p:spPr>
        <p:txBody>
          <a:bodyPr>
            <a:normAutofit/>
          </a:bodyPr>
          <a:lstStyle>
            <a:lvl1pPr marL="202512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1pPr>
            <a:lvl2pPr marL="405023" indent="-202512">
              <a:buFont typeface="+mj-lt"/>
              <a:buAutoNum type="alpha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2pPr>
            <a:lvl3pPr marL="607535" indent="-202046">
              <a:buFont typeface="+mj-lt"/>
              <a:buAutoNum type="romanL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3pPr>
            <a:lvl4pPr marL="810046" indent="-202512">
              <a:buFont typeface="+mj-lt"/>
              <a:buAutoNum type="arabicPeriod"/>
              <a:defRPr lang="en-US" sz="1600" b="0" i="0" dirty="0" smtClean="0">
                <a:latin typeface="National 2" charset="0"/>
                <a:ea typeface="National 2" charset="0"/>
                <a:cs typeface="National 2" charset="0"/>
              </a:defRPr>
            </a:lvl4pPr>
            <a:lvl5pPr marL="1012558" indent="-202512">
              <a:buFont typeface="+mj-lt"/>
              <a:buAutoNum type="alphaLcPeriod"/>
              <a:defRPr lang="en-US" sz="1600" b="0" i="0" dirty="0">
                <a:latin typeface="National 2" charset="0"/>
                <a:ea typeface="National 2" charset="0"/>
                <a:cs typeface="National 2" charset="0"/>
              </a:defRPr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337B9FB-8EDC-4415-A524-2F201C5737B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47635-3CC7-4ECB-95A2-A2A3336B00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E222980-9FEA-47AB-8160-1C295975327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759DED6-E107-4AF2-B3B8-51B167296C6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414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&amp;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321510" y="2365638"/>
            <a:ext cx="4356661" cy="4127303"/>
          </a:xfrm>
        </p:spPr>
        <p:txBody>
          <a:bodyPr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 smtClean="0"/>
            </a:lvl4pPr>
            <a:lvl5pPr>
              <a:defRPr lang="en-US" dirty="0"/>
            </a:lvl5pPr>
            <a:lvl6pPr>
              <a:defRPr sz="1266"/>
            </a:lvl6pPr>
            <a:lvl7pPr>
              <a:defRPr sz="1266"/>
            </a:lvl7pPr>
            <a:lvl8pPr>
              <a:defRPr sz="1266"/>
            </a:lvl8pPr>
            <a:lvl9pPr>
              <a:defRPr sz="1266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5014596" y="1391443"/>
            <a:ext cx="6853375" cy="5101499"/>
          </a:xfr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lang="en-AU" dirty="0"/>
            </a:lvl1pPr>
            <a:lvl2pPr marL="321487" indent="0">
              <a:buNone/>
              <a:defRPr sz="1969"/>
            </a:lvl2pPr>
            <a:lvl3pPr marL="642974" indent="0">
              <a:buNone/>
              <a:defRPr sz="1688"/>
            </a:lvl3pPr>
            <a:lvl4pPr marL="964461" indent="0">
              <a:buNone/>
              <a:defRPr sz="1406"/>
            </a:lvl4pPr>
            <a:lvl5pPr marL="1285948" indent="0">
              <a:buNone/>
              <a:defRPr sz="1406"/>
            </a:lvl5pPr>
            <a:lvl6pPr marL="1607435" indent="0">
              <a:buNone/>
              <a:defRPr sz="1406"/>
            </a:lvl6pPr>
            <a:lvl7pPr marL="1928923" indent="0">
              <a:buNone/>
              <a:defRPr sz="1406"/>
            </a:lvl7pPr>
            <a:lvl8pPr marL="2250409" indent="0">
              <a:buNone/>
              <a:defRPr sz="1406"/>
            </a:lvl8pPr>
            <a:lvl9pPr marL="2571896" indent="0">
              <a:buNone/>
              <a:defRPr sz="1406"/>
            </a:lvl9pPr>
          </a:lstStyle>
          <a:p>
            <a:r>
              <a:rPr lang="en-US" dirty="0"/>
              <a:t>Click icon to add picture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AU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0DF5E2-898A-4655-8EEC-B0414254D7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425" y="1391440"/>
            <a:ext cx="4341744" cy="9235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38F6-0EA2-4AD3-A861-786EE93C8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A721E-E332-4C68-9D4C-F4A8D423BE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41686" y="6551473"/>
            <a:ext cx="523374" cy="217125"/>
          </a:xfrm>
        </p:spPr>
        <p:txBody>
          <a:bodyPr/>
          <a:lstStyle/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177E974-6222-4E14-8F53-1A35F8F2DE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580328" y="244059"/>
            <a:ext cx="1284732" cy="144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0A0BD44-827B-47CD-8BFA-2A4BD387B40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63" y="246362"/>
            <a:ext cx="272301" cy="27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810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6425" y="1391440"/>
            <a:ext cx="11546007" cy="923505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AU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1508" y="2365585"/>
            <a:ext cx="11546007" cy="4135251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3047" y="184261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100" b="0" i="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</a:lstStyle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41686" y="6551473"/>
            <a:ext cx="523374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984">
                <a:solidFill>
                  <a:schemeClr val="accent1"/>
                </a:solidFill>
              </a:defRPr>
            </a:lvl1pPr>
          </a:lstStyle>
          <a:p>
            <a:fld id="{E917DE0E-AFB1-41FD-BC35-27DB61CA125F}" type="slidenum">
              <a:rPr lang="en-AU" smtClean="0"/>
              <a:pPr/>
              <a:t>‹#›</a:t>
            </a:fld>
            <a:endParaRPr lang="en-AU" dirty="0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71F6D378-4922-4C2D-3D7F-6C8960E50ED1}"/>
              </a:ext>
            </a:extLst>
          </p:cNvPr>
          <p:cNvSpPr txBox="1">
            <a:spLocks/>
          </p:cNvSpPr>
          <p:nvPr userDrawn="1"/>
        </p:nvSpPr>
        <p:spPr>
          <a:xfrm>
            <a:off x="2381558" y="6551473"/>
            <a:ext cx="7425906" cy="217125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1088279" rtl="0" eaLnBrk="1" latinLnBrk="0" hangingPunct="1">
              <a:defRPr sz="1100" b="0" i="0" kern="1200">
                <a:solidFill>
                  <a:schemeClr val="accent1"/>
                </a:solidFill>
                <a:latin typeface="National 2" charset="0"/>
                <a:ea typeface="National 2" charset="0"/>
                <a:cs typeface="National 2" charset="0"/>
              </a:defRPr>
            </a:lvl1pPr>
            <a:lvl2pPr marL="54413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88279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3241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76558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72069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26483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08976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353115" algn="l" defTabSz="1088279" rtl="0" eaLnBrk="1" latinLnBrk="0" hangingPunct="1">
              <a:defRPr sz="214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AU" dirty="0" err="1"/>
              <a:t>dartgo.org</a:t>
            </a:r>
            <a:r>
              <a:rPr lang="en-AU" dirty="0"/>
              <a:t>/debugging-in-python</a:t>
            </a:r>
          </a:p>
        </p:txBody>
      </p:sp>
    </p:spTree>
    <p:extLst>
      <p:ext uri="{BB962C8B-B14F-4D97-AF65-F5344CB8AC3E}">
        <p14:creationId xmlns:p14="http://schemas.microsoft.com/office/powerpoint/2010/main" val="37868331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2" r:id="rId2"/>
    <p:sldLayoutId id="2147483764" r:id="rId3"/>
    <p:sldLayoutId id="2147483765" r:id="rId4"/>
    <p:sldLayoutId id="2147483766" r:id="rId5"/>
    <p:sldLayoutId id="2147483650" r:id="rId6"/>
    <p:sldLayoutId id="2147483652" r:id="rId7"/>
    <p:sldLayoutId id="2147483779" r:id="rId8"/>
    <p:sldLayoutId id="2147483761" r:id="rId9"/>
    <p:sldLayoutId id="2147483767" r:id="rId10"/>
    <p:sldLayoutId id="2147483768" r:id="rId11"/>
    <p:sldLayoutId id="2147483769" r:id="rId12"/>
    <p:sldLayoutId id="2147483770" r:id="rId13"/>
    <p:sldLayoutId id="2147483782" r:id="rId14"/>
    <p:sldLayoutId id="2147483777" r:id="rId15"/>
    <p:sldLayoutId id="2147483778" r:id="rId16"/>
    <p:sldLayoutId id="2147483728" r:id="rId17"/>
    <p:sldLayoutId id="2147483773" r:id="rId18"/>
    <p:sldLayoutId id="2147483771" r:id="rId19"/>
    <p:sldLayoutId id="2147483772" r:id="rId20"/>
    <p:sldLayoutId id="2147483774" r:id="rId21"/>
    <p:sldLayoutId id="2147483776" r:id="rId22"/>
    <p:sldLayoutId id="2147483775" r:id="rId23"/>
    <p:sldLayoutId id="2147483780" r:id="rId24"/>
    <p:sldLayoutId id="2147483781" r:id="rId25"/>
    <p:sldLayoutId id="2147483783" r:id="rId26"/>
    <p:sldLayoutId id="2147483654" r:id="rId27"/>
    <p:sldLayoutId id="2147483655" r:id="rId2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642974" rtl="0" eaLnBrk="1" latinLnBrk="0" hangingPunct="1">
        <a:lnSpc>
          <a:spcPct val="85000"/>
        </a:lnSpc>
        <a:spcBef>
          <a:spcPct val="0"/>
        </a:spcBef>
        <a:buNone/>
        <a:defRPr sz="3200" b="0" i="0" kern="1200">
          <a:solidFill>
            <a:schemeClr val="accent1"/>
          </a:solidFill>
          <a:latin typeface="National 2 Medium" charset="0"/>
          <a:ea typeface="National 2 Medium" charset="0"/>
          <a:cs typeface="National 2 Medium" charset="0"/>
        </a:defRPr>
      </a:lvl1pPr>
    </p:titleStyle>
    <p:bodyStyle>
      <a:lvl1pPr marL="182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1pPr>
      <a:lvl2pPr marL="6400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2pPr>
      <a:lvl3pPr marL="10972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3pPr>
      <a:lvl4pPr marL="15544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Clr>
          <a:schemeClr val="accent1"/>
        </a:buClr>
        <a:buFont typeface="Arial" charset="0"/>
        <a:buChar char="•"/>
        <a:defRPr sz="1600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4pPr>
      <a:lvl5pPr marL="2011680" indent="-285750" algn="l" defTabSz="642974" rtl="0" eaLnBrk="1" latinLnBrk="0" hangingPunct="1">
        <a:spcBef>
          <a:spcPts val="422"/>
        </a:spcBef>
        <a:spcAft>
          <a:spcPts val="211"/>
        </a:spcAft>
        <a:buClr>
          <a:schemeClr val="accent1"/>
        </a:buClr>
        <a:buFont typeface="Arial" charset="0"/>
        <a:buChar char="•"/>
        <a:defRPr sz="1406" b="0" i="0" kern="1200" baseline="0">
          <a:solidFill>
            <a:schemeClr val="accent1"/>
          </a:solidFill>
          <a:latin typeface="National 2" charset="0"/>
          <a:ea typeface="National 2" charset="0"/>
          <a:cs typeface="National 2" charset="0"/>
        </a:defRPr>
      </a:lvl5pPr>
      <a:lvl6pPr marL="2468880" indent="-228600" algn="l" defTabSz="642974" rtl="0" eaLnBrk="1" latinLnBrk="0" hangingPunct="1">
        <a:lnSpc>
          <a:spcPct val="120000"/>
        </a:lnSpc>
        <a:spcBef>
          <a:spcPts val="600"/>
        </a:spcBef>
        <a:spcAft>
          <a:spcPts val="600"/>
        </a:spcAft>
        <a:buFont typeface="Arial" pitchFamily="34" charset="0"/>
        <a:buChar char="•"/>
        <a:defRPr sz="1406" kern="1200" baseline="0">
          <a:solidFill>
            <a:schemeClr val="accent1"/>
          </a:solidFill>
          <a:latin typeface="+mn-lt"/>
          <a:ea typeface="+mn-ea"/>
          <a:cs typeface="+mn-cs"/>
        </a:defRPr>
      </a:lvl6pPr>
      <a:lvl7pPr marL="2089666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7pPr>
      <a:lvl8pPr marL="2411153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8pPr>
      <a:lvl9pPr marL="2732640" indent="-160744" algn="l" defTabSz="642974" rtl="0" eaLnBrk="1" latinLnBrk="0" hangingPunct="1">
        <a:spcBef>
          <a:spcPct val="20000"/>
        </a:spcBef>
        <a:buFont typeface="Arial" pitchFamily="34" charset="0"/>
        <a:buChar char="•"/>
        <a:defRPr sz="14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1pPr>
      <a:lvl2pPr marL="321487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2pPr>
      <a:lvl3pPr marL="642974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3pPr>
      <a:lvl4pPr marL="964461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4pPr>
      <a:lvl5pPr marL="1285948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5pPr>
      <a:lvl6pPr marL="1607435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6pPr>
      <a:lvl7pPr marL="1928923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7pPr>
      <a:lvl8pPr marL="2250409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8pPr>
      <a:lvl9pPr marL="2571896" algn="l" defTabSz="642974" rtl="0" eaLnBrk="1" latinLnBrk="0" hangingPunct="1">
        <a:defRPr sz="126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090" userDrawn="1">
          <p15:clr>
            <a:srgbClr val="F26B43"/>
          </p15:clr>
        </p15:guide>
        <p15:guide id="2" pos="7476" userDrawn="1">
          <p15:clr>
            <a:srgbClr val="F26B43"/>
          </p15:clr>
        </p15:guide>
        <p15:guide id="3" pos="203" userDrawn="1">
          <p15:clr>
            <a:srgbClr val="F26B43"/>
          </p15:clr>
        </p15:guide>
        <p15:guide id="4" orient="horz" pos="149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research.computing@dartmouth.edu?subject=Research%20Software%20Engineering%20Request" TargetMode="Externa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35C01E-D909-40CC-85FF-D38BFFAA44E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AU" dirty="0"/>
              <a:t>2025-09-30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4FB0B02-7277-430E-84EF-813911035E5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</a:t>
            </a:fld>
            <a:endParaRPr lang="en-AU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F5BEDD-BBEA-445F-915D-71CD10377502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pPr algn="ctr"/>
            <a:r>
              <a:rPr lang="en-US"/>
              <a:t>Debugging Superpowers in 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3358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D0EBCBB-1C90-24BE-DC9C-8A72634EDF0C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/>
          </a:bodyPr>
          <a:lstStyle/>
          <a:p>
            <a:pPr marL="466725" indent="-457200">
              <a:buSzPct val="80000"/>
              <a:buFont typeface="System Font Regular"/>
              <a:buChar char="🎉"/>
            </a:pPr>
            <a:r>
              <a:rPr lang="en-US" dirty="0"/>
              <a:t>The debugger is awesome!</a:t>
            </a:r>
          </a:p>
          <a:p>
            <a:pPr marL="466725" indent="-457200">
              <a:buSzPct val="80000"/>
              <a:buFont typeface="System Font Regular"/>
              <a:buChar char="💯"/>
            </a:pPr>
            <a:r>
              <a:rPr lang="en-US" dirty="0"/>
              <a:t>VS Code’s implementation of the debugger is very helpful!</a:t>
            </a:r>
          </a:p>
          <a:p>
            <a:pPr marL="466725" indent="-457200">
              <a:buSzPct val="80000"/>
              <a:buFont typeface="System Font Regular"/>
              <a:buChar char="💡"/>
            </a:pPr>
            <a:r>
              <a:rPr lang="en-US" dirty="0"/>
              <a:t>The debugger takes the guesswork out of your error analysis</a:t>
            </a:r>
          </a:p>
          <a:p>
            <a:pPr marL="466725" indent="-457200">
              <a:buSzPct val="80000"/>
              <a:buFont typeface="System Font Regular"/>
              <a:buChar char="🎉"/>
            </a:pP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62EF272-BB9C-7A44-3591-81922799C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2B5465-52CA-0EDD-FA46-C97D984023A0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820A8-E33F-4916-B3ED-15042EDD2CB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10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489375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DB01950-4FFB-CD2B-3C6F-7180E68A38DB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8" y="2365638"/>
            <a:ext cx="11870492" cy="4127303"/>
          </a:xfrm>
        </p:spPr>
        <p:txBody>
          <a:bodyPr>
            <a:normAutofit/>
          </a:bodyPr>
          <a:lstStyle/>
          <a:p>
            <a:pPr marL="9525" indent="0">
              <a:buSzPct val="120000"/>
              <a:buNone/>
            </a:pPr>
            <a:endParaRPr lang="en-US" dirty="0"/>
          </a:p>
          <a:p>
            <a:pPr marL="466725" indent="-457200">
              <a:buSzPct val="80000"/>
              <a:buFont typeface="System Font Regular"/>
              <a:buChar char="🐸"/>
            </a:pPr>
            <a:r>
              <a:rPr lang="en-US" dirty="0"/>
              <a:t>Debug, debug, debug!</a:t>
            </a:r>
          </a:p>
          <a:p>
            <a:pPr marL="466725" indent="-457200">
              <a:buSzPct val="80000"/>
              <a:buFont typeface="System Font Regular"/>
              <a:buChar char="☝️"/>
            </a:pPr>
            <a:r>
              <a:rPr lang="en-US" dirty="0"/>
              <a:t>Debug someone else’s code!</a:t>
            </a:r>
          </a:p>
          <a:p>
            <a:pPr marL="466725" indent="-457200">
              <a:buSzPct val="80000"/>
              <a:buFont typeface="System Font Regular"/>
              <a:buChar char="🤔"/>
            </a:pPr>
            <a:r>
              <a:rPr lang="en-US" dirty="0"/>
              <a:t>Learn to debug when using frameworks (</a:t>
            </a:r>
            <a:r>
              <a:rPr lang="en-US" dirty="0" err="1"/>
              <a:t>Streamlit</a:t>
            </a:r>
            <a:r>
              <a:rPr lang="en-US" dirty="0"/>
              <a:t>, </a:t>
            </a:r>
            <a:r>
              <a:rPr lang="en-US" dirty="0" err="1"/>
              <a:t>Chainlit</a:t>
            </a:r>
            <a:r>
              <a:rPr lang="en-US" dirty="0"/>
              <a:t>, </a:t>
            </a:r>
            <a:r>
              <a:rPr lang="en-US" dirty="0" err="1"/>
              <a:t>FastAPI</a:t>
            </a:r>
            <a:r>
              <a:rPr lang="en-US" dirty="0"/>
              <a:t>, …)</a:t>
            </a:r>
          </a:p>
          <a:p>
            <a:pPr marL="466725" indent="-457200">
              <a:buSzPct val="80000"/>
              <a:buFont typeface="System Font Regular"/>
              <a:buChar char="🚀"/>
            </a:pPr>
            <a:r>
              <a:rPr lang="en-US" dirty="0"/>
              <a:t>Learn to debug performance issues with profiling!</a:t>
            </a:r>
          </a:p>
          <a:p>
            <a:pPr marL="458788" indent="-449263">
              <a:buSzPct val="80000"/>
              <a:buFont typeface="System Font Regular"/>
              <a:buChar char="😎"/>
            </a:pPr>
            <a:r>
              <a:rPr lang="en-US" dirty="0"/>
              <a:t>Learn to debug parallel programs!</a:t>
            </a:r>
          </a:p>
          <a:p>
            <a:pPr marL="9525" indent="0">
              <a:buSzPct val="80000"/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7F0F7B-1594-370F-3381-F56E28508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796744-FDCA-CC0D-4F5B-0BECDDA490F2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42C9EE-6136-444D-95FE-06C1AAE63212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11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225360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18D359ED-81E1-4152-B5FF-BC60446F6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Thank you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3A763-8648-4E79-A29B-28D21C771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61673-B619-48AC-86E7-428A4A84E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12</a:t>
            </a:fld>
            <a:endParaRPr lang="en-A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914D43-ED3D-53BD-6728-5F1EF871B011}"/>
              </a:ext>
            </a:extLst>
          </p:cNvPr>
          <p:cNvSpPr txBox="1"/>
          <p:nvPr/>
        </p:nvSpPr>
        <p:spPr>
          <a:xfrm>
            <a:off x="3048000" y="3810000"/>
            <a:ext cx="6096000" cy="42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AU" dirty="0" err="1">
                <a:solidFill>
                  <a:schemeClr val="bg1"/>
                </a:solidFill>
                <a:latin typeface="National 2" panose="020B0504030502020203" pitchFamily="34" charset="77"/>
              </a:rPr>
              <a:t>dartgo.org</a:t>
            </a:r>
            <a:r>
              <a:rPr lang="en-AU" dirty="0">
                <a:solidFill>
                  <a:schemeClr val="bg1"/>
                </a:solidFill>
                <a:latin typeface="National 2" panose="020B0504030502020203" pitchFamily="34" charset="77"/>
              </a:rPr>
              <a:t>/debugging-in-python</a:t>
            </a:r>
          </a:p>
        </p:txBody>
      </p:sp>
    </p:spTree>
    <p:extLst>
      <p:ext uri="{BB962C8B-B14F-4D97-AF65-F5344CB8AC3E}">
        <p14:creationId xmlns:p14="http://schemas.microsoft.com/office/powerpoint/2010/main" val="218581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321510" y="2057400"/>
            <a:ext cx="11543550" cy="2396106"/>
          </a:xfrm>
        </p:spPr>
        <p:txBody>
          <a:bodyPr/>
          <a:lstStyle/>
          <a:p>
            <a:r>
              <a:rPr lang="en-US" sz="6000" b="1" dirty="0"/>
              <a:t>Freezing Time and X-Ray Vision</a:t>
            </a:r>
            <a:br>
              <a:rPr lang="en-AU" dirty="0"/>
            </a:br>
            <a:r>
              <a:rPr lang="en-US" sz="4800" dirty="0">
                <a:latin typeface="National 2" panose="020B0504030502020203" pitchFamily="34" charset="77"/>
              </a:rPr>
              <a:t>Debugging Superpowers in Python</a:t>
            </a:r>
            <a:br>
              <a:rPr lang="en-US" sz="4800" dirty="0">
                <a:latin typeface="National 2" panose="020B0504030502020203" pitchFamily="34" charset="77"/>
              </a:rPr>
            </a:br>
            <a:endParaRPr lang="en-AU" dirty="0">
              <a:latin typeface="National 2" panose="020B0504030502020203" pitchFamily="34" charset="77"/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321510" y="4684523"/>
            <a:ext cx="8176156" cy="1519166"/>
          </a:xfrm>
        </p:spPr>
        <p:txBody>
          <a:bodyPr>
            <a:normAutofit fontScale="62500" lnSpcReduction="20000"/>
          </a:bodyPr>
          <a:lstStyle/>
          <a:p>
            <a:r>
              <a:rPr lang="en-AU" dirty="0"/>
              <a:t>Simon Stone</a:t>
            </a:r>
          </a:p>
          <a:p>
            <a:r>
              <a:rPr lang="en-AU" i="1" dirty="0"/>
              <a:t>Research Software Engineer for HPC and AI</a:t>
            </a:r>
          </a:p>
          <a:p>
            <a:r>
              <a:rPr lang="en-AU" i="1" dirty="0"/>
              <a:t>Research Computing @ ITC, Dartmouth College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BFAC0A-3611-47AD-9FCA-134C1587E5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93480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D0EE405-D41C-1639-91F6-07A5EF638173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</a:rPr>
              <a:t>Collaborative expertise in software engineering, designed to bridge the gap between innovative ideas and impactful outcomes. Our services include:</a:t>
            </a:r>
          </a:p>
          <a:p>
            <a:pPr marL="346075" indent="-336550" algn="l">
              <a:buSzPct val="80000"/>
              <a:buFont typeface="System Font Regular"/>
              <a:buChar char="🤝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Grant Proposal Consulting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ensure accurate resource estimations and project feasibility.</a:t>
            </a:r>
          </a:p>
          <a:p>
            <a:pPr marL="346075" indent="-336550" algn="l">
              <a:buSzPct val="80000"/>
              <a:buFont typeface="System Font Regular"/>
              <a:buChar char="🚀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Rapid Prototyping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refine concepts and explore solutions.</a:t>
            </a:r>
          </a:p>
          <a:p>
            <a:pPr marL="346075" indent="-336550" algn="l">
              <a:buSzPct val="80000"/>
              <a:buFont typeface="System Font Regular"/>
              <a:buChar char="⛑️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Ongoing Application Support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and </a:t>
            </a:r>
            <a:r>
              <a:rPr lang="en-US" b="1" i="0" dirty="0">
                <a:effectLst/>
                <a:latin typeface="National 2" panose="020B0504030502020203" pitchFamily="34" charset="77"/>
              </a:rPr>
              <a:t>Application Rehabilitation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for existing applications.</a:t>
            </a:r>
          </a:p>
          <a:p>
            <a:pPr marL="346075" indent="-336550" algn="l">
              <a:buSzPct val="80000"/>
              <a:buFont typeface="System Font Regular"/>
              <a:buChar char="🌎"/>
            </a:pPr>
            <a:r>
              <a:rPr lang="en-US" b="1" i="0" dirty="0">
                <a:effectLst/>
                <a:latin typeface="National 2" panose="020B0504030502020203" pitchFamily="34" charset="77"/>
              </a:rPr>
              <a:t>Open-Source Releases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 share knowledge and contribute to the wider community.</a:t>
            </a:r>
          </a:p>
          <a:p>
            <a:pPr marL="0" indent="0" algn="l">
              <a:buNone/>
            </a:pPr>
            <a:r>
              <a:rPr lang="en-US" b="0" i="0" dirty="0">
                <a:effectLst/>
                <a:latin typeface="National 2" panose="020B0504030502020203" pitchFamily="34" charset="77"/>
                <a:hlinkClick r:id="rId2"/>
              </a:rPr>
              <a:t>Contact us </a:t>
            </a:r>
            <a:r>
              <a:rPr lang="en-US" b="0" i="0" dirty="0">
                <a:effectLst/>
                <a:latin typeface="National 2" panose="020B0504030502020203" pitchFamily="34" charset="77"/>
              </a:rPr>
              <a:t>today to discuss your project and discover how Research Software Engineering can be your trusted partner in innovation.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660E609F-1FB4-7A89-09B4-C63EA131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Introducing Research Software Engineering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B86E4FD-2047-63CE-8BFF-DB4420A6D8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045A823-E1BC-3557-0AB8-16AECA2992A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3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504538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11782-36E8-770C-D236-192684AC95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C53A7-518E-181C-5E7E-0B229E31CEF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5651276" cy="4127303"/>
          </a:xfrm>
        </p:spPr>
        <p:txBody>
          <a:bodyPr/>
          <a:lstStyle/>
          <a:p>
            <a:pPr marL="468313" indent="-457200">
              <a:buSzPct val="80000"/>
              <a:buFont typeface="System Font Regular"/>
              <a:buChar char="💥"/>
            </a:pPr>
            <a:r>
              <a:rPr lang="en-US" dirty="0"/>
              <a:t>Every programmer eventually hits an error in their program</a:t>
            </a:r>
          </a:p>
          <a:p>
            <a:pPr marL="868363" lvl="1" indent="-400050">
              <a:buSzPct val="80000"/>
              <a:buFont typeface="System Font Regular"/>
              <a:buChar char="😵‍💫"/>
            </a:pPr>
            <a:r>
              <a:rPr lang="en-US" dirty="0"/>
              <a:t>Syntax errors, runtime errors, logic errors, …</a:t>
            </a:r>
          </a:p>
          <a:p>
            <a:pPr marL="468313" indent="-457200">
              <a:buSzPct val="80000"/>
              <a:buFont typeface="System Font Regular"/>
              <a:buChar char="🐛"/>
            </a:pPr>
            <a:r>
              <a:rPr lang="en-US" dirty="0"/>
              <a:t>“Debugging” is the process of systematically identifying and removing these bugs</a:t>
            </a:r>
          </a:p>
          <a:p>
            <a:pPr>
              <a:buFont typeface="System Font Regular"/>
              <a:buChar char="💥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F7F3CB-7530-EF3F-2F69-3F1E7546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debugging?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E59255-686B-B300-CD23-A8D4A72B9E9E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BB479C-3FCE-D626-C585-A4DFD57DF8B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4</a:t>
            </a:fld>
            <a:endParaRPr lang="en-AU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54A152-9D80-05F6-A9AA-65D8BEBA1A44}"/>
              </a:ext>
            </a:extLst>
          </p:cNvPr>
          <p:cNvGrpSpPr/>
          <p:nvPr/>
        </p:nvGrpSpPr>
        <p:grpSpPr>
          <a:xfrm>
            <a:off x="6109428" y="1391440"/>
            <a:ext cx="6216554" cy="5101501"/>
            <a:chOff x="6109428" y="1391440"/>
            <a:chExt cx="6216554" cy="5101501"/>
          </a:xfrm>
        </p:grpSpPr>
        <p:pic>
          <p:nvPicPr>
            <p:cNvPr id="1028" name="Picture 4" descr="Grace Hopper journal">
              <a:extLst>
                <a:ext uri="{FF2B5EF4-FFF2-40B4-BE49-F238E27FC236}">
                  <a16:creationId xmlns:a16="http://schemas.microsoft.com/office/drawing/2014/main" id="{C17082F1-2525-0F5B-A123-875D6BB472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09428" y="1391440"/>
              <a:ext cx="5651275" cy="445258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F9E2E6F-E910-2073-16E9-FA1989F78E02}"/>
                </a:ext>
              </a:extLst>
            </p:cNvPr>
            <p:cNvSpPr txBox="1"/>
            <p:nvPr/>
          </p:nvSpPr>
          <p:spPr>
            <a:xfrm>
              <a:off x="6109428" y="5855394"/>
              <a:ext cx="6216554" cy="6375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Excerpt from Admiral Grace Hopper’s journal</a:t>
              </a:r>
              <a:br>
                <a:rPr lang="en-US" dirty="0">
                  <a:solidFill>
                    <a:schemeClr val="accent1"/>
                  </a:solidFill>
                  <a:latin typeface="National 2" panose="020B0504030502020203" pitchFamily="34" charset="77"/>
                </a:rPr>
              </a:b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Source: https://</a:t>
              </a:r>
              <a:r>
                <a:rPr lang="en-US" sz="1400" dirty="0" err="1">
                  <a:solidFill>
                    <a:schemeClr val="accent1"/>
                  </a:solidFill>
                  <a:latin typeface="National 2" panose="020B0504030502020203" pitchFamily="34" charset="77"/>
                </a:rPr>
                <a:t>americanhistory.si.edu</a:t>
              </a:r>
              <a:r>
                <a:rPr lang="en-US" sz="1400" dirty="0">
                  <a:solidFill>
                    <a:schemeClr val="accent1"/>
                  </a:solidFill>
                  <a:latin typeface="National 2" panose="020B0504030502020203" pitchFamily="34" charset="77"/>
                </a:rPr>
                <a:t>/collections/object/nmah_334663</a:t>
              </a:r>
              <a:endParaRPr lang="en-US" dirty="0">
                <a:solidFill>
                  <a:schemeClr val="accent1"/>
                </a:solidFill>
                <a:latin typeface="National 2" panose="020B0504030502020203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581463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AB0C170-7A5D-73E7-DBE0-C09A708B5697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21509" y="2365638"/>
            <a:ext cx="6765092" cy="4127303"/>
          </a:xfrm>
        </p:spPr>
        <p:txBody>
          <a:bodyPr>
            <a:normAutofit lnSpcReduction="10000"/>
          </a:bodyPr>
          <a:lstStyle/>
          <a:p>
            <a:pPr marL="457200" indent="-457200">
              <a:buSzPct val="80000"/>
              <a:buFont typeface="System Font Regular"/>
              <a:buChar char="🧠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Just read the code?</a:t>
            </a:r>
          </a:p>
          <a:p>
            <a:pPr marL="457200" indent="-457200">
              <a:buSzPct val="80000"/>
              <a:buFont typeface="System Font Regular"/>
              <a:buChar char="😵‍💫"/>
            </a:pPr>
            <a:r>
              <a:rPr lang="en-US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print</a:t>
            </a:r>
            <a:r>
              <a:rPr lang="en-US" dirty="0"/>
              <a:t> statements everywhere?</a:t>
            </a:r>
          </a:p>
          <a:p>
            <a:pPr marL="457200" indent="-457200">
              <a:buSzPct val="80000"/>
              <a:buFont typeface="System Font Regular"/>
              <a:buChar char="🧐"/>
            </a:pPr>
            <a:r>
              <a:rPr lang="en-US" dirty="0"/>
              <a:t>Write separate tests for everything?</a:t>
            </a:r>
          </a:p>
          <a:p>
            <a:pPr marL="457200" indent="-457200">
              <a:buSzPct val="80000"/>
              <a:buFont typeface="System Font Regular"/>
              <a:buChar char="🧠"/>
            </a:pPr>
            <a:endParaRPr lang="en-US" dirty="0"/>
          </a:p>
          <a:p>
            <a:pPr marL="457200" indent="-457200">
              <a:buSzPct val="80000"/>
              <a:buFont typeface="System Font Regular"/>
              <a:buChar char="🛠️"/>
            </a:pPr>
            <a:r>
              <a:rPr lang="en-US" dirty="0"/>
              <a:t>Virtually every programming language has a special tool for this purpose called the “debugger”!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4A3D553-C49B-F0D1-E986-544CD1FFA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debug?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9BA00-F8C2-A8CB-2EFD-BCB91337E71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F5D2E5-0374-BB27-2DE4-24F53234C4D6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5</a:t>
            </a:fld>
            <a:endParaRPr lang="en-AU" dirty="0"/>
          </a:p>
        </p:txBody>
      </p:sp>
      <p:pic>
        <p:nvPicPr>
          <p:cNvPr id="6" name="Picture 2" descr="it works. why? : r/ProgrammerHumor">
            <a:extLst>
              <a:ext uri="{FF2B5EF4-FFF2-40B4-BE49-F238E27FC236}">
                <a16:creationId xmlns:a16="http://schemas.microsoft.com/office/drawing/2014/main" id="{2B89142D-809F-0327-E711-6A31959A97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86600" y="1219200"/>
            <a:ext cx="4003030" cy="5003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B29AEE-48CA-7A0B-FE9D-6AD98CD2D231}"/>
              </a:ext>
            </a:extLst>
          </p:cNvPr>
          <p:cNvSpPr/>
          <p:nvPr/>
        </p:nvSpPr>
        <p:spPr>
          <a:xfrm>
            <a:off x="6934200" y="3733800"/>
            <a:ext cx="4572000" cy="24891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39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5F3637-78E7-935A-66F3-962105DBBC1A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fontScale="92500" lnSpcReduction="20000"/>
          </a:bodyPr>
          <a:lstStyle/>
          <a:p>
            <a:pPr marL="400050" indent="-387350">
              <a:buSzPct val="80000"/>
              <a:buFont typeface="System Font Regular"/>
              <a:buChar char="💪"/>
            </a:pPr>
            <a:r>
              <a:rPr lang="en-US" dirty="0"/>
              <a:t>Core debugging skills </a:t>
            </a:r>
          </a:p>
          <a:p>
            <a:pPr marL="800100" lvl="1" indent="-400050">
              <a:buSzPct val="80000"/>
              <a:buFont typeface="System Font Regular"/>
              <a:buChar char="🛑"/>
            </a:pPr>
            <a:r>
              <a:rPr lang="en-US" dirty="0"/>
              <a:t>Manage breakpoints: Freeze time!</a:t>
            </a:r>
          </a:p>
          <a:p>
            <a:pPr marL="800100" lvl="1" indent="-400050">
              <a:buSzPct val="80000"/>
              <a:buFont typeface="System Font Regular"/>
              <a:buChar char="🩻"/>
            </a:pPr>
            <a:r>
              <a:rPr lang="en-US" dirty="0"/>
              <a:t>Inspect variables: X-Ray vision!</a:t>
            </a:r>
          </a:p>
          <a:p>
            <a:pPr marL="400050" indent="-387350">
              <a:buSzPct val="80000"/>
              <a:buFont typeface="System Font Regular"/>
              <a:buChar char="🎓"/>
            </a:pPr>
            <a:r>
              <a:rPr lang="en-US" dirty="0"/>
              <a:t>Advanced debugging techniques </a:t>
            </a:r>
          </a:p>
          <a:p>
            <a:pPr marL="800100" lvl="1" indent="-388938">
              <a:buSzPct val="80000"/>
              <a:buFont typeface="System Font Regular"/>
              <a:buChar char="🧠"/>
            </a:pPr>
            <a:r>
              <a:rPr lang="en-US" dirty="0"/>
              <a:t>Use the debug console: Memory manipulation!</a:t>
            </a:r>
          </a:p>
          <a:p>
            <a:pPr marL="800100" lvl="1" indent="-388938">
              <a:buSzPct val="80000"/>
              <a:buFont typeface="System Font Regular"/>
              <a:buChar char="⏪"/>
            </a:pPr>
            <a:r>
              <a:rPr lang="en-US" dirty="0"/>
              <a:t>Analyze the call stack: Travel back in time!</a:t>
            </a:r>
          </a:p>
          <a:p>
            <a:pPr marL="400050" indent="-387350">
              <a:buSzPct val="80000"/>
              <a:buFont typeface="System Font Regular"/>
              <a:buChar char="🧑‍💻"/>
            </a:pPr>
            <a:r>
              <a:rPr lang="en-US" dirty="0"/>
              <a:t>Professional development practice</a:t>
            </a:r>
          </a:p>
          <a:p>
            <a:pPr marL="800100" lvl="1" indent="-388938">
              <a:buFont typeface="System Font Regular"/>
              <a:buChar char="🦸"/>
            </a:pPr>
            <a:r>
              <a:rPr lang="en-US" dirty="0"/>
              <a:t>Integrate debugging into your regular coding workflow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1EF85-BA45-3A6D-7C7D-D109EB7CF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Superpowers granted by today’s workshop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FC3AD-8007-C5E8-FE83-52FB32AB5FA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C0AFDC-8EA1-B618-3CED-A428EA9A038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6</a:t>
            </a:fld>
            <a:endParaRPr lang="en-AU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F995721-19A8-FA27-31DB-27129658E4AA}"/>
              </a:ext>
            </a:extLst>
          </p:cNvPr>
          <p:cNvGrpSpPr/>
          <p:nvPr/>
        </p:nvGrpSpPr>
        <p:grpSpPr>
          <a:xfrm>
            <a:off x="6397794" y="1135773"/>
            <a:ext cx="5493782" cy="5493782"/>
            <a:chOff x="6397794" y="1135773"/>
            <a:chExt cx="5493782" cy="5493782"/>
          </a:xfrm>
        </p:grpSpPr>
        <p:pic>
          <p:nvPicPr>
            <p:cNvPr id="21" name="Picture 20" descr="A red and white sign with white letters&#10;&#10;AI-generated content may be incorrect.">
              <a:extLst>
                <a:ext uri="{FF2B5EF4-FFF2-40B4-BE49-F238E27FC236}">
                  <a16:creationId xmlns:a16="http://schemas.microsoft.com/office/drawing/2014/main" id="{1BA24F53-7DCF-6A70-6F17-AC7FE9E02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15400" y="2667000"/>
              <a:ext cx="1295400" cy="519887"/>
            </a:xfrm>
            <a:prstGeom prst="rect">
              <a:avLst/>
            </a:prstGeom>
          </p:spPr>
        </p:pic>
        <p:pic>
          <p:nvPicPr>
            <p:cNvPr id="23" name="Picture 22" descr="A white text on a black background&#10;&#10;AI-generated content may be incorrect.">
              <a:extLst>
                <a:ext uri="{FF2B5EF4-FFF2-40B4-BE49-F238E27FC236}">
                  <a16:creationId xmlns:a16="http://schemas.microsoft.com/office/drawing/2014/main" id="{3A83A791-6437-C622-23AA-66289B7215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biLevel thresh="75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rightnessContrast bright="-40000" contrast="40000"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6397794" y="1135773"/>
              <a:ext cx="5493782" cy="549378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58499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B711598-7A76-81B7-BBB1-2B6A53A609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>
            <a:normAutofit lnSpcReduction="10000"/>
          </a:bodyPr>
          <a:lstStyle/>
          <a:p>
            <a:pPr marL="400050" indent="-387350">
              <a:buSzPct val="80000"/>
              <a:buFont typeface="System Font Regular"/>
              <a:buChar char="🪈"/>
            </a:pPr>
            <a:r>
              <a:rPr lang="en-US" dirty="0"/>
              <a:t>A program that sits between your code and the Python interpreter</a:t>
            </a:r>
          </a:p>
          <a:p>
            <a:pPr marL="400050" indent="-387350">
              <a:buSzPct val="80000"/>
              <a:buFont typeface="System Font Regular"/>
              <a:buChar char="👍"/>
            </a:pPr>
            <a:r>
              <a:rPr lang="en-US" dirty="0"/>
              <a:t>One such program comes with Python: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pdb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4538" lvl="1" indent="-344488">
              <a:buSzPct val="80000"/>
              <a:buFont typeface="System Font Regular"/>
              <a:buChar char="🐍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Lightweight and runs anywhere Python runs</a:t>
            </a:r>
          </a:p>
          <a:p>
            <a:pPr marL="744538" lvl="1" indent="-333375">
              <a:buSzPct val="80000"/>
              <a:buFont typeface="System Font Regular"/>
              <a:buChar char="🤖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Command-line interface only and limited IDE integration</a:t>
            </a:r>
          </a:p>
          <a:p>
            <a:pPr marL="400050" indent="-387350">
              <a:buBlip>
                <a:blip r:embed="rId2"/>
              </a:buBlip>
            </a:pPr>
            <a:r>
              <a:rPr lang="en-US" dirty="0"/>
              <a:t>VS Code comes with its own implementation called </a:t>
            </a:r>
            <a:r>
              <a:rPr lang="en-US" dirty="0" err="1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debugpy</a:t>
            </a:r>
            <a:endParaRPr lang="en-US" dirty="0"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marL="744538" lvl="1" indent="-333375">
              <a:buSzPct val="80000"/>
              <a:buFont typeface="System Font Regular"/>
              <a:buChar char="✨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Rich visual interface and easy to use</a:t>
            </a:r>
          </a:p>
          <a:p>
            <a:pPr marL="744538" lvl="1" indent="-344488">
              <a:buSzPct val="80000"/>
              <a:buFont typeface="System Font Regular"/>
              <a:buChar char="🔒"/>
            </a:pPr>
            <a:r>
              <a:rPr lang="en-US" dirty="0">
                <a:latin typeface="National 2" panose="020B0504030502020203" pitchFamily="34" charset="77"/>
                <a:ea typeface="Menlo" panose="020B0609030804020204" pitchFamily="49" charset="0"/>
                <a:cs typeface="Menlo" panose="020B0609030804020204" pitchFamily="49" charset="0"/>
              </a:rPr>
              <a:t>Requires VS Code (or compatible editor)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20A32A-AE0B-11CE-3197-E2B83043F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Debugger (in Python)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FF5CD9-D816-D547-BCCE-7202CF3FCB8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280414-60D2-D09F-C565-72FB4EF68C1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7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84232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00195B-4F2D-750A-25C4-3C4514399079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00050" indent="-446088">
              <a:buSzPct val="80000"/>
              <a:buFont typeface="System Font Regular"/>
              <a:buChar char="🔌"/>
            </a:pPr>
            <a:r>
              <a:rPr lang="en-US" dirty="0"/>
              <a:t>Debugger “attaches” to the Python process running your script</a:t>
            </a:r>
          </a:p>
          <a:p>
            <a:pPr marL="400050" indent="-446088">
              <a:buSzPct val="80000"/>
              <a:buFont typeface="System Font Regular"/>
              <a:buChar char="🛠️"/>
            </a:pPr>
            <a:r>
              <a:rPr lang="en-US" dirty="0"/>
              <a:t>Can pause execution, inspect and manipulate variables, …</a:t>
            </a:r>
          </a:p>
          <a:p>
            <a:pPr marL="400050" indent="-446088">
              <a:buSzPct val="80000"/>
              <a:buFont typeface="System Font Regular"/>
              <a:buChar char="🎮"/>
            </a:pPr>
            <a:r>
              <a:rPr lang="en-US" dirty="0"/>
              <a:t>A remote control for running your code!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8C761C-0D57-5443-89A4-AFA1C0F03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Debugger (in Python)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0CD2BB-98DD-A934-8FFF-C382EDD93BB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5A0787-A806-F50F-B116-455E4BA637B9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8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820793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99A42EC-49B8-97EB-A246-0D49734CC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get started!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A3285D9-E615-694B-CE77-B327E021E68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Hands-on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BCBE5-A728-9E1E-1AA0-95A175A19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ctr"/>
            <a:r>
              <a:rPr lang="en-AU"/>
              <a:t>Debugging Superpowers in Python</a:t>
            </a:r>
            <a:endParaRPr lang="en-AU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925C1A-D32C-166C-A2C7-CBEB339D5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17DE0E-AFB1-41FD-BC35-27DB61CA125F}" type="slidenum">
              <a:rPr lang="en-AU" smtClean="0"/>
              <a:pPr/>
              <a:t>9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1723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artmouth">
  <a:themeElements>
    <a:clrScheme name="Custom 4">
      <a:dk1>
        <a:srgbClr val="000000"/>
      </a:dk1>
      <a:lt1>
        <a:srgbClr val="FFFFFF"/>
      </a:lt1>
      <a:dk2>
        <a:srgbClr val="797979"/>
      </a:dk2>
      <a:lt2>
        <a:srgbClr val="D9D9D9"/>
      </a:lt2>
      <a:accent1>
        <a:srgbClr val="00693E"/>
      </a:accent1>
      <a:accent2>
        <a:srgbClr val="12312B"/>
      </a:accent2>
      <a:accent3>
        <a:srgbClr val="C3DD88"/>
      </a:accent3>
      <a:accent4>
        <a:srgbClr val="6EAA8D"/>
      </a:accent4>
      <a:accent5>
        <a:srgbClr val="797979"/>
      </a:accent5>
      <a:accent6>
        <a:srgbClr val="EBF3EF"/>
      </a:accent6>
      <a:hlink>
        <a:srgbClr val="00693E"/>
      </a:hlink>
      <a:folHlink>
        <a:srgbClr val="12312B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9BDFE68F-32AD-624C-A23D-A8B43BC3826E}" vid="{B888FB7D-3126-4C4C-9BB5-7BAF71B92B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Dartmouth</Template>
  <TotalTime>6701</TotalTime>
  <Words>497</Words>
  <Application>Microsoft Macintosh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Arial</vt:lpstr>
      <vt:lpstr>Calibri</vt:lpstr>
      <vt:lpstr>Menlo</vt:lpstr>
      <vt:lpstr>National 2</vt:lpstr>
      <vt:lpstr>National 2 Medium</vt:lpstr>
      <vt:lpstr>System Font Regular</vt:lpstr>
      <vt:lpstr>Dartmouth</vt:lpstr>
      <vt:lpstr>PowerPoint Presentation</vt:lpstr>
      <vt:lpstr>Freezing Time and X-Ray Vision Debugging Superpowers in Python </vt:lpstr>
      <vt:lpstr>Introducing Research Software Engineering</vt:lpstr>
      <vt:lpstr>What is debugging?</vt:lpstr>
      <vt:lpstr>How to debug?</vt:lpstr>
      <vt:lpstr>Superpowers granted by today’s workshop</vt:lpstr>
      <vt:lpstr>The Debugger (in Python)</vt:lpstr>
      <vt:lpstr>The Debugger (in Python)</vt:lpstr>
      <vt:lpstr>Let’s get started!</vt:lpstr>
      <vt:lpstr>Summary</vt:lpstr>
      <vt:lpstr>What’s next?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Simon Stone</dc:creator>
  <cp:keywords/>
  <dc:description/>
  <cp:lastModifiedBy>Simon Stone</cp:lastModifiedBy>
  <cp:revision>94</cp:revision>
  <cp:lastPrinted>2018-02-22T17:02:12Z</cp:lastPrinted>
  <dcterms:created xsi:type="dcterms:W3CDTF">2025-01-15T20:31:44Z</dcterms:created>
  <dcterms:modified xsi:type="dcterms:W3CDTF">2025-09-26T19:53:06Z</dcterms:modified>
  <cp:category/>
</cp:coreProperties>
</file>