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95" r:id="rId2"/>
    <p:sldId id="284" r:id="rId3"/>
    <p:sldId id="297" r:id="rId4"/>
    <p:sldId id="304" r:id="rId5"/>
    <p:sldId id="301" r:id="rId6"/>
    <p:sldId id="303" r:id="rId7"/>
    <p:sldId id="302" r:id="rId8"/>
    <p:sldId id="305" r:id="rId9"/>
    <p:sldId id="298" r:id="rId10"/>
    <p:sldId id="299" r:id="rId11"/>
    <p:sldId id="300" r:id="rId12"/>
    <p:sldId id="296" r:id="rId13"/>
  </p:sldIdLst>
  <p:sldSz cx="12192000" cy="6858000"/>
  <p:notesSz cx="6858000" cy="9144000"/>
  <p:defaultTextStyle>
    <a:defPPr>
      <a:defRPr lang="en-US"/>
    </a:defPPr>
    <a:lvl1pPr marL="0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1pPr>
    <a:lvl2pPr marL="544139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2pPr>
    <a:lvl3pPr marL="1088279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3pPr>
    <a:lvl4pPr marL="1632418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4pPr>
    <a:lvl5pPr marL="2176558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5pPr>
    <a:lvl6pPr marL="2720696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6pPr>
    <a:lvl7pPr marL="3264836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7pPr>
    <a:lvl8pPr marL="3808976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8pPr>
    <a:lvl9pPr marL="4353115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DD88"/>
    <a:srgbClr val="00693E"/>
    <a:srgbClr val="00539B"/>
    <a:srgbClr val="F01D27"/>
    <a:srgbClr val="D8C726"/>
    <a:srgbClr val="77BD43"/>
    <a:srgbClr val="F081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16" autoAdjust="0"/>
    <p:restoredTop sz="96241" autoAdjust="0"/>
  </p:normalViewPr>
  <p:slideViewPr>
    <p:cSldViewPr showGuides="1">
      <p:cViewPr varScale="1">
        <p:scale>
          <a:sx n="123" d="100"/>
          <a:sy n="123" d="100"/>
        </p:scale>
        <p:origin x="1008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48" d="100"/>
          <a:sy n="48" d="100"/>
        </p:scale>
        <p:origin x="-2724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A36AD-C140-47B5-A0AA-2808AF1C1C9D}" type="datetimeFigureOut">
              <a:rPr lang="en-AU" smtClean="0"/>
              <a:t>12/3/2025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A420D9-E2BA-4BD5-B845-F55DFC0118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49784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3829E-EB69-4A98-9D54-8D6822520B27}" type="datetimeFigureOut">
              <a:rPr lang="en-AU" smtClean="0"/>
              <a:t>12/3/2025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05BAA-92F6-4DEA-A832-E4B15A2F52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9978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1pPr>
    <a:lvl2pPr marL="544139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2pPr>
    <a:lvl3pPr marL="1088279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3pPr>
    <a:lvl4pPr marL="1632418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4pPr>
    <a:lvl5pPr marL="2176558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5pPr>
    <a:lvl6pPr marL="2720696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6pPr>
    <a:lvl7pPr marL="3264836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7pPr>
    <a:lvl8pPr marL="3808976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8pPr>
    <a:lvl9pPr marL="4353115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2AB3C50-0815-4E72-B5C0-4CC01800180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AD6D95E-88C9-4F51-9A96-C6DC690C4E4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670AC6F-A8DE-43B1-AB32-8BCC2ADD0A5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1510" y="184205"/>
            <a:ext cx="2700330" cy="217696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100">
                <a:solidFill>
                  <a:schemeClr val="bg1"/>
                </a:solidFill>
              </a:defRPr>
            </a:lvl1pPr>
            <a:lvl2pPr marL="101256" indent="0" algn="l">
              <a:buFontTx/>
              <a:buNone/>
              <a:defRPr sz="984"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[Current Date]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8D68E9-7018-4336-9CC4-C1AD98D0949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9981" y="1428599"/>
            <a:ext cx="3912001" cy="400080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98FB25-7404-4D17-BC12-C5C5BD3F89C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CB9713-6169-4BCA-998A-1ECD71372D8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AU"/>
              <a:t>Intro to PyTest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01579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Picture Cr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1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014596" y="1391440"/>
            <a:ext cx="6853375" cy="345544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D38F6-0EA2-4AD3-A861-786EE93C8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AU"/>
              <a:t>Intro to PyTest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5C3957F-CBD5-45F4-9139-BE2AD9F3D77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D7466EE-1402-4AD3-84F3-D1DF7AB79A5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78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1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014596" y="1391440"/>
            <a:ext cx="6853375" cy="345544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D38F6-0EA2-4AD3-A861-786EE93C8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AU"/>
              <a:t>Intro to PyTest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4CC70461-48C5-43F7-8FBF-36F351503D81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5014594" y="4925838"/>
            <a:ext cx="2939950" cy="1567102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A945B0B-FD87-427B-B1C8-DF115B45F61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054FC01-F717-4A46-B98F-96CECAD73C5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416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Picture (ble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036129" y="257"/>
            <a:ext cx="7155873" cy="685774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1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D7A19B3-ADC4-46A3-BF00-57B86B7CFAE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560" y="246362"/>
            <a:ext cx="1288500" cy="134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17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&amp; Text (ble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0" y="2"/>
            <a:ext cx="7155873" cy="685774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51383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8747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5B49BA5-9018-4446-A86F-4EE58D7173D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D7A19B3-ADC4-46A3-BF00-57B86B7CFAE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872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icture (Ble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AU" dirty="0"/>
              <a:t>Click icon to add picture</a:t>
            </a:r>
            <a:br>
              <a:rPr lang="en-AU" dirty="0"/>
            </a:br>
            <a:br>
              <a:rPr lang="en-AU" dirty="0"/>
            </a:br>
            <a:br>
              <a:rPr lang="en-AU" dirty="0"/>
            </a:b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B83DCC-83B4-4DDF-A2DD-53EA890722E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560" y="246362"/>
            <a:ext cx="1288500" cy="1349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7A19B3-ADC4-46A3-BF00-57B86B7CFAE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763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hird Two Third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34298" y="2367188"/>
            <a:ext cx="7425906" cy="4126295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321508" y="2365636"/>
            <a:ext cx="3708586" cy="4126295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A15CE4-9C5B-4DD4-9334-613E584A8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210B5A-E47F-4858-B45E-5B1BEE8B2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AU"/>
              <a:t>Intro to PyTest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22C6C2-929C-48AB-A46A-05FC0AD94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308A26F-06F2-4E9D-90D3-59B5F051701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0F2FEF4-AC70-4D84-9B67-5A54BD0F33A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981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hird One Third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1508" y="2365638"/>
            <a:ext cx="7441994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8141451" y="2365639"/>
            <a:ext cx="3712953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4D7C67-E5F6-43C5-997F-6434DA21F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584D73-4796-4164-B818-FA3C28E0B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AU"/>
              <a:t>Intro to PyTest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262CB5-7592-412B-8108-8BFA3C6D8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40F9683-AEE5-4C7C-8337-8F0333B05AD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4A82EE6-5B2A-4D35-9636-3FF0F8DEBCC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524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Layou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1511" y="2365636"/>
            <a:ext cx="11543658" cy="1974696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338777" y="4495699"/>
            <a:ext cx="11543658" cy="1974696"/>
          </a:xfrm>
        </p:spPr>
        <p:txBody>
          <a:bodyPr/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6DFF93-5525-475A-BA2F-1F0C4F78D56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ctr"/>
            <a:r>
              <a:rPr lang="en-AU"/>
              <a:t>Intro to PyTest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DE2A29-28F0-4172-8807-541DB74FB84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EE7CF56-F1E5-4795-9265-7AD96EC856C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389AB79-1006-4785-9565-5855A6C4642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134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AE5D8E-5794-4172-9477-A462C7ED67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564" y="257"/>
            <a:ext cx="7193436" cy="6857743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B352C9B-A878-4E28-8F19-9BFE09A0DF8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CFD2763-69FC-4FBC-A018-A5B79D9BF1C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6771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F88F8E-C995-44E9-88C3-777D604D7D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564" y="257"/>
            <a:ext cx="7193436" cy="6857743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222DE8C-193B-40D2-86E4-37390E84CCA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82B9284-71F9-4742-8BC8-CBD640B6E8C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1224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10" y="1413894"/>
            <a:ext cx="10896586" cy="2015106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829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[Presentation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8" y="3327723"/>
            <a:ext cx="10901097" cy="1819999"/>
          </a:xfrm>
        </p:spPr>
        <p:txBody>
          <a:bodyPr>
            <a:normAutofit/>
          </a:bodyPr>
          <a:lstStyle>
            <a:lvl1pPr marL="0" indent="0">
              <a:buNone/>
              <a:defRPr sz="4079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[Presenter Name]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3B3AAE-1896-4A98-A246-9A4E80DA46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AU"/>
              <a:t>Intro to PyTest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18A2211-08DC-44ED-BA4C-EA9B5E049F5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97731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6E66D3-31E0-4E7E-974A-CBAF78AFBE7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564" y="130"/>
            <a:ext cx="7193436" cy="6857743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C8D64DB-0525-4239-B7EF-7462FB2A80A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0135A38-8B72-4CF7-A576-8AB549768E0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5461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F37C1B2-371D-4FFC-9EBF-0783BD761A79}"/>
              </a:ext>
            </a:extLst>
          </p:cNvPr>
          <p:cNvSpPr/>
          <p:nvPr userDrawn="1"/>
        </p:nvSpPr>
        <p:spPr>
          <a:xfrm>
            <a:off x="5090766" y="0"/>
            <a:ext cx="710873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927E38-93E1-4C04-83A5-FBD94BE75C5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751525" y="1108171"/>
            <a:ext cx="1787218" cy="46830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F6DF0E0-E4B3-49BF-A9CB-B5C1AC69E3A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E62FCC1-F0E2-4D15-B831-1642D56F9DA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6332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F37C1B2-371D-4FFC-9EBF-0783BD761A79}"/>
              </a:ext>
            </a:extLst>
          </p:cNvPr>
          <p:cNvSpPr/>
          <p:nvPr userDrawn="1"/>
        </p:nvSpPr>
        <p:spPr>
          <a:xfrm>
            <a:off x="5090766" y="0"/>
            <a:ext cx="7108737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6605E55-8F6E-49C2-A14D-4F7EA9A247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681536" y="1396696"/>
            <a:ext cx="3951494" cy="397658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349E37B-FA5B-427F-9B9C-C22AEEF464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56D3671-8BF4-4081-90DB-6B512B6793F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7740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F37C1B2-371D-4FFC-9EBF-0783BD761A79}"/>
              </a:ext>
            </a:extLst>
          </p:cNvPr>
          <p:cNvSpPr/>
          <p:nvPr userDrawn="1"/>
        </p:nvSpPr>
        <p:spPr>
          <a:xfrm>
            <a:off x="5090766" y="0"/>
            <a:ext cx="7108737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F36A6A2-B679-4575-A369-2D9B0C8811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246751" y="1126129"/>
            <a:ext cx="2724017" cy="474934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9B8E51D-8667-4AE7-98D9-FD5D60E1E0D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0C0D460-F225-460B-BB60-8A162372132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0829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09" y="1352808"/>
            <a:ext cx="11537524" cy="4417585"/>
          </a:xfrm>
        </p:spPr>
        <p:txBody>
          <a:bodyPr anchor="ctr">
            <a:noAutofit/>
          </a:bodyPr>
          <a:lstStyle>
            <a:lvl1pPr algn="ctr">
              <a:lnSpc>
                <a:spcPct val="110000"/>
              </a:lnSpc>
              <a:defRPr sz="3200" b="0" i="0">
                <a:solidFill>
                  <a:schemeClr val="bg1"/>
                </a:solidFill>
                <a:latin typeface="National 2 Medium" charset="0"/>
                <a:ea typeface="National 2 Medium" charset="0"/>
                <a:cs typeface="National 2 Medium" charset="0"/>
              </a:defRPr>
            </a:lvl1pPr>
          </a:lstStyle>
          <a:p>
            <a:r>
              <a:rPr lang="en-US" dirty="0"/>
              <a:t>“[Quote text]”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9" y="5848948"/>
            <a:ext cx="11546006" cy="216889"/>
          </a:xfrm>
        </p:spPr>
        <p:txBody>
          <a:bodyPr>
            <a:noAutofit/>
          </a:bodyPr>
          <a:lstStyle>
            <a:lvl1pPr marL="0" indent="0" algn="ctr">
              <a:buNone/>
              <a:defRPr sz="1400" b="0" i="0">
                <a:solidFill>
                  <a:schemeClr val="bg1"/>
                </a:solidFill>
                <a:latin typeface="National 2 Medium" charset="0"/>
                <a:ea typeface="National 2 Medium" charset="0"/>
                <a:cs typeface="National 2 Medium" charset="0"/>
              </a:defRPr>
            </a:lvl1pPr>
          </a:lstStyle>
          <a:p>
            <a:pPr lvl="0"/>
            <a:r>
              <a:rPr lang="en-US" dirty="0"/>
              <a:t>[Full name]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4828162-76A4-4AEF-9328-B54FAF065B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3029" y="6038901"/>
            <a:ext cx="11546006" cy="217125"/>
          </a:xfrm>
        </p:spPr>
        <p:txBody>
          <a:bodyPr>
            <a:noAutofit/>
          </a:bodyPr>
          <a:lstStyle>
            <a:lvl1pPr marL="0" indent="0" algn="ctr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[Position]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03E30FE-911C-4ADA-B031-2626594EC7A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A3744D0-0577-40DE-9622-1088015D058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2BB920-9A5A-4DA9-9ECA-1DF946B9A68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AU"/>
              <a:t>Intro to PyTest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13586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C4DD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09" y="1352808"/>
            <a:ext cx="11537524" cy="4417585"/>
          </a:xfrm>
        </p:spPr>
        <p:txBody>
          <a:bodyPr anchor="ctr">
            <a:noAutofit/>
          </a:bodyPr>
          <a:lstStyle>
            <a:lvl1pPr algn="ctr">
              <a:lnSpc>
                <a:spcPct val="110000"/>
              </a:lnSpc>
              <a:defRPr sz="3164" b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“[Quote text]”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9" y="5848948"/>
            <a:ext cx="11546006" cy="216889"/>
          </a:xfrm>
        </p:spPr>
        <p:txBody>
          <a:bodyPr>
            <a:noAutofit/>
          </a:bodyPr>
          <a:lstStyle>
            <a:lvl1pPr marL="0" indent="0" algn="ctr">
              <a:buNone/>
              <a:defRPr sz="1400" b="0" i="0">
                <a:solidFill>
                  <a:schemeClr val="accent1"/>
                </a:solidFill>
                <a:latin typeface="National 2 Medium" charset="0"/>
                <a:ea typeface="National 2 Medium" charset="0"/>
                <a:cs typeface="National 2 Medium" charset="0"/>
              </a:defRPr>
            </a:lvl1pPr>
          </a:lstStyle>
          <a:p>
            <a:pPr lvl="0"/>
            <a:r>
              <a:rPr lang="en-US" dirty="0"/>
              <a:t>[Full name]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algn="ctr"/>
            <a:r>
              <a:rPr lang="en-AU"/>
              <a:t>Intro to PyTest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4828162-76A4-4AEF-9328-B54FAF065B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3029" y="6038901"/>
            <a:ext cx="11546006" cy="217125"/>
          </a:xfrm>
        </p:spPr>
        <p:txBody>
          <a:bodyPr>
            <a:noAutofit/>
          </a:bodyPr>
          <a:lstStyle>
            <a:lvl1pPr marL="0" indent="0" algn="ctr">
              <a:buNone/>
              <a:defRPr sz="14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[Position]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5B8BFB0-2A25-45AC-80CE-669E6F62BC5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BF33D4B-5C12-45EC-88B7-C00C2123C83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324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71191" y="2246444"/>
            <a:ext cx="7849618" cy="2531891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118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[Thank you or sign off]</a:t>
            </a:r>
            <a:endParaRPr lang="en-A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AU"/>
              <a:t>Intro to PyTest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1D5A8B4-6E78-422A-AF69-97326A6A7C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6D54034-1F98-4E5C-A6EA-29A8353505A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798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5673CE-2DC8-4BC7-8474-7FD9AEAE7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8B1A7F-3E6C-4BDA-A873-12B2FD961F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/>
            <a:r>
              <a:rPr lang="en-AU"/>
              <a:t>Intro to PyTest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C0EA49-7B36-455E-A863-61CF191F59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EF0F960-7B3B-462A-AC2C-5591D20826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6EE6E5A-4BD9-4D77-8176-009D70AE84C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704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1052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</p:spTree>
    <p:extLst>
      <p:ext uri="{BB962C8B-B14F-4D97-AF65-F5344CB8AC3E}">
        <p14:creationId xmlns:p14="http://schemas.microsoft.com/office/powerpoint/2010/main" val="4041477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09" y="1413894"/>
            <a:ext cx="7849618" cy="2015106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11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[Section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8" y="2365639"/>
            <a:ext cx="7852868" cy="1620391"/>
          </a:xfrm>
        </p:spPr>
        <p:txBody>
          <a:bodyPr>
            <a:noAutofit/>
          </a:bodyPr>
          <a:lstStyle>
            <a:lvl1pPr marL="0" indent="0">
              <a:buNone/>
              <a:defRPr sz="2883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[Subtitle Information]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AU"/>
              <a:t>Intro to PyTest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AF41DB6-5AEA-408D-A5BF-F2AA2A9AA07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400AA1C-D441-4635-902A-1D054715368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E47D3B9-F438-E24F-9DFF-6C0E3C11CA7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8915400" y="819552"/>
            <a:ext cx="2108111" cy="552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804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11" y="1413894"/>
            <a:ext cx="7389409" cy="2015106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11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[Section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8" y="2365639"/>
            <a:ext cx="7392468" cy="1620391"/>
          </a:xfrm>
        </p:spPr>
        <p:txBody>
          <a:bodyPr>
            <a:noAutofit/>
          </a:bodyPr>
          <a:lstStyle>
            <a:lvl1pPr marL="0" indent="0">
              <a:buNone/>
              <a:defRPr sz="2883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[Subtitle Information]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AU"/>
              <a:t>Intro to PyTest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700A36-47BB-4418-B306-3E7E3AC141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186510" y="1426524"/>
            <a:ext cx="2724017" cy="474934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E12473B-6F9B-4A83-8856-23C5641F053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F56D179-7759-497B-8880-790CAAFA956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1031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11" y="1413894"/>
            <a:ext cx="7389409" cy="2015106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11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[Section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8" y="2365639"/>
            <a:ext cx="7392468" cy="1620391"/>
          </a:xfrm>
        </p:spPr>
        <p:txBody>
          <a:bodyPr>
            <a:noAutofit/>
          </a:bodyPr>
          <a:lstStyle>
            <a:lvl1pPr marL="0" indent="0">
              <a:buNone/>
              <a:defRPr sz="2883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[Subtitle Information]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AU"/>
              <a:t>Intro to PyTest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C725145-F8C2-435E-83DA-3C6BFFE3B3C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191889" y="2389194"/>
            <a:ext cx="2774745" cy="27923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DA09E0F-9A3D-42E9-BF40-D380876817F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9F43727-5D9C-4050-8B4D-49535AB73D8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4394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6EFBB34-E7A6-446F-8461-EDE7FE5D0D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11546007" cy="41273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88288C-36FD-45F0-A3A9-71488442593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383047" y="184261"/>
            <a:ext cx="7425906" cy="217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AU"/>
              <a:t>Intro to PyTest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157881E-E143-4217-816A-8C4E380EDD7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759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07" y="2365635"/>
            <a:ext cx="5636938" cy="4127304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30577" y="2365635"/>
            <a:ext cx="5636938" cy="4127304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337B9FB-8EDC-4415-A524-2F201C5737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/>
            <a:r>
              <a:rPr lang="en-AU"/>
              <a:t>Intro to PyTest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47635-3CC7-4ECB-95A2-A2A3336B00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EB0B422-09F3-401B-BCC9-0BD19CBF8F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B79A268-DC64-46CE-B24E-6EA4998BFC0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81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07" y="2365635"/>
            <a:ext cx="5636938" cy="4127304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30577" y="2365635"/>
            <a:ext cx="5636938" cy="4127304"/>
          </a:xfrm>
        </p:spPr>
        <p:txBody>
          <a:bodyPr>
            <a:normAutofit/>
          </a:bodyPr>
          <a:lstStyle>
            <a:lvl1pPr marL="202512" indent="-202512">
              <a:buFont typeface="+mj-lt"/>
              <a:buAutoNum type="arabicPeriod"/>
              <a:defRPr lang="en-US" sz="1600" b="0" i="0" dirty="0" smtClean="0">
                <a:latin typeface="National 2" charset="0"/>
                <a:ea typeface="National 2" charset="0"/>
                <a:cs typeface="National 2" charset="0"/>
              </a:defRPr>
            </a:lvl1pPr>
            <a:lvl2pPr marL="405023" indent="-202512">
              <a:buFont typeface="+mj-lt"/>
              <a:buAutoNum type="alphaLcPeriod"/>
              <a:defRPr lang="en-US" sz="1600" b="0" i="0" dirty="0" smtClean="0">
                <a:latin typeface="National 2" charset="0"/>
                <a:ea typeface="National 2" charset="0"/>
                <a:cs typeface="National 2" charset="0"/>
              </a:defRPr>
            </a:lvl2pPr>
            <a:lvl3pPr marL="607535" indent="-202046">
              <a:buFont typeface="+mj-lt"/>
              <a:buAutoNum type="romanLcPeriod"/>
              <a:defRPr lang="en-US" sz="1600" b="0" i="0" dirty="0" smtClean="0">
                <a:latin typeface="National 2" charset="0"/>
                <a:ea typeface="National 2" charset="0"/>
                <a:cs typeface="National 2" charset="0"/>
              </a:defRPr>
            </a:lvl3pPr>
            <a:lvl4pPr marL="810046" indent="-202512">
              <a:buFont typeface="+mj-lt"/>
              <a:buAutoNum type="arabicPeriod"/>
              <a:defRPr lang="en-US" sz="1600" b="0" i="0" dirty="0" smtClean="0">
                <a:latin typeface="National 2" charset="0"/>
                <a:ea typeface="National 2" charset="0"/>
                <a:cs typeface="National 2" charset="0"/>
              </a:defRPr>
            </a:lvl4pPr>
            <a:lvl5pPr marL="1012558" indent="-202512">
              <a:buFont typeface="+mj-lt"/>
              <a:buAutoNum type="alphaLcPeriod"/>
              <a:defRPr lang="en-US" sz="1600" b="0" i="0" dirty="0">
                <a:latin typeface="National 2" charset="0"/>
                <a:ea typeface="National 2" charset="0"/>
                <a:cs typeface="National 2" charset="0"/>
              </a:defRPr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337B9FB-8EDC-4415-A524-2F201C5737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/>
            <a:r>
              <a:rPr lang="en-AU"/>
              <a:t>Intro to PyTest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47635-3CC7-4ECB-95A2-A2A3336B00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E222980-9FEA-47AB-8160-1C295975327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759DED6-E107-4AF2-B3B8-51B167296C6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414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1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014596" y="1391443"/>
            <a:ext cx="6853375" cy="5101499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D38F6-0EA2-4AD3-A861-786EE93C8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AU"/>
              <a:t>Intro to PyTest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177E974-6222-4E14-8F53-1A35F8F2DE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0A0BD44-827B-47CD-8BFA-2A4BD387B40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81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6425" y="1391440"/>
            <a:ext cx="11546007" cy="923505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1508" y="2365585"/>
            <a:ext cx="11546007" cy="413525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3047" y="184261"/>
            <a:ext cx="7425906" cy="217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100" b="0" i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1pPr>
          </a:lstStyle>
          <a:p>
            <a:pPr algn="ctr"/>
            <a:r>
              <a:rPr lang="en-AU"/>
              <a:t>Intro to PyTest</a:t>
            </a:r>
            <a:endParaRPr lang="en-AU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41686" y="6551473"/>
            <a:ext cx="523374" cy="217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84">
                <a:solidFill>
                  <a:schemeClr val="accent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1F6D378-4922-4C2D-3D7F-6C8960E50ED1}"/>
              </a:ext>
            </a:extLst>
          </p:cNvPr>
          <p:cNvSpPr txBox="1">
            <a:spLocks/>
          </p:cNvSpPr>
          <p:nvPr userDrawn="1"/>
        </p:nvSpPr>
        <p:spPr>
          <a:xfrm>
            <a:off x="2381558" y="6551473"/>
            <a:ext cx="7425906" cy="217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1088279" rtl="0" eaLnBrk="1" latinLnBrk="0" hangingPunct="1">
              <a:defRPr sz="1100" b="0" i="0" kern="120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1pPr>
            <a:lvl2pPr marL="544139" algn="l" defTabSz="1088279" rtl="0" eaLnBrk="1" latinLnBrk="0" hangingPunct="1">
              <a:defRPr sz="21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279" algn="l" defTabSz="1088279" rtl="0" eaLnBrk="1" latinLnBrk="0" hangingPunct="1">
              <a:defRPr sz="21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418" algn="l" defTabSz="1088279" rtl="0" eaLnBrk="1" latinLnBrk="0" hangingPunct="1">
              <a:defRPr sz="21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558" algn="l" defTabSz="1088279" rtl="0" eaLnBrk="1" latinLnBrk="0" hangingPunct="1">
              <a:defRPr sz="21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696" algn="l" defTabSz="1088279" rtl="0" eaLnBrk="1" latinLnBrk="0" hangingPunct="1">
              <a:defRPr sz="21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4836" algn="l" defTabSz="1088279" rtl="0" eaLnBrk="1" latinLnBrk="0" hangingPunct="1">
              <a:defRPr sz="21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08976" algn="l" defTabSz="1088279" rtl="0" eaLnBrk="1" latinLnBrk="0" hangingPunct="1">
              <a:defRPr sz="21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3115" algn="l" defTabSz="1088279" rtl="0" eaLnBrk="1" latinLnBrk="0" hangingPunct="1">
              <a:defRPr sz="21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dirty="0" err="1"/>
              <a:t>dartgo.org</a:t>
            </a:r>
            <a:r>
              <a:rPr lang="en-AU" dirty="0"/>
              <a:t>/intro-to-</a:t>
            </a:r>
            <a:r>
              <a:rPr lang="en-AU" dirty="0" err="1"/>
              <a:t>pytest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86833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2" r:id="rId2"/>
    <p:sldLayoutId id="2147483764" r:id="rId3"/>
    <p:sldLayoutId id="2147483765" r:id="rId4"/>
    <p:sldLayoutId id="2147483766" r:id="rId5"/>
    <p:sldLayoutId id="2147483650" r:id="rId6"/>
    <p:sldLayoutId id="2147483652" r:id="rId7"/>
    <p:sldLayoutId id="2147483779" r:id="rId8"/>
    <p:sldLayoutId id="2147483761" r:id="rId9"/>
    <p:sldLayoutId id="2147483767" r:id="rId10"/>
    <p:sldLayoutId id="2147483768" r:id="rId11"/>
    <p:sldLayoutId id="2147483769" r:id="rId12"/>
    <p:sldLayoutId id="2147483770" r:id="rId13"/>
    <p:sldLayoutId id="2147483782" r:id="rId14"/>
    <p:sldLayoutId id="2147483777" r:id="rId15"/>
    <p:sldLayoutId id="2147483778" r:id="rId16"/>
    <p:sldLayoutId id="2147483728" r:id="rId17"/>
    <p:sldLayoutId id="2147483773" r:id="rId18"/>
    <p:sldLayoutId id="2147483771" r:id="rId19"/>
    <p:sldLayoutId id="2147483772" r:id="rId20"/>
    <p:sldLayoutId id="2147483774" r:id="rId21"/>
    <p:sldLayoutId id="2147483776" r:id="rId22"/>
    <p:sldLayoutId id="2147483775" r:id="rId23"/>
    <p:sldLayoutId id="2147483780" r:id="rId24"/>
    <p:sldLayoutId id="2147483781" r:id="rId25"/>
    <p:sldLayoutId id="2147483783" r:id="rId26"/>
    <p:sldLayoutId id="2147483654" r:id="rId27"/>
    <p:sldLayoutId id="2147483655" r:id="rId2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642974" rtl="0" eaLnBrk="1" latinLnBrk="0" hangingPunct="1">
        <a:lnSpc>
          <a:spcPct val="85000"/>
        </a:lnSpc>
        <a:spcBef>
          <a:spcPct val="0"/>
        </a:spcBef>
        <a:buNone/>
        <a:defRPr sz="3200" b="0" i="0" kern="1200">
          <a:solidFill>
            <a:schemeClr val="accent1"/>
          </a:solidFill>
          <a:latin typeface="National 2 Medium" charset="0"/>
          <a:ea typeface="National 2 Medium" charset="0"/>
          <a:cs typeface="National 2 Medium" charset="0"/>
        </a:defRPr>
      </a:lvl1pPr>
    </p:titleStyle>
    <p:bodyStyle>
      <a:lvl1pPr marL="1828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charset="0"/>
        <a:buChar char="•"/>
        <a:defRPr sz="1600" b="0" i="0" kern="120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1pPr>
      <a:lvl2pPr marL="6400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charset="0"/>
        <a:buChar char="•"/>
        <a:defRPr sz="1600" b="0" i="0" kern="120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2pPr>
      <a:lvl3pPr marL="10972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charset="0"/>
        <a:buChar char="•"/>
        <a:defRPr sz="1600" b="0" i="0" kern="120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3pPr>
      <a:lvl4pPr marL="15544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charset="0"/>
        <a:buChar char="•"/>
        <a:defRPr sz="1600" b="0" i="0" kern="1200" baseline="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4pPr>
      <a:lvl5pPr marL="2011680" indent="-285750" algn="l" defTabSz="642974" rtl="0" eaLnBrk="1" latinLnBrk="0" hangingPunct="1">
        <a:spcBef>
          <a:spcPts val="422"/>
        </a:spcBef>
        <a:spcAft>
          <a:spcPts val="211"/>
        </a:spcAft>
        <a:buClr>
          <a:schemeClr val="accent1"/>
        </a:buClr>
        <a:buFont typeface="Arial" charset="0"/>
        <a:buChar char="•"/>
        <a:defRPr sz="1406" b="0" i="0" kern="1200" baseline="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5pPr>
      <a:lvl6pPr marL="24688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itchFamily="34" charset="0"/>
        <a:buChar char="•"/>
        <a:defRPr sz="1406" kern="1200" baseline="0">
          <a:solidFill>
            <a:schemeClr val="accent1"/>
          </a:solidFill>
          <a:latin typeface="+mn-lt"/>
          <a:ea typeface="+mn-ea"/>
          <a:cs typeface="+mn-cs"/>
        </a:defRPr>
      </a:lvl6pPr>
      <a:lvl7pPr marL="2089666" indent="-160744" algn="l" defTabSz="642974" rtl="0" eaLnBrk="1" latinLnBrk="0" hangingPunct="1">
        <a:spcBef>
          <a:spcPct val="20000"/>
        </a:spcBef>
        <a:buFont typeface="Arial" pitchFamily="34" charset="0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7pPr>
      <a:lvl8pPr marL="2411153" indent="-160744" algn="l" defTabSz="642974" rtl="0" eaLnBrk="1" latinLnBrk="0" hangingPunct="1">
        <a:spcBef>
          <a:spcPct val="20000"/>
        </a:spcBef>
        <a:buFont typeface="Arial" pitchFamily="34" charset="0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8pPr>
      <a:lvl9pPr marL="2732640" indent="-160744" algn="l" defTabSz="642974" rtl="0" eaLnBrk="1" latinLnBrk="0" hangingPunct="1">
        <a:spcBef>
          <a:spcPct val="20000"/>
        </a:spcBef>
        <a:buFont typeface="Arial" pitchFamily="34" charset="0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1pPr>
      <a:lvl2pPr marL="321487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42974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3pPr>
      <a:lvl4pPr marL="964461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285948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607435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1928923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250409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571896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90" userDrawn="1">
          <p15:clr>
            <a:srgbClr val="F26B43"/>
          </p15:clr>
        </p15:guide>
        <p15:guide id="2" pos="7476" userDrawn="1">
          <p15:clr>
            <a:srgbClr val="F26B43"/>
          </p15:clr>
        </p15:guide>
        <p15:guide id="3" pos="203" userDrawn="1">
          <p15:clr>
            <a:srgbClr val="F26B43"/>
          </p15:clr>
        </p15:guide>
        <p15:guide id="4" orient="horz" pos="149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est.org/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research.computing@dartmouth.edu?subject=Research%20Software%20Engineering%20Request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est.org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035C01E-D909-40CC-85FF-D38BFFAA44E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AU" dirty="0"/>
              <a:t>2025-02-04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4FB0B02-7277-430E-84EF-813911035E5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</a:t>
            </a:fld>
            <a:endParaRPr lang="en-AU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3F5BEDD-BBEA-445F-915D-71CD1037750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ctr"/>
            <a:r>
              <a:rPr lang="en-AU" dirty="0"/>
              <a:t>Intro to </a:t>
            </a:r>
            <a:r>
              <a:rPr lang="en-AU" dirty="0" err="1"/>
              <a:t>PyTest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93358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D0EBCBB-1C90-24BE-DC9C-8A72634EDF0C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marL="466725" indent="-457200">
              <a:buSzPct val="80000"/>
              <a:buFont typeface="System Font Regular"/>
              <a:buChar char="🎉"/>
            </a:pPr>
            <a:r>
              <a:rPr lang="en-US" dirty="0"/>
              <a:t>Tests are great!</a:t>
            </a:r>
          </a:p>
          <a:p>
            <a:pPr marL="466725" indent="-457200">
              <a:buSzPct val="110000"/>
              <a:buBlip>
                <a:blip r:embed="rId2"/>
              </a:buBlip>
            </a:pPr>
            <a:r>
              <a:rPr lang="en-US" dirty="0" err="1"/>
              <a:t>PyTest</a:t>
            </a:r>
            <a:r>
              <a:rPr lang="en-US" dirty="0"/>
              <a:t> lets you automate and scale testing in an unintrusive way</a:t>
            </a:r>
          </a:p>
          <a:p>
            <a:pPr marL="466725" indent="-457200">
              <a:buSzPct val="80000"/>
              <a:buFont typeface="System Font Regular"/>
              <a:buChar char="🪴"/>
            </a:pPr>
            <a:r>
              <a:rPr lang="en-US" dirty="0"/>
              <a:t>Test-Driven Development is a useful paradigm to thoughtfully grow your codebase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62EF272-BB9C-7A44-3591-81922799C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2B5465-52CA-0EDD-FA46-C97D984023A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ctr"/>
            <a:r>
              <a:rPr lang="en-AU"/>
              <a:t>Intro to PyTest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B820A8-E33F-4916-B3ED-15042EDD2CB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10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89375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DB01950-4FFB-CD2B-3C6F-7180E68A38DB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401638" indent="-392113">
              <a:buSzPct val="120000"/>
              <a:buBlip>
                <a:blip r:embed="rId2"/>
              </a:buBlip>
            </a:pPr>
            <a:r>
              <a:rPr lang="en-US" dirty="0">
                <a:hlinkClick r:id="rId3"/>
              </a:rPr>
              <a:t>Explore the PyTest documentation</a:t>
            </a:r>
            <a:endParaRPr lang="en-US" dirty="0"/>
          </a:p>
          <a:p>
            <a:pPr marL="401638" indent="-401638">
              <a:buBlip>
                <a:blip r:embed="rId4"/>
              </a:buBlip>
            </a:pPr>
            <a:r>
              <a:rPr lang="en-US" dirty="0"/>
              <a:t>Automate testing with GitHub Actions</a:t>
            </a:r>
          </a:p>
          <a:p>
            <a:pPr marL="401638" indent="-392113">
              <a:buSzPct val="80000"/>
              <a:buFont typeface="System Font Regular"/>
              <a:buChar char="🤔"/>
            </a:pPr>
            <a:r>
              <a:rPr lang="en-US" dirty="0"/>
              <a:t>Learn about Mocking</a:t>
            </a:r>
          </a:p>
          <a:p>
            <a:pPr marL="401638" indent="-392113">
              <a:buSzPct val="80000"/>
              <a:buFont typeface="System Font Regular"/>
              <a:buChar char="😎"/>
            </a:pPr>
            <a:r>
              <a:rPr lang="en-US" dirty="0"/>
              <a:t>Actually write (any kind of) tests!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47F0F7B-1594-370F-3381-F56E28508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next?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96744-FDCA-CC0D-4F5B-0BECDDA490F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Intro to PyTest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42C9EE-6136-444D-95FE-06C1AAE6321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25360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18D359ED-81E1-4152-B5FF-BC60446F6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Thank you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3A763-8648-4E79-A29B-28D21C771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AU"/>
              <a:t>Intro to PyTest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E61673-B619-48AC-86E7-428A4A84E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12</a:t>
            </a:fld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914D43-ED3D-53BD-6728-5F1EF871B011}"/>
              </a:ext>
            </a:extLst>
          </p:cNvPr>
          <p:cNvSpPr txBox="1"/>
          <p:nvPr/>
        </p:nvSpPr>
        <p:spPr>
          <a:xfrm>
            <a:off x="3048000" y="3810000"/>
            <a:ext cx="6096000" cy="42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dirty="0" err="1">
                <a:solidFill>
                  <a:schemeClr val="bg1"/>
                </a:solidFill>
                <a:latin typeface="National 2" panose="020B0504030502020203" pitchFamily="34" charset="77"/>
              </a:rPr>
              <a:t>dartgo.org</a:t>
            </a:r>
            <a:r>
              <a:rPr lang="en-AU" dirty="0">
                <a:solidFill>
                  <a:schemeClr val="bg1"/>
                </a:solidFill>
                <a:latin typeface="National 2" panose="020B0504030502020203" pitchFamily="34" charset="77"/>
              </a:rPr>
              <a:t>/intro-to-</a:t>
            </a:r>
            <a:r>
              <a:rPr lang="en-AU" dirty="0" err="1">
                <a:solidFill>
                  <a:schemeClr val="bg1"/>
                </a:solidFill>
                <a:latin typeface="National 2" panose="020B0504030502020203" pitchFamily="34" charset="77"/>
              </a:rPr>
              <a:t>pytest</a:t>
            </a:r>
            <a:endParaRPr lang="en-AU" dirty="0">
              <a:solidFill>
                <a:schemeClr val="bg1"/>
              </a:solidFill>
              <a:latin typeface="National 2" panose="020B0504030502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185817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21510" y="2057400"/>
            <a:ext cx="11543550" cy="2396106"/>
          </a:xfrm>
        </p:spPr>
        <p:txBody>
          <a:bodyPr/>
          <a:lstStyle/>
          <a:p>
            <a:r>
              <a:rPr lang="en-AU" dirty="0"/>
              <a:t>No </a:t>
            </a:r>
            <a:r>
              <a:rPr lang="en-AU" sz="6000" dirty="0"/>
              <a:t>❌</a:t>
            </a:r>
            <a:r>
              <a:rPr lang="en-AU" dirty="0"/>
              <a:t>, all </a:t>
            </a:r>
            <a:r>
              <a:rPr lang="en-AU" sz="6000" dirty="0"/>
              <a:t>✅</a:t>
            </a:r>
            <a:br>
              <a:rPr lang="en-AU" dirty="0"/>
            </a:br>
            <a:r>
              <a:rPr lang="en-AU" sz="5400" dirty="0">
                <a:latin typeface="National 2" panose="020B0504030502020203" pitchFamily="34" charset="77"/>
              </a:rPr>
              <a:t>Introduction to </a:t>
            </a:r>
            <a:r>
              <a:rPr lang="en-AU" sz="5400" dirty="0" err="1">
                <a:latin typeface="National 2" panose="020B0504030502020203" pitchFamily="34" charset="77"/>
              </a:rPr>
              <a:t>PyTest</a:t>
            </a:r>
            <a:endParaRPr lang="en-AU" dirty="0">
              <a:latin typeface="National 2" panose="020B0504030502020203" pitchFamily="34" charset="77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321510" y="4684523"/>
            <a:ext cx="8176156" cy="1519166"/>
          </a:xfrm>
        </p:spPr>
        <p:txBody>
          <a:bodyPr>
            <a:normAutofit fontScale="62500" lnSpcReduction="20000"/>
          </a:bodyPr>
          <a:lstStyle/>
          <a:p>
            <a:r>
              <a:rPr lang="en-AU" dirty="0"/>
              <a:t>Simon Stone</a:t>
            </a:r>
          </a:p>
          <a:p>
            <a:r>
              <a:rPr lang="en-AU" i="1" dirty="0"/>
              <a:t>Research Software Engineer for HPC and AI</a:t>
            </a:r>
          </a:p>
          <a:p>
            <a:r>
              <a:rPr lang="en-AU" i="1" dirty="0"/>
              <a:t>Research Computing @ ITC, Dartmouth College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BFAC0A-3611-47AD-9FCA-134C1587E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2</a:t>
            </a:fld>
            <a:endParaRPr lang="en-A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0ACFFC-56C6-2B10-C066-E9C55DF21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AU"/>
              <a:t>Intro to PyTest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34808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D0EE405-D41C-1639-91F6-07A5EF63817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l">
              <a:buNone/>
            </a:pPr>
            <a:r>
              <a:rPr lang="en-US" b="0" i="0" dirty="0">
                <a:effectLst/>
                <a:latin typeface="National 2" panose="020B0504030502020203" pitchFamily="34" charset="77"/>
              </a:rPr>
              <a:t>Collaborative expertise in software engineering, designed to bridge the gap between innovative ideas and impactful outcomes. Our services include:</a:t>
            </a:r>
          </a:p>
          <a:p>
            <a:pPr marL="346075" indent="-336550" algn="l">
              <a:buSzPct val="80000"/>
              <a:buFont typeface="System Font Regular"/>
              <a:buChar char="🤝"/>
            </a:pPr>
            <a:r>
              <a:rPr lang="en-US" b="1" i="0" dirty="0">
                <a:effectLst/>
                <a:latin typeface="National 2" panose="020B0504030502020203" pitchFamily="34" charset="77"/>
              </a:rPr>
              <a:t>Grant Proposal Consulting </a:t>
            </a:r>
            <a:r>
              <a:rPr lang="en-US" b="0" i="0" dirty="0">
                <a:effectLst/>
                <a:latin typeface="National 2" panose="020B0504030502020203" pitchFamily="34" charset="77"/>
              </a:rPr>
              <a:t>to ensure accurate resource estimations and project feasibility.</a:t>
            </a:r>
          </a:p>
          <a:p>
            <a:pPr marL="346075" indent="-336550" algn="l">
              <a:buSzPct val="80000"/>
              <a:buFont typeface="System Font Regular"/>
              <a:buChar char="🚀"/>
            </a:pPr>
            <a:r>
              <a:rPr lang="en-US" b="1" i="0" dirty="0">
                <a:effectLst/>
                <a:latin typeface="National 2" panose="020B0504030502020203" pitchFamily="34" charset="77"/>
              </a:rPr>
              <a:t>Rapid Prototyping </a:t>
            </a:r>
            <a:r>
              <a:rPr lang="en-US" b="0" i="0" dirty="0">
                <a:effectLst/>
                <a:latin typeface="National 2" panose="020B0504030502020203" pitchFamily="34" charset="77"/>
              </a:rPr>
              <a:t>to refine concepts and explore solutions.</a:t>
            </a:r>
          </a:p>
          <a:p>
            <a:pPr marL="346075" indent="-336550" algn="l">
              <a:buSzPct val="80000"/>
              <a:buFont typeface="System Font Regular"/>
              <a:buChar char="⛑️"/>
            </a:pPr>
            <a:r>
              <a:rPr lang="en-US" b="1" i="0" dirty="0">
                <a:effectLst/>
                <a:latin typeface="National 2" panose="020B0504030502020203" pitchFamily="34" charset="77"/>
              </a:rPr>
              <a:t>Ongoing Application Support </a:t>
            </a:r>
            <a:r>
              <a:rPr lang="en-US" b="0" i="0" dirty="0">
                <a:effectLst/>
                <a:latin typeface="National 2" panose="020B0504030502020203" pitchFamily="34" charset="77"/>
              </a:rPr>
              <a:t>and </a:t>
            </a:r>
            <a:r>
              <a:rPr lang="en-US" b="1" i="0" dirty="0">
                <a:effectLst/>
                <a:latin typeface="National 2" panose="020B0504030502020203" pitchFamily="34" charset="77"/>
              </a:rPr>
              <a:t>Application Rehabilitation </a:t>
            </a:r>
            <a:r>
              <a:rPr lang="en-US" b="0" i="0" dirty="0">
                <a:effectLst/>
                <a:latin typeface="National 2" panose="020B0504030502020203" pitchFamily="34" charset="77"/>
              </a:rPr>
              <a:t>for existing applications.</a:t>
            </a:r>
          </a:p>
          <a:p>
            <a:pPr marL="346075" indent="-336550" algn="l">
              <a:buSzPct val="80000"/>
              <a:buFont typeface="System Font Regular"/>
              <a:buChar char="🌎"/>
            </a:pPr>
            <a:r>
              <a:rPr lang="en-US" b="1" i="0" dirty="0">
                <a:effectLst/>
                <a:latin typeface="National 2" panose="020B0504030502020203" pitchFamily="34" charset="77"/>
              </a:rPr>
              <a:t>Open-Source Releases </a:t>
            </a:r>
            <a:r>
              <a:rPr lang="en-US" b="0" i="0" dirty="0">
                <a:effectLst/>
                <a:latin typeface="National 2" panose="020B0504030502020203" pitchFamily="34" charset="77"/>
              </a:rPr>
              <a:t>to share knowledge and contribute to the wider community.</a:t>
            </a:r>
          </a:p>
          <a:p>
            <a:pPr marL="0" indent="0" algn="l">
              <a:buNone/>
            </a:pPr>
            <a:r>
              <a:rPr lang="en-US" b="0" i="0" dirty="0">
                <a:effectLst/>
                <a:latin typeface="National 2" panose="020B0504030502020203" pitchFamily="34" charset="77"/>
                <a:hlinkClick r:id="rId2"/>
              </a:rPr>
              <a:t>Contact us </a:t>
            </a:r>
            <a:r>
              <a:rPr lang="en-US" b="0" i="0" dirty="0">
                <a:effectLst/>
                <a:latin typeface="National 2" panose="020B0504030502020203" pitchFamily="34" charset="77"/>
              </a:rPr>
              <a:t>today to discuss your project and discover how Research Software Engineering can be your trusted partner in innovation.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60E609F-1FB4-7A89-09B4-C63EA1315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 Research Software Engineering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86E4FD-2047-63CE-8BFF-DB4420A6D86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ctr"/>
            <a:r>
              <a:rPr lang="en-AU"/>
              <a:t>Intro to PyTest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45A823-E1BC-3557-0AB8-16AECA2992A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04538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C11782-36E8-770C-D236-192684AC95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9EC53A7-518E-181C-5E7E-0B229E31CEFE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350838" indent="-339725">
              <a:buSzPct val="80000"/>
              <a:buFont typeface="System Font Regular"/>
              <a:buChar char="🔥"/>
            </a:pPr>
            <a:r>
              <a:rPr lang="en-US" dirty="0"/>
              <a:t>If you don’t test, you are testing in production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DF7F3CB-7530-EF3F-2F69-3F1E7546A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test your code?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E59255-686B-B300-CD23-A8D4A72B9E9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Intro to PyTest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BB479C-3FCE-D626-C585-A4DFD57DF8B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4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58146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939F4CD-9787-073C-A109-2E3A76541F0F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350838" indent="-339725">
              <a:buSzPct val="80000"/>
              <a:buFont typeface="System Font Regular"/>
              <a:buChar char="🔥"/>
            </a:pPr>
            <a:r>
              <a:rPr lang="en-US" dirty="0"/>
              <a:t>If you don’t test, you are testing in production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16562E2-D844-7137-A7FF-C1860DCF1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test your code?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D847A3-8280-0531-4A2D-50E0EE59548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Intro to PyTest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AD439E-63A6-22AC-3DD6-E922B6915E3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5</a:t>
            </a:fld>
            <a:endParaRPr lang="en-A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EC851A-4519-2DD3-2EB3-502D8033E80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52000">
                <a:schemeClr val="accent6">
                  <a:lumMod val="50000"/>
                </a:schemeClr>
              </a:gs>
              <a:gs pos="100000">
                <a:schemeClr val="accent6">
                  <a:lumMod val="50000"/>
                  <a:alpha val="5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Testing in production (Tesla Cybertruck) - Imgur">
            <a:extLst>
              <a:ext uri="{FF2B5EF4-FFF2-40B4-BE49-F238E27FC236}">
                <a16:creationId xmlns:a16="http://schemas.microsoft.com/office/drawing/2014/main" id="{D005D165-6B62-1D20-9894-184BD39B9C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0277" y="990600"/>
            <a:ext cx="8631447" cy="528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0158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2637AF-5AEE-5B83-3E3E-295646DE94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0C53F86-585A-E35C-C169-589B447E4CBB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marL="350838" indent="-339725">
              <a:buSzPct val="80000"/>
              <a:buFont typeface="System Font Regular"/>
              <a:buChar char="🔥"/>
            </a:pPr>
            <a:r>
              <a:rPr lang="en-US" dirty="0"/>
              <a:t>If you don’t test, you are testing in production</a:t>
            </a:r>
          </a:p>
          <a:p>
            <a:pPr marL="350838" indent="-339725">
              <a:buSzPct val="80000"/>
              <a:buFont typeface="System Font Regular"/>
              <a:buChar char="😇"/>
            </a:pPr>
            <a:r>
              <a:rPr lang="en-US" dirty="0"/>
              <a:t>Ensure desired behavior</a:t>
            </a:r>
          </a:p>
          <a:p>
            <a:pPr marL="350838" indent="-339725">
              <a:buSzPct val="80000"/>
              <a:buFont typeface="System Font Regular"/>
              <a:buChar char="🐛"/>
            </a:pPr>
            <a:r>
              <a:rPr lang="en-US" dirty="0"/>
              <a:t>Discover and squash bugs</a:t>
            </a:r>
          </a:p>
          <a:p>
            <a:pPr marL="350838" indent="-339725">
              <a:buSzPct val="80000"/>
              <a:buFont typeface="System Font Regular"/>
              <a:buChar char="🌱"/>
            </a:pPr>
            <a:r>
              <a:rPr lang="en-US" dirty="0"/>
              <a:t>Grow your codebase without breaking existing things</a:t>
            </a:r>
          </a:p>
          <a:p>
            <a:pPr marL="350838" indent="-339725">
              <a:buSzPct val="80000"/>
              <a:buFont typeface="System Font Regular"/>
              <a:buChar char="📄"/>
            </a:pPr>
            <a:r>
              <a:rPr lang="en-US" dirty="0"/>
              <a:t>Tests document how your code can be used</a:t>
            </a:r>
          </a:p>
          <a:p>
            <a:pPr marL="350838" indent="-339725">
              <a:buSzPct val="80000"/>
              <a:buFont typeface="System Font Regular"/>
              <a:buChar char="💡"/>
            </a:pPr>
            <a:r>
              <a:rPr lang="en-US" dirty="0"/>
              <a:t>Tests can help discover awkward interfaces or coupling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9BA024F-643D-F028-481E-F02FAA131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test your code?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E9EE2B-DE8C-2B8F-899C-8D633E28F2F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Intro to PyTest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7FA78E-86D0-310B-6453-BC2FE4A84DD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6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45977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A9A1A45-5C7F-F015-DC1A-A15EECD0A02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21508" y="2365639"/>
            <a:ext cx="11546007" cy="3785724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SzPct val="80000"/>
              <a:buFont typeface="System Font Regular"/>
              <a:buChar char="👉"/>
            </a:pPr>
            <a:r>
              <a:rPr lang="en-US" dirty="0"/>
              <a:t>Core flow:</a:t>
            </a:r>
          </a:p>
          <a:p>
            <a:pPr marL="750888" lvl="1" indent="-342900">
              <a:buSzPct val="80000"/>
              <a:buFont typeface="System Font Regular"/>
              <a:buChar char="✍️"/>
            </a:pPr>
            <a:r>
              <a:rPr lang="en-US" dirty="0"/>
              <a:t>Write tests first</a:t>
            </a:r>
          </a:p>
          <a:p>
            <a:pPr marL="747713" lvl="1" indent="-336550">
              <a:buSzPct val="80000"/>
              <a:buFont typeface="System Font Regular"/>
              <a:buChar char="❌"/>
            </a:pPr>
            <a:r>
              <a:rPr lang="en-US" dirty="0"/>
              <a:t>Fail all tests</a:t>
            </a:r>
          </a:p>
          <a:p>
            <a:pPr marL="747713" lvl="1" indent="-339725">
              <a:buSzPct val="80000"/>
              <a:buFont typeface="System Font Regular"/>
              <a:buChar char="👶"/>
            </a:pPr>
            <a:r>
              <a:rPr lang="en-US" dirty="0"/>
              <a:t>Implement the simplest code to pass all tests</a:t>
            </a:r>
          </a:p>
          <a:p>
            <a:pPr marL="747713" lvl="1" indent="-336550">
              <a:buSzPct val="80000"/>
              <a:buFont typeface="System Font Regular"/>
              <a:buChar char="✅"/>
            </a:pPr>
            <a:r>
              <a:rPr lang="en-US" dirty="0"/>
              <a:t>Pass all tests</a:t>
            </a:r>
          </a:p>
          <a:p>
            <a:pPr marL="742950" lvl="1" indent="-331788">
              <a:buSzPct val="80000"/>
              <a:buFont typeface="System Font Regular"/>
              <a:buChar char="✨"/>
            </a:pPr>
            <a:r>
              <a:rPr lang="en-US" dirty="0"/>
              <a:t>Refactor the implementation as needed</a:t>
            </a:r>
          </a:p>
          <a:p>
            <a:pPr marL="401638" indent="-392113">
              <a:buSzPct val="80000"/>
              <a:buFont typeface="System Font Regular"/>
              <a:buChar char="🧐"/>
            </a:pPr>
            <a:r>
              <a:rPr lang="en-US" dirty="0"/>
              <a:t>See also: “Code towards an interface”, Backward Design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64B2E11-87BC-A845-5F23-3BF152FC0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Test-Driven Development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C212C6-45D2-34A8-5C65-A1CD5B8C5DA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Intro to PyTest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0D6EAF-B8AE-FBEA-ED49-9728A7ED14F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7</a:t>
            </a:fld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D06E1D-B6A0-6D64-0F8F-B90D5C6F801F}"/>
              </a:ext>
            </a:extLst>
          </p:cNvPr>
          <p:cNvSpPr txBox="1"/>
          <p:nvPr/>
        </p:nvSpPr>
        <p:spPr>
          <a:xfrm>
            <a:off x="336425" y="6151363"/>
            <a:ext cx="1116977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National 2" panose="020B0504030502020203" pitchFamily="34" charset="77"/>
              </a:rPr>
              <a:t>Beck, K. (2003). </a:t>
            </a:r>
            <a:r>
              <a:rPr lang="en-US" sz="2000" i="1" dirty="0">
                <a:solidFill>
                  <a:schemeClr val="accent6">
                    <a:lumMod val="75000"/>
                  </a:schemeClr>
                </a:solidFill>
                <a:latin typeface="National 2" panose="020B0504030502020203" pitchFamily="34" charset="77"/>
              </a:rPr>
              <a:t>Test-driven development : by example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National 2" panose="020B0504030502020203" pitchFamily="34" charset="77"/>
              </a:rPr>
              <a:t> (1st edition). Addison-Wesley.</a:t>
            </a:r>
          </a:p>
        </p:txBody>
      </p:sp>
    </p:spTree>
    <p:extLst>
      <p:ext uri="{BB962C8B-B14F-4D97-AF65-F5344CB8AC3E}">
        <p14:creationId xmlns:p14="http://schemas.microsoft.com/office/powerpoint/2010/main" val="2477666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9EC843F-37B7-771A-7EEB-E373D6600836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463550" indent="-452438">
              <a:buBlip>
                <a:blip r:embed="rId2"/>
              </a:buBlip>
            </a:pPr>
            <a:r>
              <a:rPr lang="en-US" dirty="0" err="1">
                <a:hlinkClick r:id="rId3"/>
              </a:rPr>
              <a:t>PyTest</a:t>
            </a:r>
            <a:r>
              <a:rPr lang="en-US" dirty="0"/>
              <a:t> is an open-source testing framework for Python</a:t>
            </a:r>
          </a:p>
          <a:p>
            <a:pPr marL="463550" indent="-463550">
              <a:buSzPct val="80000"/>
              <a:buFont typeface="System Font Regular"/>
              <a:buChar char="🤩"/>
            </a:pPr>
            <a:r>
              <a:rPr lang="en-US" dirty="0"/>
              <a:t>Easy and unintrusive to write simple tests</a:t>
            </a:r>
          </a:p>
          <a:p>
            <a:pPr marL="463550" indent="-452438">
              <a:buSzPct val="80000"/>
              <a:buFont typeface="System Font Regular"/>
              <a:buChar char="🚀"/>
            </a:pPr>
            <a:r>
              <a:rPr lang="en-US" dirty="0"/>
              <a:t>Elegantly scales to more complex testing scenarios</a:t>
            </a:r>
          </a:p>
          <a:p>
            <a:pPr marL="463550" indent="-509588">
              <a:buSzPct val="80000"/>
              <a:buFont typeface="System Font Regular"/>
              <a:buChar char="❤️"/>
            </a:pPr>
            <a:r>
              <a:rPr lang="en-US" dirty="0"/>
              <a:t>A community standard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6341FF-7F8A-2247-0090-2FCD24AFC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PyTest</a:t>
            </a:r>
            <a:r>
              <a:rPr lang="en-US" dirty="0"/>
              <a:t>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5FBEEE-0B4A-0925-CD55-F053A2C735E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Intro to PyTest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7AF390-2718-664E-F8E2-EBF24F0EAE6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8</a:t>
            </a:fld>
            <a:endParaRPr lang="en-AU" dirty="0"/>
          </a:p>
        </p:txBody>
      </p:sp>
      <p:pic>
        <p:nvPicPr>
          <p:cNvPr id="7" name="Picture 6" descr="A logo with colorful bars&#10;&#10;AI-generated content may be incorrect.">
            <a:extLst>
              <a:ext uri="{FF2B5EF4-FFF2-40B4-BE49-F238E27FC236}">
                <a16:creationId xmlns:a16="http://schemas.microsoft.com/office/drawing/2014/main" id="{3B2E90A2-0F6E-0EE2-FC9E-D1E6CE47BA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1600" y="1457489"/>
            <a:ext cx="29718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912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99A42EC-49B8-97EB-A246-0D49734CC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get started!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A3285D9-E615-694B-CE77-B327E021E6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Hands-on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5BCBE5-A728-9E1E-1AA0-95A175A19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AU"/>
              <a:t>Intro to PyTest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925C1A-D32C-166C-A2C7-CBEB339D5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9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17233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artmouth">
  <a:themeElements>
    <a:clrScheme name="Custom 4">
      <a:dk1>
        <a:srgbClr val="000000"/>
      </a:dk1>
      <a:lt1>
        <a:srgbClr val="FFFFFF"/>
      </a:lt1>
      <a:dk2>
        <a:srgbClr val="797979"/>
      </a:dk2>
      <a:lt2>
        <a:srgbClr val="D9D9D9"/>
      </a:lt2>
      <a:accent1>
        <a:srgbClr val="00693E"/>
      </a:accent1>
      <a:accent2>
        <a:srgbClr val="12312B"/>
      </a:accent2>
      <a:accent3>
        <a:srgbClr val="C3DD88"/>
      </a:accent3>
      <a:accent4>
        <a:srgbClr val="6EAA8D"/>
      </a:accent4>
      <a:accent5>
        <a:srgbClr val="797979"/>
      </a:accent5>
      <a:accent6>
        <a:srgbClr val="EBF3EF"/>
      </a:accent6>
      <a:hlink>
        <a:srgbClr val="00693E"/>
      </a:hlink>
      <a:folHlink>
        <a:srgbClr val="12312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9BDFE68F-32AD-624C-A23D-A8B43BC3826E}" vid="{B888FB7D-3126-4C4C-9BB5-7BAF71B92B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Dartmouth</Template>
  <TotalTime>6178</TotalTime>
  <Words>386</Words>
  <Application>Microsoft Macintosh PowerPoint</Application>
  <PresentationFormat>Widescreen</PresentationFormat>
  <Paragraphs>74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National 2</vt:lpstr>
      <vt:lpstr>National 2 Medium</vt:lpstr>
      <vt:lpstr>System Font Regular</vt:lpstr>
      <vt:lpstr>Dartmouth</vt:lpstr>
      <vt:lpstr>PowerPoint Presentation</vt:lpstr>
      <vt:lpstr>No ❌, all ✅ Introduction to PyTest</vt:lpstr>
      <vt:lpstr>Introducing Research Software Engineering</vt:lpstr>
      <vt:lpstr>Why test your code?</vt:lpstr>
      <vt:lpstr>Why test your code?</vt:lpstr>
      <vt:lpstr>Why test your code?</vt:lpstr>
      <vt:lpstr>Test-Driven Development</vt:lpstr>
      <vt:lpstr>Why PyTest?</vt:lpstr>
      <vt:lpstr>Let’s get started!</vt:lpstr>
      <vt:lpstr>Summary</vt:lpstr>
      <vt:lpstr>What’s next?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Simon Stone</dc:creator>
  <cp:keywords/>
  <dc:description/>
  <cp:lastModifiedBy>Simon Stone</cp:lastModifiedBy>
  <cp:revision>67</cp:revision>
  <cp:lastPrinted>2018-02-22T17:02:12Z</cp:lastPrinted>
  <dcterms:created xsi:type="dcterms:W3CDTF">2025-01-15T20:31:44Z</dcterms:created>
  <dcterms:modified xsi:type="dcterms:W3CDTF">2025-03-12T21:45:32Z</dcterms:modified>
  <cp:category/>
</cp:coreProperties>
</file>