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297" r:id="rId4"/>
    <p:sldId id="304" r:id="rId5"/>
    <p:sldId id="301" r:id="rId6"/>
    <p:sldId id="303" r:id="rId7"/>
    <p:sldId id="302" r:id="rId8"/>
    <p:sldId id="305" r:id="rId9"/>
    <p:sldId id="298" r:id="rId10"/>
    <p:sldId id="299" r:id="rId11"/>
    <p:sldId id="300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6241" autoAdjust="0"/>
  </p:normalViewPr>
  <p:slideViewPr>
    <p:cSldViewPr showGuides="1">
      <p:cViewPr varScale="1">
        <p:scale>
          <a:sx n="202" d="100"/>
          <a:sy n="202" d="100"/>
        </p:scale>
        <p:origin x="18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15/4/2025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15/4/2025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/intro-to-</a:t>
            </a:r>
            <a:r>
              <a:rPr lang="en-AU" dirty="0" err="1"/>
              <a:t>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2025-04-15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 dirty="0"/>
              <a:t>Intro to </a:t>
            </a:r>
            <a:r>
              <a:rPr lang="en-AU" dirty="0" err="1"/>
              <a:t>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Tests are great!</a:t>
            </a:r>
          </a:p>
          <a:p>
            <a:pPr marL="466725" indent="-457200">
              <a:buSzPct val="110000"/>
              <a:buBlip>
                <a:blip r:embed="rId2"/>
              </a:buBlip>
            </a:pPr>
            <a:r>
              <a:rPr lang="en-US" dirty="0" err="1"/>
              <a:t>PyTest</a:t>
            </a:r>
            <a:r>
              <a:rPr lang="en-US" dirty="0"/>
              <a:t> lets you automate and scale testing in an unintrusive way</a:t>
            </a:r>
          </a:p>
          <a:p>
            <a:pPr marL="466725" indent="-457200">
              <a:buSzPct val="80000"/>
              <a:buFont typeface="System Font Regular"/>
              <a:buChar char="🪴"/>
            </a:pPr>
            <a:r>
              <a:rPr lang="en-US" dirty="0"/>
              <a:t>Test-Driven Development is a useful paradigm to thoughtfully grow your codebase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1638" indent="-392113">
              <a:buSzPct val="120000"/>
              <a:buBlip>
                <a:blip r:embed="rId2"/>
              </a:buBlip>
            </a:pPr>
            <a:r>
              <a:rPr lang="en-US" dirty="0">
                <a:hlinkClick r:id="rId3"/>
              </a:rPr>
              <a:t>Explore the PyTest documentation</a:t>
            </a:r>
            <a:endParaRPr lang="en-US" dirty="0"/>
          </a:p>
          <a:p>
            <a:pPr marL="401638" indent="-401638">
              <a:buBlip>
                <a:blip r:embed="rId4"/>
              </a:buBlip>
            </a:pPr>
            <a:r>
              <a:rPr lang="en-US" dirty="0"/>
              <a:t>Automate testing with GitHub Actions</a:t>
            </a:r>
          </a:p>
          <a:p>
            <a:pPr marL="401638" indent="-392113">
              <a:buSzPct val="80000"/>
              <a:buFont typeface="System Font Regular"/>
              <a:buChar char="🤔"/>
            </a:pPr>
            <a:r>
              <a:rPr lang="en-US" dirty="0"/>
              <a:t>Learn about Mocking</a:t>
            </a:r>
          </a:p>
          <a:p>
            <a:pPr marL="401638" indent="-392113">
              <a:buSzPct val="80000"/>
              <a:buFont typeface="System Font Regular"/>
              <a:buChar char="😎"/>
            </a:pPr>
            <a:r>
              <a:rPr lang="en-US" dirty="0"/>
              <a:t>Actually write (any kind of) tests!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/intro-to-</a:t>
            </a:r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pytest</a:t>
            </a:r>
            <a:endParaRPr lang="en-AU" dirty="0">
              <a:solidFill>
                <a:schemeClr val="bg1"/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1543550" cy="2396106"/>
          </a:xfrm>
        </p:spPr>
        <p:txBody>
          <a:bodyPr/>
          <a:lstStyle/>
          <a:p>
            <a:r>
              <a:rPr lang="en-AU" dirty="0"/>
              <a:t>No </a:t>
            </a:r>
            <a:r>
              <a:rPr lang="en-AU" sz="6000" dirty="0"/>
              <a:t>❌</a:t>
            </a:r>
            <a:r>
              <a:rPr lang="en-AU" dirty="0"/>
              <a:t>, all </a:t>
            </a:r>
            <a:r>
              <a:rPr lang="en-AU" sz="6000" dirty="0"/>
              <a:t>✅</a:t>
            </a:r>
            <a:br>
              <a:rPr lang="en-AU" dirty="0"/>
            </a:br>
            <a:r>
              <a:rPr lang="en-AU" sz="5400" dirty="0">
                <a:latin typeface="National 2" panose="020B0504030502020203" pitchFamily="34" charset="77"/>
              </a:rPr>
              <a:t>Introduction to </a:t>
            </a:r>
            <a:r>
              <a:rPr lang="en-AU" sz="5400" dirty="0" err="1">
                <a:latin typeface="National 2" panose="020B0504030502020203" pitchFamily="34" charset="77"/>
              </a:rPr>
              <a:t>PyTest</a:t>
            </a: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ACFFC-56C6-2B10-C066-E9C55DF2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1782-36E8-770C-D236-192684AC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C53A7-518E-181C-5E7E-0B229E31CEF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50838" indent="-339725">
              <a:buSzPct val="80000"/>
              <a:buFont typeface="System Font Regular"/>
              <a:buChar char="🔥"/>
            </a:pPr>
            <a:r>
              <a:rPr lang="en-US" dirty="0"/>
              <a:t>If you don’t test, you are testing in production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7F3CB-7530-EF3F-2F69-3F1E754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9255-686B-B300-CD23-A8D4A72B9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479C-3FCE-D626-C585-A4DFD57DF8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81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9F4CD-9787-073C-A109-2E3A76541F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350838" indent="-339725">
              <a:buSzPct val="80000"/>
              <a:buFont typeface="System Font Regular"/>
              <a:buChar char="🔥"/>
            </a:pPr>
            <a:r>
              <a:rPr lang="en-US" dirty="0"/>
              <a:t>If you don’t test, you are testing in production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562E2-D844-7137-A7FF-C1860DCF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847A3-8280-0531-4A2D-50E0EE595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D439E-63A6-22AC-3DD6-E922B6915E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EC851A-4519-2DD3-2EB3-502D8033E8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accent6">
                  <a:lumMod val="50000"/>
                </a:scheme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esting in production (Tesla Cybertruck) - Imgur">
            <a:extLst>
              <a:ext uri="{FF2B5EF4-FFF2-40B4-BE49-F238E27FC236}">
                <a16:creationId xmlns:a16="http://schemas.microsoft.com/office/drawing/2014/main" id="{D005D165-6B62-1D20-9894-184BD39B9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277" y="990600"/>
            <a:ext cx="8631447" cy="528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637AF-5AEE-5B83-3E3E-295646D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C53F86-585A-E35C-C169-589B447E4CB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350838" indent="-339725">
              <a:buSzPct val="80000"/>
              <a:buFont typeface="System Font Regular"/>
              <a:buChar char="🔥"/>
            </a:pPr>
            <a:r>
              <a:rPr lang="en-US" dirty="0"/>
              <a:t>If you don’t test, you are testing in production</a:t>
            </a:r>
          </a:p>
          <a:p>
            <a:pPr marL="350838" indent="-339725">
              <a:buSzPct val="80000"/>
              <a:buFont typeface="System Font Regular"/>
              <a:buChar char="😇"/>
            </a:pPr>
            <a:r>
              <a:rPr lang="en-US" dirty="0"/>
              <a:t>Ensure desired behavior</a:t>
            </a:r>
          </a:p>
          <a:p>
            <a:pPr marL="350838" indent="-339725">
              <a:buSzPct val="80000"/>
              <a:buFont typeface="System Font Regular"/>
              <a:buChar char="🐛"/>
            </a:pPr>
            <a:r>
              <a:rPr lang="en-US" dirty="0"/>
              <a:t>Discover and squash bugs</a:t>
            </a:r>
          </a:p>
          <a:p>
            <a:pPr marL="350838" indent="-339725">
              <a:buSzPct val="80000"/>
              <a:buFont typeface="System Font Regular"/>
              <a:buChar char="🌱"/>
            </a:pPr>
            <a:r>
              <a:rPr lang="en-US" dirty="0"/>
              <a:t>Grow your codebase without breaking existing things</a:t>
            </a:r>
          </a:p>
          <a:p>
            <a:pPr marL="350838" indent="-339725">
              <a:buSzPct val="80000"/>
              <a:buFont typeface="System Font Regular"/>
              <a:buChar char="📄"/>
            </a:pPr>
            <a:r>
              <a:rPr lang="en-US" dirty="0"/>
              <a:t>Tests document how your code can be used</a:t>
            </a:r>
          </a:p>
          <a:p>
            <a:pPr marL="350838" indent="-339725">
              <a:buSzPct val="80000"/>
              <a:buFont typeface="System Font Regular"/>
              <a:buChar char="💡"/>
            </a:pPr>
            <a:r>
              <a:rPr lang="en-US" dirty="0"/>
              <a:t>Tests can help discover awkward interfaces or coupling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A024F-643D-F028-481E-F02FAA13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your code?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9EE2B-DE8C-2B8F-899C-8D633E28F2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FA78E-86D0-310B-6453-BC2FE4A84D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597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9A1A45-5C7F-F015-DC1A-A15EECD0A02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9"/>
            <a:ext cx="11546007" cy="378572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Pct val="80000"/>
              <a:buFont typeface="System Font Regular"/>
              <a:buChar char="👉"/>
            </a:pPr>
            <a:r>
              <a:rPr lang="en-US" dirty="0"/>
              <a:t>Core flow:</a:t>
            </a:r>
          </a:p>
          <a:p>
            <a:pPr marL="750888" lvl="1" indent="-342900">
              <a:buSzPct val="80000"/>
              <a:buFont typeface="System Font Regular"/>
              <a:buChar char="✍️"/>
            </a:pPr>
            <a:r>
              <a:rPr lang="en-US" dirty="0"/>
              <a:t>Write tests first</a:t>
            </a:r>
          </a:p>
          <a:p>
            <a:pPr marL="747713" lvl="1" indent="-336550">
              <a:buSzPct val="80000"/>
              <a:buFont typeface="System Font Regular"/>
              <a:buChar char="❌"/>
            </a:pPr>
            <a:r>
              <a:rPr lang="en-US" dirty="0"/>
              <a:t>Fail all tests</a:t>
            </a:r>
          </a:p>
          <a:p>
            <a:pPr marL="747713" lvl="1" indent="-339725">
              <a:buSzPct val="80000"/>
              <a:buFont typeface="System Font Regular"/>
              <a:buChar char="👶"/>
            </a:pPr>
            <a:r>
              <a:rPr lang="en-US" dirty="0"/>
              <a:t>Implement the simplest code to pass all tests</a:t>
            </a:r>
          </a:p>
          <a:p>
            <a:pPr marL="747713" lvl="1" indent="-336550">
              <a:buSzPct val="80000"/>
              <a:buFont typeface="System Font Regular"/>
              <a:buChar char="✅"/>
            </a:pPr>
            <a:r>
              <a:rPr lang="en-US" dirty="0"/>
              <a:t>Pass all tests</a:t>
            </a:r>
          </a:p>
          <a:p>
            <a:pPr marL="742950" lvl="1" indent="-331788">
              <a:buSzPct val="80000"/>
              <a:buFont typeface="System Font Regular"/>
              <a:buChar char="✨"/>
            </a:pPr>
            <a:r>
              <a:rPr lang="en-US" dirty="0"/>
              <a:t>Refactor the implementation as needed</a:t>
            </a:r>
          </a:p>
          <a:p>
            <a:pPr marL="401638" indent="-392113">
              <a:buSzPct val="80000"/>
              <a:buFont typeface="System Font Regular"/>
              <a:buChar char="🧐"/>
            </a:pPr>
            <a:r>
              <a:rPr lang="en-US" dirty="0"/>
              <a:t>See also: “Code towards an interface”, Backward Design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4B2E11-87BC-A845-5F23-3BF152FC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Test-Driven Development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212C6-45D2-34A8-5C65-A1CD5B8C5D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D6EAF-B8AE-FBEA-ED49-9728A7ED14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06E1D-B6A0-6D64-0F8F-B90D5C6F801F}"/>
              </a:ext>
            </a:extLst>
          </p:cNvPr>
          <p:cNvSpPr txBox="1"/>
          <p:nvPr/>
        </p:nvSpPr>
        <p:spPr>
          <a:xfrm>
            <a:off x="336425" y="6151363"/>
            <a:ext cx="111697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Beck, K. (2003).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Test-driven development : by example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 (1st edition). Addison-Wesley.</a:t>
            </a:r>
          </a:p>
        </p:txBody>
      </p:sp>
    </p:spTree>
    <p:extLst>
      <p:ext uri="{BB962C8B-B14F-4D97-AF65-F5344CB8AC3E}">
        <p14:creationId xmlns:p14="http://schemas.microsoft.com/office/powerpoint/2010/main" val="24776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C843F-37B7-771A-7EEB-E373D66008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3550" indent="-452438">
              <a:buBlip>
                <a:blip r:embed="rId2"/>
              </a:buBlip>
            </a:pPr>
            <a:r>
              <a:rPr lang="en-US" dirty="0" err="1">
                <a:hlinkClick r:id="rId3"/>
              </a:rPr>
              <a:t>PyTest</a:t>
            </a:r>
            <a:r>
              <a:rPr lang="en-US" dirty="0"/>
              <a:t> is an open-source testing framework for Python</a:t>
            </a:r>
          </a:p>
          <a:p>
            <a:pPr marL="463550" indent="-463550">
              <a:buSzPct val="80000"/>
              <a:buFont typeface="System Font Regular"/>
              <a:buChar char="🤩"/>
            </a:pPr>
            <a:r>
              <a:rPr lang="en-US" dirty="0"/>
              <a:t>Easy and unintrusive to write simple tests</a:t>
            </a:r>
          </a:p>
          <a:p>
            <a:pPr marL="463550" indent="-452438">
              <a:buSzPct val="80000"/>
              <a:buFont typeface="System Font Regular"/>
              <a:buChar char="🚀"/>
            </a:pPr>
            <a:r>
              <a:rPr lang="en-US" dirty="0"/>
              <a:t>Elegantly scales to more complex testing scenarios</a:t>
            </a:r>
          </a:p>
          <a:p>
            <a:pPr marL="463550" indent="-509588">
              <a:buSzPct val="80000"/>
              <a:buFont typeface="System Font Regular"/>
              <a:buChar char="❤️"/>
            </a:pPr>
            <a:r>
              <a:rPr lang="en-US" dirty="0"/>
              <a:t>A community standard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6341FF-7F8A-2247-0090-2FCD24A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PyTest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FBEEE-0B4A-0925-CD55-F053A2C735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AF390-2718-664E-F8E2-EBF24F0EAE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pic>
        <p:nvPicPr>
          <p:cNvPr id="7" name="Picture 6" descr="A logo with colorful bars&#10;&#10;AI-generated content may be incorrect.">
            <a:extLst>
              <a:ext uri="{FF2B5EF4-FFF2-40B4-BE49-F238E27FC236}">
                <a16:creationId xmlns:a16="http://schemas.microsoft.com/office/drawing/2014/main" id="{3B2E90A2-0F6E-0EE2-FC9E-D1E6CE47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1457489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1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Intro to PyTest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6178</TotalTime>
  <Words>386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National 2</vt:lpstr>
      <vt:lpstr>National 2 Medium</vt:lpstr>
      <vt:lpstr>System Font Regular</vt:lpstr>
      <vt:lpstr>Dartmouth</vt:lpstr>
      <vt:lpstr>PowerPoint Presentation</vt:lpstr>
      <vt:lpstr>No ❌, all ✅ Introduction to PyTest</vt:lpstr>
      <vt:lpstr>Introducing Research Software Engineering</vt:lpstr>
      <vt:lpstr>Why test your code?</vt:lpstr>
      <vt:lpstr>Why test your code?</vt:lpstr>
      <vt:lpstr>Why test your code?</vt:lpstr>
      <vt:lpstr>Test-Driven Development</vt:lpstr>
      <vt:lpstr>Why PyTest?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68</cp:revision>
  <cp:lastPrinted>2018-02-22T17:02:12Z</cp:lastPrinted>
  <dcterms:created xsi:type="dcterms:W3CDTF">2025-01-15T20:31:44Z</dcterms:created>
  <dcterms:modified xsi:type="dcterms:W3CDTF">2025-04-15T13:08:52Z</dcterms:modified>
  <cp:category/>
</cp:coreProperties>
</file>