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5" r:id="rId2"/>
    <p:sldId id="284" r:id="rId3"/>
    <p:sldId id="297" r:id="rId4"/>
    <p:sldId id="262" r:id="rId5"/>
    <p:sldId id="301" r:id="rId6"/>
    <p:sldId id="291" r:id="rId7"/>
    <p:sldId id="302" r:id="rId8"/>
    <p:sldId id="303" r:id="rId9"/>
    <p:sldId id="263" r:id="rId10"/>
    <p:sldId id="264" r:id="rId11"/>
    <p:sldId id="298" r:id="rId12"/>
    <p:sldId id="299" r:id="rId13"/>
    <p:sldId id="300" r:id="rId14"/>
    <p:sldId id="296" r:id="rId15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83" autoAdjust="0"/>
    <p:restoredTop sz="96241" autoAdjust="0"/>
  </p:normalViewPr>
  <p:slideViewPr>
    <p:cSldViewPr showGuides="1">
      <p:cViewPr varScale="1">
        <p:scale>
          <a:sx n="121" d="100"/>
          <a:sy n="121" d="100"/>
        </p:scale>
        <p:origin x="51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8" d="100"/>
          <a:sy n="48" d="100"/>
        </p:scale>
        <p:origin x="-272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15/1/2025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15/1/2025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5D734-F99B-892F-A97A-3C053EA56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463A90-3A7D-1FA9-5B52-FECEA3742F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50B0B-6788-EBE0-1D23-B32D7CFEDE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734D6-8041-2FDB-8230-6C1E76BA78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813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Streamlit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Streamlit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Streamlit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Streamlit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Streamlit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Intro to Streamlit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Streamlit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Streamlit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AU"/>
              <a:t>Intro to Streamlit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Streamlit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Intro to Streamlit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Streamlit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Streamlit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Streamlit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Intro to Streamlit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Intro to Streamlit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Intro to Streamlit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Streamlit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pPr algn="ctr"/>
            <a:r>
              <a:rPr lang="en-AU"/>
              <a:t>Intro to Streamlit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1F6D378-4922-4C2D-3D7F-6C8960E50ED1}"/>
              </a:ext>
            </a:extLst>
          </p:cNvPr>
          <p:cNvSpPr txBox="1">
            <a:spLocks/>
          </p:cNvSpPr>
          <p:nvPr userDrawn="1"/>
        </p:nvSpPr>
        <p:spPr>
          <a:xfrm>
            <a:off x="2381558" y="6551473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1088279" rtl="0" eaLnBrk="1" latinLnBrk="0" hangingPunct="1">
              <a:defRPr sz="11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54413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27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41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55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69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483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7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3115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 err="1"/>
              <a:t>dartgo.org</a:t>
            </a:r>
            <a:r>
              <a:rPr lang="en-AU" dirty="0"/>
              <a:t>/intro-to-</a:t>
            </a:r>
            <a:r>
              <a:rPr lang="en-AU" dirty="0" err="1"/>
              <a:t>streamlit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s://github.com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hyperlink" Target="https://www.python.org/" TargetMode="Externa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9.png"/><Relationship Id="rId7" Type="http://schemas.openxmlformats.org/officeDocument/2006/relationships/hyperlink" Target="https://streamlit.io/gallery" TargetMode="External"/><Relationship Id="rId2" Type="http://schemas.openxmlformats.org/officeDocument/2006/relationships/hyperlink" Target="https://docs.streamlit.io/get-started/tutorials/create-a-multipage-ap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treamlit.io/components" TargetMode="External"/><Relationship Id="rId5" Type="http://schemas.openxmlformats.org/officeDocument/2006/relationships/hyperlink" Target="https://docs.streamlit.io/develop/api-reference/chat" TargetMode="External"/><Relationship Id="rId4" Type="http://schemas.openxmlformats.org/officeDocument/2006/relationships/hyperlink" Target="https://docs.streamlit.io/develop/tutorials/database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research.computing@dartmouth.edu?subject=Research%20Software%20Engineering%20Request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hyperlink" Target="https://streamlit.i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hyperlink" Target="https://streamlit.i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ocs.streamlit.io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amlit.io/cloud" TargetMode="External"/><Relationship Id="rId2" Type="http://schemas.openxmlformats.org/officeDocument/2006/relationships/hyperlink" Target="https://docs.streamlit.io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amlit.io/cloud" TargetMode="External"/><Relationship Id="rId2" Type="http://schemas.openxmlformats.org/officeDocument/2006/relationships/hyperlink" Target="https://docs.streamlit.io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35C01E-D909-40CC-85FF-D38BFFAA44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2025-02-04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FB0B02-7277-430E-84EF-813911035E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Intro to Streamlit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60375" indent="-450850">
              <a:buBlip>
                <a:blip r:embed="rId2"/>
              </a:buBlip>
            </a:pPr>
            <a:r>
              <a:rPr lang="en-AU" dirty="0">
                <a:hlinkClick r:id="rId3"/>
              </a:rPr>
              <a:t>Visual Studio Code </a:t>
            </a:r>
            <a:r>
              <a:rPr lang="en-AU" dirty="0"/>
              <a:t>or a similar code editor</a:t>
            </a:r>
          </a:p>
          <a:p>
            <a:pPr marL="460375" indent="-450850">
              <a:buSzPct val="120000"/>
              <a:buBlip>
                <a:blip r:embed="rId4"/>
              </a:buBlip>
            </a:pPr>
            <a:r>
              <a:rPr lang="en-AU" dirty="0">
                <a:hlinkClick r:id="rId5"/>
              </a:rPr>
              <a:t>Python</a:t>
            </a:r>
            <a:r>
              <a:rPr lang="en-AU" dirty="0"/>
              <a:t> 3.9 or later</a:t>
            </a:r>
          </a:p>
          <a:p>
            <a:pPr marL="460375" indent="-450850">
              <a:buSzPct val="80000"/>
              <a:buFont typeface="System Font Regular"/>
              <a:buChar char="🌎"/>
            </a:pPr>
            <a:r>
              <a:rPr lang="en-AU" dirty="0"/>
              <a:t>A current web browser </a:t>
            </a:r>
            <a:br>
              <a:rPr lang="en-AU" dirty="0"/>
            </a:br>
            <a:r>
              <a:rPr lang="en-AU" dirty="0"/>
              <a:t>(Google Chrome, Firefox, Microsoft Edge, Safari)</a:t>
            </a:r>
          </a:p>
          <a:p>
            <a:pPr marL="466725" indent="-457200">
              <a:buSzPct val="100000"/>
              <a:buBlip>
                <a:blip r:embed="rId6"/>
              </a:buBlip>
            </a:pPr>
            <a:r>
              <a:rPr lang="en-AU" dirty="0"/>
              <a:t>A </a:t>
            </a:r>
            <a:r>
              <a:rPr lang="en-AU" dirty="0">
                <a:hlinkClick r:id="rId7"/>
              </a:rPr>
              <a:t>GitHub</a:t>
            </a:r>
            <a:r>
              <a:rPr lang="en-AU" dirty="0"/>
              <a:t> repo (for </a:t>
            </a:r>
            <a:r>
              <a:rPr lang="en-AU" dirty="0" err="1"/>
              <a:t>Streamlit</a:t>
            </a:r>
            <a:r>
              <a:rPr lang="en-AU" dirty="0"/>
              <a:t> Cloud deployment)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Recommended Development Environment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6C01E-62DF-42C2-B850-D34C6B4FF1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Streamlit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F8BA3-518A-438A-A4CF-09DA303561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343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99A42EC-49B8-97EB-A246-0D49734C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3285D9-E615-694B-CE77-B327E021E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BCBE5-A728-9E1E-1AA0-95A175A1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Intro to Streamlit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25C1A-D32C-166C-A2C7-CBEB339D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723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0EBCBB-1C90-24BE-DC9C-8A72634EDF0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460375" indent="-450850">
              <a:buSzPct val="80000"/>
              <a:buBlip>
                <a:blip r:embed="rId2"/>
              </a:buBlip>
            </a:pPr>
            <a:r>
              <a:rPr lang="en-US" dirty="0" err="1"/>
              <a:t>Streamlit</a:t>
            </a:r>
            <a:r>
              <a:rPr lang="en-US" dirty="0"/>
              <a:t> is great for rapid prototyping of web apps</a:t>
            </a:r>
          </a:p>
          <a:p>
            <a:pPr marL="460375" indent="-450850">
              <a:buSzPct val="80000"/>
              <a:buBlip>
                <a:blip r:embed="rId2"/>
              </a:buBlip>
            </a:pPr>
            <a:r>
              <a:rPr lang="en-US" dirty="0" err="1"/>
              <a:t>Streamlit’s</a:t>
            </a:r>
            <a:r>
              <a:rPr lang="en-US" dirty="0"/>
              <a:t> tight development loop makes for a pleasant experience</a:t>
            </a:r>
          </a:p>
          <a:p>
            <a:pPr marL="460375" indent="-450850">
              <a:buSzPct val="80000"/>
              <a:buBlip>
                <a:blip r:embed="rId2"/>
              </a:buBlip>
            </a:pPr>
            <a:r>
              <a:rPr lang="en-US" dirty="0" err="1"/>
              <a:t>Streamlit’s</a:t>
            </a:r>
            <a:r>
              <a:rPr lang="en-US" dirty="0"/>
              <a:t> catalog of components enables professional-looking, user-friendly interfaces </a:t>
            </a:r>
          </a:p>
          <a:p>
            <a:pPr marL="460375" indent="-450850">
              <a:buSzPct val="80000"/>
              <a:buBlip>
                <a:blip r:embed="rId2"/>
              </a:buBlip>
            </a:pPr>
            <a:r>
              <a:rPr lang="en-US" dirty="0" err="1"/>
              <a:t>Streamlit’s</a:t>
            </a:r>
            <a:r>
              <a:rPr lang="en-US" dirty="0"/>
              <a:t> concept of session state makes even more complex apps possible</a:t>
            </a:r>
          </a:p>
          <a:p>
            <a:pPr marL="466725" indent="-457200">
              <a:buSzPct val="80000"/>
              <a:buFont typeface="System Font Regular"/>
              <a:buChar char="😕"/>
            </a:pPr>
            <a:r>
              <a:rPr lang="en-US" dirty="0" err="1"/>
              <a:t>Streamlit</a:t>
            </a:r>
            <a:r>
              <a:rPr lang="en-US" dirty="0"/>
              <a:t> lacks deep customizability at a </a:t>
            </a:r>
            <a:r>
              <a:rPr lang="en-US" dirty="0" err="1"/>
              <a:t>Javascript</a:t>
            </a:r>
            <a:r>
              <a:rPr lang="en-US" dirty="0"/>
              <a:t>/CSS level (although hacky workarounds are possible)</a:t>
            </a:r>
          </a:p>
          <a:p>
            <a:pPr marL="460375" indent="-450850">
              <a:buSzPct val="80000"/>
              <a:buBlip>
                <a:blip r:embed="rId2"/>
              </a:buBlip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62EF272-BB9C-7A44-3591-81922799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B5465-52CA-0EDD-FA46-C97D984023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Intro to Streamlit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820A8-E33F-4916-B3ED-15042EDD2C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937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B01950-4FFB-CD2B-3C6F-7180E68A38D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60375" indent="-450850">
              <a:buSzPct val="80000"/>
              <a:buFont typeface="System Font Regular"/>
              <a:buChar char="🗂️"/>
            </a:pPr>
            <a:r>
              <a:rPr lang="en-US" dirty="0">
                <a:hlinkClick r:id="rId2"/>
              </a:rPr>
              <a:t>Multipage apps</a:t>
            </a:r>
            <a:endParaRPr lang="en-US" dirty="0"/>
          </a:p>
          <a:p>
            <a:pPr marL="460375" indent="-450850">
              <a:buBlip>
                <a:blip r:embed="rId3"/>
              </a:buBlip>
            </a:pPr>
            <a:r>
              <a:rPr lang="en-US" dirty="0"/>
              <a:t>Connect to </a:t>
            </a:r>
            <a:r>
              <a:rPr lang="en-US" dirty="0">
                <a:hlinkClick r:id="rId4"/>
              </a:rPr>
              <a:t>databases</a:t>
            </a:r>
            <a:endParaRPr lang="en-US" dirty="0"/>
          </a:p>
          <a:p>
            <a:pPr marL="460375" indent="-450850">
              <a:buSzPct val="80000"/>
              <a:buFont typeface="System Font Regular"/>
              <a:buChar char="💬"/>
            </a:pPr>
            <a:r>
              <a:rPr lang="en-US" dirty="0"/>
              <a:t>Explore more built-in components, including </a:t>
            </a:r>
            <a:r>
              <a:rPr lang="en-US" dirty="0">
                <a:hlinkClick r:id="rId5"/>
              </a:rPr>
              <a:t>chat elements</a:t>
            </a:r>
            <a:r>
              <a:rPr lang="en-US" dirty="0"/>
              <a:t>!</a:t>
            </a:r>
          </a:p>
          <a:p>
            <a:pPr marL="460375" indent="-450850">
              <a:buSzPct val="80000"/>
              <a:buFont typeface="System Font Regular"/>
              <a:buChar char="🧩"/>
            </a:pPr>
            <a:r>
              <a:rPr lang="en-US" dirty="0"/>
              <a:t>Explore community-built </a:t>
            </a:r>
            <a:r>
              <a:rPr lang="en-US" dirty="0">
                <a:hlinkClick r:id="rId6"/>
              </a:rPr>
              <a:t>add-on components</a:t>
            </a:r>
            <a:endParaRPr lang="en-US" dirty="0"/>
          </a:p>
          <a:p>
            <a:pPr marL="460375" indent="-450850">
              <a:buSzPct val="80000"/>
              <a:buFont typeface="System Font Regular"/>
              <a:buChar char="💡"/>
            </a:pPr>
            <a:r>
              <a:rPr lang="en-US" dirty="0"/>
              <a:t>Get inspired by the </a:t>
            </a:r>
            <a:r>
              <a:rPr lang="en-US" dirty="0">
                <a:hlinkClick r:id="rId7"/>
              </a:rPr>
              <a:t>App Gallery</a:t>
            </a:r>
            <a:endParaRPr lang="en-US" dirty="0"/>
          </a:p>
          <a:p>
            <a:pPr marL="460375" indent="-450850">
              <a:buSzPct val="80000"/>
              <a:buBlip>
                <a:blip r:embed="rId8"/>
              </a:buBlip>
            </a:pPr>
            <a:r>
              <a:rPr lang="en-US" dirty="0"/>
              <a:t>Use </a:t>
            </a:r>
            <a:r>
              <a:rPr lang="en-US" dirty="0" err="1"/>
              <a:t>Streamlit</a:t>
            </a:r>
            <a:r>
              <a:rPr lang="en-US" dirty="0"/>
              <a:t> for your next project!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7F0F7B-1594-370F-3381-F56E2850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96744-FDCA-CC0D-4F5B-0BECDDA490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Streamlit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2C9EE-6136-444D-95FE-06C1AAE6321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536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Streamlit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14D43-ED3D-53BD-6728-5F1EF871B011}"/>
              </a:ext>
            </a:extLst>
          </p:cNvPr>
          <p:cNvSpPr txBox="1"/>
          <p:nvPr/>
        </p:nvSpPr>
        <p:spPr>
          <a:xfrm>
            <a:off x="3048000" y="3810000"/>
            <a:ext cx="6096000" cy="42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dirty="0" err="1">
                <a:solidFill>
                  <a:schemeClr val="bg1"/>
                </a:solidFill>
                <a:latin typeface="National 2" panose="020B0504030502020203" pitchFamily="34" charset="77"/>
              </a:rPr>
              <a:t>dartgo.org</a:t>
            </a:r>
            <a:r>
              <a:rPr lang="en-AU" dirty="0">
                <a:solidFill>
                  <a:schemeClr val="bg1"/>
                </a:solidFill>
                <a:latin typeface="National 2" panose="020B0504030502020203" pitchFamily="34" charset="77"/>
              </a:rPr>
              <a:t>/intro-to-</a:t>
            </a:r>
            <a:r>
              <a:rPr lang="en-AU" dirty="0" err="1">
                <a:solidFill>
                  <a:schemeClr val="bg1"/>
                </a:solidFill>
                <a:latin typeface="National 2" panose="020B0504030502020203" pitchFamily="34" charset="77"/>
              </a:rPr>
              <a:t>streamlit</a:t>
            </a:r>
            <a:endParaRPr lang="en-AU" dirty="0">
              <a:solidFill>
                <a:schemeClr val="bg1"/>
              </a:solidFill>
              <a:latin typeface="National 2" panose="020B0504030502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057400"/>
            <a:ext cx="10896586" cy="2396106"/>
          </a:xfrm>
        </p:spPr>
        <p:txBody>
          <a:bodyPr/>
          <a:lstStyle/>
          <a:p>
            <a:r>
              <a:rPr lang="en-AU" dirty="0" err="1"/>
              <a:t>Streamlit</a:t>
            </a:r>
            <a:br>
              <a:rPr lang="en-AU" dirty="0"/>
            </a:br>
            <a:r>
              <a:rPr lang="en-AU" sz="5400" dirty="0">
                <a:latin typeface="National 2" panose="020B0504030502020203" pitchFamily="34" charset="77"/>
              </a:rPr>
              <a:t>Dashboards and Web Apps in Python for Everyone</a:t>
            </a:r>
            <a:endParaRPr lang="en-AU" dirty="0">
              <a:latin typeface="National 2" panose="020B0504030502020203" pitchFamily="34" charset="77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21510" y="4684523"/>
            <a:ext cx="8176156" cy="1519166"/>
          </a:xfrm>
        </p:spPr>
        <p:txBody>
          <a:bodyPr>
            <a:normAutofit fontScale="62500" lnSpcReduction="20000"/>
          </a:bodyPr>
          <a:lstStyle/>
          <a:p>
            <a:r>
              <a:rPr lang="en-AU" dirty="0"/>
              <a:t>Simon Stone</a:t>
            </a:r>
          </a:p>
          <a:p>
            <a:r>
              <a:rPr lang="en-AU" i="1" dirty="0"/>
              <a:t>Research Software Engineer for HPC and AI</a:t>
            </a:r>
          </a:p>
          <a:p>
            <a:r>
              <a:rPr lang="en-AU" i="1" dirty="0"/>
              <a:t>Research Computing @ ITC, Dartmouth College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FAC0A-3611-47AD-9FCA-134C1587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EEB520-A779-28D9-61FE-52EB1EF6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Streamlit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0EE405-D41C-1639-91F6-07A5EF63817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effectLst/>
                <a:latin typeface="National 2" panose="020B0504030502020203" pitchFamily="34" charset="77"/>
              </a:rPr>
              <a:t>Collaborative expertise in software engineering, designed to bridge the gap between innovative ideas and impactful outcomes. Our services include:</a:t>
            </a:r>
          </a:p>
          <a:p>
            <a:pPr marL="346075" indent="-336550" algn="l">
              <a:buSzPct val="80000"/>
              <a:buFont typeface="System Font Regular"/>
              <a:buChar char="🤝"/>
            </a:pPr>
            <a:r>
              <a:rPr lang="en-US" b="1" i="0" dirty="0">
                <a:effectLst/>
                <a:latin typeface="National 2" panose="020B0504030502020203" pitchFamily="34" charset="77"/>
              </a:rPr>
              <a:t>Grant Proposal Consulting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to ensure accurate resource estimations and project feasibility.</a:t>
            </a:r>
          </a:p>
          <a:p>
            <a:pPr marL="346075" indent="-336550" algn="l">
              <a:buSzPct val="80000"/>
              <a:buFont typeface="System Font Regular"/>
              <a:buChar char="🚀"/>
            </a:pPr>
            <a:r>
              <a:rPr lang="en-US" b="1" i="0" dirty="0">
                <a:effectLst/>
                <a:latin typeface="National 2" panose="020B0504030502020203" pitchFamily="34" charset="77"/>
              </a:rPr>
              <a:t>Rapid Prototyping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to refine concepts and explore solutions.</a:t>
            </a:r>
          </a:p>
          <a:p>
            <a:pPr marL="346075" indent="-336550" algn="l">
              <a:buSzPct val="80000"/>
              <a:buFont typeface="System Font Regular"/>
              <a:buChar char="⛑️"/>
            </a:pPr>
            <a:r>
              <a:rPr lang="en-US" b="1" i="0" dirty="0">
                <a:effectLst/>
                <a:latin typeface="National 2" panose="020B0504030502020203" pitchFamily="34" charset="77"/>
              </a:rPr>
              <a:t>Ongoing Application Support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and </a:t>
            </a:r>
            <a:r>
              <a:rPr lang="en-US" b="1" i="0" dirty="0">
                <a:effectLst/>
                <a:latin typeface="National 2" panose="020B0504030502020203" pitchFamily="34" charset="77"/>
              </a:rPr>
              <a:t>Application Rehabilitation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for existing applications.</a:t>
            </a:r>
          </a:p>
          <a:p>
            <a:pPr marL="346075" indent="-336550" algn="l">
              <a:buSzPct val="80000"/>
              <a:buFont typeface="System Font Regular"/>
              <a:buChar char="🌎"/>
            </a:pPr>
            <a:r>
              <a:rPr lang="en-US" b="1" i="0" dirty="0">
                <a:effectLst/>
                <a:latin typeface="National 2" panose="020B0504030502020203" pitchFamily="34" charset="77"/>
              </a:rPr>
              <a:t>Open-Source Releases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to share knowledge and contribute to the wider community.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National 2" panose="020B0504030502020203" pitchFamily="34" charset="77"/>
                <a:hlinkClick r:id="rId2"/>
              </a:rPr>
              <a:t>Contact us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today to discuss your project and discover how Research Software Engineering can be your trusted partner in innovation.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60E609F-1FB4-7A89-09B4-C63EA131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Research Software Engineering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6E4FD-2047-63CE-8BFF-DB4420A6D8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Intro to Streamlit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5A823-E1BC-3557-0AB8-16AECA2992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453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07988" lvl="0" indent="-398463">
              <a:buSzPct val="80000"/>
              <a:buBlip>
                <a:blip r:embed="rId3"/>
              </a:buBlip>
            </a:pPr>
            <a:r>
              <a:rPr lang="en-AU" dirty="0"/>
              <a:t>Free and open-source library: </a:t>
            </a:r>
            <a:r>
              <a:rPr lang="en-AU" dirty="0">
                <a:hlinkClick r:id="rId4"/>
              </a:rPr>
              <a:t>streamlit.io</a:t>
            </a:r>
            <a:endParaRPr lang="en-AU" dirty="0"/>
          </a:p>
          <a:p>
            <a:pPr lvl="0"/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</a:t>
            </a:r>
            <a:r>
              <a:rPr lang="en-AU" dirty="0" err="1"/>
              <a:t>Streamlit</a:t>
            </a:r>
            <a:r>
              <a:rPr lang="en-AU" dirty="0"/>
              <a:t>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5ABB7-5588-42EF-8D92-0F30E41B785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Streamlit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80B98-D3D9-4A36-AB55-82F72DC4C9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1EDB38-0778-9C68-11CF-FB17EA276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446145"/>
            <a:ext cx="7772400" cy="596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6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9FAE5-AB2A-E6F7-861A-1F087BB84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85AA-2B95-D01C-4A83-0A0718C9897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07988" lvl="0" indent="-398463">
              <a:buSzPct val="80000"/>
              <a:buBlip>
                <a:blip r:embed="rId3"/>
              </a:buBlip>
            </a:pPr>
            <a:r>
              <a:rPr lang="en-AU" dirty="0"/>
              <a:t>Free and open-source library: </a:t>
            </a:r>
            <a:r>
              <a:rPr lang="en-AU" dirty="0">
                <a:hlinkClick r:id="rId4"/>
              </a:rPr>
              <a:t>streamlit.io</a:t>
            </a:r>
            <a:endParaRPr lang="en-AU" dirty="0"/>
          </a:p>
          <a:p>
            <a:pPr marL="407988" lvl="0" indent="-398463">
              <a:buSzPct val="120000"/>
              <a:buBlip>
                <a:blip r:embed="rId5"/>
              </a:buBlip>
            </a:pPr>
            <a:r>
              <a:rPr lang="en-AU" dirty="0"/>
              <a:t>Python framework to write web apps and browser-based dashboards with minimal code</a:t>
            </a:r>
          </a:p>
          <a:p>
            <a:pPr marL="407988" indent="-398463">
              <a:buSzPct val="80000"/>
              <a:buFont typeface="System Font Regular"/>
              <a:buChar char="🚀"/>
            </a:pPr>
            <a:r>
              <a:rPr lang="en-AU" dirty="0"/>
              <a:t>Favors rapid prototyping over deep customizations</a:t>
            </a:r>
          </a:p>
          <a:p>
            <a:pPr marL="407988" lvl="0" indent="-398463">
              <a:buSzPct val="80000"/>
              <a:buFont typeface="System Font Regular"/>
              <a:buChar char="🎨"/>
            </a:pPr>
            <a:r>
              <a:rPr lang="en-AU" dirty="0"/>
              <a:t>Offers a large array of components from simple buttons to live webcam feeds</a:t>
            </a:r>
          </a:p>
          <a:p>
            <a:pPr lvl="0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B997D-7DE4-D9C5-0CB2-CA32D6AF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</a:t>
            </a:r>
            <a:r>
              <a:rPr lang="en-AU" dirty="0" err="1"/>
              <a:t>Streamlit</a:t>
            </a:r>
            <a:r>
              <a:rPr lang="en-AU" dirty="0"/>
              <a:t>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6EE1A-EDF1-BAC2-6FCE-8846D3EFE3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Streamlit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CF2D8-CA7B-0EE4-BC8A-A4BABE9CFEC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9822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C7872-955E-3AD0-4C71-0C1CCE92FD0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07988" marR="0" lvl="0" indent="-398463" algn="l" defTabSz="642974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693E"/>
              </a:buClr>
              <a:buSzPct val="80000"/>
              <a:buFont typeface="System Font Regular"/>
              <a:buChar char="😎"/>
              <a:tabLst/>
              <a:defRPr/>
            </a:pP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srgbClr val="00693E"/>
                </a:solidFill>
                <a:effectLst/>
                <a:uLnTx/>
                <a:uFillTx/>
                <a:latin typeface="National 2" charset="0"/>
              </a:rPr>
              <a:t>Requires no web frontend development experience</a:t>
            </a:r>
          </a:p>
          <a:p>
            <a:pPr marL="407988" marR="0" lvl="0" indent="-398463" algn="l" defTabSz="642974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693E"/>
              </a:buClr>
              <a:buSzPct val="80000"/>
              <a:buFont typeface="System Font Regular"/>
              <a:buChar char="📈"/>
              <a:tabLst/>
              <a:defRPr/>
            </a:pP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srgbClr val="00693E"/>
                </a:solidFill>
                <a:effectLst/>
                <a:uLnTx/>
                <a:uFillTx/>
                <a:latin typeface="National 2" charset="0"/>
              </a:rPr>
              <a:t>Specifically geared towards data scientists and AI/ML applications</a:t>
            </a:r>
          </a:p>
          <a:p>
            <a:pPr marL="407988" marR="0" lvl="0" indent="-398463" algn="l" defTabSz="642974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693E"/>
              </a:buClr>
              <a:buSzPct val="80000"/>
              <a:buFont typeface="System Font Regular"/>
              <a:buChar char="🎓"/>
              <a:defRPr/>
            </a:pPr>
            <a:r>
              <a:rPr lang="en-AU" dirty="0">
                <a:solidFill>
                  <a:srgbClr val="00693E"/>
                </a:solidFill>
              </a:rPr>
              <a:t>Great </a:t>
            </a:r>
            <a:r>
              <a:rPr lang="en-AU" dirty="0">
                <a:solidFill>
                  <a:srgbClr val="00693E"/>
                </a:solidFill>
                <a:hlinkClick r:id="rId2"/>
              </a:rPr>
              <a:t>documentation</a:t>
            </a:r>
            <a:r>
              <a:rPr lang="en-AU" dirty="0">
                <a:solidFill>
                  <a:srgbClr val="00693E"/>
                </a:solidFill>
              </a:rPr>
              <a:t> with many helpful examples</a:t>
            </a: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rgbClr val="00693E"/>
              </a:solidFill>
              <a:effectLst/>
              <a:uLnTx/>
              <a:uFillTx/>
              <a:latin typeface="National 2" charset="0"/>
            </a:endParaRPr>
          </a:p>
          <a:p>
            <a:pPr marL="9525" marR="0" lvl="0" indent="0" algn="l" defTabSz="642974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693E"/>
              </a:buClr>
              <a:buSzPct val="80000"/>
              <a:buNone/>
              <a:tabLst/>
              <a:defRPr/>
            </a:pP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rgbClr val="00693E"/>
              </a:solidFill>
              <a:effectLst/>
              <a:uLnTx/>
              <a:uFillTx/>
              <a:latin typeface="National 2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for Everyone?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CE00C-9F7F-4646-8E30-14270BA362C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Streamlit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1F309-8F9D-4D96-A8BB-D942EC7116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7CAB9-1659-4653-95D6-404C6B965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46145"/>
            <a:ext cx="7772400" cy="596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2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49428-337D-A974-FD0F-FE442D5B8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55B05-DEF4-2E17-0359-A2CE01DC9D8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07988" marR="0" lvl="0" indent="-398463" algn="l" defTabSz="642974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693E"/>
              </a:buClr>
              <a:buSzPct val="80000"/>
              <a:buFont typeface="System Font Regular"/>
              <a:buChar char="😎"/>
              <a:tabLst/>
              <a:defRPr/>
            </a:pP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srgbClr val="00693E"/>
                </a:solidFill>
                <a:effectLst/>
                <a:uLnTx/>
                <a:uFillTx/>
                <a:latin typeface="National 2" charset="0"/>
              </a:rPr>
              <a:t>Requires no web frontend development experience</a:t>
            </a:r>
          </a:p>
          <a:p>
            <a:pPr marL="407988" marR="0" lvl="0" indent="-398463" algn="l" defTabSz="642974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693E"/>
              </a:buClr>
              <a:buSzPct val="80000"/>
              <a:buFont typeface="System Font Regular"/>
              <a:buChar char="📈"/>
              <a:tabLst/>
              <a:defRPr/>
            </a:pP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srgbClr val="00693E"/>
                </a:solidFill>
                <a:effectLst/>
                <a:uLnTx/>
                <a:uFillTx/>
                <a:latin typeface="National 2" charset="0"/>
              </a:rPr>
              <a:t>Specifically geared towards data scientists and AI/ML applications</a:t>
            </a:r>
          </a:p>
          <a:p>
            <a:pPr marL="407988" marR="0" lvl="0" indent="-398463" algn="l" defTabSz="642974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693E"/>
              </a:buClr>
              <a:buSzPct val="80000"/>
              <a:buFont typeface="System Font Regular"/>
              <a:buChar char="🎓"/>
              <a:defRPr/>
            </a:pPr>
            <a:r>
              <a:rPr lang="en-AU" dirty="0">
                <a:solidFill>
                  <a:srgbClr val="00693E"/>
                </a:solidFill>
              </a:rPr>
              <a:t>Great </a:t>
            </a:r>
            <a:r>
              <a:rPr lang="en-AU" dirty="0">
                <a:solidFill>
                  <a:srgbClr val="00693E"/>
                </a:solidFill>
                <a:hlinkClick r:id="rId2"/>
              </a:rPr>
              <a:t>documentation</a:t>
            </a:r>
            <a:r>
              <a:rPr lang="en-AU" dirty="0">
                <a:solidFill>
                  <a:srgbClr val="00693E"/>
                </a:solidFill>
              </a:rPr>
              <a:t> with many helpful examples</a:t>
            </a: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rgbClr val="00693E"/>
              </a:solidFill>
              <a:effectLst/>
              <a:uLnTx/>
              <a:uFillTx/>
              <a:latin typeface="National 2" charset="0"/>
            </a:endParaRPr>
          </a:p>
          <a:p>
            <a:pPr marL="407988" marR="0" lvl="0" indent="-398463" algn="l" defTabSz="642974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693E"/>
              </a:buClr>
              <a:buSzPct val="80000"/>
              <a:buFont typeface="System Font Regular"/>
              <a:buChar char="☁️"/>
              <a:defRPr/>
            </a:pPr>
            <a:r>
              <a:rPr lang="en-AU" dirty="0">
                <a:solidFill>
                  <a:srgbClr val="00693E"/>
                </a:solidFill>
              </a:rPr>
              <a:t>The </a:t>
            </a:r>
            <a:r>
              <a:rPr lang="en-AU" dirty="0">
                <a:solidFill>
                  <a:srgbClr val="00693E"/>
                </a:solidFill>
                <a:hlinkClick r:id="rId3"/>
              </a:rPr>
              <a:t>Streamlit Community Cloud</a:t>
            </a:r>
            <a:r>
              <a:rPr lang="en-AU" dirty="0">
                <a:solidFill>
                  <a:srgbClr val="00693E"/>
                </a:solidFill>
              </a:rPr>
              <a:t> lets you deploy and share your </a:t>
            </a:r>
            <a:r>
              <a:rPr lang="en-AU" dirty="0" err="1">
                <a:solidFill>
                  <a:srgbClr val="00693E"/>
                </a:solidFill>
              </a:rPr>
              <a:t>Streamlit</a:t>
            </a:r>
            <a:r>
              <a:rPr lang="en-AU" dirty="0">
                <a:solidFill>
                  <a:srgbClr val="00693E"/>
                </a:solidFill>
              </a:rPr>
              <a:t> apps for free with just a few clicks</a:t>
            </a: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rgbClr val="00693E"/>
              </a:solidFill>
              <a:effectLst/>
              <a:uLnTx/>
              <a:uFillTx/>
              <a:latin typeface="National 2" charset="0"/>
            </a:endParaRPr>
          </a:p>
          <a:p>
            <a:pPr marL="407988" marR="0" lvl="0" indent="-398463" algn="l" defTabSz="642974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693E"/>
              </a:buClr>
              <a:buSzPct val="80000"/>
              <a:buFont typeface="System Font Regular"/>
              <a:buChar char="😎"/>
              <a:tabLst/>
              <a:defRPr/>
            </a:pP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rgbClr val="00693E"/>
              </a:solidFill>
              <a:effectLst/>
              <a:uLnTx/>
              <a:uFillTx/>
              <a:latin typeface="National 2" charset="0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E7654-21FC-3F48-3328-EC1172BB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for Everyone?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32ACB-91BD-3E9C-4CE6-ABB97F5DF2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Streamlit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E1C0F-94F5-4FAC-3C58-66E116E2E0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1C0A7-6AC1-9204-6B2D-6E628B4A8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228" y="452079"/>
            <a:ext cx="7772400" cy="596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9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37789-4C54-6BFF-0115-7521398E9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591DD-0A9C-1FAD-9ED5-5C581745991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07988" marR="0" lvl="0" indent="-398463" algn="l" defTabSz="642974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693E"/>
              </a:buClr>
              <a:buSzPct val="80000"/>
              <a:buFont typeface="System Font Regular"/>
              <a:buChar char="😎"/>
              <a:tabLst/>
              <a:defRPr/>
            </a:pP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srgbClr val="00693E"/>
                </a:solidFill>
                <a:effectLst/>
                <a:uLnTx/>
                <a:uFillTx/>
                <a:latin typeface="National 2" charset="0"/>
              </a:rPr>
              <a:t>Requires no web frontend development experience</a:t>
            </a:r>
          </a:p>
          <a:p>
            <a:pPr marL="407988" marR="0" lvl="0" indent="-398463" algn="l" defTabSz="642974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693E"/>
              </a:buClr>
              <a:buSzPct val="80000"/>
              <a:buFont typeface="System Font Regular"/>
              <a:buChar char="📈"/>
              <a:tabLst/>
              <a:defRPr/>
            </a:pP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srgbClr val="00693E"/>
                </a:solidFill>
                <a:effectLst/>
                <a:uLnTx/>
                <a:uFillTx/>
                <a:latin typeface="National 2" charset="0"/>
              </a:rPr>
              <a:t>Specifically geared towards data scientists and AI/ML applications</a:t>
            </a:r>
          </a:p>
          <a:p>
            <a:pPr marL="407988" marR="0" lvl="0" indent="-398463" algn="l" defTabSz="642974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693E"/>
              </a:buClr>
              <a:buSzPct val="80000"/>
              <a:buFont typeface="System Font Regular"/>
              <a:buChar char="🎓"/>
              <a:defRPr/>
            </a:pPr>
            <a:r>
              <a:rPr lang="en-AU" dirty="0">
                <a:solidFill>
                  <a:srgbClr val="00693E"/>
                </a:solidFill>
              </a:rPr>
              <a:t>Great </a:t>
            </a:r>
            <a:r>
              <a:rPr lang="en-AU" dirty="0">
                <a:solidFill>
                  <a:srgbClr val="00693E"/>
                </a:solidFill>
                <a:hlinkClick r:id="rId2"/>
              </a:rPr>
              <a:t>documentation</a:t>
            </a:r>
            <a:r>
              <a:rPr lang="en-AU" dirty="0">
                <a:solidFill>
                  <a:srgbClr val="00693E"/>
                </a:solidFill>
              </a:rPr>
              <a:t> with many helpful examples</a:t>
            </a: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rgbClr val="00693E"/>
              </a:solidFill>
              <a:effectLst/>
              <a:uLnTx/>
              <a:uFillTx/>
              <a:latin typeface="National 2" charset="0"/>
            </a:endParaRPr>
          </a:p>
          <a:p>
            <a:pPr marL="407988" marR="0" lvl="0" indent="-398463" algn="l" defTabSz="642974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693E"/>
              </a:buClr>
              <a:buSzPct val="80000"/>
              <a:buFont typeface="System Font Regular"/>
              <a:buChar char="☁️"/>
              <a:defRPr/>
            </a:pPr>
            <a:r>
              <a:rPr lang="en-AU" dirty="0">
                <a:solidFill>
                  <a:srgbClr val="00693E"/>
                </a:solidFill>
              </a:rPr>
              <a:t>The </a:t>
            </a:r>
            <a:r>
              <a:rPr lang="en-AU" dirty="0">
                <a:solidFill>
                  <a:srgbClr val="00693E"/>
                </a:solidFill>
                <a:hlinkClick r:id="rId3"/>
              </a:rPr>
              <a:t>Streamlit Community Cloud</a:t>
            </a:r>
            <a:r>
              <a:rPr lang="en-AU" dirty="0">
                <a:solidFill>
                  <a:srgbClr val="00693E"/>
                </a:solidFill>
              </a:rPr>
              <a:t> lets you deploy and share your </a:t>
            </a:r>
            <a:r>
              <a:rPr lang="en-AU" dirty="0" err="1">
                <a:solidFill>
                  <a:srgbClr val="00693E"/>
                </a:solidFill>
              </a:rPr>
              <a:t>Streamlit</a:t>
            </a:r>
            <a:r>
              <a:rPr lang="en-AU" dirty="0">
                <a:solidFill>
                  <a:srgbClr val="00693E"/>
                </a:solidFill>
              </a:rPr>
              <a:t> apps for free with just a few clicks</a:t>
            </a: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rgbClr val="00693E"/>
              </a:solidFill>
              <a:effectLst/>
              <a:uLnTx/>
              <a:uFillTx/>
              <a:latin typeface="National 2" charset="0"/>
            </a:endParaRPr>
          </a:p>
          <a:p>
            <a:pPr marL="407988" marR="0" lvl="0" indent="-398463" algn="l" defTabSz="642974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693E"/>
              </a:buClr>
              <a:buSzPct val="80000"/>
              <a:buFont typeface="System Font Regular"/>
              <a:buChar char="😎"/>
              <a:tabLst/>
              <a:defRPr/>
            </a:pP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rgbClr val="00693E"/>
              </a:solidFill>
              <a:effectLst/>
              <a:uLnTx/>
              <a:uFillTx/>
              <a:latin typeface="National 2" charset="0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AEE7B-CB55-1921-2330-8B0AEB4B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for Everyone?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E1E60-6612-221B-BB48-111F618708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Streamlit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0234B-FFEF-C8DC-F767-D2CBFEE2C46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7013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07988" indent="-398463">
              <a:buSzPct val="80000"/>
              <a:buFont typeface="System Font Regular"/>
              <a:buChar char="🧑‍💻"/>
            </a:pPr>
            <a:r>
              <a:rPr lang="en-AU" dirty="0"/>
              <a:t>How to set up a </a:t>
            </a:r>
            <a:r>
              <a:rPr lang="en-AU" dirty="0" err="1"/>
              <a:t>Streamlit</a:t>
            </a:r>
            <a:r>
              <a:rPr lang="en-AU" dirty="0"/>
              <a:t> development environment</a:t>
            </a:r>
          </a:p>
          <a:p>
            <a:pPr marL="407988" indent="-398463">
              <a:buSzPct val="80000"/>
              <a:buFont typeface="System Font Regular"/>
              <a:buChar char="💡"/>
            </a:pPr>
            <a:r>
              <a:rPr lang="en-AU" dirty="0"/>
              <a:t>Understand </a:t>
            </a:r>
            <a:r>
              <a:rPr lang="en-AU" dirty="0" err="1"/>
              <a:t>Streamlit’s</a:t>
            </a:r>
            <a:r>
              <a:rPr lang="en-AU" dirty="0"/>
              <a:t> data and programming flow</a:t>
            </a:r>
          </a:p>
          <a:p>
            <a:pPr marL="407988" indent="-398463">
              <a:buSzPct val="80000"/>
              <a:buFont typeface="System Font Regular"/>
              <a:buChar char="🎛️"/>
            </a:pPr>
            <a:r>
              <a:rPr lang="en-AU" dirty="0"/>
              <a:t>Get to know some basic UI widgets</a:t>
            </a:r>
          </a:p>
          <a:p>
            <a:pPr marL="407988" indent="-398463">
              <a:buSzPct val="80000"/>
              <a:buFont typeface="System Font Regular"/>
              <a:buChar char="📐"/>
            </a:pPr>
            <a:r>
              <a:rPr lang="en-AU" dirty="0"/>
              <a:t>Learn about layout components</a:t>
            </a:r>
          </a:p>
          <a:p>
            <a:pPr marL="407988" indent="-398463">
              <a:buSzPct val="80000"/>
              <a:buFont typeface="System Font Regular"/>
              <a:buChar char="🤔"/>
            </a:pPr>
            <a:r>
              <a:rPr lang="en-AU" dirty="0"/>
              <a:t>Understand the concept of session state in </a:t>
            </a:r>
            <a:r>
              <a:rPr lang="en-AU" dirty="0" err="1"/>
              <a:t>Streamlit</a:t>
            </a:r>
            <a:r>
              <a:rPr lang="en-AU" dirty="0"/>
              <a:t> apps</a:t>
            </a:r>
          </a:p>
          <a:p>
            <a:pPr marL="407988" indent="-398463">
              <a:buSzPct val="80000"/>
              <a:buFont typeface="System Font Regular"/>
              <a:buChar char="🤩"/>
            </a:pPr>
            <a:r>
              <a:rPr lang="en-AU" dirty="0"/>
              <a:t>Create a slick data dashboard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you will learn in this session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A4CBB-3097-4233-AC4B-E407437362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Streamlit</a:t>
            </a:r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4DA2D9-ABD9-451B-A5BC-C38E555A6A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784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1327</TotalTime>
  <Words>534</Words>
  <Application>Microsoft Macintosh PowerPoint</Application>
  <PresentationFormat>Widescreen</PresentationFormat>
  <Paragraphs>92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National 2</vt:lpstr>
      <vt:lpstr>National 2 Medium</vt:lpstr>
      <vt:lpstr>System Font Regular</vt:lpstr>
      <vt:lpstr>Dartmouth</vt:lpstr>
      <vt:lpstr>PowerPoint Presentation</vt:lpstr>
      <vt:lpstr>Streamlit Dashboards and Web Apps in Python for Everyone</vt:lpstr>
      <vt:lpstr>Introducing Research Software Engineering</vt:lpstr>
      <vt:lpstr>What is Streamlit?</vt:lpstr>
      <vt:lpstr>What is Streamlit?</vt:lpstr>
      <vt:lpstr>Why for Everyone?</vt:lpstr>
      <vt:lpstr>Why for Everyone?</vt:lpstr>
      <vt:lpstr>Why for Everyone?</vt:lpstr>
      <vt:lpstr>What you will learn in this session</vt:lpstr>
      <vt:lpstr>Recommended Development Environment</vt:lpstr>
      <vt:lpstr>Let’s get started!</vt:lpstr>
      <vt:lpstr>Summary</vt:lpstr>
      <vt:lpstr>What’s next?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Simon Stone</dc:creator>
  <cp:keywords/>
  <dc:description/>
  <cp:lastModifiedBy>Simon Stone</cp:lastModifiedBy>
  <cp:revision>36</cp:revision>
  <cp:lastPrinted>2018-02-22T17:02:12Z</cp:lastPrinted>
  <dcterms:created xsi:type="dcterms:W3CDTF">2025-01-15T20:31:44Z</dcterms:created>
  <dcterms:modified xsi:type="dcterms:W3CDTF">2025-01-16T18:39:40Z</dcterms:modified>
  <cp:category/>
</cp:coreProperties>
</file>