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"/>
  </p:notesMasterIdLst>
  <p:sldIdLst>
    <p:sldId id="256" r:id="rId2"/>
    <p:sldId id="328" r:id="rId3"/>
    <p:sldId id="329" r:id="rId4"/>
    <p:sldId id="330" r:id="rId5"/>
    <p:sldId id="33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2"/>
    <p:restoredTop sz="85524"/>
  </p:normalViewPr>
  <p:slideViewPr>
    <p:cSldViewPr snapToGrid="0" snapToObjects="1">
      <p:cViewPr varScale="1">
        <p:scale>
          <a:sx n="99" d="100"/>
          <a:sy n="99" d="100"/>
        </p:scale>
        <p:origin x="17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11D5-87C7-0A43-BD52-3CB93A556D20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A29ED-2E91-924E-AFCF-46BEDC85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1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54223" y="2175827"/>
            <a:ext cx="7175351" cy="1793167"/>
          </a:xfrm>
        </p:spPr>
        <p:txBody>
          <a:bodyPr/>
          <a:lstStyle/>
          <a:p>
            <a:pPr marL="182880" indent="0">
              <a:buNone/>
            </a:pPr>
            <a:r>
              <a:rPr lang="en-US" dirty="0">
                <a:latin typeface="Arial"/>
                <a:cs typeface="Arial"/>
              </a:rPr>
              <a:t>Chapter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0B294-395C-224C-9EF6-E81C31FC8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35026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3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22457" y="56263"/>
                <a:ext cx="8383423" cy="6671128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endParaRPr lang="en-US" dirty="0"/>
              </a:p>
              <a:p>
                <a:pPr marL="45720" indent="0">
                  <a:buNone/>
                </a:pPr>
                <a:r>
                  <a:rPr lang="en-US" b="1" i="1" dirty="0"/>
                  <a:t>Background:</a:t>
                </a:r>
              </a:p>
              <a:p>
                <a:pPr marL="45720" indent="0">
                  <a:buNone/>
                </a:pPr>
                <a:br>
                  <a:rPr lang="en-US" b="1" i="1" dirty="0"/>
                </a:br>
                <a:r>
                  <a:rPr lang="en-US" dirty="0"/>
                  <a:t>Mathematics is at the heart of many problems that need to be solved in science and engineering. Applications are myriad and range from weather forecasting, radio-coverage prediction, drug delivery in the body to financial forecasting.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Many mathematical problems can be solved analytically. That is to say that an exact solution can be obtained in terms of the variables associated with the problem.</a:t>
                </a:r>
              </a:p>
              <a:p>
                <a:pPr marL="45720" indent="0">
                  <a:buNone/>
                </a:pPr>
                <a:endParaRPr lang="en-US" b="1" i="1" dirty="0"/>
              </a:p>
              <a:p>
                <a:pPr marL="45720" indent="0">
                  <a:buNone/>
                </a:pPr>
                <a:r>
                  <a:rPr lang="en-US" dirty="0"/>
                  <a:t>Examples:</a:t>
                </a: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charset="0"/>
                        </a:rPr>
                        <m:t>+3</m:t>
                      </m:r>
                      <m:r>
                        <a:rPr lang="en-GB" b="0" i="1" smtClean="0">
                          <a:latin typeface="Cambria Math" charset="0"/>
                        </a:rPr>
                        <m:t>𝑥</m:t>
                      </m:r>
                      <m:r>
                        <a:rPr lang="en-GB" b="0" i="1" smtClean="0">
                          <a:latin typeface="Cambria Math" charset="0"/>
                        </a:rPr>
                        <m:t>+7=0</m:t>
                      </m:r>
                    </m:oMath>
                  </m:oMathPara>
                </a14:m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and</a:t>
                </a: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charset="0"/>
                        </a:rPr>
                        <m:t>𝑦</m:t>
                      </m:r>
                      <m:r>
                        <a:rPr lang="en-GB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bg-B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charset="0"/>
                                </a:rPr>
                                <m:t>3</m:t>
                              </m:r>
                            </m:den>
                          </m:f>
                        </m:e>
                      </m:nary>
                      <m:r>
                        <a:rPr lang="en-GB" b="0" i="1" smtClean="0">
                          <a:latin typeface="Cambria Math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22457" y="56263"/>
                <a:ext cx="8383423" cy="6671128"/>
              </a:xfrm>
              <a:blipFill rotWithShape="0">
                <a:blip r:embed="rId2"/>
                <a:stretch>
                  <a:fillRect l="-364" r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5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2457" y="5626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b="1" i="1" dirty="0"/>
              <a:t>Background: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A numerical solution to the problem is performed where the problem cannot be solved analytically or where the number of operations required are too excessive to be done by hand. 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A numerical solution is usually approximate to within a specified interval.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22457" y="56263"/>
                <a:ext cx="8383423" cy="6671128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endParaRPr lang="en-US" b="1" i="1" dirty="0"/>
              </a:p>
              <a:p>
                <a:pPr marL="45720" indent="0">
                  <a:buNone/>
                </a:pPr>
                <a:r>
                  <a:rPr lang="en-US" b="1" i="1" dirty="0"/>
                  <a:t>Background:</a:t>
                </a:r>
              </a:p>
              <a:p>
                <a:pPr marL="45720" indent="0">
                  <a:buNone/>
                </a:pPr>
                <a:endParaRPr lang="en-US" b="1" i="1" dirty="0"/>
              </a:p>
              <a:p>
                <a:pPr marL="45720" indent="0">
                  <a:buNone/>
                </a:pPr>
                <a:r>
                  <a:rPr lang="en-US" dirty="0"/>
                  <a:t>Consider the following problem:</a:t>
                </a:r>
                <a:br>
                  <a:rPr lang="en-US" dirty="0"/>
                </a:br>
                <a:endParaRPr lang="en-US" dirty="0"/>
              </a:p>
              <a:p>
                <a:pPr marL="45720" indent="0">
                  <a:buNone/>
                </a:pPr>
                <a:r>
                  <a:rPr lang="en-US" dirty="0"/>
                  <a:t>For a given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dirty="0"/>
                  <a:t> the angle,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, that is required to move the block cannot be solved analytically.</a:t>
                </a:r>
              </a:p>
              <a:p>
                <a:pPr marL="45720" indent="0">
                  <a:buNone/>
                </a:pPr>
                <a:r>
                  <a:rPr lang="en-US" dirty="0"/>
                  <a:t>A numerical solution however would allow one to approximately determine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22457" y="56263"/>
                <a:ext cx="8383423" cy="6671128"/>
              </a:xfrm>
              <a:blipFill rotWithShape="0">
                <a:blip r:embed="rId2"/>
                <a:stretch>
                  <a:fillRect l="-364" r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\\172.16.3.215\data4\Graphics\Powerpoint\WILEY WORK\GILAT\Final Files\ch01\gilat_3e_fig_01_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905" y="4080827"/>
            <a:ext cx="3242886" cy="1845839"/>
          </a:xfrm>
          <a:prstGeom prst="rect">
            <a:avLst/>
          </a:prstGeom>
          <a:noFill/>
        </p:spPr>
      </p:pic>
      <p:pic>
        <p:nvPicPr>
          <p:cNvPr id="5" name="Picture 2" descr="\\172.16.3.215\data4\Graphics\Powerpoint\WILEY WORK\GILAT\Final Files\ch01\gilat_3e_eq_01_01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234086" y="4781973"/>
            <a:ext cx="4463719" cy="417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047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2457" y="56263"/>
            <a:ext cx="8383423" cy="667112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6" t="-41292" r="13204" b="41292"/>
          <a:stretch/>
        </p:blipFill>
        <p:spPr>
          <a:xfrm>
            <a:off x="2268000" y="0"/>
            <a:ext cx="4320000" cy="68004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2" t="37235" r="6712" b="12395"/>
          <a:stretch/>
        </p:blipFill>
        <p:spPr>
          <a:xfrm>
            <a:off x="2268000" y="-62574"/>
            <a:ext cx="4320000" cy="345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46868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3527</TotalTime>
  <Words>179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Georgia</vt:lpstr>
      <vt:lpstr>Trebuchet MS</vt:lpstr>
      <vt:lpstr>Slipstream</vt:lpstr>
      <vt:lpstr>Chapter 1</vt:lpstr>
      <vt:lpstr>PowerPoint Presentation</vt:lpstr>
      <vt:lpstr>PowerPoint Presentation</vt:lpstr>
      <vt:lpstr>PowerPoint Presentation</vt:lpstr>
      <vt:lpstr>PowerPoint Presentation</vt:lpstr>
    </vt:vector>
  </TitlesOfParts>
  <Company>Trinty College Dublin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Eamonn O Nuallain</dc:creator>
  <cp:lastModifiedBy>Microsoft Office User</cp:lastModifiedBy>
  <cp:revision>141</cp:revision>
  <dcterms:created xsi:type="dcterms:W3CDTF">2016-01-06T15:48:15Z</dcterms:created>
  <dcterms:modified xsi:type="dcterms:W3CDTF">2020-01-30T13:43:53Z</dcterms:modified>
</cp:coreProperties>
</file>