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65" r:id="rId2"/>
    <p:sldId id="272" r:id="rId3"/>
    <p:sldId id="270" r:id="rId4"/>
    <p:sldId id="273" r:id="rId5"/>
    <p:sldId id="274" r:id="rId6"/>
    <p:sldId id="276" r:id="rId7"/>
    <p:sldId id="277" r:id="rId8"/>
    <p:sldId id="267" r:id="rId9"/>
    <p:sldId id="268" r:id="rId10"/>
    <p:sldId id="271" r:id="rId11"/>
    <p:sldId id="269" r:id="rId12"/>
    <p:sldId id="27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9906000" cy="6858000" type="A4"/>
  <p:notesSz cx="68580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99FF99"/>
    <a:srgbClr val="FF0066"/>
    <a:srgbClr val="99FF66"/>
    <a:srgbClr val="FFFF66"/>
    <a:srgbClr val="66FF66"/>
    <a:srgbClr val="FFCC00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32787"/>
    <p:restoredTop sz="90929"/>
  </p:normalViewPr>
  <p:slideViewPr>
    <p:cSldViewPr>
      <p:cViewPr varScale="1">
        <p:scale>
          <a:sx n="113" d="100"/>
          <a:sy n="113" d="100"/>
        </p:scale>
        <p:origin x="-120" y="-108"/>
      </p:cViewPr>
      <p:guideLst>
        <p:guide orient="horz" pos="4319"/>
        <p:guide pos="24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55650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91063"/>
            <a:ext cx="5029200" cy="4443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71800" cy="49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2125"/>
            <a:ext cx="2971800" cy="49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B4E2B-CF74-4DE0-8A0B-BA4E5D238B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B9CFE-5C97-4A3F-A955-FF87F8250A67}" type="slidenum">
              <a:rPr lang="en-US" altLang="ko-KR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F1FA3-15D7-4ADD-BB19-21B495357E86}" type="slidenum">
              <a:rPr lang="en-US" altLang="ko-KR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F5CA2-B529-47E5-9024-49ABB1B8B602}" type="slidenum">
              <a:rPr lang="en-US" altLang="ko-KR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620BA-0BD8-4C93-8155-7C3DBC2715D3}" type="slidenum">
              <a:rPr lang="en-US" altLang="ko-KR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08EDA-F06E-4A12-A803-533E737E8850}" type="slidenum">
              <a:rPr lang="en-US" altLang="ko-KR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EA061-D942-421D-9CA6-0064BBD67816}" type="slidenum">
              <a:rPr lang="en-US" altLang="ko-KR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FD5F0-61B8-4E8B-BA71-E0FDF6B84DB9}" type="slidenum">
              <a:rPr lang="en-US" altLang="ko-KR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5EFCD-4097-41D9-A533-64B55FD77496}" type="slidenum">
              <a:rPr lang="en-US" altLang="ko-KR"/>
              <a:pPr/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D4DB4-FB2D-4BDE-88C1-3CF2ECE61889}" type="slidenum">
              <a:rPr lang="en-US" altLang="ko-KR"/>
              <a:pPr/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0B7F96-D7D0-4A04-ABCD-B0E1CB8D6B4A}" type="slidenum">
              <a:rPr lang="en-US" altLang="ko-KR"/>
              <a:pPr/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35896-C59B-42FE-B56A-BA02830DFF3D}" type="slidenum">
              <a:rPr lang="en-US" altLang="ko-KR"/>
              <a:pPr/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FAF9B-E6C1-4D1F-85CC-E9C8D6E459DF}" type="slidenum">
              <a:rPr lang="en-US" altLang="ko-KR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F2F68-D9BF-43B8-911E-DB52C7F12278}" type="slidenum">
              <a:rPr lang="en-US" altLang="ko-KR"/>
              <a:pPr/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ABDAC-B781-486F-850C-438EBB9C4E1E}" type="slidenum">
              <a:rPr lang="en-US" altLang="ko-KR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AAEC9-AB82-4AFA-908D-6BCF9F0C925E}" type="slidenum">
              <a:rPr lang="en-US" altLang="ko-KR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98E4-B805-4C56-93BE-B44825FD6F52}" type="slidenum">
              <a:rPr lang="en-US" altLang="ko-KR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39B2C-6B4C-4CC5-ADC8-24D310A10661}" type="slidenum">
              <a:rPr lang="en-US" altLang="ko-KR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41457-8FA8-4442-85D7-C972E51FF7D2}" type="slidenum">
              <a:rPr lang="en-US" altLang="ko-KR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BB6AA-1764-44EB-BD52-AA2D0B11640B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4DE97-55DF-403E-A53D-824BC6EFD9EB}" type="slidenum">
              <a:rPr lang="en-US" altLang="ko-KR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49F300B1-8759-4B85-9A90-8082D40848B1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CF58EDB4-64FC-4AAE-AEC8-94928BDF3CA8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0300" y="215900"/>
            <a:ext cx="2425700" cy="3984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1613" y="215900"/>
            <a:ext cx="7126287" cy="3984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2394C4BF-13C8-455C-BF79-98039D18C5D2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22FE93C2-EAA3-437F-A73C-62A122E25F5D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E29003D5-3BC7-4221-8B8D-551C93BDB6B6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48400" y="228600"/>
            <a:ext cx="1752600" cy="38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53400" y="228600"/>
            <a:ext cx="1752600" cy="38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F64CD396-2CAA-4B7A-9727-E76E8903949A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5187A28D-E493-4CE9-AB9E-CFB54D451FBC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1CEA4EAF-F8D5-4056-BEB4-FB8ED7D65E03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591D50A5-CAAB-418E-9E56-8E4D0D857008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2F342AEB-D090-403C-8CED-6F1DB0DEEF0B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997EDEC5-08D3-4BE0-9BB4-D333D96778E6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511925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latinLnBrk="0">
              <a:defRPr sz="1400">
                <a:latin typeface="Century Gothic" pitchFamily="34" charset="0"/>
                <a:ea typeface="굴림체" pitchFamily="49" charset="-127"/>
              </a:defRPr>
            </a:lvl1pPr>
          </a:lstStyle>
          <a:p>
            <a:r>
              <a:rPr lang="en-US" altLang="ko-KR"/>
              <a:t>- </a:t>
            </a:r>
            <a:fld id="{9C0ED00C-17DE-4893-95A2-CDAE9EAE0A1F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01613" y="215900"/>
            <a:ext cx="71135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</a:t>
            </a:r>
            <a:r>
              <a:rPr lang="en-US" altLang="ko-KR" smtClean="0"/>
              <a:t>sdf</a:t>
            </a:r>
            <a:r>
              <a:rPr lang="ko-KR" altLang="en-US" smtClean="0"/>
              <a:t>스터 제목 유형 편집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8400" y="228600"/>
            <a:ext cx="3657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유형 편집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350" y="6511925"/>
            <a:ext cx="989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0" y="641350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entury Gothic" pitchFamily="34" charset="0"/>
          <a:ea typeface="굴림체" pitchFamily="49" charset="-127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entury Gothic" pitchFamily="34" charset="0"/>
          <a:ea typeface="굴림체" pitchFamily="49" charset="-127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entury Gothic" pitchFamily="34" charset="0"/>
          <a:ea typeface="굴림체" pitchFamily="49" charset="-127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entury Gothic" pitchFamily="34" charset="0"/>
          <a:ea typeface="굴림체" pitchFamily="49" charset="-127"/>
        </a:defRPr>
      </a:lvl5pPr>
      <a:lvl6pPr marL="457200" algn="l" defTabSz="762000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entury Gothic" pitchFamily="34" charset="0"/>
          <a:ea typeface="굴림체" pitchFamily="49" charset="-127"/>
        </a:defRPr>
      </a:lvl6pPr>
      <a:lvl7pPr marL="914400" algn="l" defTabSz="762000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entury Gothic" pitchFamily="34" charset="0"/>
          <a:ea typeface="굴림체" pitchFamily="49" charset="-127"/>
        </a:defRPr>
      </a:lvl7pPr>
      <a:lvl8pPr marL="1371600" algn="l" defTabSz="762000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entury Gothic" pitchFamily="34" charset="0"/>
          <a:ea typeface="굴림체" pitchFamily="49" charset="-127"/>
        </a:defRPr>
      </a:lvl8pPr>
      <a:lvl9pPr marL="1828800" algn="l" defTabSz="762000" rtl="0" fontAlgn="base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Century Gothic" pitchFamily="34" charset="0"/>
          <a:ea typeface="굴림체" pitchFamily="49" charset="-127"/>
        </a:defRPr>
      </a:lvl9pPr>
    </p:titleStyle>
    <p:bodyStyle>
      <a:lvl1pPr marL="342900" indent="-342900" algn="r" defTabSz="76200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defTabSz="76200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+mj-lt"/>
          <a:ea typeface="+mn-ea"/>
        </a:defRPr>
      </a:lvl2pPr>
      <a:lvl3pPr marL="381000" indent="533400" algn="l" defTabSz="76200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kumimoji="1" sz="1000">
          <a:solidFill>
            <a:schemeClr val="tx1"/>
          </a:solidFill>
          <a:latin typeface="+mj-lt"/>
          <a:ea typeface="+mn-ea"/>
        </a:defRPr>
      </a:lvl3pPr>
      <a:lvl4pPr marL="571500" indent="800100" algn="l" defTabSz="76200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kumimoji="1" sz="1000">
          <a:solidFill>
            <a:schemeClr val="tx1"/>
          </a:solidFill>
          <a:latin typeface="+mj-lt"/>
          <a:ea typeface="+mn-ea"/>
        </a:defRPr>
      </a:lvl4pPr>
      <a:lvl5pPr marL="762000" indent="3175" algn="l" defTabSz="76200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kumimoji="1" sz="1000">
          <a:solidFill>
            <a:schemeClr val="tx1"/>
          </a:solidFill>
          <a:latin typeface="+mj-lt"/>
          <a:ea typeface="+mn-ea"/>
        </a:defRPr>
      </a:lvl5pPr>
      <a:lvl6pPr marL="1219200" indent="3175" algn="l" defTabSz="762000" rtl="0" fontAlgn="base">
        <a:lnSpc>
          <a:spcPct val="120000"/>
        </a:lnSpc>
        <a:spcBef>
          <a:spcPct val="20000"/>
        </a:spcBef>
        <a:spcAft>
          <a:spcPct val="0"/>
        </a:spcAft>
        <a:defRPr kumimoji="1" sz="1000">
          <a:solidFill>
            <a:schemeClr val="tx1"/>
          </a:solidFill>
          <a:latin typeface="+mj-lt"/>
          <a:ea typeface="+mn-ea"/>
        </a:defRPr>
      </a:lvl6pPr>
      <a:lvl7pPr marL="1676400" indent="3175" algn="l" defTabSz="762000" rtl="0" fontAlgn="base">
        <a:lnSpc>
          <a:spcPct val="120000"/>
        </a:lnSpc>
        <a:spcBef>
          <a:spcPct val="20000"/>
        </a:spcBef>
        <a:spcAft>
          <a:spcPct val="0"/>
        </a:spcAft>
        <a:defRPr kumimoji="1" sz="1000">
          <a:solidFill>
            <a:schemeClr val="tx1"/>
          </a:solidFill>
          <a:latin typeface="+mj-lt"/>
          <a:ea typeface="+mn-ea"/>
        </a:defRPr>
      </a:lvl7pPr>
      <a:lvl8pPr marL="2133600" indent="3175" algn="l" defTabSz="762000" rtl="0" fontAlgn="base">
        <a:lnSpc>
          <a:spcPct val="120000"/>
        </a:lnSpc>
        <a:spcBef>
          <a:spcPct val="20000"/>
        </a:spcBef>
        <a:spcAft>
          <a:spcPct val="0"/>
        </a:spcAft>
        <a:defRPr kumimoji="1" sz="1000">
          <a:solidFill>
            <a:schemeClr val="tx1"/>
          </a:solidFill>
          <a:latin typeface="+mj-lt"/>
          <a:ea typeface="+mn-ea"/>
        </a:defRPr>
      </a:lvl8pPr>
      <a:lvl9pPr marL="2590800" indent="3175" algn="l" defTabSz="762000" rtl="0" fontAlgn="base">
        <a:lnSpc>
          <a:spcPct val="120000"/>
        </a:lnSpc>
        <a:spcBef>
          <a:spcPct val="20000"/>
        </a:spcBef>
        <a:spcAft>
          <a:spcPct val="0"/>
        </a:spcAft>
        <a:defRPr kumimoji="1" sz="1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____1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67975987-7393-47F0-B6F9-E550CB51DA57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title"/>
          </p:nvPr>
        </p:nvSpPr>
        <p:spPr>
          <a:xfrm>
            <a:off x="201613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SWOT </a:t>
            </a:r>
            <a:r>
              <a:rPr lang="ko-KR" altLang="en-US" smtClean="0"/>
              <a:t>분석이란</a:t>
            </a:r>
            <a:r>
              <a:rPr lang="en-US" altLang="ko-KR" smtClean="0"/>
              <a:t>?</a:t>
            </a:r>
          </a:p>
        </p:txBody>
      </p:sp>
      <p:sp>
        <p:nvSpPr>
          <p:cNvPr id="3076" name="Rectangle 13"/>
          <p:cNvSpPr>
            <a:spLocks noChangeArrowheads="1"/>
          </p:cNvSpPr>
          <p:nvPr/>
        </p:nvSpPr>
        <p:spPr bwMode="auto">
          <a:xfrm>
            <a:off x="762000" y="1066800"/>
            <a:ext cx="83820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3" algn="ctr">
              <a:buFont typeface="Wingdings" pitchFamily="2" charset="2"/>
              <a:buChar char="q"/>
            </a:pPr>
            <a:r>
              <a:rPr lang="en-US" altLang="ko-KR" sz="1800"/>
              <a:t> </a:t>
            </a:r>
            <a:r>
              <a:rPr lang="ko-KR" altLang="en-US" sz="1800"/>
              <a:t>경영목표를 달성하기 위한 기본 전략과제 설정을 위한 분석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62000" y="2209800"/>
            <a:ext cx="48006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800"/>
              <a:t>1. </a:t>
            </a:r>
            <a:r>
              <a:rPr lang="ko-KR" altLang="en-US" sz="1800"/>
              <a:t>환경의 변화</a:t>
            </a:r>
            <a:r>
              <a:rPr lang="en-US" altLang="ko-KR" sz="1800"/>
              <a:t>(</a:t>
            </a:r>
            <a:r>
              <a:rPr lang="ko-KR" altLang="en-US" sz="1800"/>
              <a:t>외부요인</a:t>
            </a:r>
            <a:r>
              <a:rPr lang="en-US" altLang="ko-KR" sz="1800"/>
              <a:t>)</a:t>
            </a:r>
            <a:r>
              <a:rPr lang="ko-KR" altLang="en-US" sz="1800"/>
              <a:t>를 분석하여 기회와</a:t>
            </a:r>
          </a:p>
          <a:p>
            <a:r>
              <a:rPr lang="ko-KR" altLang="en-US" sz="1800"/>
              <a:t>    위협 요인을 작성</a:t>
            </a:r>
          </a:p>
          <a:p>
            <a:endParaRPr lang="ko-KR" altLang="en-US" sz="1800"/>
          </a:p>
          <a:p>
            <a:r>
              <a:rPr lang="en-US" altLang="ko-KR" sz="1800"/>
              <a:t>2. </a:t>
            </a:r>
            <a:r>
              <a:rPr lang="ko-KR" altLang="en-US" sz="1800"/>
              <a:t>자사의 능력</a:t>
            </a:r>
            <a:r>
              <a:rPr lang="en-US" altLang="ko-KR" sz="1800"/>
              <a:t>(</a:t>
            </a:r>
            <a:r>
              <a:rPr lang="ko-KR" altLang="en-US" sz="1800"/>
              <a:t>내부요인</a:t>
            </a:r>
            <a:r>
              <a:rPr lang="en-US" altLang="ko-KR" sz="1800"/>
              <a:t>)</a:t>
            </a:r>
            <a:r>
              <a:rPr lang="ko-KR" altLang="en-US" sz="1800"/>
              <a:t>을 분석하여 강점과</a:t>
            </a:r>
          </a:p>
          <a:p>
            <a:r>
              <a:rPr lang="ko-KR" altLang="en-US" sz="1800"/>
              <a:t>    약점을 작성</a:t>
            </a:r>
          </a:p>
          <a:p>
            <a:endParaRPr lang="ko-KR" altLang="en-US" sz="1800"/>
          </a:p>
          <a:p>
            <a:r>
              <a:rPr lang="en-US" altLang="ko-KR" sz="1800"/>
              <a:t>3. </a:t>
            </a:r>
            <a:r>
              <a:rPr lang="ko-KR" altLang="en-US" sz="1800"/>
              <a:t>기회</a:t>
            </a:r>
            <a:r>
              <a:rPr lang="en-US" altLang="ko-KR" sz="1800"/>
              <a:t>, </a:t>
            </a:r>
            <a:r>
              <a:rPr lang="ko-KR" altLang="en-US" sz="1800"/>
              <a:t>위협</a:t>
            </a:r>
            <a:r>
              <a:rPr lang="en-US" altLang="ko-KR" sz="1800"/>
              <a:t>, </a:t>
            </a:r>
            <a:r>
              <a:rPr lang="ko-KR" altLang="en-US" sz="1800"/>
              <a:t>강점</a:t>
            </a:r>
            <a:r>
              <a:rPr lang="en-US" altLang="ko-KR" sz="1800"/>
              <a:t>, </a:t>
            </a:r>
            <a:r>
              <a:rPr lang="ko-KR" altLang="en-US" sz="1800"/>
              <a:t>약점의 관련성을 검토하여</a:t>
            </a:r>
          </a:p>
          <a:p>
            <a:r>
              <a:rPr lang="ko-KR" altLang="en-US" sz="1800"/>
              <a:t>    </a:t>
            </a:r>
            <a:r>
              <a:rPr lang="en-US" altLang="ko-KR" sz="1800"/>
              <a:t>SWOT </a:t>
            </a:r>
            <a:r>
              <a:rPr lang="ko-KR" altLang="en-US" sz="1800"/>
              <a:t>관련도를 작성</a:t>
            </a:r>
          </a:p>
        </p:txBody>
      </p:sp>
      <p:sp>
        <p:nvSpPr>
          <p:cNvPr id="3078" name="Rectangle 15"/>
          <p:cNvSpPr>
            <a:spLocks noChangeArrowheads="1"/>
          </p:cNvSpPr>
          <p:nvPr/>
        </p:nvSpPr>
        <p:spPr bwMode="auto">
          <a:xfrm>
            <a:off x="5562600" y="2209800"/>
            <a:ext cx="35814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AutoShape 16"/>
          <p:cNvSpPr>
            <a:spLocks noChangeArrowheads="1"/>
          </p:cNvSpPr>
          <p:nvPr/>
        </p:nvSpPr>
        <p:spPr bwMode="auto">
          <a:xfrm>
            <a:off x="914400" y="2362200"/>
            <a:ext cx="1371600" cy="457200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활동 내용</a:t>
            </a:r>
          </a:p>
        </p:txBody>
      </p:sp>
      <p:sp>
        <p:nvSpPr>
          <p:cNvPr id="3080" name="AutoShape 17"/>
          <p:cNvSpPr>
            <a:spLocks noChangeArrowheads="1"/>
          </p:cNvSpPr>
          <p:nvPr/>
        </p:nvSpPr>
        <p:spPr bwMode="auto">
          <a:xfrm>
            <a:off x="914400" y="1341438"/>
            <a:ext cx="1371600" cy="457200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활동 목적</a:t>
            </a:r>
          </a:p>
        </p:txBody>
      </p:sp>
      <p:sp>
        <p:nvSpPr>
          <p:cNvPr id="3081" name="AutoShape 18"/>
          <p:cNvSpPr>
            <a:spLocks noChangeArrowheads="1"/>
          </p:cNvSpPr>
          <p:nvPr/>
        </p:nvSpPr>
        <p:spPr bwMode="auto">
          <a:xfrm>
            <a:off x="5715000" y="2362200"/>
            <a:ext cx="1371600" cy="457200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활동 순서</a:t>
            </a:r>
          </a:p>
        </p:txBody>
      </p:sp>
      <p:sp>
        <p:nvSpPr>
          <p:cNvPr id="3082" name="AutoShape 19"/>
          <p:cNvSpPr>
            <a:spLocks noChangeArrowheads="1"/>
          </p:cNvSpPr>
          <p:nvPr/>
        </p:nvSpPr>
        <p:spPr bwMode="auto">
          <a:xfrm>
            <a:off x="5867400" y="2971800"/>
            <a:ext cx="1295400" cy="381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환경의 변화</a:t>
            </a:r>
          </a:p>
        </p:txBody>
      </p:sp>
      <p:grpSp>
        <p:nvGrpSpPr>
          <p:cNvPr id="3083" name="Group 20"/>
          <p:cNvGrpSpPr>
            <a:grpSpLocks/>
          </p:cNvGrpSpPr>
          <p:nvPr/>
        </p:nvGrpSpPr>
        <p:grpSpPr bwMode="auto">
          <a:xfrm>
            <a:off x="5867400" y="3463925"/>
            <a:ext cx="1295400" cy="533400"/>
            <a:chOff x="3696" y="2592"/>
            <a:chExt cx="816" cy="336"/>
          </a:xfrm>
        </p:grpSpPr>
        <p:sp>
          <p:nvSpPr>
            <p:cNvPr id="3111" name="Rectangle 21"/>
            <p:cNvSpPr>
              <a:spLocks noChangeArrowheads="1"/>
            </p:cNvSpPr>
            <p:nvPr/>
          </p:nvSpPr>
          <p:spPr bwMode="auto">
            <a:xfrm>
              <a:off x="3696" y="2592"/>
              <a:ext cx="816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3.1</a:t>
              </a:r>
            </a:p>
          </p:txBody>
        </p:sp>
        <p:sp>
          <p:nvSpPr>
            <p:cNvPr id="3112" name="Rectangle 22"/>
            <p:cNvSpPr>
              <a:spLocks noChangeArrowheads="1"/>
            </p:cNvSpPr>
            <p:nvPr/>
          </p:nvSpPr>
          <p:spPr bwMode="auto">
            <a:xfrm>
              <a:off x="3696" y="2736"/>
              <a:ext cx="81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/>
                <a:t>기회</a:t>
              </a:r>
              <a:r>
                <a:rPr lang="en-US" altLang="ko-KR" sz="1400"/>
                <a:t>/</a:t>
              </a:r>
              <a:r>
                <a:rPr lang="ko-KR" altLang="en-US" sz="1400"/>
                <a:t>위협 작성</a:t>
              </a:r>
            </a:p>
          </p:txBody>
        </p:sp>
      </p:grpSp>
      <p:grpSp>
        <p:nvGrpSpPr>
          <p:cNvPr id="3084" name="Group 23"/>
          <p:cNvGrpSpPr>
            <a:grpSpLocks/>
          </p:cNvGrpSpPr>
          <p:nvPr/>
        </p:nvGrpSpPr>
        <p:grpSpPr bwMode="auto">
          <a:xfrm>
            <a:off x="7543800" y="3463925"/>
            <a:ext cx="1295400" cy="533400"/>
            <a:chOff x="4752" y="2592"/>
            <a:chExt cx="816" cy="336"/>
          </a:xfrm>
        </p:grpSpPr>
        <p:sp>
          <p:nvSpPr>
            <p:cNvPr id="3109" name="Rectangle 24"/>
            <p:cNvSpPr>
              <a:spLocks noChangeArrowheads="1"/>
            </p:cNvSpPr>
            <p:nvPr/>
          </p:nvSpPr>
          <p:spPr bwMode="auto">
            <a:xfrm>
              <a:off x="4752" y="2592"/>
              <a:ext cx="816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3.2</a:t>
              </a:r>
            </a:p>
          </p:txBody>
        </p:sp>
        <p:sp>
          <p:nvSpPr>
            <p:cNvPr id="3110" name="Rectangle 25"/>
            <p:cNvSpPr>
              <a:spLocks noChangeArrowheads="1"/>
            </p:cNvSpPr>
            <p:nvPr/>
          </p:nvSpPr>
          <p:spPr bwMode="auto">
            <a:xfrm>
              <a:off x="4752" y="2736"/>
              <a:ext cx="81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/>
                <a:t>강점</a:t>
              </a:r>
              <a:r>
                <a:rPr lang="en-US" altLang="ko-KR" sz="1400"/>
                <a:t>/</a:t>
              </a:r>
              <a:r>
                <a:rPr lang="ko-KR" altLang="en-US" sz="1400"/>
                <a:t>약점 작성</a:t>
              </a:r>
            </a:p>
          </p:txBody>
        </p:sp>
      </p:grpSp>
      <p:cxnSp>
        <p:nvCxnSpPr>
          <p:cNvPr id="3085" name="AutoShape 26"/>
          <p:cNvCxnSpPr>
            <a:cxnSpLocks noChangeShapeType="1"/>
            <a:stCxn id="3082" idx="2"/>
            <a:endCxn id="3111" idx="0"/>
          </p:cNvCxnSpPr>
          <p:nvPr/>
        </p:nvCxnSpPr>
        <p:spPr bwMode="auto">
          <a:xfrm>
            <a:off x="6515100" y="3332163"/>
            <a:ext cx="0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3086" name="AutoShape 27"/>
          <p:cNvSpPr>
            <a:spLocks noChangeArrowheads="1"/>
          </p:cNvSpPr>
          <p:nvPr/>
        </p:nvSpPr>
        <p:spPr bwMode="auto">
          <a:xfrm>
            <a:off x="7543800" y="2971800"/>
            <a:ext cx="1295400" cy="381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자사의 능력</a:t>
            </a:r>
          </a:p>
        </p:txBody>
      </p:sp>
      <p:cxnSp>
        <p:nvCxnSpPr>
          <p:cNvPr id="3087" name="AutoShape 28"/>
          <p:cNvCxnSpPr>
            <a:cxnSpLocks noChangeShapeType="1"/>
            <a:stCxn id="3086" idx="2"/>
            <a:endCxn id="3109" idx="0"/>
          </p:cNvCxnSpPr>
          <p:nvPr/>
        </p:nvCxnSpPr>
        <p:spPr bwMode="auto">
          <a:xfrm>
            <a:off x="8191500" y="3332163"/>
            <a:ext cx="0" cy="131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3088" name="AutoShape 29"/>
          <p:cNvSpPr>
            <a:spLocks noChangeArrowheads="1"/>
          </p:cNvSpPr>
          <p:nvPr/>
        </p:nvSpPr>
        <p:spPr bwMode="auto">
          <a:xfrm>
            <a:off x="5867400" y="4114800"/>
            <a:ext cx="1295400" cy="381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기회</a:t>
            </a:r>
            <a:r>
              <a:rPr lang="en-US" altLang="ko-KR" sz="1400"/>
              <a:t>/</a:t>
            </a:r>
            <a:r>
              <a:rPr lang="ko-KR" altLang="en-US" sz="1400"/>
              <a:t>위협</a:t>
            </a:r>
          </a:p>
        </p:txBody>
      </p:sp>
      <p:sp>
        <p:nvSpPr>
          <p:cNvPr id="3089" name="AutoShape 30"/>
          <p:cNvSpPr>
            <a:spLocks noChangeArrowheads="1"/>
          </p:cNvSpPr>
          <p:nvPr/>
        </p:nvSpPr>
        <p:spPr bwMode="auto">
          <a:xfrm>
            <a:off x="7543800" y="4114800"/>
            <a:ext cx="1295400" cy="381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강점</a:t>
            </a:r>
            <a:r>
              <a:rPr lang="en-US" altLang="ko-KR" sz="1400"/>
              <a:t>/</a:t>
            </a:r>
            <a:r>
              <a:rPr lang="ko-KR" altLang="en-US" sz="1400"/>
              <a:t>약점</a:t>
            </a:r>
          </a:p>
        </p:txBody>
      </p:sp>
      <p:cxnSp>
        <p:nvCxnSpPr>
          <p:cNvPr id="3090" name="AutoShape 31"/>
          <p:cNvCxnSpPr>
            <a:cxnSpLocks noChangeShapeType="1"/>
            <a:stCxn id="3112" idx="2"/>
            <a:endCxn id="3088" idx="0"/>
          </p:cNvCxnSpPr>
          <p:nvPr/>
        </p:nvCxnSpPr>
        <p:spPr bwMode="auto">
          <a:xfrm>
            <a:off x="6515100" y="3997325"/>
            <a:ext cx="0" cy="117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3091" name="AutoShape 32"/>
          <p:cNvCxnSpPr>
            <a:cxnSpLocks noChangeShapeType="1"/>
            <a:stCxn id="3110" idx="2"/>
            <a:endCxn id="3089" idx="0"/>
          </p:cNvCxnSpPr>
          <p:nvPr/>
        </p:nvCxnSpPr>
        <p:spPr bwMode="auto">
          <a:xfrm>
            <a:off x="8191500" y="3997325"/>
            <a:ext cx="0" cy="117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grpSp>
        <p:nvGrpSpPr>
          <p:cNvPr id="3092" name="Group 33"/>
          <p:cNvGrpSpPr>
            <a:grpSpLocks/>
          </p:cNvGrpSpPr>
          <p:nvPr/>
        </p:nvGrpSpPr>
        <p:grpSpPr bwMode="auto">
          <a:xfrm>
            <a:off x="6705600" y="4648200"/>
            <a:ext cx="1295400" cy="533400"/>
            <a:chOff x="4752" y="2592"/>
            <a:chExt cx="816" cy="336"/>
          </a:xfrm>
        </p:grpSpPr>
        <p:sp>
          <p:nvSpPr>
            <p:cNvPr id="3107" name="Rectangle 34"/>
            <p:cNvSpPr>
              <a:spLocks noChangeArrowheads="1"/>
            </p:cNvSpPr>
            <p:nvPr/>
          </p:nvSpPr>
          <p:spPr bwMode="auto">
            <a:xfrm>
              <a:off x="4752" y="2592"/>
              <a:ext cx="816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3.3</a:t>
              </a:r>
            </a:p>
          </p:txBody>
        </p:sp>
        <p:sp>
          <p:nvSpPr>
            <p:cNvPr id="3108" name="Rectangle 35"/>
            <p:cNvSpPr>
              <a:spLocks noChangeArrowheads="1"/>
            </p:cNvSpPr>
            <p:nvPr/>
          </p:nvSpPr>
          <p:spPr bwMode="auto">
            <a:xfrm>
              <a:off x="4752" y="2736"/>
              <a:ext cx="81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SWOT</a:t>
              </a:r>
              <a:r>
                <a:rPr lang="ko-KR" altLang="en-US" sz="1400"/>
                <a:t>의 관련성</a:t>
              </a:r>
            </a:p>
          </p:txBody>
        </p:sp>
      </p:grpSp>
      <p:cxnSp>
        <p:nvCxnSpPr>
          <p:cNvPr id="3093" name="AutoShape 36"/>
          <p:cNvCxnSpPr>
            <a:cxnSpLocks noChangeShapeType="1"/>
            <a:stCxn id="3108" idx="2"/>
            <a:endCxn id="3098" idx="0"/>
          </p:cNvCxnSpPr>
          <p:nvPr/>
        </p:nvCxnSpPr>
        <p:spPr bwMode="auto">
          <a:xfrm>
            <a:off x="7353300" y="5181600"/>
            <a:ext cx="3175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grpSp>
        <p:nvGrpSpPr>
          <p:cNvPr id="3094" name="Group 37"/>
          <p:cNvGrpSpPr>
            <a:grpSpLocks/>
          </p:cNvGrpSpPr>
          <p:nvPr/>
        </p:nvGrpSpPr>
        <p:grpSpPr bwMode="auto">
          <a:xfrm>
            <a:off x="6670675" y="5334000"/>
            <a:ext cx="1371600" cy="685800"/>
            <a:chOff x="4202" y="3360"/>
            <a:chExt cx="864" cy="432"/>
          </a:xfrm>
        </p:grpSpPr>
        <p:sp>
          <p:nvSpPr>
            <p:cNvPr id="3097" name="Rectangle 38"/>
            <p:cNvSpPr>
              <a:spLocks noChangeArrowheads="1"/>
            </p:cNvSpPr>
            <p:nvPr/>
          </p:nvSpPr>
          <p:spPr bwMode="auto">
            <a:xfrm>
              <a:off x="4202" y="3360"/>
              <a:ext cx="28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8" name="Rectangle 39"/>
            <p:cNvSpPr>
              <a:spLocks noChangeArrowheads="1"/>
            </p:cNvSpPr>
            <p:nvPr/>
          </p:nvSpPr>
          <p:spPr bwMode="auto">
            <a:xfrm>
              <a:off x="4490" y="3360"/>
              <a:ext cx="28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/>
                <a:t>기회</a:t>
              </a:r>
            </a:p>
          </p:txBody>
        </p:sp>
        <p:sp>
          <p:nvSpPr>
            <p:cNvPr id="3099" name="Rectangle 40"/>
            <p:cNvSpPr>
              <a:spLocks noChangeArrowheads="1"/>
            </p:cNvSpPr>
            <p:nvPr/>
          </p:nvSpPr>
          <p:spPr bwMode="auto">
            <a:xfrm>
              <a:off x="4778" y="3360"/>
              <a:ext cx="28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/>
                <a:t>위협</a:t>
              </a:r>
            </a:p>
          </p:txBody>
        </p:sp>
        <p:sp>
          <p:nvSpPr>
            <p:cNvPr id="3100" name="Rectangle 41"/>
            <p:cNvSpPr>
              <a:spLocks noChangeArrowheads="1"/>
            </p:cNvSpPr>
            <p:nvPr/>
          </p:nvSpPr>
          <p:spPr bwMode="auto">
            <a:xfrm>
              <a:off x="4202" y="3504"/>
              <a:ext cx="28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/>
                <a:t>강점</a:t>
              </a:r>
            </a:p>
          </p:txBody>
        </p:sp>
        <p:sp>
          <p:nvSpPr>
            <p:cNvPr id="3101" name="Rectangle 42"/>
            <p:cNvSpPr>
              <a:spLocks noChangeArrowheads="1"/>
            </p:cNvSpPr>
            <p:nvPr/>
          </p:nvSpPr>
          <p:spPr bwMode="auto">
            <a:xfrm>
              <a:off x="4490" y="3504"/>
              <a:ext cx="28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2" name="Rectangle 43"/>
            <p:cNvSpPr>
              <a:spLocks noChangeArrowheads="1"/>
            </p:cNvSpPr>
            <p:nvPr/>
          </p:nvSpPr>
          <p:spPr bwMode="auto">
            <a:xfrm>
              <a:off x="4778" y="3504"/>
              <a:ext cx="28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3" name="Rectangle 44"/>
            <p:cNvSpPr>
              <a:spLocks noChangeArrowheads="1"/>
            </p:cNvSpPr>
            <p:nvPr/>
          </p:nvSpPr>
          <p:spPr bwMode="auto">
            <a:xfrm>
              <a:off x="4202" y="3648"/>
              <a:ext cx="28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/>
                <a:t>약점</a:t>
              </a:r>
            </a:p>
          </p:txBody>
        </p:sp>
        <p:sp>
          <p:nvSpPr>
            <p:cNvPr id="3104" name="Rectangle 45"/>
            <p:cNvSpPr>
              <a:spLocks noChangeArrowheads="1"/>
            </p:cNvSpPr>
            <p:nvPr/>
          </p:nvSpPr>
          <p:spPr bwMode="auto">
            <a:xfrm>
              <a:off x="4490" y="3648"/>
              <a:ext cx="28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5" name="Rectangle 46"/>
            <p:cNvSpPr>
              <a:spLocks noChangeArrowheads="1"/>
            </p:cNvSpPr>
            <p:nvPr/>
          </p:nvSpPr>
          <p:spPr bwMode="auto">
            <a:xfrm>
              <a:off x="4778" y="3648"/>
              <a:ext cx="28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6" name="Line 47"/>
            <p:cNvSpPr>
              <a:spLocks noChangeShapeType="1"/>
            </p:cNvSpPr>
            <p:nvPr/>
          </p:nvSpPr>
          <p:spPr bwMode="auto">
            <a:xfrm>
              <a:off x="4224" y="3360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cxnSp>
        <p:nvCxnSpPr>
          <p:cNvPr id="3095" name="AutoShape 48"/>
          <p:cNvCxnSpPr>
            <a:cxnSpLocks noChangeShapeType="1"/>
            <a:stCxn id="3088" idx="2"/>
            <a:endCxn id="3107" idx="0"/>
          </p:cNvCxnSpPr>
          <p:nvPr/>
        </p:nvCxnSpPr>
        <p:spPr bwMode="auto">
          <a:xfrm rot="16200000" flipH="1">
            <a:off x="6847681" y="4142582"/>
            <a:ext cx="173037" cy="838200"/>
          </a:xfrm>
          <a:prstGeom prst="bentConnector3">
            <a:avLst>
              <a:gd name="adj1" fmla="val 55963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</p:cxnSp>
      <p:cxnSp>
        <p:nvCxnSpPr>
          <p:cNvPr id="3096" name="AutoShape 49"/>
          <p:cNvCxnSpPr>
            <a:cxnSpLocks noChangeShapeType="1"/>
            <a:stCxn id="3089" idx="2"/>
            <a:endCxn id="3107" idx="0"/>
          </p:cNvCxnSpPr>
          <p:nvPr/>
        </p:nvCxnSpPr>
        <p:spPr bwMode="auto">
          <a:xfrm rot="5400000">
            <a:off x="7685881" y="4142582"/>
            <a:ext cx="173037" cy="838200"/>
          </a:xfrm>
          <a:prstGeom prst="bentConnector3">
            <a:avLst>
              <a:gd name="adj1" fmla="val 55963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ADA06C7C-93A6-43E5-8F01-871816A521E9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10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381000" y="914400"/>
            <a:ext cx="9144000" cy="525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SWOT</a:t>
            </a:r>
            <a:r>
              <a:rPr lang="ko-KR" altLang="en-US" smtClean="0"/>
              <a:t>와 기업전략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905000" y="1600200"/>
            <a:ext cx="6096000" cy="3581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886200" y="1111250"/>
            <a:ext cx="2133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/>
              <a:t>환경의 많은 기회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3886200" y="5334000"/>
            <a:ext cx="2133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/>
              <a:t>환경의 주된 위협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685800" y="3048000"/>
            <a:ext cx="1295400" cy="703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/>
              <a:t>내적인</a:t>
            </a:r>
          </a:p>
          <a:p>
            <a:pPr>
              <a:spcBef>
                <a:spcPct val="50000"/>
              </a:spcBef>
            </a:pPr>
            <a:r>
              <a:rPr lang="ko-KR" altLang="en-US" sz="1600" b="1"/>
              <a:t>결정적 약점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8077200" y="3048000"/>
            <a:ext cx="1295400" cy="703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/>
              <a:t>내적인</a:t>
            </a:r>
          </a:p>
          <a:p>
            <a:pPr>
              <a:spcBef>
                <a:spcPct val="50000"/>
              </a:spcBef>
            </a:pPr>
            <a:r>
              <a:rPr lang="ko-KR" altLang="en-US" sz="1600" b="1"/>
              <a:t>많은 강점</a:t>
            </a:r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4419600" y="2857500"/>
            <a:ext cx="1066800" cy="1066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160000"/>
              </a:lnSpc>
            </a:pPr>
            <a:r>
              <a:rPr lang="en-US" altLang="ko-KR" sz="1600" b="1"/>
              <a:t>III       I</a:t>
            </a:r>
          </a:p>
          <a:p>
            <a:pPr algn="ctr">
              <a:lnSpc>
                <a:spcPct val="160000"/>
              </a:lnSpc>
            </a:pPr>
            <a:r>
              <a:rPr lang="en-US" altLang="ko-KR" sz="1600" b="1"/>
              <a:t>IV      II</a:t>
            </a:r>
          </a:p>
        </p:txBody>
      </p:sp>
      <p:cxnSp>
        <p:nvCxnSpPr>
          <p:cNvPr id="12299" name="AutoShape 4"/>
          <p:cNvCxnSpPr>
            <a:cxnSpLocks noChangeShapeType="1"/>
            <a:stCxn id="12293" idx="2"/>
            <a:endCxn id="12293" idx="0"/>
          </p:cNvCxnSpPr>
          <p:nvPr/>
        </p:nvCxnSpPr>
        <p:spPr bwMode="auto">
          <a:xfrm flipV="1">
            <a:off x="4953000" y="1600200"/>
            <a:ext cx="0" cy="3581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300" name="AutoShape 5"/>
          <p:cNvCxnSpPr>
            <a:cxnSpLocks noChangeShapeType="1"/>
            <a:stCxn id="12293" idx="3"/>
            <a:endCxn id="12293" idx="1"/>
          </p:cNvCxnSpPr>
          <p:nvPr/>
        </p:nvCxnSpPr>
        <p:spPr bwMode="auto">
          <a:xfrm flipH="1">
            <a:off x="1905000" y="3390900"/>
            <a:ext cx="6096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86000" y="1600200"/>
            <a:ext cx="1524000" cy="336550"/>
          </a:xfrm>
          <a:prstGeom prst="rect">
            <a:avLst/>
          </a:prstGeom>
          <a:solidFill>
            <a:srgbClr val="CC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600" b="1"/>
              <a:t>약점 극복 사상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867400" y="1600200"/>
            <a:ext cx="1524000" cy="336550"/>
          </a:xfrm>
          <a:prstGeom prst="rect">
            <a:avLst/>
          </a:prstGeom>
          <a:solidFill>
            <a:srgbClr val="CC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600" b="1"/>
              <a:t>성장 사상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286000" y="4724400"/>
            <a:ext cx="1524000" cy="336550"/>
          </a:xfrm>
          <a:prstGeom prst="rect">
            <a:avLst/>
          </a:prstGeom>
          <a:solidFill>
            <a:srgbClr val="CC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600" b="1"/>
              <a:t>축소 사상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867400" y="4724400"/>
            <a:ext cx="1524000" cy="336550"/>
          </a:xfrm>
          <a:prstGeom prst="rect">
            <a:avLst/>
          </a:prstGeom>
          <a:solidFill>
            <a:srgbClr val="CCFF99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1600" b="1"/>
              <a:t>강점 이동 사상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2362200" y="2057400"/>
            <a:ext cx="1447800" cy="1008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400" b="1"/>
              <a:t> </a:t>
            </a:r>
            <a:r>
              <a:rPr lang="ko-KR" altLang="en-US" sz="1400" b="1"/>
              <a:t>조인트 벤처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400" b="1"/>
              <a:t> 수직적 통합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400" b="1"/>
              <a:t> 비관련 다각화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400" b="1"/>
              <a:t> </a:t>
            </a:r>
            <a:r>
              <a:rPr lang="en-US" altLang="ko-KR" sz="1400" b="1"/>
              <a:t>M&amp;A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5867400" y="2057400"/>
            <a:ext cx="1447800" cy="496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ko-KR" sz="1400" b="1"/>
              <a:t> </a:t>
            </a:r>
            <a:r>
              <a:rPr lang="ko-KR" altLang="en-US" sz="1400" b="1"/>
              <a:t>집중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400" b="1"/>
              <a:t> </a:t>
            </a:r>
            <a:r>
              <a:rPr lang="en-US" altLang="ko-KR" sz="1400" b="1"/>
              <a:t>M&amp;A</a:t>
            </a: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2362200" y="4440238"/>
            <a:ext cx="1447800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400" b="1"/>
              <a:t> </a:t>
            </a:r>
            <a:r>
              <a:rPr lang="ko-KR" altLang="en-US" sz="1400" b="1"/>
              <a:t>재구조화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5867400" y="4114800"/>
            <a:ext cx="14478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400" b="1"/>
              <a:t> </a:t>
            </a:r>
            <a:r>
              <a:rPr lang="ko-KR" altLang="en-US" sz="1400" b="1"/>
              <a:t>관련 다각화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1400" b="1"/>
              <a:t> </a:t>
            </a:r>
            <a:r>
              <a:rPr lang="en-US" altLang="ko-KR" sz="1400" b="1"/>
              <a:t>M&amp;A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665EC239-C119-4C3C-9929-BA22D1AD63BD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11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SWOT </a:t>
            </a:r>
            <a:r>
              <a:rPr lang="ko-KR" altLang="en-US" smtClean="0"/>
              <a:t>분석의 動態性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14400" y="23622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371600" y="23622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S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828800" y="23622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W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914400" y="27940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371600" y="27940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SO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828800" y="27940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WO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914400" y="32258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T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371600" y="32258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ST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828800" y="32258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WT</a:t>
            </a:r>
          </a:p>
        </p:txBody>
      </p: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3098800" y="2032000"/>
            <a:ext cx="1371600" cy="1295400"/>
            <a:chOff x="720" y="1392"/>
            <a:chExt cx="720" cy="720"/>
          </a:xfrm>
        </p:grpSpPr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720" y="139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960" y="139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S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200" y="139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W</a:t>
              </a:r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720" y="163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O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960" y="163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SO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1200" y="163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WO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T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ST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200" y="187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WT</a:t>
              </a:r>
            </a:p>
          </p:txBody>
        </p:sp>
      </p:grpSp>
      <p:grpSp>
        <p:nvGrpSpPr>
          <p:cNvPr id="13326" name="Group 23"/>
          <p:cNvGrpSpPr>
            <a:grpSpLocks/>
          </p:cNvGrpSpPr>
          <p:nvPr/>
        </p:nvGrpSpPr>
        <p:grpSpPr bwMode="auto">
          <a:xfrm>
            <a:off x="5283200" y="1701800"/>
            <a:ext cx="1371600" cy="1295400"/>
            <a:chOff x="720" y="1392"/>
            <a:chExt cx="720" cy="720"/>
          </a:xfrm>
        </p:grpSpPr>
        <p:sp>
          <p:nvSpPr>
            <p:cNvPr id="16408" name="Rectangle 24"/>
            <p:cNvSpPr>
              <a:spLocks noChangeArrowheads="1"/>
            </p:cNvSpPr>
            <p:nvPr/>
          </p:nvSpPr>
          <p:spPr bwMode="auto">
            <a:xfrm>
              <a:off x="720" y="139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09" name="Rectangle 25"/>
            <p:cNvSpPr>
              <a:spLocks noChangeArrowheads="1"/>
            </p:cNvSpPr>
            <p:nvPr/>
          </p:nvSpPr>
          <p:spPr bwMode="auto">
            <a:xfrm>
              <a:off x="960" y="139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S</a:t>
              </a:r>
            </a:p>
          </p:txBody>
        </p:sp>
        <p:sp>
          <p:nvSpPr>
            <p:cNvPr id="16410" name="Rectangle 26"/>
            <p:cNvSpPr>
              <a:spLocks noChangeArrowheads="1"/>
            </p:cNvSpPr>
            <p:nvPr/>
          </p:nvSpPr>
          <p:spPr bwMode="auto">
            <a:xfrm>
              <a:off x="1200" y="139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W</a:t>
              </a:r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O</a:t>
              </a: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960" y="163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SO</a:t>
              </a:r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1200" y="163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WO</a:t>
              </a:r>
            </a:p>
          </p:txBody>
        </p:sp>
        <p:sp>
          <p:nvSpPr>
            <p:cNvPr id="16414" name="Rectangle 30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T</a:t>
              </a:r>
            </a:p>
          </p:txBody>
        </p:sp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ST</a:t>
              </a:r>
            </a:p>
          </p:txBody>
        </p:sp>
        <p:sp>
          <p:nvSpPr>
            <p:cNvPr id="16416" name="Rectangle 32"/>
            <p:cNvSpPr>
              <a:spLocks noChangeArrowheads="1"/>
            </p:cNvSpPr>
            <p:nvPr/>
          </p:nvSpPr>
          <p:spPr bwMode="auto">
            <a:xfrm>
              <a:off x="1200" y="187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WT</a:t>
              </a:r>
            </a:p>
          </p:txBody>
        </p:sp>
      </p:grpSp>
      <p:grpSp>
        <p:nvGrpSpPr>
          <p:cNvPr id="13327" name="Group 33"/>
          <p:cNvGrpSpPr>
            <a:grpSpLocks/>
          </p:cNvGrpSpPr>
          <p:nvPr/>
        </p:nvGrpSpPr>
        <p:grpSpPr bwMode="auto">
          <a:xfrm>
            <a:off x="7467600" y="1371600"/>
            <a:ext cx="1371600" cy="1295400"/>
            <a:chOff x="720" y="1392"/>
            <a:chExt cx="720" cy="720"/>
          </a:xfrm>
        </p:grpSpPr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720" y="139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419" name="Rectangle 35"/>
            <p:cNvSpPr>
              <a:spLocks noChangeArrowheads="1"/>
            </p:cNvSpPr>
            <p:nvPr/>
          </p:nvSpPr>
          <p:spPr bwMode="auto">
            <a:xfrm>
              <a:off x="960" y="139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S</a:t>
              </a:r>
            </a:p>
          </p:txBody>
        </p:sp>
        <p:sp>
          <p:nvSpPr>
            <p:cNvPr id="16420" name="Rectangle 36"/>
            <p:cNvSpPr>
              <a:spLocks noChangeArrowheads="1"/>
            </p:cNvSpPr>
            <p:nvPr/>
          </p:nvSpPr>
          <p:spPr bwMode="auto">
            <a:xfrm>
              <a:off x="1200" y="139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W</a:t>
              </a:r>
            </a:p>
          </p:txBody>
        </p:sp>
        <p:sp>
          <p:nvSpPr>
            <p:cNvPr id="16421" name="Rectangle 37"/>
            <p:cNvSpPr>
              <a:spLocks noChangeArrowheads="1"/>
            </p:cNvSpPr>
            <p:nvPr/>
          </p:nvSpPr>
          <p:spPr bwMode="auto">
            <a:xfrm>
              <a:off x="720" y="163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O</a:t>
              </a:r>
            </a:p>
          </p:txBody>
        </p:sp>
        <p:sp>
          <p:nvSpPr>
            <p:cNvPr id="16422" name="Rectangle 38"/>
            <p:cNvSpPr>
              <a:spLocks noChangeArrowheads="1"/>
            </p:cNvSpPr>
            <p:nvPr/>
          </p:nvSpPr>
          <p:spPr bwMode="auto">
            <a:xfrm>
              <a:off x="960" y="163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SO</a:t>
              </a:r>
            </a:p>
          </p:txBody>
        </p:sp>
        <p:sp>
          <p:nvSpPr>
            <p:cNvPr id="16423" name="Rectangle 39"/>
            <p:cNvSpPr>
              <a:spLocks noChangeArrowheads="1"/>
            </p:cNvSpPr>
            <p:nvPr/>
          </p:nvSpPr>
          <p:spPr bwMode="auto">
            <a:xfrm>
              <a:off x="1200" y="163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WO</a:t>
              </a:r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720" y="187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T</a:t>
              </a:r>
            </a:p>
          </p:txBody>
        </p:sp>
        <p:sp>
          <p:nvSpPr>
            <p:cNvPr id="16425" name="Rectangle 41"/>
            <p:cNvSpPr>
              <a:spLocks noChangeArrowheads="1"/>
            </p:cNvSpPr>
            <p:nvPr/>
          </p:nvSpPr>
          <p:spPr bwMode="auto">
            <a:xfrm>
              <a:off x="960" y="187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ST</a:t>
              </a:r>
            </a:p>
          </p:txBody>
        </p:sp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1200" y="1872"/>
              <a:ext cx="240" cy="24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600" b="1"/>
                <a:t>WT</a:t>
              </a:r>
            </a:p>
          </p:txBody>
        </p:sp>
      </p:grpSp>
      <p:sp>
        <p:nvSpPr>
          <p:cNvPr id="13328" name="Text Box 43"/>
          <p:cNvSpPr txBox="1">
            <a:spLocks noChangeArrowheads="1"/>
          </p:cNvSpPr>
          <p:nvPr/>
        </p:nvSpPr>
        <p:spPr bwMode="auto">
          <a:xfrm>
            <a:off x="990600" y="37338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 b="1"/>
              <a:t>과거</a:t>
            </a:r>
          </a:p>
        </p:txBody>
      </p:sp>
      <p:sp>
        <p:nvSpPr>
          <p:cNvPr id="13329" name="Text Box 44"/>
          <p:cNvSpPr txBox="1">
            <a:spLocks noChangeArrowheads="1"/>
          </p:cNvSpPr>
          <p:nvPr/>
        </p:nvSpPr>
        <p:spPr bwMode="auto">
          <a:xfrm>
            <a:off x="3124200" y="34290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 b="1"/>
              <a:t>현재</a:t>
            </a:r>
          </a:p>
        </p:txBody>
      </p:sp>
      <p:sp>
        <p:nvSpPr>
          <p:cNvPr id="13330" name="Text Box 45"/>
          <p:cNvSpPr txBox="1">
            <a:spLocks noChangeArrowheads="1"/>
          </p:cNvSpPr>
          <p:nvPr/>
        </p:nvSpPr>
        <p:spPr bwMode="auto">
          <a:xfrm>
            <a:off x="5334000" y="31242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 b="1"/>
              <a:t>현재</a:t>
            </a:r>
            <a:r>
              <a:rPr lang="en-US" altLang="ko-KR" sz="1800" b="1"/>
              <a:t>+T</a:t>
            </a:r>
            <a:r>
              <a:rPr lang="en-US" altLang="ko-KR" sz="1800" b="1" baseline="-25000"/>
              <a:t>1</a:t>
            </a:r>
            <a:endParaRPr lang="en-US" altLang="ko-KR" sz="1800" b="1"/>
          </a:p>
        </p:txBody>
      </p:sp>
      <p:sp>
        <p:nvSpPr>
          <p:cNvPr id="13331" name="Text Box 46"/>
          <p:cNvSpPr txBox="1">
            <a:spLocks noChangeArrowheads="1"/>
          </p:cNvSpPr>
          <p:nvPr/>
        </p:nvSpPr>
        <p:spPr bwMode="auto">
          <a:xfrm>
            <a:off x="7543800" y="27432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800" b="1"/>
              <a:t>현재</a:t>
            </a:r>
            <a:r>
              <a:rPr lang="en-US" altLang="ko-KR" sz="1800" b="1"/>
              <a:t>+T</a:t>
            </a:r>
            <a:r>
              <a:rPr lang="en-US" altLang="ko-KR" sz="1800" b="1" baseline="-25000"/>
              <a:t>2</a:t>
            </a:r>
            <a:endParaRPr lang="en-US" altLang="ko-KR" sz="1800" b="1"/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1524000" y="5410200"/>
            <a:ext cx="457200" cy="431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ko-KR" altLang="ko-KR"/>
          </a:p>
        </p:txBody>
      </p:sp>
      <p:sp>
        <p:nvSpPr>
          <p:cNvPr id="13333" name="Line 48"/>
          <p:cNvSpPr>
            <a:spLocks noChangeShapeType="1"/>
          </p:cNvSpPr>
          <p:nvPr/>
        </p:nvSpPr>
        <p:spPr bwMode="auto">
          <a:xfrm>
            <a:off x="1524000" y="5410200"/>
            <a:ext cx="45720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4" name="Line 50"/>
          <p:cNvSpPr>
            <a:spLocks noChangeShapeType="1"/>
          </p:cNvSpPr>
          <p:nvPr/>
        </p:nvSpPr>
        <p:spPr bwMode="auto">
          <a:xfrm flipH="1">
            <a:off x="1828800" y="5562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5" name="Text Box 52"/>
          <p:cNvSpPr txBox="1">
            <a:spLocks noChangeArrowheads="1"/>
          </p:cNvSpPr>
          <p:nvPr/>
        </p:nvSpPr>
        <p:spPr bwMode="auto">
          <a:xfrm>
            <a:off x="2133600" y="537845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/>
              <a:t>내적요소</a:t>
            </a:r>
          </a:p>
        </p:txBody>
      </p:sp>
      <p:sp>
        <p:nvSpPr>
          <p:cNvPr id="13336" name="Freeform 53"/>
          <p:cNvSpPr>
            <a:spLocks/>
          </p:cNvSpPr>
          <p:nvPr/>
        </p:nvSpPr>
        <p:spPr bwMode="auto">
          <a:xfrm>
            <a:off x="1752600" y="5715000"/>
            <a:ext cx="381000" cy="228600"/>
          </a:xfrm>
          <a:custGeom>
            <a:avLst/>
            <a:gdLst>
              <a:gd name="T0" fmla="*/ 0 w 240"/>
              <a:gd name="T1" fmla="*/ 0 h 144"/>
              <a:gd name="T2" fmla="*/ 0 w 240"/>
              <a:gd name="T3" fmla="*/ 144 h 144"/>
              <a:gd name="T4" fmla="*/ 240 w 240"/>
              <a:gd name="T5" fmla="*/ 144 h 144"/>
              <a:gd name="T6" fmla="*/ 0 60000 65536"/>
              <a:gd name="T7" fmla="*/ 0 60000 65536"/>
              <a:gd name="T8" fmla="*/ 0 60000 65536"/>
              <a:gd name="T9" fmla="*/ 0 w 240"/>
              <a:gd name="T10" fmla="*/ 0 h 144"/>
              <a:gd name="T11" fmla="*/ 240 w 24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44">
                <a:moveTo>
                  <a:pt x="0" y="0"/>
                </a:moveTo>
                <a:lnTo>
                  <a:pt x="0" y="144"/>
                </a:lnTo>
                <a:lnTo>
                  <a:pt x="240" y="14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2133600" y="5791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/>
              <a:t>외적요소</a:t>
            </a:r>
          </a:p>
        </p:txBody>
      </p:sp>
      <p:sp>
        <p:nvSpPr>
          <p:cNvPr id="16439" name="AutoShape 55"/>
          <p:cNvSpPr>
            <a:spLocks noChangeArrowheads="1"/>
          </p:cNvSpPr>
          <p:nvPr/>
        </p:nvSpPr>
        <p:spPr bwMode="auto">
          <a:xfrm rot="-519201">
            <a:off x="914400" y="3733800"/>
            <a:ext cx="8077200" cy="215900"/>
          </a:xfrm>
          <a:prstGeom prst="rightArrow">
            <a:avLst>
              <a:gd name="adj1" fmla="val 54167"/>
              <a:gd name="adj2" fmla="val 83137"/>
            </a:avLst>
          </a:prstGeom>
          <a:solidFill>
            <a:srgbClr val="FF0066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D42A0BF3-AE4E-46F7-949B-9EF660C8DA23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12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[</a:t>
            </a:r>
            <a:r>
              <a:rPr lang="ko-KR" altLang="en-US" smtClean="0"/>
              <a:t>양식</a:t>
            </a:r>
            <a:r>
              <a:rPr lang="en-US" altLang="ko-KR" smtClean="0"/>
              <a:t>] SWOT </a:t>
            </a:r>
            <a:r>
              <a:rPr lang="ko-KR" altLang="en-US" smtClean="0"/>
              <a:t>분석 </a:t>
            </a:r>
            <a:r>
              <a:rPr lang="en-US" altLang="ko-KR" smtClean="0"/>
              <a:t>- </a:t>
            </a:r>
            <a:r>
              <a:rPr lang="ko-KR" altLang="en-US" smtClean="0"/>
              <a:t>기회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22325" y="1190625"/>
            <a:ext cx="6794500" cy="4219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 1.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2.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3.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4.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5.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6.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7.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8.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9.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10.                                                                                                         (  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EA3618DC-E66F-4BEC-990E-E860341D6694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13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[</a:t>
            </a:r>
            <a:r>
              <a:rPr lang="ko-KR" altLang="en-US" smtClean="0"/>
              <a:t>양식</a:t>
            </a:r>
            <a:r>
              <a:rPr lang="en-US" altLang="ko-KR" smtClean="0"/>
              <a:t>] SWOT </a:t>
            </a:r>
            <a:r>
              <a:rPr lang="ko-KR" altLang="en-US" smtClean="0"/>
              <a:t>분석 </a:t>
            </a:r>
            <a:r>
              <a:rPr lang="en-US" altLang="ko-KR" smtClean="0"/>
              <a:t>- </a:t>
            </a:r>
            <a:r>
              <a:rPr lang="ko-KR" altLang="en-US" smtClean="0"/>
              <a:t>위협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822325" y="1190625"/>
            <a:ext cx="6794500" cy="4219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 1.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2.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3.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4.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5.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6.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7.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8.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9.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10.                                                                                                         (   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016A6B9E-7ECD-4D4B-991E-49B59A6B5167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14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[</a:t>
            </a:r>
            <a:r>
              <a:rPr lang="ko-KR" altLang="en-US" smtClean="0"/>
              <a:t>양식</a:t>
            </a:r>
            <a:r>
              <a:rPr lang="en-US" altLang="ko-KR" smtClean="0"/>
              <a:t>] SWOT </a:t>
            </a:r>
            <a:r>
              <a:rPr lang="ko-KR" altLang="en-US" smtClean="0"/>
              <a:t>분석 </a:t>
            </a:r>
            <a:r>
              <a:rPr lang="en-US" altLang="ko-KR" smtClean="0"/>
              <a:t>- </a:t>
            </a:r>
            <a:r>
              <a:rPr lang="ko-KR" altLang="en-US" smtClean="0"/>
              <a:t>강점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822325" y="1190625"/>
            <a:ext cx="6794500" cy="4219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 1.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2.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3.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4.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5.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6.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7.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8.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9.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10.                                                                                                         (  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E739D21F-F44E-4FF2-AE4D-C0577261C4F0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15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[</a:t>
            </a:r>
            <a:r>
              <a:rPr lang="ko-KR" altLang="en-US" smtClean="0"/>
              <a:t>양식</a:t>
            </a:r>
            <a:r>
              <a:rPr lang="en-US" altLang="ko-KR" smtClean="0"/>
              <a:t>] SWOT </a:t>
            </a:r>
            <a:r>
              <a:rPr lang="ko-KR" altLang="en-US" smtClean="0"/>
              <a:t>분석 </a:t>
            </a:r>
            <a:r>
              <a:rPr lang="en-US" altLang="ko-KR" smtClean="0"/>
              <a:t>- </a:t>
            </a:r>
            <a:r>
              <a:rPr lang="ko-KR" altLang="en-US" smtClean="0"/>
              <a:t>약점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822325" y="1190625"/>
            <a:ext cx="6794500" cy="4219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 1.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2.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3.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4.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5.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6.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7.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8.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 9.                                                                                                          (   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10.                                                                                                         (   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4E186765-D36C-493C-8BA3-CDDA85554DE0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16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[</a:t>
            </a:r>
            <a:r>
              <a:rPr lang="ko-KR" altLang="en-US" smtClean="0"/>
              <a:t>양식</a:t>
            </a:r>
            <a:r>
              <a:rPr lang="en-US" altLang="ko-KR" smtClean="0"/>
              <a:t>] SWOT </a:t>
            </a:r>
            <a:r>
              <a:rPr lang="ko-KR" altLang="en-US" smtClean="0"/>
              <a:t>분석표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371600" y="31242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762000" y="3124200"/>
            <a:ext cx="6096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600"/>
              <a:t>강점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7338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1910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46482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51054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5626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0198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770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69342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73914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8305800" y="31242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1371600" y="34290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37338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41910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46482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51054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55626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60198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64770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69342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73914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58" name="Rectangle 25"/>
          <p:cNvSpPr>
            <a:spLocks noChangeArrowheads="1"/>
          </p:cNvSpPr>
          <p:nvPr/>
        </p:nvSpPr>
        <p:spPr bwMode="auto">
          <a:xfrm>
            <a:off x="8305800" y="34290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459" name="Rectangle 26"/>
          <p:cNvSpPr>
            <a:spLocks noChangeArrowheads="1"/>
          </p:cNvSpPr>
          <p:nvPr/>
        </p:nvSpPr>
        <p:spPr bwMode="auto">
          <a:xfrm>
            <a:off x="1371600" y="37338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460" name="Rectangle 27"/>
          <p:cNvSpPr>
            <a:spLocks noChangeArrowheads="1"/>
          </p:cNvSpPr>
          <p:nvPr/>
        </p:nvSpPr>
        <p:spPr bwMode="auto">
          <a:xfrm>
            <a:off x="37338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61" name="Rectangle 28"/>
          <p:cNvSpPr>
            <a:spLocks noChangeArrowheads="1"/>
          </p:cNvSpPr>
          <p:nvPr/>
        </p:nvSpPr>
        <p:spPr bwMode="auto">
          <a:xfrm>
            <a:off x="41910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2" name="Rectangle 29"/>
          <p:cNvSpPr>
            <a:spLocks noChangeArrowheads="1"/>
          </p:cNvSpPr>
          <p:nvPr/>
        </p:nvSpPr>
        <p:spPr bwMode="auto">
          <a:xfrm>
            <a:off x="46482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51054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55626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60198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64770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7" name="Rectangle 34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73914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8305800" y="37338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1371600" y="40386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471" name="Rectangle 38"/>
          <p:cNvSpPr>
            <a:spLocks noChangeArrowheads="1"/>
          </p:cNvSpPr>
          <p:nvPr/>
        </p:nvSpPr>
        <p:spPr bwMode="auto">
          <a:xfrm>
            <a:off x="37338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2" name="Rectangle 39"/>
          <p:cNvSpPr>
            <a:spLocks noChangeArrowheads="1"/>
          </p:cNvSpPr>
          <p:nvPr/>
        </p:nvSpPr>
        <p:spPr bwMode="auto">
          <a:xfrm>
            <a:off x="41910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3" name="Rectangle 40"/>
          <p:cNvSpPr>
            <a:spLocks noChangeArrowheads="1"/>
          </p:cNvSpPr>
          <p:nvPr/>
        </p:nvSpPr>
        <p:spPr bwMode="auto">
          <a:xfrm>
            <a:off x="46482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4" name="Rectangle 41"/>
          <p:cNvSpPr>
            <a:spLocks noChangeArrowheads="1"/>
          </p:cNvSpPr>
          <p:nvPr/>
        </p:nvSpPr>
        <p:spPr bwMode="auto">
          <a:xfrm>
            <a:off x="51054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75" name="Rectangle 42"/>
          <p:cNvSpPr>
            <a:spLocks noChangeArrowheads="1"/>
          </p:cNvSpPr>
          <p:nvPr/>
        </p:nvSpPr>
        <p:spPr bwMode="auto">
          <a:xfrm>
            <a:off x="55626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6" name="Rectangle 43"/>
          <p:cNvSpPr>
            <a:spLocks noChangeArrowheads="1"/>
          </p:cNvSpPr>
          <p:nvPr/>
        </p:nvSpPr>
        <p:spPr bwMode="auto">
          <a:xfrm>
            <a:off x="60198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7" name="Rectangle 44"/>
          <p:cNvSpPr>
            <a:spLocks noChangeArrowheads="1"/>
          </p:cNvSpPr>
          <p:nvPr/>
        </p:nvSpPr>
        <p:spPr bwMode="auto">
          <a:xfrm>
            <a:off x="64770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8" name="Rectangle 45"/>
          <p:cNvSpPr>
            <a:spLocks noChangeArrowheads="1"/>
          </p:cNvSpPr>
          <p:nvPr/>
        </p:nvSpPr>
        <p:spPr bwMode="auto">
          <a:xfrm>
            <a:off x="69342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79" name="Rectangle 46"/>
          <p:cNvSpPr>
            <a:spLocks noChangeArrowheads="1"/>
          </p:cNvSpPr>
          <p:nvPr/>
        </p:nvSpPr>
        <p:spPr bwMode="auto">
          <a:xfrm>
            <a:off x="73914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80" name="Rectangle 47"/>
          <p:cNvSpPr>
            <a:spLocks noChangeArrowheads="1"/>
          </p:cNvSpPr>
          <p:nvPr/>
        </p:nvSpPr>
        <p:spPr bwMode="auto">
          <a:xfrm>
            <a:off x="8305800" y="40386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481" name="Rectangle 48"/>
          <p:cNvSpPr>
            <a:spLocks noChangeArrowheads="1"/>
          </p:cNvSpPr>
          <p:nvPr/>
        </p:nvSpPr>
        <p:spPr bwMode="auto">
          <a:xfrm>
            <a:off x="1371600" y="43434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482" name="Rectangle 49"/>
          <p:cNvSpPr>
            <a:spLocks noChangeArrowheads="1"/>
          </p:cNvSpPr>
          <p:nvPr/>
        </p:nvSpPr>
        <p:spPr bwMode="auto">
          <a:xfrm>
            <a:off x="37338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83" name="Rectangle 50"/>
          <p:cNvSpPr>
            <a:spLocks noChangeArrowheads="1"/>
          </p:cNvSpPr>
          <p:nvPr/>
        </p:nvSpPr>
        <p:spPr bwMode="auto">
          <a:xfrm>
            <a:off x="41910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84" name="Rectangle 51"/>
          <p:cNvSpPr>
            <a:spLocks noChangeArrowheads="1"/>
          </p:cNvSpPr>
          <p:nvPr/>
        </p:nvSpPr>
        <p:spPr bwMode="auto">
          <a:xfrm>
            <a:off x="46482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85" name="Rectangle 52"/>
          <p:cNvSpPr>
            <a:spLocks noChangeArrowheads="1"/>
          </p:cNvSpPr>
          <p:nvPr/>
        </p:nvSpPr>
        <p:spPr bwMode="auto">
          <a:xfrm>
            <a:off x="51054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86" name="Rectangle 53"/>
          <p:cNvSpPr>
            <a:spLocks noChangeArrowheads="1"/>
          </p:cNvSpPr>
          <p:nvPr/>
        </p:nvSpPr>
        <p:spPr bwMode="auto">
          <a:xfrm>
            <a:off x="55626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87" name="Rectangle 54"/>
          <p:cNvSpPr>
            <a:spLocks noChangeArrowheads="1"/>
          </p:cNvSpPr>
          <p:nvPr/>
        </p:nvSpPr>
        <p:spPr bwMode="auto">
          <a:xfrm>
            <a:off x="60198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88" name="Rectangle 55"/>
          <p:cNvSpPr>
            <a:spLocks noChangeArrowheads="1"/>
          </p:cNvSpPr>
          <p:nvPr/>
        </p:nvSpPr>
        <p:spPr bwMode="auto">
          <a:xfrm>
            <a:off x="64770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89" name="Rectangle 56"/>
          <p:cNvSpPr>
            <a:spLocks noChangeArrowheads="1"/>
          </p:cNvSpPr>
          <p:nvPr/>
        </p:nvSpPr>
        <p:spPr bwMode="auto">
          <a:xfrm>
            <a:off x="69342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90" name="Rectangle 57"/>
          <p:cNvSpPr>
            <a:spLocks noChangeArrowheads="1"/>
          </p:cNvSpPr>
          <p:nvPr/>
        </p:nvSpPr>
        <p:spPr bwMode="auto">
          <a:xfrm>
            <a:off x="73914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91" name="Rectangle 58"/>
          <p:cNvSpPr>
            <a:spLocks noChangeArrowheads="1"/>
          </p:cNvSpPr>
          <p:nvPr/>
        </p:nvSpPr>
        <p:spPr bwMode="auto">
          <a:xfrm>
            <a:off x="8305800" y="43434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492" name="Rectangle 59"/>
          <p:cNvSpPr>
            <a:spLocks noChangeArrowheads="1"/>
          </p:cNvSpPr>
          <p:nvPr/>
        </p:nvSpPr>
        <p:spPr bwMode="auto">
          <a:xfrm>
            <a:off x="1371600" y="46482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493" name="Rectangle 60"/>
          <p:cNvSpPr>
            <a:spLocks noChangeArrowheads="1"/>
          </p:cNvSpPr>
          <p:nvPr/>
        </p:nvSpPr>
        <p:spPr bwMode="auto">
          <a:xfrm>
            <a:off x="37338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94" name="Rectangle 61"/>
          <p:cNvSpPr>
            <a:spLocks noChangeArrowheads="1"/>
          </p:cNvSpPr>
          <p:nvPr/>
        </p:nvSpPr>
        <p:spPr bwMode="auto">
          <a:xfrm>
            <a:off x="41910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95" name="Rectangle 62"/>
          <p:cNvSpPr>
            <a:spLocks noChangeArrowheads="1"/>
          </p:cNvSpPr>
          <p:nvPr/>
        </p:nvSpPr>
        <p:spPr bwMode="auto">
          <a:xfrm>
            <a:off x="46482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96" name="Rectangle 63"/>
          <p:cNvSpPr>
            <a:spLocks noChangeArrowheads="1"/>
          </p:cNvSpPr>
          <p:nvPr/>
        </p:nvSpPr>
        <p:spPr bwMode="auto">
          <a:xfrm>
            <a:off x="51054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97" name="Rectangle 64"/>
          <p:cNvSpPr>
            <a:spLocks noChangeArrowheads="1"/>
          </p:cNvSpPr>
          <p:nvPr/>
        </p:nvSpPr>
        <p:spPr bwMode="auto">
          <a:xfrm>
            <a:off x="55626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498" name="Rectangle 65"/>
          <p:cNvSpPr>
            <a:spLocks noChangeArrowheads="1"/>
          </p:cNvSpPr>
          <p:nvPr/>
        </p:nvSpPr>
        <p:spPr bwMode="auto">
          <a:xfrm>
            <a:off x="60198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99" name="Rectangle 66"/>
          <p:cNvSpPr>
            <a:spLocks noChangeArrowheads="1"/>
          </p:cNvSpPr>
          <p:nvPr/>
        </p:nvSpPr>
        <p:spPr bwMode="auto">
          <a:xfrm>
            <a:off x="64770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00" name="Rectangle 67"/>
          <p:cNvSpPr>
            <a:spLocks noChangeArrowheads="1"/>
          </p:cNvSpPr>
          <p:nvPr/>
        </p:nvSpPr>
        <p:spPr bwMode="auto">
          <a:xfrm>
            <a:off x="69342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01" name="Rectangle 68"/>
          <p:cNvSpPr>
            <a:spLocks noChangeArrowheads="1"/>
          </p:cNvSpPr>
          <p:nvPr/>
        </p:nvSpPr>
        <p:spPr bwMode="auto">
          <a:xfrm>
            <a:off x="73914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02" name="Rectangle 69"/>
          <p:cNvSpPr>
            <a:spLocks noChangeArrowheads="1"/>
          </p:cNvSpPr>
          <p:nvPr/>
        </p:nvSpPr>
        <p:spPr bwMode="auto">
          <a:xfrm>
            <a:off x="8305800" y="46482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503" name="Rectangle 70"/>
          <p:cNvSpPr>
            <a:spLocks noChangeArrowheads="1"/>
          </p:cNvSpPr>
          <p:nvPr/>
        </p:nvSpPr>
        <p:spPr bwMode="auto">
          <a:xfrm>
            <a:off x="1371600" y="49530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504" name="Rectangle 71"/>
          <p:cNvSpPr>
            <a:spLocks noChangeArrowheads="1"/>
          </p:cNvSpPr>
          <p:nvPr/>
        </p:nvSpPr>
        <p:spPr bwMode="auto">
          <a:xfrm>
            <a:off x="37338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05" name="Rectangle 72"/>
          <p:cNvSpPr>
            <a:spLocks noChangeArrowheads="1"/>
          </p:cNvSpPr>
          <p:nvPr/>
        </p:nvSpPr>
        <p:spPr bwMode="auto">
          <a:xfrm>
            <a:off x="41910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06" name="Rectangle 73"/>
          <p:cNvSpPr>
            <a:spLocks noChangeArrowheads="1"/>
          </p:cNvSpPr>
          <p:nvPr/>
        </p:nvSpPr>
        <p:spPr bwMode="auto">
          <a:xfrm>
            <a:off x="46482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07" name="Rectangle 74"/>
          <p:cNvSpPr>
            <a:spLocks noChangeArrowheads="1"/>
          </p:cNvSpPr>
          <p:nvPr/>
        </p:nvSpPr>
        <p:spPr bwMode="auto">
          <a:xfrm>
            <a:off x="51054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08" name="Rectangle 75"/>
          <p:cNvSpPr>
            <a:spLocks noChangeArrowheads="1"/>
          </p:cNvSpPr>
          <p:nvPr/>
        </p:nvSpPr>
        <p:spPr bwMode="auto">
          <a:xfrm>
            <a:off x="55626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09" name="Rectangle 76"/>
          <p:cNvSpPr>
            <a:spLocks noChangeArrowheads="1"/>
          </p:cNvSpPr>
          <p:nvPr/>
        </p:nvSpPr>
        <p:spPr bwMode="auto">
          <a:xfrm>
            <a:off x="60198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0" name="Rectangle 77"/>
          <p:cNvSpPr>
            <a:spLocks noChangeArrowheads="1"/>
          </p:cNvSpPr>
          <p:nvPr/>
        </p:nvSpPr>
        <p:spPr bwMode="auto">
          <a:xfrm>
            <a:off x="64770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11" name="Rectangle 78"/>
          <p:cNvSpPr>
            <a:spLocks noChangeArrowheads="1"/>
          </p:cNvSpPr>
          <p:nvPr/>
        </p:nvSpPr>
        <p:spPr bwMode="auto">
          <a:xfrm>
            <a:off x="69342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2" name="Rectangle 79"/>
          <p:cNvSpPr>
            <a:spLocks noChangeArrowheads="1"/>
          </p:cNvSpPr>
          <p:nvPr/>
        </p:nvSpPr>
        <p:spPr bwMode="auto">
          <a:xfrm>
            <a:off x="73914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3" name="Rectangle 80"/>
          <p:cNvSpPr>
            <a:spLocks noChangeArrowheads="1"/>
          </p:cNvSpPr>
          <p:nvPr/>
        </p:nvSpPr>
        <p:spPr bwMode="auto">
          <a:xfrm>
            <a:off x="8305800" y="49530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514" name="Rectangle 81"/>
          <p:cNvSpPr>
            <a:spLocks noChangeArrowheads="1"/>
          </p:cNvSpPr>
          <p:nvPr/>
        </p:nvSpPr>
        <p:spPr bwMode="auto">
          <a:xfrm>
            <a:off x="1371600" y="52578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515" name="Rectangle 82"/>
          <p:cNvSpPr>
            <a:spLocks noChangeArrowheads="1"/>
          </p:cNvSpPr>
          <p:nvPr/>
        </p:nvSpPr>
        <p:spPr bwMode="auto">
          <a:xfrm>
            <a:off x="37338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6" name="Rectangle 83"/>
          <p:cNvSpPr>
            <a:spLocks noChangeArrowheads="1"/>
          </p:cNvSpPr>
          <p:nvPr/>
        </p:nvSpPr>
        <p:spPr bwMode="auto">
          <a:xfrm>
            <a:off x="41910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17" name="Rectangle 84"/>
          <p:cNvSpPr>
            <a:spLocks noChangeArrowheads="1"/>
          </p:cNvSpPr>
          <p:nvPr/>
        </p:nvSpPr>
        <p:spPr bwMode="auto">
          <a:xfrm>
            <a:off x="46482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18" name="Rectangle 85"/>
          <p:cNvSpPr>
            <a:spLocks noChangeArrowheads="1"/>
          </p:cNvSpPr>
          <p:nvPr/>
        </p:nvSpPr>
        <p:spPr bwMode="auto">
          <a:xfrm>
            <a:off x="51054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19" name="Rectangle 86"/>
          <p:cNvSpPr>
            <a:spLocks noChangeArrowheads="1"/>
          </p:cNvSpPr>
          <p:nvPr/>
        </p:nvSpPr>
        <p:spPr bwMode="auto">
          <a:xfrm>
            <a:off x="55626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20" name="Rectangle 87"/>
          <p:cNvSpPr>
            <a:spLocks noChangeArrowheads="1"/>
          </p:cNvSpPr>
          <p:nvPr/>
        </p:nvSpPr>
        <p:spPr bwMode="auto">
          <a:xfrm>
            <a:off x="60198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21" name="Rectangle 88"/>
          <p:cNvSpPr>
            <a:spLocks noChangeArrowheads="1"/>
          </p:cNvSpPr>
          <p:nvPr/>
        </p:nvSpPr>
        <p:spPr bwMode="auto">
          <a:xfrm>
            <a:off x="64770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22" name="Rectangle 89"/>
          <p:cNvSpPr>
            <a:spLocks noChangeArrowheads="1"/>
          </p:cNvSpPr>
          <p:nvPr/>
        </p:nvSpPr>
        <p:spPr bwMode="auto">
          <a:xfrm>
            <a:off x="69342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23" name="Rectangle 90"/>
          <p:cNvSpPr>
            <a:spLocks noChangeArrowheads="1"/>
          </p:cNvSpPr>
          <p:nvPr/>
        </p:nvSpPr>
        <p:spPr bwMode="auto">
          <a:xfrm>
            <a:off x="73914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24" name="Rectangle 91"/>
          <p:cNvSpPr>
            <a:spLocks noChangeArrowheads="1"/>
          </p:cNvSpPr>
          <p:nvPr/>
        </p:nvSpPr>
        <p:spPr bwMode="auto">
          <a:xfrm>
            <a:off x="8305800" y="52578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525" name="Rectangle 92"/>
          <p:cNvSpPr>
            <a:spLocks noChangeArrowheads="1"/>
          </p:cNvSpPr>
          <p:nvPr/>
        </p:nvSpPr>
        <p:spPr bwMode="auto">
          <a:xfrm>
            <a:off x="1371600" y="55626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526" name="Rectangle 93"/>
          <p:cNvSpPr>
            <a:spLocks noChangeArrowheads="1"/>
          </p:cNvSpPr>
          <p:nvPr/>
        </p:nvSpPr>
        <p:spPr bwMode="auto">
          <a:xfrm>
            <a:off x="37338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27" name="Rectangle 94"/>
          <p:cNvSpPr>
            <a:spLocks noChangeArrowheads="1"/>
          </p:cNvSpPr>
          <p:nvPr/>
        </p:nvSpPr>
        <p:spPr bwMode="auto">
          <a:xfrm>
            <a:off x="41910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28" name="Rectangle 95"/>
          <p:cNvSpPr>
            <a:spLocks noChangeArrowheads="1"/>
          </p:cNvSpPr>
          <p:nvPr/>
        </p:nvSpPr>
        <p:spPr bwMode="auto">
          <a:xfrm>
            <a:off x="46482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29" name="Rectangle 96"/>
          <p:cNvSpPr>
            <a:spLocks noChangeArrowheads="1"/>
          </p:cNvSpPr>
          <p:nvPr/>
        </p:nvSpPr>
        <p:spPr bwMode="auto">
          <a:xfrm>
            <a:off x="51054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30" name="Rectangle 97"/>
          <p:cNvSpPr>
            <a:spLocks noChangeArrowheads="1"/>
          </p:cNvSpPr>
          <p:nvPr/>
        </p:nvSpPr>
        <p:spPr bwMode="auto">
          <a:xfrm>
            <a:off x="55626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31" name="Rectangle 98"/>
          <p:cNvSpPr>
            <a:spLocks noChangeArrowheads="1"/>
          </p:cNvSpPr>
          <p:nvPr/>
        </p:nvSpPr>
        <p:spPr bwMode="auto">
          <a:xfrm>
            <a:off x="60198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32" name="Rectangle 99"/>
          <p:cNvSpPr>
            <a:spLocks noChangeArrowheads="1"/>
          </p:cNvSpPr>
          <p:nvPr/>
        </p:nvSpPr>
        <p:spPr bwMode="auto">
          <a:xfrm>
            <a:off x="64770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33" name="Rectangle 100"/>
          <p:cNvSpPr>
            <a:spLocks noChangeArrowheads="1"/>
          </p:cNvSpPr>
          <p:nvPr/>
        </p:nvSpPr>
        <p:spPr bwMode="auto">
          <a:xfrm>
            <a:off x="69342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34" name="Rectangle 101"/>
          <p:cNvSpPr>
            <a:spLocks noChangeArrowheads="1"/>
          </p:cNvSpPr>
          <p:nvPr/>
        </p:nvSpPr>
        <p:spPr bwMode="auto">
          <a:xfrm>
            <a:off x="73914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35" name="Rectangle 102"/>
          <p:cNvSpPr>
            <a:spLocks noChangeArrowheads="1"/>
          </p:cNvSpPr>
          <p:nvPr/>
        </p:nvSpPr>
        <p:spPr bwMode="auto">
          <a:xfrm>
            <a:off x="8305800" y="55626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536" name="Rectangle 103"/>
          <p:cNvSpPr>
            <a:spLocks noChangeArrowheads="1"/>
          </p:cNvSpPr>
          <p:nvPr/>
        </p:nvSpPr>
        <p:spPr bwMode="auto">
          <a:xfrm>
            <a:off x="1371600" y="58674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18537" name="Rectangle 104"/>
          <p:cNvSpPr>
            <a:spLocks noChangeArrowheads="1"/>
          </p:cNvSpPr>
          <p:nvPr/>
        </p:nvSpPr>
        <p:spPr bwMode="auto">
          <a:xfrm>
            <a:off x="762000" y="4648200"/>
            <a:ext cx="6096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600"/>
              <a:t>약점</a:t>
            </a:r>
          </a:p>
        </p:txBody>
      </p:sp>
      <p:sp>
        <p:nvSpPr>
          <p:cNvPr id="18538" name="Rectangle 105"/>
          <p:cNvSpPr>
            <a:spLocks noChangeArrowheads="1"/>
          </p:cNvSpPr>
          <p:nvPr/>
        </p:nvSpPr>
        <p:spPr bwMode="auto">
          <a:xfrm>
            <a:off x="37338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39" name="Rectangle 106"/>
          <p:cNvSpPr>
            <a:spLocks noChangeArrowheads="1"/>
          </p:cNvSpPr>
          <p:nvPr/>
        </p:nvSpPr>
        <p:spPr bwMode="auto">
          <a:xfrm>
            <a:off x="41910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40" name="Rectangle 107"/>
          <p:cNvSpPr>
            <a:spLocks noChangeArrowheads="1"/>
          </p:cNvSpPr>
          <p:nvPr/>
        </p:nvSpPr>
        <p:spPr bwMode="auto">
          <a:xfrm>
            <a:off x="46482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41" name="Rectangle 108"/>
          <p:cNvSpPr>
            <a:spLocks noChangeArrowheads="1"/>
          </p:cNvSpPr>
          <p:nvPr/>
        </p:nvSpPr>
        <p:spPr bwMode="auto">
          <a:xfrm>
            <a:off x="51054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42" name="Rectangle 109"/>
          <p:cNvSpPr>
            <a:spLocks noChangeArrowheads="1"/>
          </p:cNvSpPr>
          <p:nvPr/>
        </p:nvSpPr>
        <p:spPr bwMode="auto">
          <a:xfrm>
            <a:off x="55626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43" name="Rectangle 110"/>
          <p:cNvSpPr>
            <a:spLocks noChangeArrowheads="1"/>
          </p:cNvSpPr>
          <p:nvPr/>
        </p:nvSpPr>
        <p:spPr bwMode="auto">
          <a:xfrm>
            <a:off x="60198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44" name="Rectangle 111"/>
          <p:cNvSpPr>
            <a:spLocks noChangeArrowheads="1"/>
          </p:cNvSpPr>
          <p:nvPr/>
        </p:nvSpPr>
        <p:spPr bwMode="auto">
          <a:xfrm>
            <a:off x="64770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45" name="Rectangle 112"/>
          <p:cNvSpPr>
            <a:spLocks noChangeArrowheads="1"/>
          </p:cNvSpPr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46" name="Rectangle 113"/>
          <p:cNvSpPr>
            <a:spLocks noChangeArrowheads="1"/>
          </p:cNvSpPr>
          <p:nvPr/>
        </p:nvSpPr>
        <p:spPr bwMode="auto">
          <a:xfrm>
            <a:off x="73914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47" name="Rectangle 114"/>
          <p:cNvSpPr>
            <a:spLocks noChangeArrowheads="1"/>
          </p:cNvSpPr>
          <p:nvPr/>
        </p:nvSpPr>
        <p:spPr bwMode="auto">
          <a:xfrm>
            <a:off x="8305800" y="58674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600"/>
          </a:p>
        </p:txBody>
      </p:sp>
      <p:sp>
        <p:nvSpPr>
          <p:cNvPr id="18548" name="Rectangle 115"/>
          <p:cNvSpPr>
            <a:spLocks noChangeArrowheads="1"/>
          </p:cNvSpPr>
          <p:nvPr/>
        </p:nvSpPr>
        <p:spPr bwMode="auto">
          <a:xfrm>
            <a:off x="762000" y="1066800"/>
            <a:ext cx="2971800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1"/>
            <a:r>
              <a:rPr lang="en-US" altLang="ko-KR" sz="1600" b="1"/>
              <a:t>S - Strength</a:t>
            </a:r>
            <a:r>
              <a:rPr lang="en-US" altLang="ko-KR" sz="1600"/>
              <a:t>(</a:t>
            </a:r>
            <a:r>
              <a:rPr lang="ko-KR" altLang="en-US" sz="1600"/>
              <a:t>강점</a:t>
            </a:r>
            <a:r>
              <a:rPr lang="en-US" altLang="ko-KR" sz="1600"/>
              <a:t>)</a:t>
            </a:r>
          </a:p>
          <a:p>
            <a:pPr lvl="1"/>
            <a:r>
              <a:rPr lang="en-US" altLang="ko-KR" sz="1600" b="1"/>
              <a:t>W - Weakness</a:t>
            </a:r>
            <a:r>
              <a:rPr lang="en-US" altLang="ko-KR" sz="1600"/>
              <a:t>(</a:t>
            </a:r>
            <a:r>
              <a:rPr lang="ko-KR" altLang="en-US" sz="1600"/>
              <a:t>약점</a:t>
            </a:r>
            <a:r>
              <a:rPr lang="en-US" altLang="ko-KR" sz="1600"/>
              <a:t>)</a:t>
            </a:r>
          </a:p>
          <a:p>
            <a:pPr lvl="1"/>
            <a:r>
              <a:rPr lang="en-US" altLang="ko-KR" sz="1600" b="1"/>
              <a:t>O - Opportunity</a:t>
            </a:r>
            <a:r>
              <a:rPr lang="en-US" altLang="ko-KR" sz="1600"/>
              <a:t>(</a:t>
            </a:r>
            <a:r>
              <a:rPr lang="ko-KR" altLang="en-US" sz="1600"/>
              <a:t>기회</a:t>
            </a:r>
            <a:r>
              <a:rPr lang="en-US" altLang="ko-KR" sz="1600"/>
              <a:t>)</a:t>
            </a:r>
          </a:p>
          <a:p>
            <a:pPr lvl="1"/>
            <a:r>
              <a:rPr lang="en-US" altLang="ko-KR" sz="1600" b="1"/>
              <a:t>T - Threat</a:t>
            </a:r>
            <a:r>
              <a:rPr lang="en-US" altLang="ko-KR" sz="1600"/>
              <a:t>(</a:t>
            </a:r>
            <a:r>
              <a:rPr lang="ko-KR" altLang="en-US" sz="1600"/>
              <a:t>위협</a:t>
            </a:r>
            <a:r>
              <a:rPr lang="en-US" altLang="ko-KR" sz="1600"/>
              <a:t>)</a:t>
            </a:r>
          </a:p>
        </p:txBody>
      </p:sp>
      <p:sp>
        <p:nvSpPr>
          <p:cNvPr id="18549" name="Rectangle 116"/>
          <p:cNvSpPr>
            <a:spLocks noChangeArrowheads="1"/>
          </p:cNvSpPr>
          <p:nvPr/>
        </p:nvSpPr>
        <p:spPr bwMode="auto">
          <a:xfrm>
            <a:off x="37338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sp>
        <p:nvSpPr>
          <p:cNvPr id="18550" name="Rectangle 117"/>
          <p:cNvSpPr>
            <a:spLocks noChangeArrowheads="1"/>
          </p:cNvSpPr>
          <p:nvPr/>
        </p:nvSpPr>
        <p:spPr bwMode="auto">
          <a:xfrm>
            <a:off x="41910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sp>
        <p:nvSpPr>
          <p:cNvPr id="18551" name="Rectangle 118"/>
          <p:cNvSpPr>
            <a:spLocks noChangeArrowheads="1"/>
          </p:cNvSpPr>
          <p:nvPr/>
        </p:nvSpPr>
        <p:spPr bwMode="auto">
          <a:xfrm>
            <a:off x="46482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sp>
        <p:nvSpPr>
          <p:cNvPr id="18552" name="Rectangle 119"/>
          <p:cNvSpPr>
            <a:spLocks noChangeArrowheads="1"/>
          </p:cNvSpPr>
          <p:nvPr/>
        </p:nvSpPr>
        <p:spPr bwMode="auto">
          <a:xfrm>
            <a:off x="51054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sp>
        <p:nvSpPr>
          <p:cNvPr id="18553" name="Rectangle 120"/>
          <p:cNvSpPr>
            <a:spLocks noChangeArrowheads="1"/>
          </p:cNvSpPr>
          <p:nvPr/>
        </p:nvSpPr>
        <p:spPr bwMode="auto">
          <a:xfrm>
            <a:off x="55626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sp>
        <p:nvSpPr>
          <p:cNvPr id="18554" name="Rectangle 121"/>
          <p:cNvSpPr>
            <a:spLocks noChangeArrowheads="1"/>
          </p:cNvSpPr>
          <p:nvPr/>
        </p:nvSpPr>
        <p:spPr bwMode="auto">
          <a:xfrm>
            <a:off x="60198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sp>
        <p:nvSpPr>
          <p:cNvPr id="18555" name="Rectangle 122"/>
          <p:cNvSpPr>
            <a:spLocks noChangeArrowheads="1"/>
          </p:cNvSpPr>
          <p:nvPr/>
        </p:nvSpPr>
        <p:spPr bwMode="auto">
          <a:xfrm>
            <a:off x="64770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sp>
        <p:nvSpPr>
          <p:cNvPr id="18556" name="Rectangle 123"/>
          <p:cNvSpPr>
            <a:spLocks noChangeArrowheads="1"/>
          </p:cNvSpPr>
          <p:nvPr/>
        </p:nvSpPr>
        <p:spPr bwMode="auto">
          <a:xfrm>
            <a:off x="69342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sp>
        <p:nvSpPr>
          <p:cNvPr id="18557" name="Rectangle 124"/>
          <p:cNvSpPr>
            <a:spLocks noChangeArrowheads="1"/>
          </p:cNvSpPr>
          <p:nvPr/>
        </p:nvSpPr>
        <p:spPr bwMode="auto">
          <a:xfrm>
            <a:off x="73914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sp>
        <p:nvSpPr>
          <p:cNvPr id="18558" name="Rectangle 125"/>
          <p:cNvSpPr>
            <a:spLocks noChangeArrowheads="1"/>
          </p:cNvSpPr>
          <p:nvPr/>
        </p:nvSpPr>
        <p:spPr bwMode="auto">
          <a:xfrm>
            <a:off x="3733800" y="1066800"/>
            <a:ext cx="2286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600"/>
              <a:t>기회</a:t>
            </a:r>
          </a:p>
        </p:txBody>
      </p:sp>
      <p:sp>
        <p:nvSpPr>
          <p:cNvPr id="18559" name="Rectangle 126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600"/>
              <a:t>위협</a:t>
            </a:r>
          </a:p>
        </p:txBody>
      </p:sp>
      <p:sp>
        <p:nvSpPr>
          <p:cNvPr id="18560" name="Rectangle 127"/>
          <p:cNvSpPr>
            <a:spLocks noChangeArrowheads="1"/>
          </p:cNvSpPr>
          <p:nvPr/>
        </p:nvSpPr>
        <p:spPr bwMode="auto">
          <a:xfrm>
            <a:off x="8305800" y="1066800"/>
            <a:ext cx="838200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총</a:t>
            </a:r>
          </a:p>
          <a:p>
            <a:pPr algn="ctr"/>
            <a:r>
              <a:rPr lang="ko-KR" altLang="en-US" sz="1800"/>
              <a:t>점</a:t>
            </a:r>
          </a:p>
        </p:txBody>
      </p:sp>
      <p:sp>
        <p:nvSpPr>
          <p:cNvPr id="18561" name="Text Box 128"/>
          <p:cNvSpPr txBox="1">
            <a:spLocks noChangeArrowheads="1"/>
          </p:cNvSpPr>
          <p:nvPr/>
        </p:nvSpPr>
        <p:spPr bwMode="auto">
          <a:xfrm>
            <a:off x="5181600" y="6172200"/>
            <a:ext cx="40671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200">
                <a:sym typeface="Monotype Sorts" pitchFamily="2" charset="2"/>
              </a:rPr>
              <a:t>[</a:t>
            </a:r>
            <a:r>
              <a:rPr lang="ko-KR" altLang="en-US" sz="1200">
                <a:sym typeface="Monotype Sorts" pitchFamily="2" charset="2"/>
              </a:rPr>
              <a:t>범례</a:t>
            </a:r>
            <a:r>
              <a:rPr lang="en-US" altLang="ko-KR" sz="1200">
                <a:sym typeface="Monotype Sorts" pitchFamily="2" charset="2"/>
              </a:rPr>
              <a:t>] : </a:t>
            </a:r>
            <a:r>
              <a:rPr lang="ko-KR" altLang="en-US" sz="1200">
                <a:sym typeface="Monotype Sorts" pitchFamily="2" charset="2"/>
              </a:rPr>
              <a:t>관련성이 매우 크다</a:t>
            </a:r>
            <a:r>
              <a:rPr lang="en-US" altLang="ko-KR" sz="1200">
                <a:sym typeface="Monotype Sorts" pitchFamily="2" charset="2"/>
              </a:rPr>
              <a:t>(5</a:t>
            </a:r>
            <a:r>
              <a:rPr lang="ko-KR" altLang="en-US" sz="1200">
                <a:sym typeface="Monotype Sorts" pitchFamily="2" charset="2"/>
              </a:rPr>
              <a:t>점</a:t>
            </a:r>
            <a:r>
              <a:rPr lang="en-US" altLang="ko-KR" sz="1200">
                <a:sym typeface="Monotype Sorts" pitchFamily="2" charset="2"/>
              </a:rPr>
              <a:t>)   : </a:t>
            </a:r>
            <a:r>
              <a:rPr lang="ko-KR" altLang="en-US" sz="1200">
                <a:sym typeface="Monotype Sorts" pitchFamily="2" charset="2"/>
              </a:rPr>
              <a:t>관련성이 크다</a:t>
            </a:r>
            <a:r>
              <a:rPr lang="en-US" altLang="ko-KR" sz="1200">
                <a:sym typeface="Monotype Sorts" pitchFamily="2" charset="2"/>
              </a:rPr>
              <a:t>(3</a:t>
            </a:r>
            <a:r>
              <a:rPr lang="ko-KR" altLang="en-US" sz="1200">
                <a:sym typeface="Monotype Sorts" pitchFamily="2" charset="2"/>
              </a:rPr>
              <a:t>점</a:t>
            </a:r>
            <a:r>
              <a:rPr lang="en-US" altLang="ko-KR" sz="1200">
                <a:sym typeface="Monotype Sorts" pitchFamily="2" charset="2"/>
              </a:rPr>
              <a:t>)</a:t>
            </a:r>
            <a:endParaRPr lang="en-US" altLang="ko-KR" sz="1200"/>
          </a:p>
        </p:txBody>
      </p:sp>
      <p:sp>
        <p:nvSpPr>
          <p:cNvPr id="18562" name="Rectangle 129"/>
          <p:cNvSpPr>
            <a:spLocks noChangeArrowheads="1"/>
          </p:cNvSpPr>
          <p:nvPr/>
        </p:nvSpPr>
        <p:spPr bwMode="auto">
          <a:xfrm>
            <a:off x="78486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63" name="Rectangle 130"/>
          <p:cNvSpPr>
            <a:spLocks noChangeArrowheads="1"/>
          </p:cNvSpPr>
          <p:nvPr/>
        </p:nvSpPr>
        <p:spPr bwMode="auto">
          <a:xfrm>
            <a:off x="78486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64" name="Rectangle 131"/>
          <p:cNvSpPr>
            <a:spLocks noChangeArrowheads="1"/>
          </p:cNvSpPr>
          <p:nvPr/>
        </p:nvSpPr>
        <p:spPr bwMode="auto">
          <a:xfrm>
            <a:off x="78486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65" name="Rectangle 132"/>
          <p:cNvSpPr>
            <a:spLocks noChangeArrowheads="1"/>
          </p:cNvSpPr>
          <p:nvPr/>
        </p:nvSpPr>
        <p:spPr bwMode="auto">
          <a:xfrm>
            <a:off x="78486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66" name="Rectangle 133"/>
          <p:cNvSpPr>
            <a:spLocks noChangeArrowheads="1"/>
          </p:cNvSpPr>
          <p:nvPr/>
        </p:nvSpPr>
        <p:spPr bwMode="auto">
          <a:xfrm>
            <a:off x="78486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67" name="Rectangle 134"/>
          <p:cNvSpPr>
            <a:spLocks noChangeArrowheads="1"/>
          </p:cNvSpPr>
          <p:nvPr/>
        </p:nvSpPr>
        <p:spPr bwMode="auto">
          <a:xfrm>
            <a:off x="78486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68" name="Rectangle 135"/>
          <p:cNvSpPr>
            <a:spLocks noChangeArrowheads="1"/>
          </p:cNvSpPr>
          <p:nvPr/>
        </p:nvSpPr>
        <p:spPr bwMode="auto">
          <a:xfrm>
            <a:off x="78486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69" name="Rectangle 136"/>
          <p:cNvSpPr>
            <a:spLocks noChangeArrowheads="1"/>
          </p:cNvSpPr>
          <p:nvPr/>
        </p:nvSpPr>
        <p:spPr bwMode="auto">
          <a:xfrm>
            <a:off x="78486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>
              <a:sym typeface="Monotype Sorts" pitchFamily="2" charset="2"/>
            </a:endParaRPr>
          </a:p>
        </p:txBody>
      </p:sp>
      <p:sp>
        <p:nvSpPr>
          <p:cNvPr id="18570" name="Rectangle 137"/>
          <p:cNvSpPr>
            <a:spLocks noChangeArrowheads="1"/>
          </p:cNvSpPr>
          <p:nvPr/>
        </p:nvSpPr>
        <p:spPr bwMode="auto">
          <a:xfrm>
            <a:off x="78486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71" name="Rectangle 138"/>
          <p:cNvSpPr>
            <a:spLocks noChangeArrowheads="1"/>
          </p:cNvSpPr>
          <p:nvPr/>
        </p:nvSpPr>
        <p:spPr bwMode="auto">
          <a:xfrm>
            <a:off x="78486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572" name="Rectangle 139"/>
          <p:cNvSpPr>
            <a:spLocks noChangeArrowheads="1"/>
          </p:cNvSpPr>
          <p:nvPr/>
        </p:nvSpPr>
        <p:spPr bwMode="auto">
          <a:xfrm>
            <a:off x="7848600" y="1447800"/>
            <a:ext cx="457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AEE1CAEF-8E14-4F9F-A200-F7F9DF051BA5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17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[</a:t>
            </a:r>
            <a:r>
              <a:rPr lang="ko-KR" altLang="en-US" smtClean="0"/>
              <a:t>양식</a:t>
            </a:r>
            <a:r>
              <a:rPr lang="en-US" altLang="ko-KR" smtClean="0"/>
              <a:t>] </a:t>
            </a:r>
            <a:r>
              <a:rPr lang="ko-KR" altLang="en-US" smtClean="0"/>
              <a:t>기본 전략과제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822325" y="904875"/>
            <a:ext cx="355600" cy="2703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ko-KR" sz="1800"/>
              <a:t>1.</a:t>
            </a:r>
          </a:p>
          <a:p>
            <a:pPr>
              <a:lnSpc>
                <a:spcPct val="190000"/>
              </a:lnSpc>
            </a:pPr>
            <a:r>
              <a:rPr lang="en-US" altLang="ko-KR" sz="1800"/>
              <a:t>2.</a:t>
            </a:r>
          </a:p>
          <a:p>
            <a:pPr>
              <a:lnSpc>
                <a:spcPct val="190000"/>
              </a:lnSpc>
            </a:pPr>
            <a:r>
              <a:rPr lang="en-US" altLang="ko-KR" sz="1800"/>
              <a:t>3.</a:t>
            </a:r>
          </a:p>
          <a:p>
            <a:pPr>
              <a:lnSpc>
                <a:spcPct val="190000"/>
              </a:lnSpc>
            </a:pPr>
            <a:r>
              <a:rPr lang="en-US" altLang="ko-KR" sz="1800"/>
              <a:t>4.</a:t>
            </a:r>
          </a:p>
          <a:p>
            <a:pPr>
              <a:lnSpc>
                <a:spcPct val="190000"/>
              </a:lnSpc>
            </a:pPr>
            <a:r>
              <a:rPr lang="en-US" altLang="ko-KR" sz="1800"/>
              <a:t>5.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94D471F7-E5D0-487B-A64F-7F3673259FD0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18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[</a:t>
            </a:r>
            <a:r>
              <a:rPr lang="ko-KR" altLang="en-US" smtClean="0"/>
              <a:t>양식</a:t>
            </a:r>
            <a:r>
              <a:rPr lang="en-US" altLang="ko-KR" smtClean="0"/>
              <a:t>] </a:t>
            </a:r>
            <a:r>
              <a:rPr lang="ko-KR" altLang="en-US" smtClean="0"/>
              <a:t>과제 전개 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" y="1181100"/>
            <a:ext cx="4445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180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A8803468-862F-4F77-886C-07F08F8E0153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19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[</a:t>
            </a:r>
            <a:r>
              <a:rPr lang="ko-KR" altLang="en-US" smtClean="0"/>
              <a:t>사례</a:t>
            </a:r>
            <a:r>
              <a:rPr lang="en-US" altLang="ko-KR" smtClean="0"/>
              <a:t>] SWOT </a:t>
            </a:r>
            <a:r>
              <a:rPr lang="ko-KR" altLang="en-US" smtClean="0"/>
              <a:t>분석표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81000" y="914400"/>
          <a:ext cx="9220200" cy="5334000"/>
        </p:xfrm>
        <a:graphic>
          <a:graphicData uri="http://schemas.openxmlformats.org/presentationml/2006/ole">
            <p:oleObj spid="_x0000_s1026" name="워크시트" r:id="rId4" imgW="11773318" imgH="5229467" progId="Excel.Sheet.8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40D8FB19-DAF1-44EA-B69B-F8E6DAF666BE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2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SWOT </a:t>
            </a:r>
            <a:r>
              <a:rPr lang="ko-KR" altLang="en-US" smtClean="0"/>
              <a:t>분석의 구성요소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143000" y="1219200"/>
            <a:ext cx="3886200" cy="457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b="1">
                <a:latin typeface="Arial" charset="0"/>
              </a:rPr>
              <a:t>강점</a:t>
            </a:r>
            <a:r>
              <a:rPr lang="en-US" altLang="ko-KR" b="1">
                <a:latin typeface="Arial" charset="0"/>
              </a:rPr>
              <a:t>(Strength)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257800" y="1219200"/>
            <a:ext cx="3886200" cy="457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b="1"/>
              <a:t>약점</a:t>
            </a:r>
            <a:r>
              <a:rPr lang="en-US" altLang="ko-KR" b="1">
                <a:latin typeface="Arial" charset="0"/>
              </a:rPr>
              <a:t>(Weakness)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143000" y="1676400"/>
            <a:ext cx="38862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독특한 능력  </a:t>
            </a:r>
            <a:r>
              <a:rPr lang="en-US" altLang="ko-KR" sz="1600" b="1"/>
              <a:t>·</a:t>
            </a:r>
            <a:r>
              <a:rPr lang="en-US" altLang="ko-KR" sz="1600"/>
              <a:t> </a:t>
            </a:r>
            <a:r>
              <a:rPr lang="ko-KR" altLang="en-US" sz="1600"/>
              <a:t>경쟁우위 </a:t>
            </a:r>
            <a:r>
              <a:rPr lang="en-US" altLang="ko-KR" sz="1600" b="1"/>
              <a:t>·</a:t>
            </a:r>
            <a:r>
              <a:rPr lang="en-US" altLang="ko-KR" sz="1600"/>
              <a:t> </a:t>
            </a:r>
            <a:r>
              <a:rPr lang="ko-KR" altLang="en-US" sz="1600"/>
              <a:t>강한 상표명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혁신력 </a:t>
            </a:r>
            <a:r>
              <a:rPr lang="en-US" altLang="ko-KR" sz="1600" b="1"/>
              <a:t>· </a:t>
            </a:r>
            <a:r>
              <a:rPr lang="ko-KR" altLang="en-US" sz="1600"/>
              <a:t>원가가격의 주도자  </a:t>
            </a:r>
            <a:r>
              <a:rPr lang="en-US" altLang="ko-KR" sz="1600" b="1"/>
              <a:t>· </a:t>
            </a:r>
            <a:r>
              <a:rPr lang="ko-KR" altLang="en-US" sz="1600"/>
              <a:t>기능노동력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견고한 재무능력  </a:t>
            </a:r>
            <a:r>
              <a:rPr lang="en-US" altLang="ko-KR" sz="1600" b="1"/>
              <a:t>· </a:t>
            </a:r>
            <a:r>
              <a:rPr lang="ko-KR" altLang="en-US" sz="1600"/>
              <a:t>독점적 기술  </a:t>
            </a:r>
            <a:r>
              <a:rPr lang="en-US" altLang="ko-KR" sz="1600" b="1"/>
              <a:t>· </a:t>
            </a:r>
            <a:r>
              <a:rPr lang="ko-KR" altLang="en-US" sz="1600"/>
              <a:t>견고한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600"/>
              <a:t>  재무능력   </a:t>
            </a:r>
            <a:r>
              <a:rPr lang="en-US" altLang="ko-KR" sz="1600" b="1"/>
              <a:t>· </a:t>
            </a:r>
            <a:r>
              <a:rPr lang="ko-KR" altLang="en-US" sz="1600"/>
              <a:t>독점적 기술  </a:t>
            </a:r>
            <a:r>
              <a:rPr lang="en-US" altLang="ko-KR" sz="1600" b="1"/>
              <a:t>· </a:t>
            </a:r>
            <a:r>
              <a:rPr lang="ko-KR" altLang="en-US" sz="1600"/>
              <a:t>충실한 고객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257800" y="1676400"/>
            <a:ext cx="38862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가격 인상의 취약성  </a:t>
            </a:r>
            <a:r>
              <a:rPr lang="en-US" altLang="ko-KR" sz="1600" b="1"/>
              <a:t>·</a:t>
            </a:r>
            <a:r>
              <a:rPr lang="en-US" altLang="ko-KR" sz="1600"/>
              <a:t> </a:t>
            </a:r>
            <a:r>
              <a:rPr lang="ko-KR" altLang="en-US" sz="1600"/>
              <a:t>약한 시장점유율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</a:t>
            </a:r>
            <a:r>
              <a:rPr lang="en-US" altLang="ko-KR" sz="1600"/>
              <a:t> </a:t>
            </a:r>
            <a:r>
              <a:rPr lang="ko-KR" altLang="en-US" sz="1600"/>
              <a:t>약한 재무력  </a:t>
            </a:r>
            <a:r>
              <a:rPr lang="en-US" altLang="ko-KR" sz="1600" b="1"/>
              <a:t>· </a:t>
            </a:r>
            <a:r>
              <a:rPr lang="ko-KR" altLang="en-US" sz="1600"/>
              <a:t>낮은 제품개발력  </a:t>
            </a:r>
            <a:r>
              <a:rPr lang="en-US" altLang="ko-KR" sz="1600" b="1"/>
              <a:t>· </a:t>
            </a:r>
            <a:r>
              <a:rPr lang="ko-KR" altLang="en-US" sz="1600"/>
              <a:t>마케팅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600"/>
              <a:t>  능력부족  </a:t>
            </a:r>
            <a:r>
              <a:rPr lang="en-US" altLang="ko-KR" sz="1600" b="1"/>
              <a:t>· </a:t>
            </a:r>
            <a:r>
              <a:rPr lang="ko-KR" altLang="en-US" sz="1600"/>
              <a:t>상대적으로 높은 원가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독특한 능력부족  </a:t>
            </a:r>
            <a:r>
              <a:rPr lang="en-US" altLang="ko-KR" sz="1600" b="1"/>
              <a:t>· </a:t>
            </a:r>
            <a:r>
              <a:rPr lang="ko-KR" altLang="en-US" sz="1600"/>
              <a:t>진부한 제품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낡은 시설  </a:t>
            </a:r>
            <a:r>
              <a:rPr lang="en-US" altLang="ko-KR" sz="1600" b="1"/>
              <a:t>· </a:t>
            </a:r>
            <a:r>
              <a:rPr lang="ko-KR" altLang="en-US" sz="1600"/>
              <a:t>공급자에 대한 취약성</a:t>
            </a:r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143000" y="3505200"/>
            <a:ext cx="3886200" cy="457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b="1">
                <a:latin typeface="Arial" charset="0"/>
              </a:rPr>
              <a:t>기회</a:t>
            </a:r>
            <a:r>
              <a:rPr lang="en-US" altLang="ko-KR" b="1">
                <a:latin typeface="Arial" charset="0"/>
              </a:rPr>
              <a:t>(Opportunity)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3505200"/>
            <a:ext cx="3886200" cy="457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b="1"/>
              <a:t>위협</a:t>
            </a:r>
            <a:r>
              <a:rPr lang="en-US" altLang="ko-KR" b="1">
                <a:latin typeface="Arial" charset="0"/>
              </a:rPr>
              <a:t>(Threat)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1143000" y="3962400"/>
            <a:ext cx="38862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새로운 시장에서의 성장  </a:t>
            </a:r>
            <a:r>
              <a:rPr lang="en-US" altLang="ko-KR" sz="1600" b="1"/>
              <a:t>·</a:t>
            </a:r>
            <a:r>
              <a:rPr lang="en-US" altLang="ko-KR" sz="1600"/>
              <a:t> </a:t>
            </a:r>
            <a:r>
              <a:rPr lang="ko-KR" altLang="en-US" sz="1600"/>
              <a:t>세계적 확장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</a:t>
            </a:r>
            <a:r>
              <a:rPr lang="en-US" altLang="ko-KR" sz="1600"/>
              <a:t> </a:t>
            </a:r>
            <a:r>
              <a:rPr lang="ko-KR" altLang="en-US" sz="1600"/>
              <a:t>신제품 개발  </a:t>
            </a:r>
            <a:r>
              <a:rPr lang="en-US" altLang="ko-KR" sz="1600" b="1"/>
              <a:t>· </a:t>
            </a:r>
            <a:r>
              <a:rPr lang="ko-KR" altLang="en-US" sz="1600"/>
              <a:t>새로운 서비스  </a:t>
            </a:r>
            <a:r>
              <a:rPr lang="en-US" altLang="ko-KR" sz="1600" b="1"/>
              <a:t>· </a:t>
            </a:r>
            <a:r>
              <a:rPr lang="ko-KR" altLang="en-US" sz="1600"/>
              <a:t>품질개선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수직적 통합  </a:t>
            </a:r>
            <a:r>
              <a:rPr lang="en-US" altLang="ko-KR" sz="1600" b="1"/>
              <a:t>· </a:t>
            </a:r>
            <a:r>
              <a:rPr lang="ko-KR" altLang="en-US" sz="1600"/>
              <a:t>고객의 욕구 증대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경제적 이점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257800" y="3962400"/>
            <a:ext cx="38862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 </a:t>
            </a:r>
            <a:r>
              <a:rPr lang="ko-KR" altLang="en-US" sz="1600"/>
              <a:t>새로운 경쟁자 침입  </a:t>
            </a:r>
            <a:r>
              <a:rPr lang="en-US" altLang="ko-KR" sz="1600" b="1"/>
              <a:t>·</a:t>
            </a:r>
            <a:r>
              <a:rPr lang="ko-KR" altLang="en-US" sz="1600"/>
              <a:t>제품원가 증대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600" b="1"/>
              <a:t>·</a:t>
            </a:r>
            <a:r>
              <a:rPr lang="en-US" altLang="ko-KR" sz="1600"/>
              <a:t> </a:t>
            </a:r>
            <a:r>
              <a:rPr lang="ko-KR" altLang="en-US" sz="1600"/>
              <a:t>원자재 부족  </a:t>
            </a:r>
            <a:r>
              <a:rPr lang="en-US" altLang="ko-KR" sz="1600" b="1"/>
              <a:t>· </a:t>
            </a:r>
            <a:r>
              <a:rPr lang="ko-KR" altLang="en-US" sz="1600"/>
              <a:t>기술의 변화  </a:t>
            </a:r>
            <a:r>
              <a:rPr lang="en-US" altLang="ko-KR" sz="1600" b="1"/>
              <a:t>· </a:t>
            </a:r>
            <a:r>
              <a:rPr lang="ko-KR" altLang="en-US" sz="1600"/>
              <a:t>수입된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600"/>
              <a:t>  대체품  </a:t>
            </a:r>
            <a:r>
              <a:rPr lang="en-US" altLang="ko-KR" sz="1600" b="1"/>
              <a:t>· </a:t>
            </a:r>
            <a:r>
              <a:rPr lang="ko-KR" altLang="en-US" sz="1600"/>
              <a:t>불리한 경제적 요인  </a:t>
            </a:r>
            <a:r>
              <a:rPr lang="en-US" altLang="ko-KR" sz="1600" b="1"/>
              <a:t>· </a:t>
            </a:r>
            <a:r>
              <a:rPr lang="ko-KR" altLang="en-US" sz="1600"/>
              <a:t>불리한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600"/>
              <a:t>  법률  </a:t>
            </a:r>
            <a:r>
              <a:rPr lang="en-US" altLang="ko-KR" sz="1600" b="1"/>
              <a:t>· </a:t>
            </a:r>
            <a:r>
              <a:rPr lang="ko-KR" altLang="en-US" sz="1600"/>
              <a:t>고객의 강한 압력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C9D42324-C138-4423-888C-9AEC80028120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20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[</a:t>
            </a:r>
            <a:r>
              <a:rPr lang="ko-KR" altLang="en-US" smtClean="0"/>
              <a:t>사례</a:t>
            </a:r>
            <a:r>
              <a:rPr lang="en-US" altLang="ko-KR" smtClean="0"/>
              <a:t>] </a:t>
            </a:r>
            <a:r>
              <a:rPr lang="ko-KR" altLang="en-US" smtClean="0"/>
              <a:t>과제 분석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90600" y="2228850"/>
            <a:ext cx="2209800" cy="385763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FFFFF"/>
              </a:gs>
              <a:gs pos="100000">
                <a:srgbClr val="99CC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ko-KR" altLang="en-US" sz="1100">
                <a:latin typeface="굴림체" pitchFamily="49" charset="-127"/>
                <a:ea typeface="굴림체" pitchFamily="49" charset="-127"/>
              </a:rPr>
              <a:t>메디슨연방을 기반으로한 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SM</a:t>
            </a:r>
            <a:r>
              <a:rPr lang="ko-KR" altLang="en-US" sz="1100">
                <a:latin typeface="굴림체" pitchFamily="49" charset="-127"/>
                <a:ea typeface="굴림체" pitchFamily="49" charset="-127"/>
              </a:rPr>
              <a:t>경험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90600" y="2660650"/>
            <a:ext cx="2209800" cy="3810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FFFFF"/>
              </a:gs>
              <a:gs pos="100000">
                <a:srgbClr val="99CC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wrap="none" anchor="ctr"/>
          <a:lstStyle/>
          <a:p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ERP,CRM,G/W,Meta</a:t>
            </a:r>
            <a:r>
              <a:rPr lang="ko-KR" altLang="en-US" sz="1100">
                <a:latin typeface="굴림체" pitchFamily="49" charset="-127"/>
                <a:ea typeface="굴림체" pitchFamily="49" charset="-127"/>
              </a:rPr>
              <a:t>검색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,NC</a:t>
            </a:r>
            <a:r>
              <a:rPr lang="ko-KR" altLang="en-US" sz="1100">
                <a:latin typeface="굴림체" pitchFamily="49" charset="-127"/>
                <a:ea typeface="굴림체" pitchFamily="49" charset="-127"/>
              </a:rPr>
              <a:t>등</a:t>
            </a:r>
          </a:p>
          <a:p>
            <a:r>
              <a:rPr lang="ko-KR" altLang="en-US" sz="1100">
                <a:latin typeface="굴림체" pitchFamily="49" charset="-127"/>
                <a:ea typeface="굴림체" pitchFamily="49" charset="-127"/>
              </a:rPr>
              <a:t>다양한 </a:t>
            </a: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Sol</a:t>
            </a:r>
            <a:r>
              <a:rPr lang="ko-KR" altLang="en-US" sz="1100">
                <a:latin typeface="굴림체" pitchFamily="49" charset="-127"/>
                <a:ea typeface="굴림체" pitchFamily="49" charset="-127"/>
              </a:rPr>
              <a:t>보유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90600" y="3087688"/>
            <a:ext cx="2209800" cy="3841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FFFFF"/>
              </a:gs>
              <a:gs pos="100000">
                <a:srgbClr val="99CC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ko-KR" sz="1100">
                <a:latin typeface="굴림체" pitchFamily="49" charset="-127"/>
                <a:ea typeface="굴림체" pitchFamily="49" charset="-127"/>
              </a:rPr>
              <a:t>SI/SM</a:t>
            </a:r>
            <a:r>
              <a:rPr lang="ko-KR" altLang="en-US" sz="1100">
                <a:latin typeface="굴림체" pitchFamily="49" charset="-127"/>
                <a:ea typeface="굴림체" pitchFamily="49" charset="-127"/>
              </a:rPr>
              <a:t>사업 수행의 가격경쟁력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990600" y="3617913"/>
            <a:ext cx="2209800" cy="2605087"/>
            <a:chOff x="288" y="2443"/>
            <a:chExt cx="1968" cy="1541"/>
          </a:xfrm>
        </p:grpSpPr>
        <p:sp>
          <p:nvSpPr>
            <p:cNvPr id="21532" name="Rectangle 8"/>
            <p:cNvSpPr>
              <a:spLocks noChangeArrowheads="1"/>
            </p:cNvSpPr>
            <p:nvPr/>
          </p:nvSpPr>
          <p:spPr bwMode="auto">
            <a:xfrm>
              <a:off x="288" y="2443"/>
              <a:ext cx="1968" cy="225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r>
                <a:rPr lang="ko-KR" altLang="en-US" sz="1100"/>
                <a:t>전문화된 특화된 솔루션 부재</a:t>
              </a:r>
            </a:p>
          </p:txBody>
        </p:sp>
        <p:sp>
          <p:nvSpPr>
            <p:cNvPr id="21533" name="Rectangle 9"/>
            <p:cNvSpPr>
              <a:spLocks noChangeArrowheads="1"/>
            </p:cNvSpPr>
            <p:nvPr/>
          </p:nvSpPr>
          <p:spPr bwMode="auto">
            <a:xfrm>
              <a:off x="288" y="2696"/>
              <a:ext cx="1968" cy="229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r>
                <a:rPr lang="ko-KR" altLang="en-US" sz="1100"/>
                <a:t>취약한 인력구조</a:t>
              </a:r>
            </a:p>
          </p:txBody>
        </p:sp>
        <p:sp>
          <p:nvSpPr>
            <p:cNvPr id="21534" name="Rectangle 10"/>
            <p:cNvSpPr>
              <a:spLocks noChangeArrowheads="1"/>
            </p:cNvSpPr>
            <p:nvPr/>
          </p:nvSpPr>
          <p:spPr bwMode="auto">
            <a:xfrm>
              <a:off x="288" y="3491"/>
              <a:ext cx="1968" cy="228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r>
                <a:rPr lang="ko-KR" altLang="en-US" sz="1100"/>
                <a:t>과중한 </a:t>
              </a:r>
              <a:r>
                <a:rPr lang="en-US" altLang="ko-KR" sz="1100"/>
                <a:t>SM</a:t>
              </a:r>
              <a:r>
                <a:rPr lang="ko-KR" altLang="en-US" sz="1100"/>
                <a:t>업무 </a:t>
              </a:r>
              <a:r>
                <a:rPr lang="en-US" altLang="ko-KR" sz="1100"/>
                <a:t>load</a:t>
              </a:r>
            </a:p>
          </p:txBody>
        </p:sp>
        <p:sp>
          <p:nvSpPr>
            <p:cNvPr id="21535" name="Rectangle 11"/>
            <p:cNvSpPr>
              <a:spLocks noChangeArrowheads="1"/>
            </p:cNvSpPr>
            <p:nvPr/>
          </p:nvSpPr>
          <p:spPr bwMode="auto">
            <a:xfrm>
              <a:off x="288" y="3756"/>
              <a:ext cx="1968" cy="228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r>
                <a:rPr lang="ko-KR" altLang="en-US" sz="1100"/>
                <a:t>회사의 색깔이 없다 </a:t>
              </a:r>
              <a:r>
                <a:rPr lang="en-US" altLang="ko-KR" sz="1100"/>
                <a:t>(</a:t>
              </a:r>
              <a:r>
                <a:rPr lang="ko-KR" altLang="en-US" sz="1100"/>
                <a:t>대외 인지도</a:t>
              </a:r>
              <a:r>
                <a:rPr lang="en-US" altLang="ko-KR" sz="1100"/>
                <a:t>)</a:t>
              </a:r>
              <a:endParaRPr lang="en-US" altLang="ko-KR" sz="1100">
                <a:latin typeface="휴먼옛체" pitchFamily="18" charset="-127"/>
                <a:ea typeface="휴먼옛체" pitchFamily="18" charset="-127"/>
              </a:endParaRPr>
            </a:p>
          </p:txBody>
        </p:sp>
        <p:sp>
          <p:nvSpPr>
            <p:cNvPr id="21536" name="Rectangle 12"/>
            <p:cNvSpPr>
              <a:spLocks noChangeArrowheads="1"/>
            </p:cNvSpPr>
            <p:nvPr/>
          </p:nvSpPr>
          <p:spPr bwMode="auto">
            <a:xfrm>
              <a:off x="288" y="2961"/>
              <a:ext cx="1968" cy="229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r>
                <a:rPr lang="ko-KR" altLang="en-US" sz="1100"/>
                <a:t>전략의 부재</a:t>
              </a:r>
              <a:r>
                <a:rPr lang="en-US" altLang="ko-KR" sz="1100"/>
                <a:t>(</a:t>
              </a:r>
              <a:r>
                <a:rPr lang="ko-KR" altLang="en-US" sz="1100"/>
                <a:t>공감되지 못한 </a:t>
              </a:r>
              <a:r>
                <a:rPr lang="en-US" altLang="ko-KR" sz="1100"/>
                <a:t>Vision)</a:t>
              </a:r>
            </a:p>
          </p:txBody>
        </p:sp>
        <p:sp>
          <p:nvSpPr>
            <p:cNvPr id="21537" name="Rectangle 13"/>
            <p:cNvSpPr>
              <a:spLocks noChangeArrowheads="1"/>
            </p:cNvSpPr>
            <p:nvPr/>
          </p:nvSpPr>
          <p:spPr bwMode="auto">
            <a:xfrm>
              <a:off x="288" y="3229"/>
              <a:ext cx="1968" cy="23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r>
                <a:rPr lang="ko-KR" altLang="en-US" sz="1100"/>
                <a:t>영업</a:t>
              </a:r>
              <a:r>
                <a:rPr lang="en-US" altLang="ko-KR" sz="1100"/>
                <a:t>/</a:t>
              </a:r>
              <a:r>
                <a:rPr lang="ko-KR" altLang="en-US" sz="1100"/>
                <a:t>마케팅의 인력</a:t>
              </a:r>
              <a:r>
                <a:rPr lang="en-US" altLang="ko-KR" sz="1100"/>
                <a:t>(</a:t>
              </a:r>
              <a:r>
                <a:rPr lang="ko-KR" altLang="en-US" sz="1100"/>
                <a:t>능력</a:t>
              </a:r>
              <a:r>
                <a:rPr lang="en-US" altLang="ko-KR" sz="1100"/>
                <a:t>) </a:t>
              </a:r>
              <a:r>
                <a:rPr lang="ko-KR" altLang="en-US" sz="1100"/>
                <a:t>부재</a:t>
              </a:r>
              <a:endParaRPr lang="ko-KR" altLang="en-US" sz="1100">
                <a:latin typeface="휴먼옛체" pitchFamily="18" charset="-127"/>
                <a:ea typeface="휴먼옛체" pitchFamily="18" charset="-127"/>
              </a:endParaRPr>
            </a:p>
          </p:txBody>
        </p:sp>
      </p:grp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382588" y="2228850"/>
            <a:ext cx="531812" cy="12430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atin typeface="HY헤드라인M" pitchFamily="18" charset="-127"/>
                <a:ea typeface="HY헤드라인M" pitchFamily="18" charset="-127"/>
              </a:rPr>
              <a:t>강</a:t>
            </a:r>
          </a:p>
          <a:p>
            <a:pPr algn="ctr">
              <a:lnSpc>
                <a:spcPct val="110000"/>
              </a:lnSpc>
            </a:pPr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>
                <a:latin typeface="HY헤드라인M" pitchFamily="18" charset="-127"/>
                <a:ea typeface="HY헤드라인M" pitchFamily="18" charset="-127"/>
              </a:rPr>
              <a:t>점</a:t>
            </a:r>
          </a:p>
        </p:txBody>
      </p: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382588" y="3617913"/>
            <a:ext cx="531812" cy="26304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atin typeface="HY헤드라인M" pitchFamily="18" charset="-127"/>
                <a:ea typeface="HY헤드라인M" pitchFamily="18" charset="-127"/>
              </a:rPr>
              <a:t>약</a:t>
            </a:r>
          </a:p>
          <a:p>
            <a:pPr algn="ctr">
              <a:lnSpc>
                <a:spcPct val="110000"/>
              </a:lnSpc>
            </a:pPr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400">
                <a:latin typeface="HY헤드라인M" pitchFamily="18" charset="-127"/>
                <a:ea typeface="HY헤드라인M" pitchFamily="18" charset="-127"/>
              </a:rPr>
              <a:t>점</a:t>
            </a:r>
          </a:p>
        </p:txBody>
      </p:sp>
      <p:grpSp>
        <p:nvGrpSpPr>
          <p:cNvPr id="21514" name="Group 16"/>
          <p:cNvGrpSpPr>
            <a:grpSpLocks/>
          </p:cNvGrpSpPr>
          <p:nvPr/>
        </p:nvGrpSpPr>
        <p:grpSpPr bwMode="auto">
          <a:xfrm>
            <a:off x="7437438" y="1352550"/>
            <a:ext cx="2239962" cy="730250"/>
            <a:chOff x="4656" y="816"/>
            <a:chExt cx="1296" cy="480"/>
          </a:xfrm>
        </p:grpSpPr>
        <p:sp>
          <p:nvSpPr>
            <p:cNvPr id="21530" name="Rectangle 17"/>
            <p:cNvSpPr>
              <a:spLocks noChangeArrowheads="1"/>
            </p:cNvSpPr>
            <p:nvPr/>
          </p:nvSpPr>
          <p:spPr bwMode="auto">
            <a:xfrm>
              <a:off x="4656" y="816"/>
              <a:ext cx="625" cy="48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anchor="ctr"/>
            <a:lstStyle/>
            <a:p>
              <a:pPr algn="ctr">
                <a:lnSpc>
                  <a:spcPct val="110000"/>
                </a:lnSpc>
              </a:pPr>
              <a:r>
                <a:rPr lang="ko-KR" altLang="en-US" sz="1100"/>
                <a:t>오라클 </a:t>
              </a:r>
              <a:r>
                <a:rPr lang="en-US" altLang="ko-KR" sz="1100"/>
                <a:t>ERP</a:t>
              </a:r>
            </a:p>
            <a:p>
              <a:pPr algn="ctr">
                <a:lnSpc>
                  <a:spcPct val="110000"/>
                </a:lnSpc>
              </a:pPr>
              <a:r>
                <a:rPr lang="ko-KR" altLang="en-US" sz="1100"/>
                <a:t>시장의 축소</a:t>
              </a:r>
            </a:p>
          </p:txBody>
        </p:sp>
        <p:sp>
          <p:nvSpPr>
            <p:cNvPr id="21531" name="Rectangle 18"/>
            <p:cNvSpPr>
              <a:spLocks noChangeArrowheads="1"/>
            </p:cNvSpPr>
            <p:nvPr/>
          </p:nvSpPr>
          <p:spPr bwMode="auto">
            <a:xfrm>
              <a:off x="5329" y="816"/>
              <a:ext cx="623" cy="48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1100"/>
                <a:t>ASP</a:t>
              </a:r>
              <a:r>
                <a:rPr lang="ko-KR" altLang="en-US" sz="1100"/>
                <a:t>활성화</a:t>
              </a:r>
            </a:p>
            <a:p>
              <a:pPr algn="ctr">
                <a:lnSpc>
                  <a:spcPct val="110000"/>
                </a:lnSpc>
              </a:pPr>
              <a:r>
                <a:rPr lang="ko-KR" altLang="en-US" sz="1100"/>
                <a:t>미흡</a:t>
              </a:r>
            </a:p>
          </p:txBody>
        </p:sp>
      </p:grpSp>
      <p:sp>
        <p:nvSpPr>
          <p:cNvPr id="21515" name="Rectangle 19"/>
          <p:cNvSpPr>
            <a:spLocks noChangeArrowheads="1"/>
          </p:cNvSpPr>
          <p:nvPr/>
        </p:nvSpPr>
        <p:spPr bwMode="auto">
          <a:xfrm>
            <a:off x="3276600" y="2228850"/>
            <a:ext cx="4000500" cy="12430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                                        </a:t>
            </a:r>
            <a:r>
              <a:rPr lang="en-US" altLang="ko-KR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[ </a:t>
            </a:r>
            <a:r>
              <a:rPr lang="ko-KR" altLang="en-US" sz="1400" b="1">
                <a:latin typeface="Impact" pitchFamily="34" charset="0"/>
                <a:ea typeface="굴림체" pitchFamily="49" charset="-127"/>
                <a:sym typeface="Wingdings 2" pitchFamily="18" charset="2"/>
              </a:rPr>
              <a:t>우선사업과제</a:t>
            </a:r>
            <a:r>
              <a:rPr lang="ko-KR" altLang="en-US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 </a:t>
            </a:r>
            <a:r>
              <a:rPr lang="en-US" altLang="ko-KR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]</a:t>
            </a:r>
          </a:p>
          <a:p>
            <a:pPr>
              <a:lnSpc>
                <a:spcPct val="40000"/>
              </a:lnSpc>
              <a:buFont typeface="Wingdings" pitchFamily="2" charset="2"/>
              <a:buChar char="v"/>
            </a:pPr>
            <a:endParaRPr lang="en-US" altLang="ko-KR" sz="1400">
              <a:latin typeface="Impact" pitchFamily="34" charset="0"/>
              <a:ea typeface="굴림체" pitchFamily="49" charset="-127"/>
              <a:sym typeface="Wingdings 2" pitchFamily="18" charset="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sol.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영업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Material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정리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– e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마케팅 준비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,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상품기획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파트너쉽을 위한 회사의 소싱과 관계 정립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CRM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조직의 강화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새로운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SM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고객 창출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(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제조기업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)</a:t>
            </a:r>
            <a:endParaRPr lang="en-US" altLang="ko-KR" sz="1200">
              <a:latin typeface="Impact" pitchFamily="34" charset="0"/>
              <a:ea typeface="굴림체" pitchFamily="49" charset="-127"/>
              <a:sym typeface="Wingdings" pitchFamily="2" charset="2"/>
            </a:endParaRPr>
          </a:p>
        </p:txBody>
      </p:sp>
      <p:sp>
        <p:nvSpPr>
          <p:cNvPr id="21516" name="Rectangle 20"/>
          <p:cNvSpPr>
            <a:spLocks noChangeArrowheads="1"/>
          </p:cNvSpPr>
          <p:nvPr/>
        </p:nvSpPr>
        <p:spPr bwMode="auto">
          <a:xfrm>
            <a:off x="3276600" y="3617913"/>
            <a:ext cx="4000500" cy="263048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ko-KR" sz="1400">
              <a:latin typeface="Impact" pitchFamily="34" charset="0"/>
              <a:ea typeface="굴림체" pitchFamily="49" charset="-127"/>
              <a:sym typeface="Wingdings 2" pitchFamily="18" charset="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                                    [ </a:t>
            </a:r>
            <a:r>
              <a:rPr lang="ko-KR" altLang="en-US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우선 보완 과제 </a:t>
            </a:r>
            <a:r>
              <a:rPr lang="en-US" altLang="ko-KR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]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endParaRPr lang="en-US" altLang="ko-KR" sz="1400">
              <a:latin typeface="Impact" pitchFamily="34" charset="0"/>
              <a:ea typeface="굴림체" pitchFamily="49" charset="-127"/>
              <a:sym typeface="Wingdings 2" pitchFamily="18" charset="2"/>
            </a:endParaRPr>
          </a:p>
          <a:p>
            <a:pPr>
              <a:lnSpc>
                <a:spcPct val="135000"/>
              </a:lnSpc>
              <a:buFont typeface="Wingdings" pitchFamily="2" charset="2"/>
              <a:buChar char="v"/>
            </a:pP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아이티벤처 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Vision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수립</a:t>
            </a:r>
          </a:p>
          <a:p>
            <a:pPr>
              <a:lnSpc>
                <a:spcPct val="135000"/>
              </a:lnSpc>
              <a:buFont typeface="Wingdings" pitchFamily="2" charset="2"/>
              <a:buChar char="v"/>
            </a:pP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인력의 전문화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, </a:t>
            </a:r>
            <a:r>
              <a:rPr lang="ko-KR" altLang="en-US" sz="1200">
                <a:solidFill>
                  <a:schemeClr val="hlink"/>
                </a:solidFill>
                <a:latin typeface="Impact" pitchFamily="34" charset="0"/>
                <a:ea typeface="굴림체" pitchFamily="49" charset="-127"/>
                <a:sym typeface="Wingdings 2" pitchFamily="18" charset="2"/>
              </a:rPr>
              <a:t>경험 보유 인력의 확보</a:t>
            </a:r>
          </a:p>
          <a:p>
            <a:pPr>
              <a:lnSpc>
                <a:spcPct val="135000"/>
              </a:lnSpc>
              <a:buFont typeface="Wingdings" pitchFamily="2" charset="2"/>
              <a:buChar char="v"/>
            </a:pP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사업의 선택과 집중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(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한곳으로의 역량 집중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)</a:t>
            </a:r>
          </a:p>
          <a:p>
            <a:pPr>
              <a:lnSpc>
                <a:spcPct val="135000"/>
              </a:lnSpc>
              <a:buFont typeface="Wingdings" pitchFamily="2" charset="2"/>
              <a:buChar char="v"/>
            </a:pP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ERP nich Module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의 개발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/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상품화</a:t>
            </a:r>
          </a:p>
          <a:p>
            <a:pPr>
              <a:lnSpc>
                <a:spcPct val="135000"/>
              </a:lnSpc>
              <a:buFont typeface="Wingdings" pitchFamily="2" charset="2"/>
              <a:buChar char="v"/>
            </a:pP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Staff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조직강화</a:t>
            </a:r>
            <a:endParaRPr lang="ko-KR" altLang="en-US" sz="1200">
              <a:latin typeface="Impact" pitchFamily="34" charset="0"/>
              <a:ea typeface="굴림체" pitchFamily="49" charset="-127"/>
              <a:sym typeface="Wingdings" pitchFamily="2" charset="2"/>
            </a:endParaRPr>
          </a:p>
        </p:txBody>
      </p:sp>
      <p:sp>
        <p:nvSpPr>
          <p:cNvPr id="21517" name="Rectangle 21"/>
          <p:cNvSpPr>
            <a:spLocks noChangeArrowheads="1"/>
          </p:cNvSpPr>
          <p:nvPr/>
        </p:nvSpPr>
        <p:spPr bwMode="auto">
          <a:xfrm>
            <a:off x="7437438" y="2228850"/>
            <a:ext cx="2239962" cy="12430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              [ RISK </a:t>
            </a:r>
            <a:r>
              <a:rPr lang="ko-KR" altLang="en-US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포함과제 </a:t>
            </a:r>
            <a:r>
              <a:rPr lang="en-US" altLang="ko-KR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]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ko-KR" sz="1400">
              <a:latin typeface="Impact" pitchFamily="34" charset="0"/>
              <a:ea typeface="굴림체" pitchFamily="49" charset="-127"/>
              <a:sym typeface="Wingdings 2" pitchFamily="18" charset="2"/>
            </a:endParaRPr>
          </a:p>
          <a:p>
            <a:pPr>
              <a:lnSpc>
                <a:spcPct val="135000"/>
              </a:lnSpc>
              <a:buFont typeface="Wingdings" pitchFamily="2" charset="2"/>
              <a:buChar char="v"/>
            </a:pP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Regacy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의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Package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화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    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: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파트너사와  협조 추진</a:t>
            </a:r>
          </a:p>
          <a:p>
            <a:pPr>
              <a:lnSpc>
                <a:spcPct val="135000"/>
              </a:lnSpc>
              <a:buFont typeface="Wingdings" pitchFamily="2" charset="2"/>
              <a:buChar char="v"/>
            </a:pP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병원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ASP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진출</a:t>
            </a:r>
            <a:endParaRPr lang="ko-KR" altLang="en-US" sz="1200">
              <a:latin typeface="Impact" pitchFamily="34" charset="0"/>
              <a:ea typeface="굴림체" pitchFamily="49" charset="-127"/>
              <a:sym typeface="Wingdings" pitchFamily="2" charset="2"/>
            </a:endParaRPr>
          </a:p>
        </p:txBody>
      </p:sp>
      <p:sp>
        <p:nvSpPr>
          <p:cNvPr id="21518" name="Rectangle 22"/>
          <p:cNvSpPr>
            <a:spLocks noChangeArrowheads="1"/>
          </p:cNvSpPr>
          <p:nvPr/>
        </p:nvSpPr>
        <p:spPr bwMode="auto">
          <a:xfrm>
            <a:off x="7437438" y="3617913"/>
            <a:ext cx="2239962" cy="263048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         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            </a:t>
            </a:r>
            <a:r>
              <a:rPr lang="en-US" altLang="ko-KR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[ </a:t>
            </a:r>
            <a:r>
              <a:rPr lang="ko-KR" altLang="en-US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장기 보완 과제 </a:t>
            </a:r>
            <a:r>
              <a:rPr lang="en-US" altLang="ko-KR" sz="1400">
                <a:latin typeface="Impact" pitchFamily="34" charset="0"/>
                <a:ea typeface="굴림체" pitchFamily="49" charset="-127"/>
                <a:sym typeface="Wingdings 2" pitchFamily="18" charset="2"/>
              </a:rPr>
              <a:t>]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endParaRPr lang="en-US" altLang="ko-KR" sz="1400">
              <a:latin typeface="Impact" pitchFamily="34" charset="0"/>
              <a:ea typeface="굴림체" pitchFamily="49" charset="-127"/>
              <a:sym typeface="Wingdings 2" pitchFamily="18" charset="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전문경영능력 보완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   경쟁력 있는 자체 </a:t>
            </a:r>
            <a:r>
              <a:rPr lang="en-US" altLang="ko-KR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Sol </a:t>
            </a:r>
            <a:r>
              <a:rPr lang="ko-KR" altLang="en-US" sz="1200">
                <a:latin typeface="Impact" pitchFamily="34" charset="0"/>
                <a:ea typeface="굴림체" pitchFamily="49" charset="-127"/>
                <a:sym typeface="Wingdings 2" pitchFamily="18" charset="2"/>
              </a:rPr>
              <a:t>보유</a:t>
            </a:r>
            <a:endParaRPr lang="ko-KR" altLang="en-US" sz="1200">
              <a:latin typeface="Impact" pitchFamily="34" charset="0"/>
              <a:ea typeface="굴림체" pitchFamily="49" charset="-127"/>
              <a:sym typeface="Wingdings" pitchFamily="2" charset="2"/>
            </a:endParaRPr>
          </a:p>
        </p:txBody>
      </p:sp>
      <p:sp>
        <p:nvSpPr>
          <p:cNvPr id="21519" name="Rectangle 23"/>
          <p:cNvSpPr>
            <a:spLocks noChangeArrowheads="1"/>
          </p:cNvSpPr>
          <p:nvPr/>
        </p:nvSpPr>
        <p:spPr bwMode="auto">
          <a:xfrm>
            <a:off x="3276600" y="914400"/>
            <a:ext cx="4000500" cy="385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atin typeface="HY헤드라인M" pitchFamily="18" charset="-127"/>
                <a:ea typeface="HY헤드라인M" pitchFamily="18" charset="-127"/>
              </a:rPr>
              <a:t>기    회</a:t>
            </a:r>
          </a:p>
        </p:txBody>
      </p:sp>
      <p:sp>
        <p:nvSpPr>
          <p:cNvPr id="21520" name="Rectangle 24"/>
          <p:cNvSpPr>
            <a:spLocks noChangeArrowheads="1"/>
          </p:cNvSpPr>
          <p:nvPr/>
        </p:nvSpPr>
        <p:spPr bwMode="auto">
          <a:xfrm>
            <a:off x="7437438" y="914400"/>
            <a:ext cx="2239962" cy="385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r>
              <a:rPr lang="ko-KR" altLang="en-US" sz="1400">
                <a:latin typeface="HY헤드라인M" pitchFamily="18" charset="-127"/>
                <a:ea typeface="HY헤드라인M" pitchFamily="18" charset="-127"/>
              </a:rPr>
              <a:t>위    협</a:t>
            </a:r>
          </a:p>
        </p:txBody>
      </p:sp>
      <p:sp>
        <p:nvSpPr>
          <p:cNvPr id="21521" name="Rectangle 25"/>
          <p:cNvSpPr>
            <a:spLocks noChangeArrowheads="1"/>
          </p:cNvSpPr>
          <p:nvPr/>
        </p:nvSpPr>
        <p:spPr bwMode="auto">
          <a:xfrm>
            <a:off x="5743575" y="1352550"/>
            <a:ext cx="735013" cy="7302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FFFFF"/>
              </a:gs>
              <a:gs pos="100000">
                <a:srgbClr val="99CC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anchor="ctr"/>
          <a:lstStyle/>
          <a:p>
            <a:pPr algn="ctr"/>
            <a:r>
              <a:rPr lang="ko-KR" altLang="en-US" sz="1100"/>
              <a:t>업종별 </a:t>
            </a:r>
            <a:r>
              <a:rPr lang="en-US" altLang="ko-KR" sz="1100"/>
              <a:t>e-business </a:t>
            </a:r>
            <a:r>
              <a:rPr lang="ko-KR" altLang="en-US" sz="1100"/>
              <a:t>사업</a:t>
            </a:r>
          </a:p>
        </p:txBody>
      </p:sp>
      <p:sp>
        <p:nvSpPr>
          <p:cNvPr id="21522" name="Rectangle 26"/>
          <p:cNvSpPr>
            <a:spLocks noChangeArrowheads="1"/>
          </p:cNvSpPr>
          <p:nvPr/>
        </p:nvSpPr>
        <p:spPr bwMode="auto">
          <a:xfrm>
            <a:off x="4910138" y="1352550"/>
            <a:ext cx="733425" cy="7302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FFFFF"/>
              </a:gs>
              <a:gs pos="100000">
                <a:srgbClr val="99CC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altLang="ko-KR" sz="1100"/>
              <a:t>SI</a:t>
            </a:r>
            <a:r>
              <a:rPr lang="ko-KR" altLang="en-US" sz="1100"/>
              <a:t>시장의 성장</a:t>
            </a:r>
          </a:p>
        </p:txBody>
      </p:sp>
      <p:sp>
        <p:nvSpPr>
          <p:cNvPr id="21523" name="Rectangle 27"/>
          <p:cNvSpPr>
            <a:spLocks noChangeArrowheads="1"/>
          </p:cNvSpPr>
          <p:nvPr/>
        </p:nvSpPr>
        <p:spPr bwMode="auto">
          <a:xfrm>
            <a:off x="6542088" y="1352550"/>
            <a:ext cx="735012" cy="7302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FFFFF"/>
              </a:gs>
              <a:gs pos="100000">
                <a:srgbClr val="99CC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ko-KR" altLang="en-US" sz="1100"/>
              <a:t>메디슨의료생태계구축사업</a:t>
            </a:r>
          </a:p>
        </p:txBody>
      </p:sp>
      <p:sp>
        <p:nvSpPr>
          <p:cNvPr id="21524" name="Rectangle 28"/>
          <p:cNvSpPr>
            <a:spLocks noChangeArrowheads="1"/>
          </p:cNvSpPr>
          <p:nvPr/>
        </p:nvSpPr>
        <p:spPr bwMode="auto">
          <a:xfrm>
            <a:off x="4094163" y="1352550"/>
            <a:ext cx="735012" cy="7302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FFFFF"/>
              </a:gs>
              <a:gs pos="100000">
                <a:srgbClr val="99CC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en-US" altLang="ko-KR" sz="1100"/>
              <a:t>CRM</a:t>
            </a:r>
          </a:p>
          <a:p>
            <a:pPr algn="ctr">
              <a:lnSpc>
                <a:spcPct val="110000"/>
              </a:lnSpc>
            </a:pPr>
            <a:r>
              <a:rPr lang="ko-KR" altLang="en-US" sz="1100"/>
              <a:t>시장의 확대</a:t>
            </a:r>
          </a:p>
        </p:txBody>
      </p:sp>
      <p:sp>
        <p:nvSpPr>
          <p:cNvPr id="21525" name="Rectangle 29"/>
          <p:cNvSpPr>
            <a:spLocks noChangeArrowheads="1"/>
          </p:cNvSpPr>
          <p:nvPr/>
        </p:nvSpPr>
        <p:spPr bwMode="auto">
          <a:xfrm>
            <a:off x="3276600" y="1352550"/>
            <a:ext cx="735013" cy="73025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FFFFF"/>
              </a:gs>
              <a:gs pos="100000">
                <a:srgbClr val="99CCFF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anchor="ctr"/>
          <a:lstStyle/>
          <a:p>
            <a:pPr algn="ctr"/>
            <a:r>
              <a:rPr lang="en-US" altLang="ko-KR" sz="1100"/>
              <a:t>IT </a:t>
            </a:r>
            <a:r>
              <a:rPr lang="ko-KR" altLang="en-US" sz="1100"/>
              <a:t>아웃소싱 시장 확대</a:t>
            </a:r>
          </a:p>
        </p:txBody>
      </p:sp>
      <p:grpSp>
        <p:nvGrpSpPr>
          <p:cNvPr id="21526" name="Group 30"/>
          <p:cNvGrpSpPr>
            <a:grpSpLocks/>
          </p:cNvGrpSpPr>
          <p:nvPr/>
        </p:nvGrpSpPr>
        <p:grpSpPr bwMode="auto">
          <a:xfrm>
            <a:off x="381000" y="914400"/>
            <a:ext cx="2819400" cy="1143000"/>
            <a:chOff x="240" y="672"/>
            <a:chExt cx="1824" cy="720"/>
          </a:xfrm>
        </p:grpSpPr>
        <p:sp>
          <p:nvSpPr>
            <p:cNvPr id="59423" name="AutoShape 31"/>
            <p:cNvSpPr>
              <a:spLocks noChangeArrowheads="1"/>
            </p:cNvSpPr>
            <p:nvPr/>
          </p:nvSpPr>
          <p:spPr bwMode="auto">
            <a:xfrm>
              <a:off x="240" y="720"/>
              <a:ext cx="1824" cy="672"/>
            </a:xfrm>
            <a:prstGeom prst="rtTriangle">
              <a:avLst/>
            </a:prstGeom>
            <a:gradFill rotWithShape="0">
              <a:gsLst>
                <a:gs pos="0">
                  <a:srgbClr val="FFCC00">
                    <a:gamma/>
                    <a:tint val="18039"/>
                    <a:invGamma/>
                  </a:srgbClr>
                </a:gs>
                <a:gs pos="100000">
                  <a:srgbClr val="FFCC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spcBef>
                  <a:spcPct val="10000"/>
                </a:spcBef>
                <a:spcAft>
                  <a:spcPct val="10000"/>
                </a:spcAft>
                <a:buFont typeface="Wingdings" pitchFamily="2" charset="2"/>
                <a:buNone/>
                <a:defRPr/>
              </a:pPr>
              <a:r>
                <a:rPr lang="ko-KR" altLang="en-US" sz="1400">
                  <a:latin typeface="HY헤드라인M" pitchFamily="18" charset="-127"/>
                  <a:ea typeface="HY헤드라인M" pitchFamily="18" charset="-127"/>
                </a:rPr>
                <a:t>내적요소</a:t>
              </a:r>
            </a:p>
          </p:txBody>
        </p:sp>
        <p:sp>
          <p:nvSpPr>
            <p:cNvPr id="59424" name="AutoShape 32"/>
            <p:cNvSpPr>
              <a:spLocks noChangeArrowheads="1"/>
            </p:cNvSpPr>
            <p:nvPr/>
          </p:nvSpPr>
          <p:spPr bwMode="auto">
            <a:xfrm rot="10800000">
              <a:off x="240" y="672"/>
              <a:ext cx="1824" cy="672"/>
            </a:xfrm>
            <a:prstGeom prst="rtTriangle">
              <a:avLst/>
            </a:prstGeom>
            <a:gradFill rotWithShape="0">
              <a:gsLst>
                <a:gs pos="0">
                  <a:srgbClr val="FFCC00">
                    <a:gamma/>
                    <a:tint val="9020"/>
                    <a:invGamma/>
                  </a:srgbClr>
                </a:gs>
                <a:gs pos="100000">
                  <a:srgbClr val="FFCC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rot="10800000" wrap="none" anchor="ctr"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  <a:buFont typeface="Wingdings" pitchFamily="2" charset="2"/>
                <a:buNone/>
                <a:defRPr/>
              </a:pPr>
              <a:endParaRPr lang="ko-KR" altLang="ko-KR" sz="1300">
                <a:latin typeface="휴먼새내기체" pitchFamily="18" charset="-127"/>
                <a:ea typeface="휴먼새내기체" pitchFamily="18" charset="-127"/>
              </a:endParaRP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1248" y="864"/>
              <a:ext cx="720" cy="1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00"/>
                </a:gs>
              </a:gsLst>
              <a:lin ang="0" scaled="1"/>
            </a:gradFill>
            <a:ln w="12700" cap="sq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  <a:buFont typeface="Wingdings" pitchFamily="2" charset="2"/>
                <a:buNone/>
              </a:pPr>
              <a:r>
                <a:rPr lang="ko-KR" altLang="en-US" sz="1400">
                  <a:latin typeface="HY헤드라인M" pitchFamily="18" charset="-127"/>
                  <a:ea typeface="HY헤드라인M" pitchFamily="18" charset="-127"/>
                </a:rPr>
                <a:t>외적요소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727C5EFA-3DD7-4990-A235-EC5FB46AC4D0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3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1295400" y="2333625"/>
            <a:ext cx="24384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lIns="18000" tIns="0" rIns="1800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400" b="1">
                <a:latin typeface="Arial" charset="0"/>
              </a:rPr>
              <a:t>기회</a:t>
            </a:r>
            <a:r>
              <a:rPr lang="en-US" altLang="ko-KR" sz="1400" b="1">
                <a:latin typeface="Arial" charset="0"/>
              </a:rPr>
              <a:t>(O)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SWOT </a:t>
            </a:r>
            <a:r>
              <a:rPr lang="ko-KR" altLang="en-US" smtClean="0"/>
              <a:t>매트릭스의 생성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733800" y="1524000"/>
            <a:ext cx="2438400" cy="812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70000"/>
              </a:lnSpc>
              <a:defRPr/>
            </a:pPr>
            <a:r>
              <a:rPr lang="ko-KR" altLang="en-US" sz="1400" b="1">
                <a:latin typeface="Arial" charset="0"/>
              </a:rPr>
              <a:t>강점</a:t>
            </a:r>
            <a:r>
              <a:rPr lang="en-US" altLang="ko-KR" sz="1400" b="1">
                <a:latin typeface="Arial" charset="0"/>
              </a:rPr>
              <a:t>(S)</a:t>
            </a:r>
          </a:p>
          <a:p>
            <a:pPr algn="ctr">
              <a:lnSpc>
                <a:spcPct val="170000"/>
              </a:lnSpc>
              <a:defRPr/>
            </a:pPr>
            <a:r>
              <a:rPr lang="en-US" altLang="ko-KR" sz="1400" b="1">
                <a:latin typeface="Arial" charset="0"/>
              </a:rPr>
              <a:t>5~10</a:t>
            </a:r>
            <a:r>
              <a:rPr lang="ko-KR" altLang="en-US" sz="1400" b="1">
                <a:latin typeface="Arial" charset="0"/>
              </a:rPr>
              <a:t>개의 강점을 나열함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72200" y="1524000"/>
            <a:ext cx="2438400" cy="812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70000"/>
              </a:lnSpc>
              <a:defRPr/>
            </a:pPr>
            <a:r>
              <a:rPr lang="ko-KR" altLang="en-US" sz="1400" b="1">
                <a:latin typeface="Arial" charset="0"/>
              </a:rPr>
              <a:t>약점</a:t>
            </a:r>
            <a:r>
              <a:rPr lang="en-US" altLang="ko-KR" sz="1400" b="1">
                <a:latin typeface="Arial" charset="0"/>
              </a:rPr>
              <a:t>(S)</a:t>
            </a:r>
          </a:p>
          <a:p>
            <a:pPr algn="ctr">
              <a:lnSpc>
                <a:spcPct val="170000"/>
              </a:lnSpc>
              <a:defRPr/>
            </a:pPr>
            <a:r>
              <a:rPr lang="en-US" altLang="ko-KR" sz="1400" b="1">
                <a:latin typeface="Arial" charset="0"/>
              </a:rPr>
              <a:t>5~10</a:t>
            </a:r>
            <a:r>
              <a:rPr lang="ko-KR" altLang="en-US" sz="1400" b="1">
                <a:latin typeface="Arial" charset="0"/>
              </a:rPr>
              <a:t>개의 약점을 나열함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295400" y="1524000"/>
            <a:ext cx="2438400" cy="812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>
              <a:lnSpc>
                <a:spcPct val="200000"/>
              </a:lnSpc>
            </a:pPr>
            <a:r>
              <a:rPr lang="en-US" altLang="ko-KR" sz="1400" b="1">
                <a:latin typeface="Arial" charset="0"/>
              </a:rPr>
              <a:t>                                 </a:t>
            </a:r>
            <a:r>
              <a:rPr lang="ko-KR" altLang="en-US" sz="1400" b="1">
                <a:latin typeface="Arial" charset="0"/>
              </a:rPr>
              <a:t>내적요소</a:t>
            </a:r>
          </a:p>
          <a:p>
            <a:pPr>
              <a:lnSpc>
                <a:spcPct val="170000"/>
              </a:lnSpc>
            </a:pPr>
            <a:r>
              <a:rPr lang="ko-KR" altLang="en-US" sz="1400" b="1">
                <a:latin typeface="Arial" charset="0"/>
              </a:rPr>
              <a:t>외적요소</a:t>
            </a:r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auto">
          <a:xfrm>
            <a:off x="1295400" y="1524000"/>
            <a:ext cx="2438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5129" name="AutoShape 8"/>
          <p:cNvCxnSpPr>
            <a:cxnSpLocks noChangeShapeType="1"/>
            <a:stCxn id="17412" idx="1"/>
            <a:endCxn id="17412" idx="3"/>
          </p:cNvCxnSpPr>
          <p:nvPr/>
        </p:nvCxnSpPr>
        <p:spPr bwMode="auto">
          <a:xfrm>
            <a:off x="6172200" y="1930400"/>
            <a:ext cx="2438400" cy="0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5130" name="AutoShape 9"/>
          <p:cNvCxnSpPr>
            <a:cxnSpLocks noChangeShapeType="1"/>
            <a:stCxn id="5127" idx="3"/>
            <a:endCxn id="17412" idx="1"/>
          </p:cNvCxnSpPr>
          <p:nvPr/>
        </p:nvCxnSpPr>
        <p:spPr bwMode="auto">
          <a:xfrm>
            <a:off x="3733800" y="1930400"/>
            <a:ext cx="2438400" cy="0"/>
          </a:xfrm>
          <a:prstGeom prst="straightConnector1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cxn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3733800" y="2333625"/>
            <a:ext cx="2438400" cy="33337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400" b="1">
                <a:latin typeface="Arial" charset="0"/>
              </a:rPr>
              <a:t>SO </a:t>
            </a:r>
            <a:r>
              <a:rPr lang="ko-KR" altLang="en-US" sz="1400" b="1">
                <a:latin typeface="Arial" charset="0"/>
              </a:rPr>
              <a:t>전략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172200" y="2333625"/>
            <a:ext cx="2438400" cy="33337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400" b="1">
                <a:latin typeface="Arial" charset="0"/>
              </a:rPr>
              <a:t>WO </a:t>
            </a:r>
            <a:r>
              <a:rPr lang="ko-KR" altLang="en-US" sz="1400" b="1">
                <a:latin typeface="Arial" charset="0"/>
              </a:rPr>
              <a:t>전략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1295400" y="2667000"/>
            <a:ext cx="2438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lIns="18000" tIns="0" rIns="1800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400">
                <a:latin typeface="Arial" charset="0"/>
              </a:rPr>
              <a:t>5~10 </a:t>
            </a:r>
            <a:r>
              <a:rPr lang="ko-KR" altLang="en-US" sz="1400">
                <a:latin typeface="Arial" charset="0"/>
              </a:rPr>
              <a:t>개의 외적인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기회를 나열함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733800" y="2667000"/>
            <a:ext cx="2438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여기서 기회의 이점을 얻기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위해 강점을 활용하는 전략을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생성함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6172200" y="2667000"/>
            <a:ext cx="2438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여기서 약점을 극복하면서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기회의 이점을 살리는 전략을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생성함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295400" y="3657600"/>
            <a:ext cx="243840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lIns="18000" tIns="0" rIns="1800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400" b="1">
                <a:latin typeface="Arial" charset="0"/>
              </a:rPr>
              <a:t>위협</a:t>
            </a:r>
            <a:r>
              <a:rPr lang="en-US" altLang="ko-KR" sz="1400" b="1">
                <a:latin typeface="Arial" charset="0"/>
              </a:rPr>
              <a:t>(T)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3733800" y="3657600"/>
            <a:ext cx="2438400" cy="33337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400" b="1">
                <a:latin typeface="Arial" charset="0"/>
              </a:rPr>
              <a:t>ST </a:t>
            </a:r>
            <a:r>
              <a:rPr lang="ko-KR" altLang="en-US" sz="1400" b="1">
                <a:latin typeface="Arial" charset="0"/>
              </a:rPr>
              <a:t>전략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6172200" y="3657600"/>
            <a:ext cx="2438400" cy="333375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400" b="1">
                <a:latin typeface="Arial" charset="0"/>
              </a:rPr>
              <a:t>WT </a:t>
            </a:r>
            <a:r>
              <a:rPr lang="ko-KR" altLang="en-US" sz="1400" b="1">
                <a:latin typeface="Arial" charset="0"/>
              </a:rPr>
              <a:t>전략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295400" y="3990975"/>
            <a:ext cx="2438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lIns="18000" tIns="0" rIns="1800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400">
                <a:latin typeface="Arial" charset="0"/>
              </a:rPr>
              <a:t>5~10 </a:t>
            </a:r>
            <a:r>
              <a:rPr lang="ko-KR" altLang="en-US" sz="1400">
                <a:latin typeface="Arial" charset="0"/>
              </a:rPr>
              <a:t>개의 외적인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위협을 나열함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3733800" y="3990975"/>
            <a:ext cx="2438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여기서 위협을 피하기 위해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강점을 활용하는 전략을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생성함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6172200" y="3990975"/>
            <a:ext cx="2438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여기서 약점을 최소화 하고</a:t>
            </a:r>
          </a:p>
          <a:p>
            <a:pPr algn="ctr">
              <a:lnSpc>
                <a:spcPct val="130000"/>
              </a:lnSpc>
              <a:defRPr/>
            </a:pPr>
            <a:r>
              <a:rPr lang="ko-KR" altLang="en-US" sz="1400">
                <a:latin typeface="Arial" charset="0"/>
              </a:rPr>
              <a:t>위협을 피하는 전략을 생성함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19EB9229-01A7-40A6-88B5-06AD86DD0FCF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4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SWOT </a:t>
            </a:r>
            <a:r>
              <a:rPr lang="ko-KR" altLang="en-US" smtClean="0"/>
              <a:t>분석표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762000" y="914400"/>
            <a:ext cx="2286000" cy="76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/>
              <a:t>사업과 환경이해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6875463" y="914400"/>
            <a:ext cx="2286000" cy="76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/>
              <a:t>경영목표를 달성하기</a:t>
            </a:r>
          </a:p>
          <a:p>
            <a:pPr algn="ctr">
              <a:defRPr/>
            </a:pPr>
            <a:r>
              <a:rPr lang="ko-KR" altLang="en-US" sz="1400"/>
              <a:t>위한 기본전략과제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540125" y="914400"/>
            <a:ext cx="2819400" cy="762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/>
              <a:t>강점을 살리고</a:t>
            </a:r>
            <a:r>
              <a:rPr lang="en-US" altLang="ko-KR" sz="1400"/>
              <a:t>/</a:t>
            </a:r>
            <a:r>
              <a:rPr lang="ko-KR" altLang="en-US" sz="1400"/>
              <a:t>약점을 보완한다</a:t>
            </a:r>
          </a:p>
          <a:p>
            <a:pPr algn="ctr">
              <a:defRPr/>
            </a:pPr>
            <a:r>
              <a:rPr lang="ko-KR" altLang="en-US" sz="1400"/>
              <a:t>기회를 포착하고</a:t>
            </a:r>
            <a:r>
              <a:rPr lang="en-US" altLang="ko-KR" sz="1400"/>
              <a:t>/</a:t>
            </a:r>
            <a:r>
              <a:rPr lang="ko-KR" altLang="en-US" sz="1400"/>
              <a:t>위협을 피한다</a:t>
            </a:r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3106738" y="990600"/>
            <a:ext cx="381000" cy="609600"/>
          </a:xfrm>
          <a:prstGeom prst="rightArrow">
            <a:avLst>
              <a:gd name="adj1" fmla="val 50000"/>
              <a:gd name="adj2" fmla="val 5803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6435725" y="990600"/>
            <a:ext cx="381000" cy="609600"/>
          </a:xfrm>
          <a:prstGeom prst="rightArrow">
            <a:avLst>
              <a:gd name="adj1" fmla="val 50000"/>
              <a:gd name="adj2" fmla="val 5803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371600" y="31242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ko-KR" altLang="en-US" sz="1400"/>
              <a:t>품종이 다양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762000" y="3124200"/>
            <a:ext cx="6096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600"/>
              <a:t>강점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37338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41910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46482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51054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9" name="Rectangle 14"/>
          <p:cNvSpPr>
            <a:spLocks noChangeArrowheads="1"/>
          </p:cNvSpPr>
          <p:nvPr/>
        </p:nvSpPr>
        <p:spPr bwMode="auto">
          <a:xfrm>
            <a:off x="55626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160" name="Rectangle 15"/>
          <p:cNvSpPr>
            <a:spLocks noChangeArrowheads="1"/>
          </p:cNvSpPr>
          <p:nvPr/>
        </p:nvSpPr>
        <p:spPr bwMode="auto">
          <a:xfrm>
            <a:off x="60198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1" name="Rectangle 16"/>
          <p:cNvSpPr>
            <a:spLocks noChangeArrowheads="1"/>
          </p:cNvSpPr>
          <p:nvPr/>
        </p:nvSpPr>
        <p:spPr bwMode="auto">
          <a:xfrm>
            <a:off x="64770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162" name="Rectangle 17"/>
          <p:cNvSpPr>
            <a:spLocks noChangeArrowheads="1"/>
          </p:cNvSpPr>
          <p:nvPr/>
        </p:nvSpPr>
        <p:spPr bwMode="auto">
          <a:xfrm>
            <a:off x="69342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3" name="Rectangle 18"/>
          <p:cNvSpPr>
            <a:spLocks noChangeArrowheads="1"/>
          </p:cNvSpPr>
          <p:nvPr/>
        </p:nvSpPr>
        <p:spPr bwMode="auto">
          <a:xfrm>
            <a:off x="7391400" y="3124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4" name="Rectangle 19"/>
          <p:cNvSpPr>
            <a:spLocks noChangeArrowheads="1"/>
          </p:cNvSpPr>
          <p:nvPr/>
        </p:nvSpPr>
        <p:spPr bwMode="auto">
          <a:xfrm>
            <a:off x="7848600" y="3124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16</a:t>
            </a:r>
          </a:p>
        </p:txBody>
      </p:sp>
      <p:sp>
        <p:nvSpPr>
          <p:cNvPr id="6165" name="Rectangle 20"/>
          <p:cNvSpPr>
            <a:spLocks noChangeArrowheads="1"/>
          </p:cNvSpPr>
          <p:nvPr/>
        </p:nvSpPr>
        <p:spPr bwMode="auto">
          <a:xfrm>
            <a:off x="1371600" y="34290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ko-KR" altLang="en-US" sz="1400"/>
              <a:t>고품질</a:t>
            </a:r>
            <a:r>
              <a:rPr lang="en-US" altLang="ko-KR" sz="1400"/>
              <a:t>, </a:t>
            </a:r>
            <a:r>
              <a:rPr lang="ko-KR" altLang="en-US" sz="1400"/>
              <a:t>신뢰성</a:t>
            </a:r>
          </a:p>
        </p:txBody>
      </p:sp>
      <p:sp>
        <p:nvSpPr>
          <p:cNvPr id="6166" name="Rectangle 21"/>
          <p:cNvSpPr>
            <a:spLocks noChangeArrowheads="1"/>
          </p:cNvSpPr>
          <p:nvPr/>
        </p:nvSpPr>
        <p:spPr bwMode="auto">
          <a:xfrm>
            <a:off x="37338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7" name="Rectangle 22"/>
          <p:cNvSpPr>
            <a:spLocks noChangeArrowheads="1"/>
          </p:cNvSpPr>
          <p:nvPr/>
        </p:nvSpPr>
        <p:spPr bwMode="auto">
          <a:xfrm>
            <a:off x="41910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46482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51054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170" name="Rectangle 25"/>
          <p:cNvSpPr>
            <a:spLocks noChangeArrowheads="1"/>
          </p:cNvSpPr>
          <p:nvPr/>
        </p:nvSpPr>
        <p:spPr bwMode="auto">
          <a:xfrm>
            <a:off x="55626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1" name="Rectangle 26"/>
          <p:cNvSpPr>
            <a:spLocks noChangeArrowheads="1"/>
          </p:cNvSpPr>
          <p:nvPr/>
        </p:nvSpPr>
        <p:spPr bwMode="auto">
          <a:xfrm>
            <a:off x="60198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172" name="Rectangle 27"/>
          <p:cNvSpPr>
            <a:spLocks noChangeArrowheads="1"/>
          </p:cNvSpPr>
          <p:nvPr/>
        </p:nvSpPr>
        <p:spPr bwMode="auto">
          <a:xfrm>
            <a:off x="64770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173" name="Rectangle 28"/>
          <p:cNvSpPr>
            <a:spLocks noChangeArrowheads="1"/>
          </p:cNvSpPr>
          <p:nvPr/>
        </p:nvSpPr>
        <p:spPr bwMode="auto">
          <a:xfrm>
            <a:off x="69342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4" name="Rectangle 29"/>
          <p:cNvSpPr>
            <a:spLocks noChangeArrowheads="1"/>
          </p:cNvSpPr>
          <p:nvPr/>
        </p:nvSpPr>
        <p:spPr bwMode="auto">
          <a:xfrm>
            <a:off x="7391400" y="3429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175" name="Rectangle 30"/>
          <p:cNvSpPr>
            <a:spLocks noChangeArrowheads="1"/>
          </p:cNvSpPr>
          <p:nvPr/>
        </p:nvSpPr>
        <p:spPr bwMode="auto">
          <a:xfrm>
            <a:off x="7848600" y="34290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19</a:t>
            </a:r>
          </a:p>
        </p:txBody>
      </p:sp>
      <p:sp>
        <p:nvSpPr>
          <p:cNvPr id="6176" name="Rectangle 31"/>
          <p:cNvSpPr>
            <a:spLocks noChangeArrowheads="1"/>
          </p:cNvSpPr>
          <p:nvPr/>
        </p:nvSpPr>
        <p:spPr bwMode="auto">
          <a:xfrm>
            <a:off x="1371600" y="37338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ko-KR" altLang="en-US" sz="1400"/>
              <a:t>일괄생산</a:t>
            </a:r>
            <a:r>
              <a:rPr lang="en-US" altLang="ko-KR" sz="1400"/>
              <a:t>, </a:t>
            </a:r>
            <a:r>
              <a:rPr lang="ko-KR" altLang="en-US" sz="1400"/>
              <a:t>자동화</a:t>
            </a:r>
          </a:p>
        </p:txBody>
      </p:sp>
      <p:sp>
        <p:nvSpPr>
          <p:cNvPr id="6177" name="Rectangle 32"/>
          <p:cNvSpPr>
            <a:spLocks noChangeArrowheads="1"/>
          </p:cNvSpPr>
          <p:nvPr/>
        </p:nvSpPr>
        <p:spPr bwMode="auto">
          <a:xfrm>
            <a:off x="37338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178" name="Rectangle 33"/>
          <p:cNvSpPr>
            <a:spLocks noChangeArrowheads="1"/>
          </p:cNvSpPr>
          <p:nvPr/>
        </p:nvSpPr>
        <p:spPr bwMode="auto">
          <a:xfrm>
            <a:off x="41910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79" name="Rectangle 34"/>
          <p:cNvSpPr>
            <a:spLocks noChangeArrowheads="1"/>
          </p:cNvSpPr>
          <p:nvPr/>
        </p:nvSpPr>
        <p:spPr bwMode="auto">
          <a:xfrm>
            <a:off x="46482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180" name="Rectangle 35"/>
          <p:cNvSpPr>
            <a:spLocks noChangeArrowheads="1"/>
          </p:cNvSpPr>
          <p:nvPr/>
        </p:nvSpPr>
        <p:spPr bwMode="auto">
          <a:xfrm>
            <a:off x="51054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1" name="Rectangle 36"/>
          <p:cNvSpPr>
            <a:spLocks noChangeArrowheads="1"/>
          </p:cNvSpPr>
          <p:nvPr/>
        </p:nvSpPr>
        <p:spPr bwMode="auto">
          <a:xfrm>
            <a:off x="55626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2" name="Rectangle 37"/>
          <p:cNvSpPr>
            <a:spLocks noChangeArrowheads="1"/>
          </p:cNvSpPr>
          <p:nvPr/>
        </p:nvSpPr>
        <p:spPr bwMode="auto">
          <a:xfrm>
            <a:off x="60198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3" name="Rectangle 38"/>
          <p:cNvSpPr>
            <a:spLocks noChangeArrowheads="1"/>
          </p:cNvSpPr>
          <p:nvPr/>
        </p:nvSpPr>
        <p:spPr bwMode="auto">
          <a:xfrm>
            <a:off x="64770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4" name="Rectangle 39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5" name="Rectangle 40"/>
          <p:cNvSpPr>
            <a:spLocks noChangeArrowheads="1"/>
          </p:cNvSpPr>
          <p:nvPr/>
        </p:nvSpPr>
        <p:spPr bwMode="auto">
          <a:xfrm>
            <a:off x="7391400" y="3733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6" name="Rectangle 41"/>
          <p:cNvSpPr>
            <a:spLocks noChangeArrowheads="1"/>
          </p:cNvSpPr>
          <p:nvPr/>
        </p:nvSpPr>
        <p:spPr bwMode="auto">
          <a:xfrm>
            <a:off x="7848600" y="37338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8</a:t>
            </a:r>
          </a:p>
        </p:txBody>
      </p:sp>
      <p:sp>
        <p:nvSpPr>
          <p:cNvPr id="6187" name="Rectangle 42"/>
          <p:cNvSpPr>
            <a:spLocks noChangeArrowheads="1"/>
          </p:cNvSpPr>
          <p:nvPr/>
        </p:nvSpPr>
        <p:spPr bwMode="auto">
          <a:xfrm>
            <a:off x="1371600" y="40386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ko-KR" altLang="en-US" sz="1400"/>
              <a:t>해외경험</a:t>
            </a:r>
          </a:p>
        </p:txBody>
      </p:sp>
      <p:sp>
        <p:nvSpPr>
          <p:cNvPr id="6188" name="Rectangle 43"/>
          <p:cNvSpPr>
            <a:spLocks noChangeArrowheads="1"/>
          </p:cNvSpPr>
          <p:nvPr/>
        </p:nvSpPr>
        <p:spPr bwMode="auto">
          <a:xfrm>
            <a:off x="37338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89" name="Rectangle 44"/>
          <p:cNvSpPr>
            <a:spLocks noChangeArrowheads="1"/>
          </p:cNvSpPr>
          <p:nvPr/>
        </p:nvSpPr>
        <p:spPr bwMode="auto">
          <a:xfrm>
            <a:off x="41910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0" name="Rectangle 45"/>
          <p:cNvSpPr>
            <a:spLocks noChangeArrowheads="1"/>
          </p:cNvSpPr>
          <p:nvPr/>
        </p:nvSpPr>
        <p:spPr bwMode="auto">
          <a:xfrm>
            <a:off x="46482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1" name="Rectangle 46"/>
          <p:cNvSpPr>
            <a:spLocks noChangeArrowheads="1"/>
          </p:cNvSpPr>
          <p:nvPr/>
        </p:nvSpPr>
        <p:spPr bwMode="auto">
          <a:xfrm>
            <a:off x="51054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192" name="Rectangle 47"/>
          <p:cNvSpPr>
            <a:spLocks noChangeArrowheads="1"/>
          </p:cNvSpPr>
          <p:nvPr/>
        </p:nvSpPr>
        <p:spPr bwMode="auto">
          <a:xfrm>
            <a:off x="55626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3" name="Rectangle 48"/>
          <p:cNvSpPr>
            <a:spLocks noChangeArrowheads="1"/>
          </p:cNvSpPr>
          <p:nvPr/>
        </p:nvSpPr>
        <p:spPr bwMode="auto">
          <a:xfrm>
            <a:off x="60198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4" name="Rectangle 49"/>
          <p:cNvSpPr>
            <a:spLocks noChangeArrowheads="1"/>
          </p:cNvSpPr>
          <p:nvPr/>
        </p:nvSpPr>
        <p:spPr bwMode="auto">
          <a:xfrm>
            <a:off x="64770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5" name="Rectangle 50"/>
          <p:cNvSpPr>
            <a:spLocks noChangeArrowheads="1"/>
          </p:cNvSpPr>
          <p:nvPr/>
        </p:nvSpPr>
        <p:spPr bwMode="auto">
          <a:xfrm>
            <a:off x="69342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6" name="Rectangle 51"/>
          <p:cNvSpPr>
            <a:spLocks noChangeArrowheads="1"/>
          </p:cNvSpPr>
          <p:nvPr/>
        </p:nvSpPr>
        <p:spPr bwMode="auto">
          <a:xfrm>
            <a:off x="7391400" y="4038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97" name="Rectangle 52"/>
          <p:cNvSpPr>
            <a:spLocks noChangeArrowheads="1"/>
          </p:cNvSpPr>
          <p:nvPr/>
        </p:nvSpPr>
        <p:spPr bwMode="auto">
          <a:xfrm>
            <a:off x="7848600" y="4038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5</a:t>
            </a:r>
          </a:p>
        </p:txBody>
      </p:sp>
      <p:sp>
        <p:nvSpPr>
          <p:cNvPr id="6198" name="Rectangle 53"/>
          <p:cNvSpPr>
            <a:spLocks noChangeArrowheads="1"/>
          </p:cNvSpPr>
          <p:nvPr/>
        </p:nvSpPr>
        <p:spPr bwMode="auto">
          <a:xfrm>
            <a:off x="1371600" y="43434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ko-KR" altLang="en-US" sz="1400"/>
              <a:t>기술력</a:t>
            </a:r>
          </a:p>
        </p:txBody>
      </p:sp>
      <p:sp>
        <p:nvSpPr>
          <p:cNvPr id="6199" name="Rectangle 54"/>
          <p:cNvSpPr>
            <a:spLocks noChangeArrowheads="1"/>
          </p:cNvSpPr>
          <p:nvPr/>
        </p:nvSpPr>
        <p:spPr bwMode="auto">
          <a:xfrm>
            <a:off x="37338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00" name="Rectangle 55"/>
          <p:cNvSpPr>
            <a:spLocks noChangeArrowheads="1"/>
          </p:cNvSpPr>
          <p:nvPr/>
        </p:nvSpPr>
        <p:spPr bwMode="auto">
          <a:xfrm>
            <a:off x="41910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201" name="Rectangle 56"/>
          <p:cNvSpPr>
            <a:spLocks noChangeArrowheads="1"/>
          </p:cNvSpPr>
          <p:nvPr/>
        </p:nvSpPr>
        <p:spPr bwMode="auto">
          <a:xfrm>
            <a:off x="46482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02" name="Rectangle 57"/>
          <p:cNvSpPr>
            <a:spLocks noChangeArrowheads="1"/>
          </p:cNvSpPr>
          <p:nvPr/>
        </p:nvSpPr>
        <p:spPr bwMode="auto">
          <a:xfrm>
            <a:off x="51054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03" name="Rectangle 58"/>
          <p:cNvSpPr>
            <a:spLocks noChangeArrowheads="1"/>
          </p:cNvSpPr>
          <p:nvPr/>
        </p:nvSpPr>
        <p:spPr bwMode="auto">
          <a:xfrm>
            <a:off x="55626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04" name="Rectangle 59"/>
          <p:cNvSpPr>
            <a:spLocks noChangeArrowheads="1"/>
          </p:cNvSpPr>
          <p:nvPr/>
        </p:nvSpPr>
        <p:spPr bwMode="auto">
          <a:xfrm>
            <a:off x="60198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05" name="Rectangle 60"/>
          <p:cNvSpPr>
            <a:spLocks noChangeArrowheads="1"/>
          </p:cNvSpPr>
          <p:nvPr/>
        </p:nvSpPr>
        <p:spPr bwMode="auto">
          <a:xfrm>
            <a:off x="64770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06" name="Rectangle 61"/>
          <p:cNvSpPr>
            <a:spLocks noChangeArrowheads="1"/>
          </p:cNvSpPr>
          <p:nvPr/>
        </p:nvSpPr>
        <p:spPr bwMode="auto">
          <a:xfrm>
            <a:off x="69342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07" name="Rectangle 62"/>
          <p:cNvSpPr>
            <a:spLocks noChangeArrowheads="1"/>
          </p:cNvSpPr>
          <p:nvPr/>
        </p:nvSpPr>
        <p:spPr bwMode="auto">
          <a:xfrm>
            <a:off x="7391400" y="4343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208" name="Rectangle 63"/>
          <p:cNvSpPr>
            <a:spLocks noChangeArrowheads="1"/>
          </p:cNvSpPr>
          <p:nvPr/>
        </p:nvSpPr>
        <p:spPr bwMode="auto">
          <a:xfrm>
            <a:off x="7848600" y="43434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28</a:t>
            </a:r>
          </a:p>
        </p:txBody>
      </p:sp>
      <p:sp>
        <p:nvSpPr>
          <p:cNvPr id="6209" name="Rectangle 64"/>
          <p:cNvSpPr>
            <a:spLocks noChangeArrowheads="1"/>
          </p:cNvSpPr>
          <p:nvPr/>
        </p:nvSpPr>
        <p:spPr bwMode="auto">
          <a:xfrm>
            <a:off x="1371600" y="46482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ko-KR" altLang="en-US" sz="1400"/>
              <a:t>판매거점이 적다</a:t>
            </a:r>
          </a:p>
        </p:txBody>
      </p:sp>
      <p:sp>
        <p:nvSpPr>
          <p:cNvPr id="6210" name="Rectangle 65"/>
          <p:cNvSpPr>
            <a:spLocks noChangeArrowheads="1"/>
          </p:cNvSpPr>
          <p:nvPr/>
        </p:nvSpPr>
        <p:spPr bwMode="auto">
          <a:xfrm>
            <a:off x="37338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1" name="Rectangle 66"/>
          <p:cNvSpPr>
            <a:spLocks noChangeArrowheads="1"/>
          </p:cNvSpPr>
          <p:nvPr/>
        </p:nvSpPr>
        <p:spPr bwMode="auto">
          <a:xfrm>
            <a:off x="41910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2" name="Rectangle 67"/>
          <p:cNvSpPr>
            <a:spLocks noChangeArrowheads="1"/>
          </p:cNvSpPr>
          <p:nvPr/>
        </p:nvSpPr>
        <p:spPr bwMode="auto">
          <a:xfrm>
            <a:off x="46482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213" name="Rectangle 68"/>
          <p:cNvSpPr>
            <a:spLocks noChangeArrowheads="1"/>
          </p:cNvSpPr>
          <p:nvPr/>
        </p:nvSpPr>
        <p:spPr bwMode="auto">
          <a:xfrm>
            <a:off x="51054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14" name="Rectangle 69"/>
          <p:cNvSpPr>
            <a:spLocks noChangeArrowheads="1"/>
          </p:cNvSpPr>
          <p:nvPr/>
        </p:nvSpPr>
        <p:spPr bwMode="auto">
          <a:xfrm>
            <a:off x="55626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15" name="Rectangle 70"/>
          <p:cNvSpPr>
            <a:spLocks noChangeArrowheads="1"/>
          </p:cNvSpPr>
          <p:nvPr/>
        </p:nvSpPr>
        <p:spPr bwMode="auto">
          <a:xfrm>
            <a:off x="60198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6" name="Rectangle 71"/>
          <p:cNvSpPr>
            <a:spLocks noChangeArrowheads="1"/>
          </p:cNvSpPr>
          <p:nvPr/>
        </p:nvSpPr>
        <p:spPr bwMode="auto">
          <a:xfrm>
            <a:off x="64770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17" name="Rectangle 72"/>
          <p:cNvSpPr>
            <a:spLocks noChangeArrowheads="1"/>
          </p:cNvSpPr>
          <p:nvPr/>
        </p:nvSpPr>
        <p:spPr bwMode="auto">
          <a:xfrm>
            <a:off x="69342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18" name="Rectangle 73"/>
          <p:cNvSpPr>
            <a:spLocks noChangeArrowheads="1"/>
          </p:cNvSpPr>
          <p:nvPr/>
        </p:nvSpPr>
        <p:spPr bwMode="auto">
          <a:xfrm>
            <a:off x="7391400" y="46482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19" name="Rectangle 74"/>
          <p:cNvSpPr>
            <a:spLocks noChangeArrowheads="1"/>
          </p:cNvSpPr>
          <p:nvPr/>
        </p:nvSpPr>
        <p:spPr bwMode="auto">
          <a:xfrm>
            <a:off x="7848600" y="46482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17</a:t>
            </a:r>
          </a:p>
        </p:txBody>
      </p:sp>
      <p:sp>
        <p:nvSpPr>
          <p:cNvPr id="6220" name="Rectangle 75"/>
          <p:cNvSpPr>
            <a:spLocks noChangeArrowheads="1"/>
          </p:cNvSpPr>
          <p:nvPr/>
        </p:nvSpPr>
        <p:spPr bwMode="auto">
          <a:xfrm>
            <a:off x="1371600" y="49530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ko-KR" altLang="en-US" sz="1400"/>
              <a:t>지명도가 낮다</a:t>
            </a:r>
          </a:p>
        </p:txBody>
      </p:sp>
      <p:sp>
        <p:nvSpPr>
          <p:cNvPr id="6221" name="Rectangle 76"/>
          <p:cNvSpPr>
            <a:spLocks noChangeArrowheads="1"/>
          </p:cNvSpPr>
          <p:nvPr/>
        </p:nvSpPr>
        <p:spPr bwMode="auto">
          <a:xfrm>
            <a:off x="37338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22" name="Rectangle 77"/>
          <p:cNvSpPr>
            <a:spLocks noChangeArrowheads="1"/>
          </p:cNvSpPr>
          <p:nvPr/>
        </p:nvSpPr>
        <p:spPr bwMode="auto">
          <a:xfrm>
            <a:off x="41910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23" name="Rectangle 78"/>
          <p:cNvSpPr>
            <a:spLocks noChangeArrowheads="1"/>
          </p:cNvSpPr>
          <p:nvPr/>
        </p:nvSpPr>
        <p:spPr bwMode="auto">
          <a:xfrm>
            <a:off x="46482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24" name="Rectangle 79"/>
          <p:cNvSpPr>
            <a:spLocks noChangeArrowheads="1"/>
          </p:cNvSpPr>
          <p:nvPr/>
        </p:nvSpPr>
        <p:spPr bwMode="auto">
          <a:xfrm>
            <a:off x="51054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25" name="Rectangle 80"/>
          <p:cNvSpPr>
            <a:spLocks noChangeArrowheads="1"/>
          </p:cNvSpPr>
          <p:nvPr/>
        </p:nvSpPr>
        <p:spPr bwMode="auto">
          <a:xfrm>
            <a:off x="55626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226" name="Rectangle 81"/>
          <p:cNvSpPr>
            <a:spLocks noChangeArrowheads="1"/>
          </p:cNvSpPr>
          <p:nvPr/>
        </p:nvSpPr>
        <p:spPr bwMode="auto">
          <a:xfrm>
            <a:off x="60198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27" name="Rectangle 82"/>
          <p:cNvSpPr>
            <a:spLocks noChangeArrowheads="1"/>
          </p:cNvSpPr>
          <p:nvPr/>
        </p:nvSpPr>
        <p:spPr bwMode="auto">
          <a:xfrm>
            <a:off x="64770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28" name="Rectangle 83"/>
          <p:cNvSpPr>
            <a:spLocks noChangeArrowheads="1"/>
          </p:cNvSpPr>
          <p:nvPr/>
        </p:nvSpPr>
        <p:spPr bwMode="auto">
          <a:xfrm>
            <a:off x="69342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29" name="Rectangle 84"/>
          <p:cNvSpPr>
            <a:spLocks noChangeArrowheads="1"/>
          </p:cNvSpPr>
          <p:nvPr/>
        </p:nvSpPr>
        <p:spPr bwMode="auto">
          <a:xfrm>
            <a:off x="7391400" y="4953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0" name="Rectangle 85"/>
          <p:cNvSpPr>
            <a:spLocks noChangeArrowheads="1"/>
          </p:cNvSpPr>
          <p:nvPr/>
        </p:nvSpPr>
        <p:spPr bwMode="auto">
          <a:xfrm>
            <a:off x="7848600" y="49530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11</a:t>
            </a:r>
          </a:p>
        </p:txBody>
      </p:sp>
      <p:sp>
        <p:nvSpPr>
          <p:cNvPr id="6231" name="Rectangle 86"/>
          <p:cNvSpPr>
            <a:spLocks noChangeArrowheads="1"/>
          </p:cNvSpPr>
          <p:nvPr/>
        </p:nvSpPr>
        <p:spPr bwMode="auto">
          <a:xfrm>
            <a:off x="1371600" y="52578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ko-KR" altLang="en-US" sz="1400"/>
              <a:t>단납기 대응력</a:t>
            </a:r>
          </a:p>
        </p:txBody>
      </p:sp>
      <p:sp>
        <p:nvSpPr>
          <p:cNvPr id="6232" name="Rectangle 87"/>
          <p:cNvSpPr>
            <a:spLocks noChangeArrowheads="1"/>
          </p:cNvSpPr>
          <p:nvPr/>
        </p:nvSpPr>
        <p:spPr bwMode="auto">
          <a:xfrm>
            <a:off x="37338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3" name="Rectangle 88"/>
          <p:cNvSpPr>
            <a:spLocks noChangeArrowheads="1"/>
          </p:cNvSpPr>
          <p:nvPr/>
        </p:nvSpPr>
        <p:spPr bwMode="auto">
          <a:xfrm>
            <a:off x="41910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34" name="Rectangle 89"/>
          <p:cNvSpPr>
            <a:spLocks noChangeArrowheads="1"/>
          </p:cNvSpPr>
          <p:nvPr/>
        </p:nvSpPr>
        <p:spPr bwMode="auto">
          <a:xfrm>
            <a:off x="46482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235" name="Rectangle 90"/>
          <p:cNvSpPr>
            <a:spLocks noChangeArrowheads="1"/>
          </p:cNvSpPr>
          <p:nvPr/>
        </p:nvSpPr>
        <p:spPr bwMode="auto">
          <a:xfrm>
            <a:off x="51054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6" name="Rectangle 91"/>
          <p:cNvSpPr>
            <a:spLocks noChangeArrowheads="1"/>
          </p:cNvSpPr>
          <p:nvPr/>
        </p:nvSpPr>
        <p:spPr bwMode="auto">
          <a:xfrm>
            <a:off x="55626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7" name="Rectangle 92"/>
          <p:cNvSpPr>
            <a:spLocks noChangeArrowheads="1"/>
          </p:cNvSpPr>
          <p:nvPr/>
        </p:nvSpPr>
        <p:spPr bwMode="auto">
          <a:xfrm>
            <a:off x="60198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38" name="Rectangle 93"/>
          <p:cNvSpPr>
            <a:spLocks noChangeArrowheads="1"/>
          </p:cNvSpPr>
          <p:nvPr/>
        </p:nvSpPr>
        <p:spPr bwMode="auto">
          <a:xfrm>
            <a:off x="64770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39" name="Rectangle 94"/>
          <p:cNvSpPr>
            <a:spLocks noChangeArrowheads="1"/>
          </p:cNvSpPr>
          <p:nvPr/>
        </p:nvSpPr>
        <p:spPr bwMode="auto">
          <a:xfrm>
            <a:off x="69342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40" name="Rectangle 95"/>
          <p:cNvSpPr>
            <a:spLocks noChangeArrowheads="1"/>
          </p:cNvSpPr>
          <p:nvPr/>
        </p:nvSpPr>
        <p:spPr bwMode="auto">
          <a:xfrm>
            <a:off x="7391400" y="5257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41" name="Rectangle 96"/>
          <p:cNvSpPr>
            <a:spLocks noChangeArrowheads="1"/>
          </p:cNvSpPr>
          <p:nvPr/>
        </p:nvSpPr>
        <p:spPr bwMode="auto">
          <a:xfrm>
            <a:off x="7848600" y="52578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17</a:t>
            </a:r>
          </a:p>
        </p:txBody>
      </p:sp>
      <p:sp>
        <p:nvSpPr>
          <p:cNvPr id="6242" name="Rectangle 97"/>
          <p:cNvSpPr>
            <a:spLocks noChangeArrowheads="1"/>
          </p:cNvSpPr>
          <p:nvPr/>
        </p:nvSpPr>
        <p:spPr bwMode="auto">
          <a:xfrm>
            <a:off x="1371600" y="55626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400"/>
              <a:t>Claim </a:t>
            </a:r>
            <a:r>
              <a:rPr lang="ko-KR" altLang="en-US" sz="1400"/>
              <a:t>대응력</a:t>
            </a:r>
          </a:p>
        </p:txBody>
      </p:sp>
      <p:sp>
        <p:nvSpPr>
          <p:cNvPr id="6243" name="Rectangle 98"/>
          <p:cNvSpPr>
            <a:spLocks noChangeArrowheads="1"/>
          </p:cNvSpPr>
          <p:nvPr/>
        </p:nvSpPr>
        <p:spPr bwMode="auto">
          <a:xfrm>
            <a:off x="37338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44" name="Rectangle 99"/>
          <p:cNvSpPr>
            <a:spLocks noChangeArrowheads="1"/>
          </p:cNvSpPr>
          <p:nvPr/>
        </p:nvSpPr>
        <p:spPr bwMode="auto">
          <a:xfrm>
            <a:off x="41910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45" name="Rectangle 100"/>
          <p:cNvSpPr>
            <a:spLocks noChangeArrowheads="1"/>
          </p:cNvSpPr>
          <p:nvPr/>
        </p:nvSpPr>
        <p:spPr bwMode="auto">
          <a:xfrm>
            <a:off x="46482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46" name="Rectangle 101"/>
          <p:cNvSpPr>
            <a:spLocks noChangeArrowheads="1"/>
          </p:cNvSpPr>
          <p:nvPr/>
        </p:nvSpPr>
        <p:spPr bwMode="auto">
          <a:xfrm>
            <a:off x="51054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" name="Rectangle 102"/>
          <p:cNvSpPr>
            <a:spLocks noChangeArrowheads="1"/>
          </p:cNvSpPr>
          <p:nvPr/>
        </p:nvSpPr>
        <p:spPr bwMode="auto">
          <a:xfrm>
            <a:off x="55626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48" name="Rectangle 103"/>
          <p:cNvSpPr>
            <a:spLocks noChangeArrowheads="1"/>
          </p:cNvSpPr>
          <p:nvPr/>
        </p:nvSpPr>
        <p:spPr bwMode="auto">
          <a:xfrm>
            <a:off x="60198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9" name="Rectangle 104"/>
          <p:cNvSpPr>
            <a:spLocks noChangeArrowheads="1"/>
          </p:cNvSpPr>
          <p:nvPr/>
        </p:nvSpPr>
        <p:spPr bwMode="auto">
          <a:xfrm>
            <a:off x="64770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0" name="Rectangle 105"/>
          <p:cNvSpPr>
            <a:spLocks noChangeArrowheads="1"/>
          </p:cNvSpPr>
          <p:nvPr/>
        </p:nvSpPr>
        <p:spPr bwMode="auto">
          <a:xfrm>
            <a:off x="69342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1" name="Rectangle 106"/>
          <p:cNvSpPr>
            <a:spLocks noChangeArrowheads="1"/>
          </p:cNvSpPr>
          <p:nvPr/>
        </p:nvSpPr>
        <p:spPr bwMode="auto">
          <a:xfrm>
            <a:off x="7391400" y="5562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2" name="Rectangle 107"/>
          <p:cNvSpPr>
            <a:spLocks noChangeArrowheads="1"/>
          </p:cNvSpPr>
          <p:nvPr/>
        </p:nvSpPr>
        <p:spPr bwMode="auto">
          <a:xfrm>
            <a:off x="7848600" y="55626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12</a:t>
            </a:r>
          </a:p>
        </p:txBody>
      </p:sp>
      <p:sp>
        <p:nvSpPr>
          <p:cNvPr id="6253" name="Rectangle 108"/>
          <p:cNvSpPr>
            <a:spLocks noChangeArrowheads="1"/>
          </p:cNvSpPr>
          <p:nvPr/>
        </p:nvSpPr>
        <p:spPr bwMode="auto">
          <a:xfrm>
            <a:off x="1371600" y="5867400"/>
            <a:ext cx="2362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ko-KR" altLang="en-US" sz="1400"/>
              <a:t>개발 스피드</a:t>
            </a:r>
          </a:p>
        </p:txBody>
      </p:sp>
      <p:sp>
        <p:nvSpPr>
          <p:cNvPr id="6254" name="Rectangle 109"/>
          <p:cNvSpPr>
            <a:spLocks noChangeArrowheads="1"/>
          </p:cNvSpPr>
          <p:nvPr/>
        </p:nvSpPr>
        <p:spPr bwMode="auto">
          <a:xfrm>
            <a:off x="762000" y="4648200"/>
            <a:ext cx="6096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600"/>
              <a:t>약점</a:t>
            </a:r>
          </a:p>
        </p:txBody>
      </p:sp>
      <p:sp>
        <p:nvSpPr>
          <p:cNvPr id="6255" name="Rectangle 110"/>
          <p:cNvSpPr>
            <a:spLocks noChangeArrowheads="1"/>
          </p:cNvSpPr>
          <p:nvPr/>
        </p:nvSpPr>
        <p:spPr bwMode="auto">
          <a:xfrm>
            <a:off x="37338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6" name="Rectangle 111"/>
          <p:cNvSpPr>
            <a:spLocks noChangeArrowheads="1"/>
          </p:cNvSpPr>
          <p:nvPr/>
        </p:nvSpPr>
        <p:spPr bwMode="auto">
          <a:xfrm>
            <a:off x="41910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57" name="Rectangle 112"/>
          <p:cNvSpPr>
            <a:spLocks noChangeArrowheads="1"/>
          </p:cNvSpPr>
          <p:nvPr/>
        </p:nvSpPr>
        <p:spPr bwMode="auto">
          <a:xfrm>
            <a:off x="46482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</a:t>
            </a:r>
          </a:p>
        </p:txBody>
      </p:sp>
      <p:sp>
        <p:nvSpPr>
          <p:cNvPr id="6258" name="Rectangle 113"/>
          <p:cNvSpPr>
            <a:spLocks noChangeArrowheads="1"/>
          </p:cNvSpPr>
          <p:nvPr/>
        </p:nvSpPr>
        <p:spPr bwMode="auto">
          <a:xfrm>
            <a:off x="51054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59" name="Rectangle 114"/>
          <p:cNvSpPr>
            <a:spLocks noChangeArrowheads="1"/>
          </p:cNvSpPr>
          <p:nvPr/>
        </p:nvSpPr>
        <p:spPr bwMode="auto">
          <a:xfrm>
            <a:off x="55626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0" name="Rectangle 115"/>
          <p:cNvSpPr>
            <a:spLocks noChangeArrowheads="1"/>
          </p:cNvSpPr>
          <p:nvPr/>
        </p:nvSpPr>
        <p:spPr bwMode="auto">
          <a:xfrm>
            <a:off x="60198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1" name="Rectangle 116"/>
          <p:cNvSpPr>
            <a:spLocks noChangeArrowheads="1"/>
          </p:cNvSpPr>
          <p:nvPr/>
        </p:nvSpPr>
        <p:spPr bwMode="auto">
          <a:xfrm>
            <a:off x="64770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>
                <a:sym typeface="Monotype Sorts" pitchFamily="2" charset="2"/>
              </a:rPr>
              <a:t></a:t>
            </a:r>
          </a:p>
        </p:txBody>
      </p:sp>
      <p:sp>
        <p:nvSpPr>
          <p:cNvPr id="6262" name="Rectangle 117"/>
          <p:cNvSpPr>
            <a:spLocks noChangeArrowheads="1"/>
          </p:cNvSpPr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3" name="Rectangle 118"/>
          <p:cNvSpPr>
            <a:spLocks noChangeArrowheads="1"/>
          </p:cNvSpPr>
          <p:nvPr/>
        </p:nvSpPr>
        <p:spPr bwMode="auto">
          <a:xfrm>
            <a:off x="7391400" y="5867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64" name="Rectangle 119"/>
          <p:cNvSpPr>
            <a:spLocks noChangeArrowheads="1"/>
          </p:cNvSpPr>
          <p:nvPr/>
        </p:nvSpPr>
        <p:spPr bwMode="auto">
          <a:xfrm>
            <a:off x="7848600" y="5867400"/>
            <a:ext cx="1295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600"/>
              <a:t>11</a:t>
            </a:r>
          </a:p>
        </p:txBody>
      </p:sp>
      <p:sp>
        <p:nvSpPr>
          <p:cNvPr id="6265" name="Rectangle 120"/>
          <p:cNvSpPr>
            <a:spLocks noChangeArrowheads="1"/>
          </p:cNvSpPr>
          <p:nvPr/>
        </p:nvSpPr>
        <p:spPr bwMode="auto">
          <a:xfrm>
            <a:off x="762000" y="1828800"/>
            <a:ext cx="29718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1"/>
            <a:r>
              <a:rPr lang="en-US" altLang="ko-KR" sz="1600" b="1"/>
              <a:t>S - Strength</a:t>
            </a:r>
            <a:r>
              <a:rPr lang="en-US" altLang="ko-KR" sz="1600"/>
              <a:t>(</a:t>
            </a:r>
            <a:r>
              <a:rPr lang="ko-KR" altLang="en-US" sz="1600"/>
              <a:t>강점</a:t>
            </a:r>
            <a:r>
              <a:rPr lang="en-US" altLang="ko-KR" sz="1600"/>
              <a:t>)</a:t>
            </a:r>
          </a:p>
          <a:p>
            <a:pPr lvl="1"/>
            <a:r>
              <a:rPr lang="en-US" altLang="ko-KR" sz="1600" b="1"/>
              <a:t>W - Weakness</a:t>
            </a:r>
            <a:r>
              <a:rPr lang="en-US" altLang="ko-KR" sz="1600"/>
              <a:t>(</a:t>
            </a:r>
            <a:r>
              <a:rPr lang="ko-KR" altLang="en-US" sz="1600"/>
              <a:t>약점</a:t>
            </a:r>
            <a:r>
              <a:rPr lang="en-US" altLang="ko-KR" sz="1600"/>
              <a:t>)</a:t>
            </a:r>
          </a:p>
          <a:p>
            <a:pPr lvl="1"/>
            <a:r>
              <a:rPr lang="en-US" altLang="ko-KR" sz="1600" b="1"/>
              <a:t>O - Opportunity</a:t>
            </a:r>
            <a:r>
              <a:rPr lang="en-US" altLang="ko-KR" sz="1600"/>
              <a:t>(</a:t>
            </a:r>
            <a:r>
              <a:rPr lang="ko-KR" altLang="en-US" sz="1600"/>
              <a:t>기회</a:t>
            </a:r>
            <a:r>
              <a:rPr lang="en-US" altLang="ko-KR" sz="1600"/>
              <a:t>)</a:t>
            </a:r>
          </a:p>
          <a:p>
            <a:pPr lvl="1"/>
            <a:r>
              <a:rPr lang="en-US" altLang="ko-KR" sz="1600" b="1"/>
              <a:t>T - Threat</a:t>
            </a:r>
            <a:r>
              <a:rPr lang="en-US" altLang="ko-KR" sz="1600"/>
              <a:t>(</a:t>
            </a:r>
            <a:r>
              <a:rPr lang="ko-KR" altLang="en-US" sz="1600"/>
              <a:t>위협</a:t>
            </a:r>
            <a:r>
              <a:rPr lang="en-US" altLang="ko-KR" sz="1600"/>
              <a:t>)</a:t>
            </a:r>
          </a:p>
        </p:txBody>
      </p:sp>
      <p:sp>
        <p:nvSpPr>
          <p:cNvPr id="6266" name="Rectangle 121"/>
          <p:cNvSpPr>
            <a:spLocks noChangeArrowheads="1"/>
          </p:cNvSpPr>
          <p:nvPr/>
        </p:nvSpPr>
        <p:spPr bwMode="auto">
          <a:xfrm>
            <a:off x="3733800" y="2209800"/>
            <a:ext cx="457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400"/>
              <a:t>SI</a:t>
            </a:r>
          </a:p>
          <a:p>
            <a:pPr algn="ctr"/>
            <a:r>
              <a:rPr lang="ko-KR" altLang="en-US" sz="1400"/>
              <a:t>사업</a:t>
            </a:r>
          </a:p>
        </p:txBody>
      </p:sp>
      <p:sp>
        <p:nvSpPr>
          <p:cNvPr id="6267" name="Rectangle 122"/>
          <p:cNvSpPr>
            <a:spLocks noChangeArrowheads="1"/>
          </p:cNvSpPr>
          <p:nvPr/>
        </p:nvSpPr>
        <p:spPr bwMode="auto">
          <a:xfrm>
            <a:off x="4191000" y="2209800"/>
            <a:ext cx="457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고부</a:t>
            </a:r>
          </a:p>
          <a:p>
            <a:pPr algn="ctr"/>
            <a:r>
              <a:rPr lang="ko-KR" altLang="en-US" sz="1400"/>
              <a:t>가가</a:t>
            </a:r>
          </a:p>
          <a:p>
            <a:pPr algn="ctr"/>
            <a:r>
              <a:rPr lang="ko-KR" altLang="en-US" sz="1400"/>
              <a:t>치</a:t>
            </a:r>
          </a:p>
          <a:p>
            <a:pPr algn="ctr"/>
            <a:r>
              <a:rPr lang="ko-KR" altLang="en-US" sz="1400"/>
              <a:t>제품</a:t>
            </a:r>
          </a:p>
        </p:txBody>
      </p:sp>
      <p:sp>
        <p:nvSpPr>
          <p:cNvPr id="6268" name="Rectangle 123"/>
          <p:cNvSpPr>
            <a:spLocks noChangeArrowheads="1"/>
          </p:cNvSpPr>
          <p:nvPr/>
        </p:nvSpPr>
        <p:spPr bwMode="auto">
          <a:xfrm>
            <a:off x="4648200" y="2209800"/>
            <a:ext cx="457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수요</a:t>
            </a:r>
          </a:p>
          <a:p>
            <a:pPr algn="ctr"/>
            <a:r>
              <a:rPr lang="ko-KR" altLang="en-US" sz="1400"/>
              <a:t>증대</a:t>
            </a:r>
          </a:p>
        </p:txBody>
      </p:sp>
      <p:sp>
        <p:nvSpPr>
          <p:cNvPr id="6269" name="Rectangle 124"/>
          <p:cNvSpPr>
            <a:spLocks noChangeArrowheads="1"/>
          </p:cNvSpPr>
          <p:nvPr/>
        </p:nvSpPr>
        <p:spPr bwMode="auto">
          <a:xfrm>
            <a:off x="5105400" y="2209800"/>
            <a:ext cx="457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해외</a:t>
            </a:r>
          </a:p>
          <a:p>
            <a:pPr algn="ctr"/>
            <a:r>
              <a:rPr lang="ko-KR" altLang="en-US" sz="1400"/>
              <a:t>시장</a:t>
            </a:r>
          </a:p>
        </p:txBody>
      </p:sp>
      <p:sp>
        <p:nvSpPr>
          <p:cNvPr id="6270" name="Rectangle 125"/>
          <p:cNvSpPr>
            <a:spLocks noChangeArrowheads="1"/>
          </p:cNvSpPr>
          <p:nvPr/>
        </p:nvSpPr>
        <p:spPr bwMode="auto">
          <a:xfrm>
            <a:off x="5562600" y="2209800"/>
            <a:ext cx="457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여성</a:t>
            </a:r>
          </a:p>
          <a:p>
            <a:pPr algn="ctr"/>
            <a:r>
              <a:rPr lang="ko-KR" altLang="en-US" sz="1400"/>
              <a:t>시장</a:t>
            </a:r>
          </a:p>
        </p:txBody>
      </p:sp>
      <p:sp>
        <p:nvSpPr>
          <p:cNvPr id="6271" name="Rectangle 126"/>
          <p:cNvSpPr>
            <a:spLocks noChangeArrowheads="1"/>
          </p:cNvSpPr>
          <p:nvPr/>
        </p:nvSpPr>
        <p:spPr bwMode="auto">
          <a:xfrm>
            <a:off x="6019800" y="2209800"/>
            <a:ext cx="457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가격</a:t>
            </a:r>
          </a:p>
          <a:p>
            <a:pPr algn="ctr"/>
            <a:r>
              <a:rPr lang="ko-KR" altLang="en-US" sz="1400"/>
              <a:t>체계</a:t>
            </a:r>
          </a:p>
          <a:p>
            <a:pPr algn="ctr"/>
            <a:r>
              <a:rPr lang="ko-KR" altLang="en-US" sz="1400"/>
              <a:t>의</a:t>
            </a:r>
          </a:p>
          <a:p>
            <a:pPr algn="ctr"/>
            <a:r>
              <a:rPr lang="ko-KR" altLang="en-US" sz="1400"/>
              <a:t>붕괴</a:t>
            </a:r>
          </a:p>
        </p:txBody>
      </p:sp>
      <p:sp>
        <p:nvSpPr>
          <p:cNvPr id="6272" name="Rectangle 127"/>
          <p:cNvSpPr>
            <a:spLocks noChangeArrowheads="1"/>
          </p:cNvSpPr>
          <p:nvPr/>
        </p:nvSpPr>
        <p:spPr bwMode="auto">
          <a:xfrm>
            <a:off x="6477000" y="2209800"/>
            <a:ext cx="457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통합</a:t>
            </a:r>
          </a:p>
          <a:p>
            <a:pPr algn="ctr"/>
            <a:r>
              <a:rPr lang="ko-KR" altLang="en-US" sz="1400"/>
              <a:t>메이</a:t>
            </a:r>
          </a:p>
          <a:p>
            <a:pPr algn="ctr"/>
            <a:r>
              <a:rPr lang="ko-KR" altLang="en-US" sz="1400"/>
              <a:t>커의</a:t>
            </a:r>
          </a:p>
          <a:p>
            <a:pPr algn="ctr"/>
            <a:r>
              <a:rPr lang="ko-KR" altLang="en-US" sz="1400"/>
              <a:t>참여</a:t>
            </a:r>
          </a:p>
        </p:txBody>
      </p:sp>
      <p:sp>
        <p:nvSpPr>
          <p:cNvPr id="6273" name="Rectangle 128"/>
          <p:cNvSpPr>
            <a:spLocks noChangeArrowheads="1"/>
          </p:cNvSpPr>
          <p:nvPr/>
        </p:nvSpPr>
        <p:spPr bwMode="auto">
          <a:xfrm>
            <a:off x="6934200" y="2209800"/>
            <a:ext cx="457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400"/>
              <a:t>LSI</a:t>
            </a:r>
          </a:p>
          <a:p>
            <a:pPr algn="ctr"/>
            <a:r>
              <a:rPr lang="ko-KR" altLang="en-US" sz="1400"/>
              <a:t>부족</a:t>
            </a:r>
          </a:p>
        </p:txBody>
      </p:sp>
      <p:sp>
        <p:nvSpPr>
          <p:cNvPr id="6274" name="Rectangle 129"/>
          <p:cNvSpPr>
            <a:spLocks noChangeArrowheads="1"/>
          </p:cNvSpPr>
          <p:nvPr/>
        </p:nvSpPr>
        <p:spPr bwMode="auto">
          <a:xfrm>
            <a:off x="7391400" y="2209800"/>
            <a:ext cx="4572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대체</a:t>
            </a:r>
          </a:p>
          <a:p>
            <a:pPr algn="ctr"/>
            <a:r>
              <a:rPr lang="ko-KR" altLang="en-US" sz="1400"/>
              <a:t>품</a:t>
            </a:r>
          </a:p>
        </p:txBody>
      </p:sp>
      <p:sp>
        <p:nvSpPr>
          <p:cNvPr id="6275" name="Rectangle 130"/>
          <p:cNvSpPr>
            <a:spLocks noChangeArrowheads="1"/>
          </p:cNvSpPr>
          <p:nvPr/>
        </p:nvSpPr>
        <p:spPr bwMode="auto">
          <a:xfrm>
            <a:off x="3733800" y="1828800"/>
            <a:ext cx="22860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600"/>
              <a:t>기회</a:t>
            </a:r>
          </a:p>
        </p:txBody>
      </p:sp>
      <p:sp>
        <p:nvSpPr>
          <p:cNvPr id="6276" name="Rectangle 131"/>
          <p:cNvSpPr>
            <a:spLocks noChangeArrowheads="1"/>
          </p:cNvSpPr>
          <p:nvPr/>
        </p:nvSpPr>
        <p:spPr bwMode="auto">
          <a:xfrm>
            <a:off x="6019800" y="1828800"/>
            <a:ext cx="1828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600"/>
              <a:t>위협</a:t>
            </a:r>
          </a:p>
        </p:txBody>
      </p:sp>
      <p:sp>
        <p:nvSpPr>
          <p:cNvPr id="6277" name="Rectangle 132"/>
          <p:cNvSpPr>
            <a:spLocks noChangeArrowheads="1"/>
          </p:cNvSpPr>
          <p:nvPr/>
        </p:nvSpPr>
        <p:spPr bwMode="auto">
          <a:xfrm>
            <a:off x="7848600" y="1828800"/>
            <a:ext cx="12954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78" name="Text Box 133"/>
          <p:cNvSpPr txBox="1">
            <a:spLocks noChangeArrowheads="1"/>
          </p:cNvSpPr>
          <p:nvPr/>
        </p:nvSpPr>
        <p:spPr bwMode="auto">
          <a:xfrm>
            <a:off x="5181600" y="6172200"/>
            <a:ext cx="40671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200">
                <a:sym typeface="Monotype Sorts" pitchFamily="2" charset="2"/>
              </a:rPr>
              <a:t>[</a:t>
            </a:r>
            <a:r>
              <a:rPr lang="ko-KR" altLang="en-US" sz="1200">
                <a:sym typeface="Monotype Sorts" pitchFamily="2" charset="2"/>
              </a:rPr>
              <a:t>범례</a:t>
            </a:r>
            <a:r>
              <a:rPr lang="en-US" altLang="ko-KR" sz="1200">
                <a:sym typeface="Monotype Sorts" pitchFamily="2" charset="2"/>
              </a:rPr>
              <a:t>] : </a:t>
            </a:r>
            <a:r>
              <a:rPr lang="ko-KR" altLang="en-US" sz="1200">
                <a:sym typeface="Monotype Sorts" pitchFamily="2" charset="2"/>
              </a:rPr>
              <a:t>관련성이 매우 크다</a:t>
            </a:r>
            <a:r>
              <a:rPr lang="en-US" altLang="ko-KR" sz="1200">
                <a:sym typeface="Monotype Sorts" pitchFamily="2" charset="2"/>
              </a:rPr>
              <a:t>(5</a:t>
            </a:r>
            <a:r>
              <a:rPr lang="ko-KR" altLang="en-US" sz="1200">
                <a:sym typeface="Monotype Sorts" pitchFamily="2" charset="2"/>
              </a:rPr>
              <a:t>점</a:t>
            </a:r>
            <a:r>
              <a:rPr lang="en-US" altLang="ko-KR" sz="1200">
                <a:sym typeface="Monotype Sorts" pitchFamily="2" charset="2"/>
              </a:rPr>
              <a:t>)   : </a:t>
            </a:r>
            <a:r>
              <a:rPr lang="ko-KR" altLang="en-US" sz="1200">
                <a:sym typeface="Monotype Sorts" pitchFamily="2" charset="2"/>
              </a:rPr>
              <a:t>관련성이 크다</a:t>
            </a:r>
            <a:r>
              <a:rPr lang="en-US" altLang="ko-KR" sz="1200">
                <a:sym typeface="Monotype Sorts" pitchFamily="2" charset="2"/>
              </a:rPr>
              <a:t>(3</a:t>
            </a:r>
            <a:r>
              <a:rPr lang="ko-KR" altLang="en-US" sz="1200">
                <a:sym typeface="Monotype Sorts" pitchFamily="2" charset="2"/>
              </a:rPr>
              <a:t>점</a:t>
            </a:r>
            <a:r>
              <a:rPr lang="en-US" altLang="ko-KR" sz="1200">
                <a:sym typeface="Monotype Sorts" pitchFamily="2" charset="2"/>
              </a:rPr>
              <a:t>)</a:t>
            </a:r>
            <a:endParaRPr lang="en-US" altLang="ko-KR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B2BB9E0F-318A-4EC4-8760-CD3697A61252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5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기본 전략과제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762000" y="1066800"/>
            <a:ext cx="83820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Wingdings" pitchFamily="2" charset="2"/>
              <a:buChar char="q"/>
            </a:pPr>
            <a:r>
              <a:rPr lang="en-US" altLang="ko-KR" sz="1800"/>
              <a:t> </a:t>
            </a:r>
            <a:r>
              <a:rPr lang="ko-KR" altLang="en-US" sz="1800"/>
              <a:t>경영목표 달성을 지원할 과제 설정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762000" y="2209800"/>
            <a:ext cx="48006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800"/>
              <a:t>1. SWOT Matrix</a:t>
            </a:r>
            <a:r>
              <a:rPr lang="ko-KR" altLang="en-US" sz="1800"/>
              <a:t>에서 높은 점수를 받은 강점</a:t>
            </a:r>
          </a:p>
          <a:p>
            <a:r>
              <a:rPr lang="ko-KR" altLang="en-US" sz="1800"/>
              <a:t>    및 약점을 기본으로 하여 토의에 의해 기본</a:t>
            </a:r>
          </a:p>
          <a:p>
            <a:r>
              <a:rPr lang="ko-KR" altLang="en-US" sz="1800"/>
              <a:t>    전략과제를 책정</a:t>
            </a:r>
          </a:p>
          <a:p>
            <a:pPr lvl="1"/>
            <a:r>
              <a:rPr lang="ko-KR" altLang="en-US" sz="1800"/>
              <a:t> </a:t>
            </a:r>
          </a:p>
          <a:p>
            <a:pPr lvl="1">
              <a:buFontTx/>
              <a:buChar char="•"/>
            </a:pPr>
            <a:r>
              <a:rPr lang="ko-KR" altLang="en-US" sz="1800"/>
              <a:t> 기본전략과제</a:t>
            </a:r>
          </a:p>
          <a:p>
            <a:pPr lvl="1"/>
            <a:r>
              <a:rPr lang="ko-KR" altLang="en-US" sz="1800"/>
              <a:t>  목표를 달성하기 위해 해결되어야 할</a:t>
            </a:r>
          </a:p>
          <a:p>
            <a:pPr lvl="1"/>
            <a:r>
              <a:rPr lang="ko-KR" altLang="en-US" sz="1800"/>
              <a:t>  과제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562600" y="2209800"/>
            <a:ext cx="35814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914400" y="2362200"/>
            <a:ext cx="1371600" cy="457200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활동 내용</a:t>
            </a:r>
          </a:p>
        </p:txBody>
      </p:sp>
      <p:sp>
        <p:nvSpPr>
          <p:cNvPr id="7176" name="AutoShape 7"/>
          <p:cNvSpPr>
            <a:spLocks noChangeArrowheads="1"/>
          </p:cNvSpPr>
          <p:nvPr/>
        </p:nvSpPr>
        <p:spPr bwMode="auto">
          <a:xfrm>
            <a:off x="914400" y="1354138"/>
            <a:ext cx="1371600" cy="457200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활동 목적</a:t>
            </a:r>
          </a:p>
        </p:txBody>
      </p:sp>
      <p:sp>
        <p:nvSpPr>
          <p:cNvPr id="7177" name="AutoShape 8"/>
          <p:cNvSpPr>
            <a:spLocks noChangeArrowheads="1"/>
          </p:cNvSpPr>
          <p:nvPr/>
        </p:nvSpPr>
        <p:spPr bwMode="auto">
          <a:xfrm>
            <a:off x="5715000" y="2362200"/>
            <a:ext cx="1371600" cy="457200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활동 순서</a:t>
            </a:r>
          </a:p>
        </p:txBody>
      </p:sp>
      <p:sp>
        <p:nvSpPr>
          <p:cNvPr id="7178" name="AutoShape 9"/>
          <p:cNvSpPr>
            <a:spLocks noChangeArrowheads="1"/>
          </p:cNvSpPr>
          <p:nvPr/>
        </p:nvSpPr>
        <p:spPr bwMode="auto">
          <a:xfrm>
            <a:off x="6705600" y="3124200"/>
            <a:ext cx="1295400" cy="6096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1400"/>
              <a:t>SWOT </a:t>
            </a:r>
            <a:r>
              <a:rPr lang="ko-KR" altLang="en-US" sz="1400"/>
              <a:t>관련도</a:t>
            </a:r>
          </a:p>
        </p:txBody>
      </p:sp>
      <p:grpSp>
        <p:nvGrpSpPr>
          <p:cNvPr id="7179" name="Group 10"/>
          <p:cNvGrpSpPr>
            <a:grpSpLocks/>
          </p:cNvGrpSpPr>
          <p:nvPr/>
        </p:nvGrpSpPr>
        <p:grpSpPr bwMode="auto">
          <a:xfrm>
            <a:off x="6705600" y="4038600"/>
            <a:ext cx="1295400" cy="533400"/>
            <a:chOff x="3696" y="2592"/>
            <a:chExt cx="816" cy="336"/>
          </a:xfrm>
        </p:grpSpPr>
        <p:sp>
          <p:nvSpPr>
            <p:cNvPr id="7183" name="Rectangle 11"/>
            <p:cNvSpPr>
              <a:spLocks noChangeArrowheads="1"/>
            </p:cNvSpPr>
            <p:nvPr/>
          </p:nvSpPr>
          <p:spPr bwMode="auto">
            <a:xfrm>
              <a:off x="3696" y="2592"/>
              <a:ext cx="816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4.1</a:t>
              </a:r>
            </a:p>
          </p:txBody>
        </p:sp>
        <p:sp>
          <p:nvSpPr>
            <p:cNvPr id="7184" name="Rectangle 12"/>
            <p:cNvSpPr>
              <a:spLocks noChangeArrowheads="1"/>
            </p:cNvSpPr>
            <p:nvPr/>
          </p:nvSpPr>
          <p:spPr bwMode="auto">
            <a:xfrm>
              <a:off x="3696" y="2736"/>
              <a:ext cx="81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/>
                <a:t>전략과제 설정</a:t>
              </a:r>
            </a:p>
          </p:txBody>
        </p:sp>
      </p:grpSp>
      <p:sp>
        <p:nvSpPr>
          <p:cNvPr id="7180" name="AutoShape 13"/>
          <p:cNvSpPr>
            <a:spLocks noChangeArrowheads="1"/>
          </p:cNvSpPr>
          <p:nvPr/>
        </p:nvSpPr>
        <p:spPr bwMode="auto">
          <a:xfrm>
            <a:off x="6705600" y="4953000"/>
            <a:ext cx="1295400" cy="838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 u="sng"/>
              <a:t>기본 전략과제</a:t>
            </a:r>
            <a:endParaRPr lang="ko-KR" altLang="en-US" sz="1400"/>
          </a:p>
          <a:p>
            <a:pPr algn="ctr"/>
            <a:r>
              <a:rPr lang="en-US" altLang="ko-KR" sz="1400"/>
              <a:t>1. …..</a:t>
            </a:r>
          </a:p>
          <a:p>
            <a:pPr algn="ctr"/>
            <a:r>
              <a:rPr lang="en-US" altLang="ko-KR" sz="1400"/>
              <a:t>2. …..</a:t>
            </a:r>
          </a:p>
        </p:txBody>
      </p:sp>
      <p:cxnSp>
        <p:nvCxnSpPr>
          <p:cNvPr id="7181" name="AutoShape 14"/>
          <p:cNvCxnSpPr>
            <a:cxnSpLocks noChangeShapeType="1"/>
            <a:stCxn id="7178" idx="2"/>
            <a:endCxn id="7183" idx="0"/>
          </p:cNvCxnSpPr>
          <p:nvPr/>
        </p:nvCxnSpPr>
        <p:spPr bwMode="auto">
          <a:xfrm>
            <a:off x="7353300" y="3700463"/>
            <a:ext cx="0" cy="338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7182" name="AutoShape 15"/>
          <p:cNvCxnSpPr>
            <a:cxnSpLocks noChangeShapeType="1"/>
            <a:stCxn id="7184" idx="2"/>
            <a:endCxn id="7180" idx="0"/>
          </p:cNvCxnSpPr>
          <p:nvPr/>
        </p:nvCxnSpPr>
        <p:spPr bwMode="auto">
          <a:xfrm>
            <a:off x="7353300" y="45720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A5F079B8-51BC-4E6A-9D5E-7A7A4DC36ABD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6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과제 전개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762000" y="1066800"/>
            <a:ext cx="83820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1" algn="ctr">
              <a:buFont typeface="Wingdings" pitchFamily="2" charset="2"/>
              <a:buChar char="q"/>
            </a:pPr>
            <a:r>
              <a:rPr lang="en-US" altLang="ko-KR" sz="1800"/>
              <a:t> </a:t>
            </a:r>
            <a:r>
              <a:rPr lang="ko-KR" altLang="en-US" sz="1800"/>
              <a:t>기본전략과제를 실현하기 위한 </a:t>
            </a:r>
            <a:r>
              <a:rPr lang="en-US" altLang="ko-KR" sz="1800"/>
              <a:t>2</a:t>
            </a:r>
            <a:r>
              <a:rPr lang="ko-KR" altLang="en-US" sz="1800"/>
              <a:t>차 과제를 전개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762000" y="2209800"/>
            <a:ext cx="48006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ko-KR" sz="1800"/>
              <a:t>1. </a:t>
            </a:r>
            <a:r>
              <a:rPr lang="ko-KR" altLang="en-US" sz="1800"/>
              <a:t>기본전략과제를 실현하기 위한 세부과제를</a:t>
            </a:r>
          </a:p>
          <a:p>
            <a:r>
              <a:rPr lang="ko-KR" altLang="en-US" sz="1800"/>
              <a:t>    작성</a:t>
            </a:r>
          </a:p>
          <a:p>
            <a:endParaRPr lang="ko-KR" altLang="en-US" sz="1800"/>
          </a:p>
          <a:p>
            <a:r>
              <a:rPr lang="en-US" altLang="ko-KR" sz="1800"/>
              <a:t>2. 2</a:t>
            </a:r>
            <a:r>
              <a:rPr lang="ko-KR" altLang="en-US" sz="1800"/>
              <a:t>차과제 단위로 정리하고 필요에 따라서는</a:t>
            </a:r>
          </a:p>
          <a:p>
            <a:r>
              <a:rPr lang="ko-KR" altLang="en-US" sz="1800"/>
              <a:t>    </a:t>
            </a:r>
            <a:r>
              <a:rPr lang="en-US" altLang="ko-KR" sz="1800"/>
              <a:t>3</a:t>
            </a:r>
            <a:r>
              <a:rPr lang="ko-KR" altLang="en-US" sz="1800"/>
              <a:t>차과제를 전개할 수 있음</a:t>
            </a:r>
          </a:p>
          <a:p>
            <a:endParaRPr lang="ko-KR" altLang="en-US" sz="1800"/>
          </a:p>
          <a:p>
            <a:r>
              <a:rPr lang="ko-KR" altLang="en-US" sz="1800"/>
              <a:t>* </a:t>
            </a:r>
            <a:r>
              <a:rPr lang="en-US" altLang="ko-KR" sz="1800"/>
              <a:t>3</a:t>
            </a:r>
            <a:r>
              <a:rPr lang="ko-KR" altLang="en-US" sz="1800"/>
              <a:t>차과제는 해결책과 유사하게 표현되는 </a:t>
            </a:r>
          </a:p>
          <a:p>
            <a:r>
              <a:rPr lang="ko-KR" altLang="en-US" sz="1800"/>
              <a:t>   경우가 많음   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5562600" y="2209800"/>
            <a:ext cx="35814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914400" y="2362200"/>
            <a:ext cx="1371600" cy="457200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활동 내용</a:t>
            </a:r>
          </a:p>
        </p:txBody>
      </p:sp>
      <p:sp>
        <p:nvSpPr>
          <p:cNvPr id="8200" name="AutoShape 7"/>
          <p:cNvSpPr>
            <a:spLocks noChangeArrowheads="1"/>
          </p:cNvSpPr>
          <p:nvPr/>
        </p:nvSpPr>
        <p:spPr bwMode="auto">
          <a:xfrm>
            <a:off x="914400" y="1341438"/>
            <a:ext cx="1371600" cy="457200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활동 목적</a:t>
            </a:r>
          </a:p>
        </p:txBody>
      </p:sp>
      <p:sp>
        <p:nvSpPr>
          <p:cNvPr id="8201" name="AutoShape 8"/>
          <p:cNvSpPr>
            <a:spLocks noChangeArrowheads="1"/>
          </p:cNvSpPr>
          <p:nvPr/>
        </p:nvSpPr>
        <p:spPr bwMode="auto">
          <a:xfrm>
            <a:off x="5715000" y="2362200"/>
            <a:ext cx="1371600" cy="457200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800"/>
              <a:t>활동 순서</a:t>
            </a:r>
          </a:p>
        </p:txBody>
      </p:sp>
      <p:sp>
        <p:nvSpPr>
          <p:cNvPr id="8202" name="AutoShape 9"/>
          <p:cNvSpPr>
            <a:spLocks noChangeArrowheads="1"/>
          </p:cNvSpPr>
          <p:nvPr/>
        </p:nvSpPr>
        <p:spPr bwMode="auto">
          <a:xfrm>
            <a:off x="6705600" y="3124200"/>
            <a:ext cx="1295400" cy="6096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1400"/>
              <a:t>기본전략과제</a:t>
            </a:r>
          </a:p>
        </p:txBody>
      </p:sp>
      <p:grpSp>
        <p:nvGrpSpPr>
          <p:cNvPr id="8203" name="Group 10"/>
          <p:cNvGrpSpPr>
            <a:grpSpLocks/>
          </p:cNvGrpSpPr>
          <p:nvPr/>
        </p:nvGrpSpPr>
        <p:grpSpPr bwMode="auto">
          <a:xfrm>
            <a:off x="6705600" y="4038600"/>
            <a:ext cx="1295400" cy="533400"/>
            <a:chOff x="3696" y="2592"/>
            <a:chExt cx="816" cy="336"/>
          </a:xfrm>
        </p:grpSpPr>
        <p:sp>
          <p:nvSpPr>
            <p:cNvPr id="8216" name="Rectangle 11"/>
            <p:cNvSpPr>
              <a:spLocks noChangeArrowheads="1"/>
            </p:cNvSpPr>
            <p:nvPr/>
          </p:nvSpPr>
          <p:spPr bwMode="auto">
            <a:xfrm>
              <a:off x="3696" y="2592"/>
              <a:ext cx="816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400"/>
                <a:t>5.1</a:t>
              </a:r>
            </a:p>
          </p:txBody>
        </p:sp>
        <p:sp>
          <p:nvSpPr>
            <p:cNvPr id="8217" name="Rectangle 12"/>
            <p:cNvSpPr>
              <a:spLocks noChangeArrowheads="1"/>
            </p:cNvSpPr>
            <p:nvPr/>
          </p:nvSpPr>
          <p:spPr bwMode="auto">
            <a:xfrm>
              <a:off x="3696" y="2736"/>
              <a:ext cx="816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400"/>
                <a:t>과제 전개</a:t>
              </a:r>
            </a:p>
          </p:txBody>
        </p:sp>
      </p:grp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6705600" y="4953000"/>
            <a:ext cx="1295400" cy="9144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ko-KR" altLang="ko-KR" sz="1400"/>
          </a:p>
        </p:txBody>
      </p:sp>
      <p:cxnSp>
        <p:nvCxnSpPr>
          <p:cNvPr id="8205" name="AutoShape 14"/>
          <p:cNvCxnSpPr>
            <a:cxnSpLocks noChangeShapeType="1"/>
            <a:stCxn id="8202" idx="2"/>
            <a:endCxn id="8216" idx="0"/>
          </p:cNvCxnSpPr>
          <p:nvPr/>
        </p:nvCxnSpPr>
        <p:spPr bwMode="auto">
          <a:xfrm>
            <a:off x="7353300" y="3700463"/>
            <a:ext cx="0" cy="338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8206" name="AutoShape 15"/>
          <p:cNvCxnSpPr>
            <a:cxnSpLocks noChangeShapeType="1"/>
            <a:stCxn id="8217" idx="2"/>
            <a:endCxn id="8204" idx="0"/>
          </p:cNvCxnSpPr>
          <p:nvPr/>
        </p:nvCxnSpPr>
        <p:spPr bwMode="auto">
          <a:xfrm>
            <a:off x="7353300" y="4572000"/>
            <a:ext cx="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grpSp>
        <p:nvGrpSpPr>
          <p:cNvPr id="8207" name="Group 16"/>
          <p:cNvGrpSpPr>
            <a:grpSpLocks/>
          </p:cNvGrpSpPr>
          <p:nvPr/>
        </p:nvGrpSpPr>
        <p:grpSpPr bwMode="auto">
          <a:xfrm>
            <a:off x="6781800" y="5029200"/>
            <a:ext cx="1114425" cy="727075"/>
            <a:chOff x="4272" y="3168"/>
            <a:chExt cx="702" cy="458"/>
          </a:xfrm>
        </p:grpSpPr>
        <p:sp>
          <p:nvSpPr>
            <p:cNvPr id="8208" name="Rectangle 17"/>
            <p:cNvSpPr>
              <a:spLocks noChangeArrowheads="1"/>
            </p:cNvSpPr>
            <p:nvPr/>
          </p:nvSpPr>
          <p:spPr bwMode="auto">
            <a:xfrm>
              <a:off x="4272" y="3168"/>
              <a:ext cx="222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/>
                <a:t>1</a:t>
              </a:r>
            </a:p>
          </p:txBody>
        </p:sp>
        <p:sp>
          <p:nvSpPr>
            <p:cNvPr id="8209" name="Rectangle 18"/>
            <p:cNvSpPr>
              <a:spLocks noChangeArrowheads="1"/>
            </p:cNvSpPr>
            <p:nvPr/>
          </p:nvSpPr>
          <p:spPr bwMode="auto">
            <a:xfrm>
              <a:off x="4464" y="3338"/>
              <a:ext cx="222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/>
                <a:t>1.1</a:t>
              </a:r>
            </a:p>
          </p:txBody>
        </p:sp>
        <p:sp>
          <p:nvSpPr>
            <p:cNvPr id="8210" name="Rectangle 19"/>
            <p:cNvSpPr>
              <a:spLocks noChangeArrowheads="1"/>
            </p:cNvSpPr>
            <p:nvPr/>
          </p:nvSpPr>
          <p:spPr bwMode="auto">
            <a:xfrm>
              <a:off x="4752" y="3338"/>
              <a:ext cx="222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/>
            </a:p>
          </p:txBody>
        </p:sp>
        <p:sp>
          <p:nvSpPr>
            <p:cNvPr id="8211" name="Rectangle 20"/>
            <p:cNvSpPr>
              <a:spLocks noChangeArrowheads="1"/>
            </p:cNvSpPr>
            <p:nvPr/>
          </p:nvSpPr>
          <p:spPr bwMode="auto">
            <a:xfrm>
              <a:off x="4464" y="3504"/>
              <a:ext cx="222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/>
                <a:t>1.2</a:t>
              </a:r>
            </a:p>
          </p:txBody>
        </p:sp>
        <p:sp>
          <p:nvSpPr>
            <p:cNvPr id="8212" name="Line 21"/>
            <p:cNvSpPr>
              <a:spLocks noChangeShapeType="1"/>
            </p:cNvSpPr>
            <p:nvPr/>
          </p:nvSpPr>
          <p:spPr bwMode="auto">
            <a:xfrm>
              <a:off x="4368" y="329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" name="Line 22"/>
            <p:cNvSpPr>
              <a:spLocks noChangeShapeType="1"/>
            </p:cNvSpPr>
            <p:nvPr/>
          </p:nvSpPr>
          <p:spPr bwMode="auto">
            <a:xfrm>
              <a:off x="4368" y="338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" name="Line 23"/>
            <p:cNvSpPr>
              <a:spLocks noChangeShapeType="1"/>
            </p:cNvSpPr>
            <p:nvPr/>
          </p:nvSpPr>
          <p:spPr bwMode="auto">
            <a:xfrm>
              <a:off x="4368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" name="Line 24"/>
            <p:cNvSpPr>
              <a:spLocks noChangeShapeType="1"/>
            </p:cNvSpPr>
            <p:nvPr/>
          </p:nvSpPr>
          <p:spPr bwMode="auto">
            <a:xfrm>
              <a:off x="4704" y="338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E4DBABDB-3DD2-480D-A79B-CCE7FA37C1A2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7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215900"/>
            <a:ext cx="5353050" cy="38100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과제 전개 예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572000" y="1341438"/>
            <a:ext cx="1752600" cy="715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/>
              <a:t>판매력 증대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752600" y="2819400"/>
            <a:ext cx="1295400" cy="715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/>
              <a:t>고객정보</a:t>
            </a:r>
          </a:p>
          <a:p>
            <a:pPr algn="ctr">
              <a:defRPr/>
            </a:pPr>
            <a:r>
              <a:rPr lang="ko-KR" altLang="en-US" sz="1800"/>
              <a:t>의 정비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276600" y="2819400"/>
            <a:ext cx="1295400" cy="715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/>
              <a:t>장기간</a:t>
            </a:r>
          </a:p>
          <a:p>
            <a:pPr algn="ctr">
              <a:defRPr/>
            </a:pPr>
            <a:r>
              <a:rPr lang="ko-KR" altLang="en-US" sz="1800"/>
              <a:t>상품전략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800600" y="2819400"/>
            <a:ext cx="1295400" cy="715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/>
              <a:t>기회손실</a:t>
            </a:r>
          </a:p>
          <a:p>
            <a:pPr algn="ctr">
              <a:defRPr/>
            </a:pPr>
            <a:r>
              <a:rPr lang="ko-KR" altLang="en-US" sz="1800"/>
              <a:t>의 회피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6324600" y="2819400"/>
            <a:ext cx="1295400" cy="715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/>
              <a:t>판매거점의</a:t>
            </a:r>
          </a:p>
          <a:p>
            <a:pPr algn="ctr">
              <a:defRPr/>
            </a:pPr>
            <a:r>
              <a:rPr lang="ko-KR" altLang="en-US" sz="1800"/>
              <a:t>재검토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7848600" y="2819400"/>
            <a:ext cx="1295400" cy="715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/>
              <a:t>영업지원</a:t>
            </a:r>
          </a:p>
          <a:p>
            <a:pPr algn="ctr">
              <a:defRPr/>
            </a:pPr>
            <a:r>
              <a:rPr lang="ko-KR" altLang="en-US" sz="1800"/>
              <a:t>강화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562600" y="4313238"/>
            <a:ext cx="1295400" cy="715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/>
              <a:t>거점별채산</a:t>
            </a:r>
          </a:p>
          <a:p>
            <a:pPr algn="ctr">
              <a:defRPr/>
            </a:pPr>
            <a:r>
              <a:rPr lang="ko-KR" altLang="en-US" sz="1800"/>
              <a:t>의 파악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7086600" y="4313238"/>
            <a:ext cx="1295400" cy="715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/>
              <a:t>대규모고객</a:t>
            </a:r>
          </a:p>
          <a:p>
            <a:pPr algn="ctr">
              <a:defRPr/>
            </a:pPr>
            <a:r>
              <a:rPr lang="ko-KR" altLang="en-US" sz="1800"/>
              <a:t>대응강화</a:t>
            </a:r>
          </a:p>
        </p:txBody>
      </p:sp>
      <p:cxnSp>
        <p:nvCxnSpPr>
          <p:cNvPr id="9228" name="AutoShape 11"/>
          <p:cNvCxnSpPr>
            <a:cxnSpLocks noChangeShapeType="1"/>
            <a:stCxn id="51203" idx="2"/>
            <a:endCxn id="51206" idx="0"/>
          </p:cNvCxnSpPr>
          <p:nvPr/>
        </p:nvCxnSpPr>
        <p:spPr bwMode="auto">
          <a:xfrm>
            <a:off x="5448300" y="2057400"/>
            <a:ext cx="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9229" name="AutoShape 12"/>
          <p:cNvCxnSpPr>
            <a:cxnSpLocks noChangeShapeType="1"/>
            <a:stCxn id="51203" idx="2"/>
            <a:endCxn id="51205" idx="0"/>
          </p:cNvCxnSpPr>
          <p:nvPr/>
        </p:nvCxnSpPr>
        <p:spPr bwMode="auto">
          <a:xfrm rot="5400000">
            <a:off x="4305300" y="1676400"/>
            <a:ext cx="762000" cy="1524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9230" name="AutoShape 13"/>
          <p:cNvCxnSpPr>
            <a:cxnSpLocks noChangeShapeType="1"/>
            <a:stCxn id="51203" idx="2"/>
            <a:endCxn id="51204" idx="0"/>
          </p:cNvCxnSpPr>
          <p:nvPr/>
        </p:nvCxnSpPr>
        <p:spPr bwMode="auto">
          <a:xfrm rot="5400000">
            <a:off x="3543300" y="914400"/>
            <a:ext cx="762000" cy="3048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9231" name="AutoShape 14"/>
          <p:cNvCxnSpPr>
            <a:cxnSpLocks noChangeShapeType="1"/>
            <a:stCxn id="51203" idx="2"/>
            <a:endCxn id="51207" idx="0"/>
          </p:cNvCxnSpPr>
          <p:nvPr/>
        </p:nvCxnSpPr>
        <p:spPr bwMode="auto">
          <a:xfrm rot="16200000" flipH="1">
            <a:off x="5829300" y="1676400"/>
            <a:ext cx="762000" cy="1524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9232" name="AutoShape 15"/>
          <p:cNvCxnSpPr>
            <a:cxnSpLocks noChangeShapeType="1"/>
            <a:stCxn id="51203" idx="2"/>
            <a:endCxn id="51208" idx="0"/>
          </p:cNvCxnSpPr>
          <p:nvPr/>
        </p:nvCxnSpPr>
        <p:spPr bwMode="auto">
          <a:xfrm rot="16200000" flipH="1">
            <a:off x="6591300" y="914400"/>
            <a:ext cx="762000" cy="3048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9233" name="AutoShape 16"/>
          <p:cNvCxnSpPr>
            <a:cxnSpLocks noChangeShapeType="1"/>
            <a:stCxn id="51207" idx="2"/>
            <a:endCxn id="51209" idx="0"/>
          </p:cNvCxnSpPr>
          <p:nvPr/>
        </p:nvCxnSpPr>
        <p:spPr bwMode="auto">
          <a:xfrm rot="5400000">
            <a:off x="6202362" y="3543301"/>
            <a:ext cx="777875" cy="762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9234" name="AutoShape 17"/>
          <p:cNvCxnSpPr>
            <a:cxnSpLocks noChangeShapeType="1"/>
            <a:stCxn id="51207" idx="2"/>
            <a:endCxn id="51210" idx="0"/>
          </p:cNvCxnSpPr>
          <p:nvPr/>
        </p:nvCxnSpPr>
        <p:spPr bwMode="auto">
          <a:xfrm rot="16200000" flipH="1">
            <a:off x="6964362" y="3543301"/>
            <a:ext cx="777875" cy="762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533400" y="1462088"/>
            <a:ext cx="170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800" b="1"/>
              <a:t>(</a:t>
            </a:r>
            <a:r>
              <a:rPr lang="ko-KR" altLang="en-US" sz="1800" b="1"/>
              <a:t>기본전략과제</a:t>
            </a:r>
            <a:r>
              <a:rPr lang="en-US" altLang="ko-KR" sz="1800" b="1"/>
              <a:t>)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533400" y="297180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800" b="1"/>
              <a:t>(2</a:t>
            </a:r>
            <a:r>
              <a:rPr lang="ko-KR" altLang="en-US" sz="1800" b="1"/>
              <a:t>차과제</a:t>
            </a:r>
            <a:r>
              <a:rPr lang="en-US" altLang="ko-KR" sz="1800" b="1"/>
              <a:t>)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533400" y="449580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800" b="1"/>
              <a:t>(3</a:t>
            </a:r>
            <a:r>
              <a:rPr lang="ko-KR" altLang="en-US" sz="1800" b="1"/>
              <a:t>차과제</a:t>
            </a:r>
            <a:r>
              <a:rPr lang="en-US" altLang="ko-KR" sz="1800" b="1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72CE4DA2-DDE2-4F1C-8EB3-3D5DD35B8E89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8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143000" y="2946400"/>
            <a:ext cx="2438400" cy="812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600" b="1">
                <a:latin typeface="Arial" charset="0"/>
              </a:rPr>
              <a:t>강점</a:t>
            </a:r>
            <a:r>
              <a:rPr lang="en-US" altLang="ko-KR" sz="1600" b="1">
                <a:latin typeface="Arial" charset="0"/>
              </a:rPr>
              <a:t>(S: Strength)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143000" y="3759200"/>
            <a:ext cx="2438400" cy="812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600" b="1">
                <a:latin typeface="Arial" charset="0"/>
              </a:rPr>
              <a:t>약점</a:t>
            </a:r>
            <a:r>
              <a:rPr lang="en-US" altLang="ko-KR" sz="1600" b="1">
                <a:latin typeface="Arial" charset="0"/>
              </a:rPr>
              <a:t>(W: Weakness)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581400" y="2133600"/>
            <a:ext cx="2438400" cy="812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600" b="1">
                <a:latin typeface="Arial" charset="0"/>
              </a:rPr>
              <a:t>기회</a:t>
            </a:r>
            <a:r>
              <a:rPr lang="en-US" altLang="ko-KR" sz="1600" b="1">
                <a:latin typeface="Arial" charset="0"/>
              </a:rPr>
              <a:t>(O: Opportunity)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019800" y="2133600"/>
            <a:ext cx="2438400" cy="812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600" b="1">
                <a:latin typeface="Arial" charset="0"/>
              </a:rPr>
              <a:t>위협</a:t>
            </a:r>
            <a:r>
              <a:rPr lang="en-US" altLang="ko-KR" sz="1600" b="1">
                <a:latin typeface="Arial" charset="0"/>
              </a:rPr>
              <a:t>(T: Threat)</a:t>
            </a:r>
          </a:p>
        </p:txBody>
      </p:sp>
      <p:grpSp>
        <p:nvGrpSpPr>
          <p:cNvPr id="10247" name="Group 21"/>
          <p:cNvGrpSpPr>
            <a:grpSpLocks/>
          </p:cNvGrpSpPr>
          <p:nvPr/>
        </p:nvGrpSpPr>
        <p:grpSpPr bwMode="auto">
          <a:xfrm>
            <a:off x="3581400" y="2946400"/>
            <a:ext cx="4876800" cy="1625600"/>
            <a:chOff x="2112" y="1664"/>
            <a:chExt cx="3072" cy="1024"/>
          </a:xfrm>
        </p:grpSpPr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2" y="1664"/>
              <a:ext cx="1536" cy="5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400" b="1">
                  <a:latin typeface="Arial" charset="0"/>
                </a:rPr>
                <a:t>Maxi-Maxi(SO)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648" y="1664"/>
              <a:ext cx="1536" cy="5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altLang="ko-KR" sz="1400" b="1">
                  <a:latin typeface="Arial" charset="0"/>
                </a:rPr>
                <a:t>Maxi-Mini(ST)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112" y="2176"/>
              <a:ext cx="1536" cy="5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400" b="1">
                  <a:latin typeface="Arial" charset="0"/>
                </a:rPr>
                <a:t>Mini-Maxi(WO)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48" y="2176"/>
              <a:ext cx="1536" cy="5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altLang="ko-KR" sz="1400" b="1">
                  <a:latin typeface="Arial" charset="0"/>
                </a:rPr>
                <a:t>Mini-Mini(WT)</a:t>
              </a:r>
            </a:p>
          </p:txBody>
        </p:sp>
      </p:grp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1143000" y="2133600"/>
            <a:ext cx="2438400" cy="812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>
              <a:lnSpc>
                <a:spcPct val="200000"/>
              </a:lnSpc>
            </a:pPr>
            <a:r>
              <a:rPr lang="en-US" altLang="ko-KR" sz="1600" b="1">
                <a:latin typeface="Arial" charset="0"/>
              </a:rPr>
              <a:t>                </a:t>
            </a:r>
            <a:r>
              <a:rPr lang="ko-KR" altLang="en-US" sz="1600" b="1">
                <a:latin typeface="Arial" charset="0"/>
              </a:rPr>
              <a:t>외적인 환경평가</a:t>
            </a:r>
          </a:p>
          <a:p>
            <a:pPr>
              <a:lnSpc>
                <a:spcPct val="170000"/>
              </a:lnSpc>
            </a:pPr>
            <a:r>
              <a:rPr lang="ko-KR" altLang="en-US" sz="1600" b="1">
                <a:latin typeface="Arial" charset="0"/>
              </a:rPr>
              <a:t>내적인 기업분석</a:t>
            </a:r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외적인 환경</a:t>
            </a:r>
            <a:r>
              <a:rPr lang="en-US" altLang="ko-KR" smtClean="0"/>
              <a:t>(</a:t>
            </a:r>
            <a:r>
              <a:rPr lang="ko-KR" altLang="en-US" smtClean="0"/>
              <a:t>기회</a:t>
            </a:r>
            <a:r>
              <a:rPr lang="en-US" altLang="ko-KR" smtClean="0"/>
              <a:t>·</a:t>
            </a:r>
            <a:r>
              <a:rPr lang="ko-KR" altLang="en-US" smtClean="0"/>
              <a:t>위협</a:t>
            </a:r>
            <a:r>
              <a:rPr lang="en-US" altLang="ko-KR" smtClean="0"/>
              <a:t>)</a:t>
            </a:r>
            <a:r>
              <a:rPr lang="ko-KR" altLang="en-US" smtClean="0"/>
              <a:t>과 내적인 기업</a:t>
            </a:r>
            <a:r>
              <a:rPr lang="en-US" altLang="ko-KR" smtClean="0"/>
              <a:t>(</a:t>
            </a:r>
            <a:r>
              <a:rPr lang="ko-KR" altLang="en-US" smtClean="0"/>
              <a:t>강점 </a:t>
            </a:r>
            <a:r>
              <a:rPr lang="en-US" altLang="ko-KR" smtClean="0"/>
              <a:t>· </a:t>
            </a:r>
            <a:r>
              <a:rPr lang="ko-KR" altLang="en-US" smtClean="0"/>
              <a:t>약점</a:t>
            </a:r>
            <a:r>
              <a:rPr lang="en-US" altLang="ko-KR" smtClean="0"/>
              <a:t>)</a:t>
            </a:r>
            <a:r>
              <a:rPr lang="ko-KR" altLang="en-US" smtClean="0"/>
              <a:t>의 연결</a:t>
            </a:r>
          </a:p>
        </p:txBody>
      </p:sp>
      <p:sp>
        <p:nvSpPr>
          <p:cNvPr id="10250" name="Oval 17"/>
          <p:cNvSpPr>
            <a:spLocks noChangeArrowheads="1"/>
          </p:cNvSpPr>
          <p:nvPr/>
        </p:nvSpPr>
        <p:spPr bwMode="auto">
          <a:xfrm>
            <a:off x="5486400" y="3225800"/>
            <a:ext cx="10668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160000"/>
              </a:lnSpc>
            </a:pPr>
            <a:r>
              <a:rPr lang="en-US" altLang="ko-KR" sz="1600" b="1"/>
              <a:t>I    II</a:t>
            </a:r>
          </a:p>
          <a:p>
            <a:pPr algn="ctr">
              <a:lnSpc>
                <a:spcPct val="160000"/>
              </a:lnSpc>
            </a:pPr>
            <a:r>
              <a:rPr lang="en-US" altLang="ko-KR" sz="1600" b="1"/>
              <a:t>III   IV</a:t>
            </a:r>
          </a:p>
        </p:txBody>
      </p:sp>
      <p:sp>
        <p:nvSpPr>
          <p:cNvPr id="10251" name="Line 22"/>
          <p:cNvSpPr>
            <a:spLocks noChangeShapeType="1"/>
          </p:cNvSpPr>
          <p:nvPr/>
        </p:nvSpPr>
        <p:spPr bwMode="auto">
          <a:xfrm>
            <a:off x="1143000" y="2133600"/>
            <a:ext cx="2438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62000">
              <a:defRPr/>
            </a:pPr>
            <a:r>
              <a:rPr lang="en-US" altLang="ko-KR">
                <a:latin typeface="+mj-lt"/>
                <a:ea typeface="+mn-ea"/>
              </a:rPr>
              <a:t>- </a:t>
            </a:r>
            <a:fld id="{5BAE0C30-CA7F-459D-BC83-7A6DD372C323}" type="slidenum">
              <a:rPr lang="en-US" altLang="ko-KR">
                <a:latin typeface="+mj-lt"/>
                <a:ea typeface="+mn-ea"/>
              </a:rPr>
              <a:pPr defTabSz="762000">
                <a:defRPr/>
              </a:pPr>
              <a:t>9</a:t>
            </a:fld>
            <a:r>
              <a:rPr lang="en-US" altLang="ko-KR">
                <a:latin typeface="+mj-lt"/>
                <a:ea typeface="+mn-ea"/>
              </a:rPr>
              <a:t> -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전략을 수립할 때 사용되는 </a:t>
            </a:r>
            <a:r>
              <a:rPr lang="en-US" altLang="ko-KR" smtClean="0"/>
              <a:t>SWOT </a:t>
            </a:r>
            <a:r>
              <a:rPr lang="ko-KR" altLang="en-US" smtClean="0"/>
              <a:t>분석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1981200"/>
            <a:ext cx="5486400" cy="381000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>
                <a:latin typeface="Arial" charset="0"/>
              </a:rPr>
              <a:t>SWOT </a:t>
            </a:r>
            <a:r>
              <a:rPr lang="ko-KR" altLang="en-US" sz="1600" b="1">
                <a:latin typeface="Arial" charset="0"/>
              </a:rPr>
              <a:t>분석</a:t>
            </a:r>
            <a:r>
              <a:rPr lang="en-US" altLang="ko-KR" sz="1600" b="1">
                <a:latin typeface="Arial" charset="0"/>
              </a:rPr>
              <a:t>: </a:t>
            </a:r>
            <a:r>
              <a:rPr lang="ko-KR" altLang="en-US" sz="1600" b="1">
                <a:latin typeface="Arial" charset="0"/>
              </a:rPr>
              <a:t>사명을 지원하는 전략의 수립을 위해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581400" y="1066800"/>
            <a:ext cx="2743200" cy="381000"/>
          </a:xfrm>
          <a:prstGeom prst="rect">
            <a:avLst/>
          </a:prstGeom>
          <a:solidFill>
            <a:srgbClr val="66FF66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600" b="1">
                <a:latin typeface="Arial" charset="0"/>
              </a:rPr>
              <a:t>사명</a:t>
            </a:r>
            <a:r>
              <a:rPr lang="en-US" altLang="ko-KR" sz="1600" b="1">
                <a:latin typeface="Arial" charset="0"/>
              </a:rPr>
              <a:t>: </a:t>
            </a:r>
            <a:r>
              <a:rPr lang="ko-KR" altLang="en-US" sz="1600" b="1">
                <a:latin typeface="Arial" charset="0"/>
              </a:rPr>
              <a:t>조직의 기본 목적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209800" y="2514600"/>
            <a:ext cx="5486400" cy="1524000"/>
          </a:xfrm>
          <a:prstGeom prst="rect">
            <a:avLst/>
          </a:prstGeom>
          <a:solidFill>
            <a:srgbClr val="FFCC00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ko-KR" altLang="ko-KR" sz="1600" b="1">
              <a:latin typeface="Arial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09800" y="4495800"/>
            <a:ext cx="5486400" cy="15240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600" b="1">
                <a:latin typeface="Arial" charset="0"/>
              </a:rPr>
              <a:t>좋은 전략</a:t>
            </a:r>
            <a:r>
              <a:rPr lang="en-US" altLang="ko-KR" sz="1600" b="1">
                <a:latin typeface="Arial" charset="0"/>
              </a:rPr>
              <a:t>: </a:t>
            </a:r>
            <a:r>
              <a:rPr lang="ko-KR" altLang="en-US" sz="1600" b="1">
                <a:latin typeface="Arial" charset="0"/>
              </a:rPr>
              <a:t>사명을 지원하고 또한</a:t>
            </a:r>
          </a:p>
          <a:p>
            <a:pPr algn="ctr">
              <a:defRPr/>
            </a:pPr>
            <a:endParaRPr lang="ko-KR" altLang="en-US" sz="1600" b="1">
              <a:latin typeface="Arial" charset="0"/>
            </a:endParaRPr>
          </a:p>
          <a:p>
            <a:pPr algn="ctr">
              <a:defRPr/>
            </a:pPr>
            <a:r>
              <a:rPr lang="en-US" altLang="ko-KR" sz="1600" b="1">
                <a:latin typeface="Arial" charset="0"/>
              </a:rPr>
              <a:t>1. </a:t>
            </a:r>
            <a:r>
              <a:rPr lang="ko-KR" altLang="en-US" sz="1600" b="1">
                <a:latin typeface="Arial" charset="0"/>
              </a:rPr>
              <a:t>기회와 강점을 개발하는 전략</a:t>
            </a:r>
          </a:p>
          <a:p>
            <a:pPr algn="ctr">
              <a:defRPr/>
            </a:pPr>
            <a:r>
              <a:rPr lang="en-US" altLang="ko-KR" sz="1600" b="1">
                <a:latin typeface="Arial" charset="0"/>
              </a:rPr>
              <a:t>2. </a:t>
            </a:r>
            <a:r>
              <a:rPr lang="ko-KR" altLang="en-US" sz="1600" b="1">
                <a:latin typeface="Arial" charset="0"/>
              </a:rPr>
              <a:t>위협을 무기력하게 하는 전략</a:t>
            </a:r>
          </a:p>
          <a:p>
            <a:pPr algn="ctr">
              <a:defRPr/>
            </a:pPr>
            <a:r>
              <a:rPr lang="en-US" altLang="ko-KR" sz="1600" b="1">
                <a:latin typeface="Arial" charset="0"/>
              </a:rPr>
              <a:t>3. </a:t>
            </a:r>
            <a:r>
              <a:rPr lang="ko-KR" altLang="en-US" sz="1600" b="1">
                <a:latin typeface="Arial" charset="0"/>
              </a:rPr>
              <a:t>약점을 회피 하는 전략          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590800" y="2590800"/>
            <a:ext cx="1143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/>
              <a:t>내적 분석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943600" y="2590800"/>
            <a:ext cx="1143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/>
              <a:t>외적 분석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857500" y="29718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/>
              <a:t>강점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857500" y="36576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/>
              <a:t>약점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210300" y="29718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/>
              <a:t>기회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210300" y="36576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/>
              <a:t>위협</a:t>
            </a:r>
          </a:p>
        </p:txBody>
      </p:sp>
      <p:cxnSp>
        <p:nvCxnSpPr>
          <p:cNvPr id="11278" name="AutoShape 14"/>
          <p:cNvCxnSpPr>
            <a:cxnSpLocks noChangeShapeType="1"/>
            <a:stCxn id="11274" idx="2"/>
            <a:endCxn id="11275" idx="0"/>
          </p:cNvCxnSpPr>
          <p:nvPr/>
        </p:nvCxnSpPr>
        <p:spPr bwMode="auto">
          <a:xfrm rot="5400000">
            <a:off x="2987675" y="3482975"/>
            <a:ext cx="3492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279" name="AutoShape 15"/>
          <p:cNvCxnSpPr>
            <a:cxnSpLocks noChangeShapeType="1"/>
            <a:stCxn id="11276" idx="2"/>
            <a:endCxn id="11277" idx="0"/>
          </p:cNvCxnSpPr>
          <p:nvPr/>
        </p:nvCxnSpPr>
        <p:spPr bwMode="auto">
          <a:xfrm rot="5400000">
            <a:off x="6340475" y="3482975"/>
            <a:ext cx="3492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280" name="AutoShape 17"/>
          <p:cNvCxnSpPr>
            <a:cxnSpLocks noChangeShapeType="1"/>
            <a:stCxn id="11274" idx="3"/>
            <a:endCxn id="11277" idx="1"/>
          </p:cNvCxnSpPr>
          <p:nvPr/>
        </p:nvCxnSpPr>
        <p:spPr bwMode="auto">
          <a:xfrm>
            <a:off x="3467100" y="3140075"/>
            <a:ext cx="2743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281" name="AutoShape 18"/>
          <p:cNvCxnSpPr>
            <a:cxnSpLocks noChangeShapeType="1"/>
            <a:stCxn id="11275" idx="3"/>
            <a:endCxn id="11276" idx="1"/>
          </p:cNvCxnSpPr>
          <p:nvPr/>
        </p:nvCxnSpPr>
        <p:spPr bwMode="auto">
          <a:xfrm flipV="1">
            <a:off x="3467100" y="3140075"/>
            <a:ext cx="2743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282" name="AutoShape 19"/>
          <p:cNvCxnSpPr>
            <a:cxnSpLocks noChangeShapeType="1"/>
            <a:stCxn id="11274" idx="3"/>
            <a:endCxn id="11276" idx="1"/>
          </p:cNvCxnSpPr>
          <p:nvPr/>
        </p:nvCxnSpPr>
        <p:spPr bwMode="auto">
          <a:xfrm>
            <a:off x="3467100" y="3140075"/>
            <a:ext cx="2743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283" name="AutoShape 20"/>
          <p:cNvCxnSpPr>
            <a:cxnSpLocks noChangeShapeType="1"/>
            <a:stCxn id="11275" idx="3"/>
            <a:endCxn id="11277" idx="1"/>
          </p:cNvCxnSpPr>
          <p:nvPr/>
        </p:nvCxnSpPr>
        <p:spPr bwMode="auto">
          <a:xfrm>
            <a:off x="3467100" y="3825875"/>
            <a:ext cx="2743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4724400" y="16002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66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4724400" y="4114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66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Century Gothic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1404</Words>
  <Application>Microsoft PowerPoint</Application>
  <PresentationFormat>A4 용지(210x297mm)</PresentationFormat>
  <Paragraphs>490</Paragraphs>
  <Slides>20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Times New Roman</vt:lpstr>
      <vt:lpstr>굴림</vt:lpstr>
      <vt:lpstr>Arial</vt:lpstr>
      <vt:lpstr>Century Gothic</vt:lpstr>
      <vt:lpstr>굴림체</vt:lpstr>
      <vt:lpstr>Wingdings</vt:lpstr>
      <vt:lpstr>Monotype Sorts</vt:lpstr>
      <vt:lpstr>휴먼옛체</vt:lpstr>
      <vt:lpstr>HY헤드라인M</vt:lpstr>
      <vt:lpstr>Impact</vt:lpstr>
      <vt:lpstr>Wingdings 2</vt:lpstr>
      <vt:lpstr>휴먼새내기체</vt:lpstr>
      <vt:lpstr>기본 디자인</vt:lpstr>
      <vt:lpstr>Microsoft Excel 워크시트</vt:lpstr>
      <vt:lpstr>SWOT 분석이란?</vt:lpstr>
      <vt:lpstr>SWOT 분석의 구성요소</vt:lpstr>
      <vt:lpstr>SWOT 매트릭스의 생성</vt:lpstr>
      <vt:lpstr>SWOT 분석표</vt:lpstr>
      <vt:lpstr>기본 전략과제</vt:lpstr>
      <vt:lpstr>과제 전개</vt:lpstr>
      <vt:lpstr>과제 전개 예</vt:lpstr>
      <vt:lpstr>외적인 환경(기회·위협)과 내적인 기업(강점 · 약점)의 연결</vt:lpstr>
      <vt:lpstr>전략을 수립할 때 사용되는 SWOT 분석</vt:lpstr>
      <vt:lpstr>SWOT와 기업전략</vt:lpstr>
      <vt:lpstr>SWOT 분석의 動態性</vt:lpstr>
      <vt:lpstr>[양식] SWOT 분석 - 기회</vt:lpstr>
      <vt:lpstr>[양식] SWOT 분석 - 위협</vt:lpstr>
      <vt:lpstr>[양식] SWOT 분석 - 강점</vt:lpstr>
      <vt:lpstr>[양식] SWOT 분석 - 약점</vt:lpstr>
      <vt:lpstr>[양식] SWOT 분석표</vt:lpstr>
      <vt:lpstr>[양식] 기본 전략과제</vt:lpstr>
      <vt:lpstr>[양식] 과제 전개 </vt:lpstr>
      <vt:lpstr>[사례] SWOT 분석표 </vt:lpstr>
      <vt:lpstr>[사례] 과제 분석 </vt:lpstr>
    </vt:vector>
  </TitlesOfParts>
  <Company>현대정보기술주식회사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사전 준비 일정</dc:title>
  <dc:creator>이재규</dc:creator>
  <cp:lastModifiedBy>이재학</cp:lastModifiedBy>
  <cp:revision>49</cp:revision>
  <cp:lastPrinted>1998-12-07T08:43:00Z</cp:lastPrinted>
  <dcterms:created xsi:type="dcterms:W3CDTF">1998-09-28T05:24:36Z</dcterms:created>
  <dcterms:modified xsi:type="dcterms:W3CDTF">2009-03-19T12:49:06Z</dcterms:modified>
</cp:coreProperties>
</file>