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iHTnv7F1G38E+zn75ixpymf6x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979" y="0"/>
            <a:ext cx="52832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52832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979" y="6513910"/>
            <a:ext cx="52832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a175c6830_0_2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a175c6830_0_2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ca175c6830_0_21:notes"/>
          <p:cNvSpPr txBox="1"/>
          <p:nvPr>
            <p:ph idx="12" type="sldNum"/>
          </p:nvPr>
        </p:nvSpPr>
        <p:spPr>
          <a:xfrm>
            <a:off x="6905979" y="6513910"/>
            <a:ext cx="52833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a175c6830_0_3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a175c6830_0_3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ca175c6830_0_30:notes"/>
          <p:cNvSpPr txBox="1"/>
          <p:nvPr>
            <p:ph idx="12" type="sldNum"/>
          </p:nvPr>
        </p:nvSpPr>
        <p:spPr>
          <a:xfrm>
            <a:off x="6905979" y="6513910"/>
            <a:ext cx="52833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a175c6830_0_4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a175c6830_0_4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2ca175c6830_0_40:notes"/>
          <p:cNvSpPr txBox="1"/>
          <p:nvPr>
            <p:ph idx="12" type="sldNum"/>
          </p:nvPr>
        </p:nvSpPr>
        <p:spPr>
          <a:xfrm>
            <a:off x="6905979" y="6513910"/>
            <a:ext cx="52833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a175c6830_0_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a175c6830_0_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ca175c6830_0_11:notes"/>
          <p:cNvSpPr txBox="1"/>
          <p:nvPr>
            <p:ph idx="12" type="sldNum"/>
          </p:nvPr>
        </p:nvSpPr>
        <p:spPr>
          <a:xfrm>
            <a:off x="6905979" y="6513910"/>
            <a:ext cx="52833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1219200" y="3300413"/>
            <a:ext cx="97536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3" name="Shape 43"/>
        <p:cNvGrpSpPr/>
        <p:nvPr/>
      </p:nvGrpSpPr>
      <p:grpSpPr>
        <a:xfrm>
          <a:off x="0" y="0"/>
          <a:ext cx="0" cy="0"/>
          <a:chOff x="0" y="0"/>
          <a:chExt cx="0" cy="0"/>
        </a:xfrm>
      </p:grpSpPr>
      <p:sp>
        <p:nvSpPr>
          <p:cNvPr id="44" name="Google Shape;44;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742950" y="1104900"/>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2" name="Google Shape;62;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63" name="Google Shape;63;p1"/>
          <p:cNvSpPr txBox="1"/>
          <p:nvPr/>
        </p:nvSpPr>
        <p:spPr>
          <a:xfrm>
            <a:off x="2286000" y="1447800"/>
            <a:ext cx="7543165" cy="10312400"/>
          </a:xfrm>
          <a:prstGeom prst="rect">
            <a:avLst/>
          </a:prstGeom>
          <a:noFill/>
          <a:ln>
            <a:noFill/>
          </a:ln>
        </p:spPr>
        <p:txBody>
          <a:bodyPr anchorCtr="0" anchor="t" bIns="45700" lIns="91425" spcFirstLastPara="1" rIns="91425" wrap="square" tIns="45700">
            <a:noAutofit/>
          </a:bodyPr>
          <a:lstStyle/>
          <a:p>
            <a:pPr indent="0" lvl="0" marL="0" marR="0" rtl="0" algn="l">
              <a:lnSpc>
                <a:spcPct val="175000"/>
              </a:lnSpc>
              <a:spcBef>
                <a:spcPts val="0"/>
              </a:spcBef>
              <a:spcAft>
                <a:spcPts val="0"/>
              </a:spcAft>
              <a:buClr>
                <a:srgbClr val="00002E"/>
              </a:buClr>
              <a:buSzPts val="2000"/>
              <a:buFont typeface="Nunito"/>
              <a:buNone/>
            </a:pPr>
            <a:r>
              <a:rPr b="1" i="0" lang="en-US" sz="2000" u="none" cap="none" strike="noStrike">
                <a:solidFill>
                  <a:srgbClr val="00002E"/>
                </a:solidFill>
                <a:latin typeface="Nunito"/>
                <a:ea typeface="Nunito"/>
                <a:cs typeface="Nunito"/>
                <a:sym typeface="Nunito"/>
              </a:rPr>
              <a:t>        NAME               : DARUN VIGNESH D</a:t>
            </a:r>
            <a:endParaRPr b="1" i="0" sz="2000" u="none" cap="none" strike="noStrike">
              <a:solidFill>
                <a:srgbClr val="00002E"/>
              </a:solidFill>
              <a:latin typeface="Nunito"/>
              <a:ea typeface="Nunito"/>
              <a:cs typeface="Nunito"/>
              <a:sym typeface="Nunito"/>
            </a:endParaRPr>
          </a:p>
          <a:p>
            <a:pPr indent="0" lvl="0" marL="0" marR="0" rtl="0" algn="l">
              <a:lnSpc>
                <a:spcPct val="175000"/>
              </a:lnSpc>
              <a:spcBef>
                <a:spcPts val="0"/>
              </a:spcBef>
              <a:spcAft>
                <a:spcPts val="0"/>
              </a:spcAft>
              <a:buClr>
                <a:srgbClr val="00002E"/>
              </a:buClr>
              <a:buSzPts val="2000"/>
              <a:buFont typeface="Nunito"/>
              <a:buNone/>
            </a:pPr>
            <a:r>
              <a:rPr b="1" i="0" lang="en-US" sz="2000" u="none" cap="none" strike="noStrike">
                <a:solidFill>
                  <a:srgbClr val="00002E"/>
                </a:solidFill>
                <a:latin typeface="Nunito"/>
                <a:ea typeface="Nunito"/>
                <a:cs typeface="Nunito"/>
                <a:sym typeface="Nunito"/>
              </a:rPr>
              <a:t>        NM.ID               : aut730321104301</a:t>
            </a:r>
            <a:endParaRPr b="1" i="0" sz="2000" u="none" cap="none" strike="noStrike">
              <a:solidFill>
                <a:srgbClr val="00002E"/>
              </a:solidFill>
              <a:latin typeface="Nunito"/>
              <a:ea typeface="Nunito"/>
              <a:cs typeface="Nunito"/>
              <a:sym typeface="Nunito"/>
            </a:endParaRPr>
          </a:p>
          <a:p>
            <a:pPr indent="0" lvl="0" marL="0" marR="0" rtl="0" algn="l">
              <a:lnSpc>
                <a:spcPct val="175000"/>
              </a:lnSpc>
              <a:spcBef>
                <a:spcPts val="0"/>
              </a:spcBef>
              <a:spcAft>
                <a:spcPts val="0"/>
              </a:spcAft>
              <a:buClr>
                <a:srgbClr val="00002E"/>
              </a:buClr>
              <a:buSzPts val="2000"/>
              <a:buFont typeface="Nunito"/>
              <a:buNone/>
            </a:pPr>
            <a:r>
              <a:rPr b="1" i="0" lang="en-US" sz="2000" u="none" cap="none" strike="noStrike">
                <a:solidFill>
                  <a:srgbClr val="00002E"/>
                </a:solidFill>
                <a:latin typeface="Nunito"/>
                <a:ea typeface="Nunito"/>
                <a:cs typeface="Nunito"/>
                <a:sym typeface="Nunito"/>
              </a:rPr>
              <a:t>        REG NO            : 730321104301</a:t>
            </a:r>
            <a:endParaRPr b="1" i="0" sz="2000" u="none" cap="none" strike="noStrike">
              <a:solidFill>
                <a:srgbClr val="00002E"/>
              </a:solidFill>
              <a:latin typeface="Nunito"/>
              <a:ea typeface="Nunito"/>
              <a:cs typeface="Nunito"/>
              <a:sym typeface="Nunito"/>
            </a:endParaRPr>
          </a:p>
          <a:p>
            <a:pPr indent="0" lvl="0" marL="0" marR="0" rtl="0" algn="l">
              <a:lnSpc>
                <a:spcPct val="175000"/>
              </a:lnSpc>
              <a:spcBef>
                <a:spcPts val="0"/>
              </a:spcBef>
              <a:spcAft>
                <a:spcPts val="0"/>
              </a:spcAft>
              <a:buClr>
                <a:srgbClr val="00002E"/>
              </a:buClr>
              <a:buSzPts val="2000"/>
              <a:buFont typeface="Nunito"/>
              <a:buNone/>
            </a:pPr>
            <a:r>
              <a:rPr b="1" i="0" lang="en-US" sz="2000" u="none" cap="none" strike="noStrike">
                <a:solidFill>
                  <a:srgbClr val="00002E"/>
                </a:solidFill>
                <a:latin typeface="Nunito"/>
                <a:ea typeface="Nunito"/>
                <a:cs typeface="Nunito"/>
                <a:sym typeface="Nunito"/>
              </a:rPr>
              <a:t>        DEPARTMENT : CSE</a:t>
            </a:r>
            <a:endParaRPr b="1" i="0" sz="2000" u="none" cap="none" strike="noStrike">
              <a:solidFill>
                <a:srgbClr val="00002E"/>
              </a:solidFill>
              <a:latin typeface="Nunito"/>
              <a:ea typeface="Nunito"/>
              <a:cs typeface="Nunito"/>
              <a:sym typeface="Nunito"/>
            </a:endParaRPr>
          </a:p>
          <a:p>
            <a:pPr indent="0" lvl="0" marL="0" marR="0" rtl="0" algn="l">
              <a:lnSpc>
                <a:spcPct val="175000"/>
              </a:lnSpc>
              <a:spcBef>
                <a:spcPts val="0"/>
              </a:spcBef>
              <a:spcAft>
                <a:spcPts val="0"/>
              </a:spcAft>
              <a:buClr>
                <a:srgbClr val="00002E"/>
              </a:buClr>
              <a:buSzPts val="2000"/>
              <a:buFont typeface="Nunito"/>
              <a:buNone/>
            </a:pPr>
            <a:r>
              <a:rPr b="1" i="0" lang="en-US" sz="2000" u="none" cap="none" strike="noStrike">
                <a:solidFill>
                  <a:srgbClr val="00002E"/>
                </a:solidFill>
                <a:latin typeface="Nunito"/>
                <a:ea typeface="Nunito"/>
                <a:cs typeface="Nunito"/>
                <a:sym typeface="Nunito"/>
              </a:rPr>
              <a:t>        YEAR                : III</a:t>
            </a:r>
            <a:endParaRPr b="1" i="0" sz="2000" u="none" cap="none" strike="noStrike">
              <a:solidFill>
                <a:srgbClr val="00002E"/>
              </a:solidFill>
              <a:latin typeface="Nunito"/>
              <a:ea typeface="Nunito"/>
              <a:cs typeface="Nunito"/>
              <a:sym typeface="Nunito"/>
            </a:endParaRPr>
          </a:p>
          <a:p>
            <a:pPr indent="0" lvl="0" marL="0" marR="0" rtl="0" algn="l">
              <a:lnSpc>
                <a:spcPct val="175000"/>
              </a:lnSpc>
              <a:spcBef>
                <a:spcPts val="0"/>
              </a:spcBef>
              <a:spcAft>
                <a:spcPts val="0"/>
              </a:spcAft>
              <a:buClr>
                <a:srgbClr val="00002E"/>
              </a:buClr>
              <a:buSzPts val="5249"/>
              <a:buFont typeface="Nunito"/>
              <a:buNone/>
            </a:pPr>
            <a:r>
              <a:rPr b="1" i="0" lang="en-US" sz="2000" u="none" cap="none" strike="noStrike">
                <a:solidFill>
                  <a:srgbClr val="00002E"/>
                </a:solidFill>
                <a:latin typeface="Nunito"/>
                <a:ea typeface="Nunito"/>
                <a:cs typeface="Nunito"/>
                <a:sym typeface="Nunito"/>
              </a:rPr>
              <a:t>        COLLEGE         : BUILDERS ENGINEERING COLLEGE</a:t>
            </a:r>
            <a:endParaRPr b="1" i="0" sz="2000" u="none" cap="none" strike="noStrike">
              <a:solidFill>
                <a:srgbClr val="00002E"/>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2" name="Google Shape;162;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3" name="Google Shape;163;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MODELLING</a:t>
            </a:r>
            <a:endParaRPr/>
          </a:p>
        </p:txBody>
      </p:sp>
      <p:sp>
        <p:nvSpPr>
          <p:cNvPr id="164" name="Google Shape;164;p9"/>
          <p:cNvSpPr txBox="1"/>
          <p:nvPr/>
        </p:nvSpPr>
        <p:spPr>
          <a:xfrm>
            <a:off x="739785" y="1324210"/>
            <a:ext cx="8003400" cy="5046900"/>
          </a:xfrm>
          <a:prstGeom prst="rect">
            <a:avLst/>
          </a:prstGeom>
          <a:noFill/>
          <a:ln>
            <a:noFill/>
          </a:ln>
        </p:spPr>
        <p:txBody>
          <a:bodyPr anchorCtr="0" anchor="t" bIns="45700" lIns="91425" spcFirstLastPara="1" rIns="91425" wrap="square" tIns="45700">
            <a:noAutofit/>
          </a:bodyPr>
          <a:lstStyle/>
          <a:p>
            <a:pPr indent="-228600" lvl="0" marL="457200" rtl="0" algn="just">
              <a:lnSpc>
                <a:spcPct val="115000"/>
              </a:lnSpc>
              <a:spcBef>
                <a:spcPts val="0"/>
              </a:spcBef>
              <a:spcAft>
                <a:spcPts val="0"/>
              </a:spcAft>
              <a:buClr>
                <a:srgbClr val="0D0D0D"/>
              </a:buClr>
              <a:buSzPts val="2100"/>
              <a:buFont typeface="Roboto"/>
              <a:buNone/>
            </a:pPr>
            <a:r>
              <a:rPr b="1" lang="en-US" sz="2100">
                <a:solidFill>
                  <a:srgbClr val="0D0D0D"/>
                </a:solidFill>
                <a:highlight>
                  <a:srgbClr val="FFFFFF"/>
                </a:highlight>
                <a:latin typeface="Roboto"/>
                <a:ea typeface="Roboto"/>
                <a:cs typeface="Roboto"/>
                <a:sym typeface="Roboto"/>
              </a:rPr>
              <a:t>Data Collection and Preprocessing:</a:t>
            </a:r>
            <a:endParaRPr b="1" sz="2100">
              <a:solidFill>
                <a:srgbClr val="0D0D0D"/>
              </a:solidFill>
              <a:highlight>
                <a:srgbClr val="FFFFFF"/>
              </a:highlight>
              <a:latin typeface="Roboto"/>
              <a:ea typeface="Roboto"/>
              <a:cs typeface="Roboto"/>
              <a:sym typeface="Roboto"/>
            </a:endParaRPr>
          </a:p>
          <a:p>
            <a:pPr indent="-361950" lvl="1" marL="914400" rtl="0" algn="just">
              <a:lnSpc>
                <a:spcPct val="115000"/>
              </a:lnSpc>
              <a:spcBef>
                <a:spcPts val="0"/>
              </a:spcBef>
              <a:spcAft>
                <a:spcPts val="0"/>
              </a:spcAft>
              <a:buClr>
                <a:srgbClr val="0D0D0D"/>
              </a:buClr>
              <a:buSzPts val="2100"/>
              <a:buFont typeface="Roboto"/>
              <a:buChar char="●"/>
            </a:pPr>
            <a:r>
              <a:rPr lang="en-US" sz="2100">
                <a:solidFill>
                  <a:srgbClr val="0D0D0D"/>
                </a:solidFill>
                <a:highlight>
                  <a:srgbClr val="FFFFFF"/>
                </a:highlight>
                <a:latin typeface="Roboto"/>
                <a:ea typeface="Roboto"/>
                <a:cs typeface="Roboto"/>
                <a:sym typeface="Roboto"/>
              </a:rPr>
              <a:t>Gather a dataset of facial images labeled with age and gender information.</a:t>
            </a:r>
            <a:endParaRPr sz="2100">
              <a:solidFill>
                <a:srgbClr val="0D0D0D"/>
              </a:solidFill>
              <a:highlight>
                <a:srgbClr val="FFFFFF"/>
              </a:highlight>
              <a:latin typeface="Roboto"/>
              <a:ea typeface="Roboto"/>
              <a:cs typeface="Roboto"/>
              <a:sym typeface="Roboto"/>
            </a:endParaRPr>
          </a:p>
          <a:p>
            <a:pPr indent="-361950" lvl="1" marL="914400" rtl="0" algn="just">
              <a:lnSpc>
                <a:spcPct val="115000"/>
              </a:lnSpc>
              <a:spcBef>
                <a:spcPts val="0"/>
              </a:spcBef>
              <a:spcAft>
                <a:spcPts val="0"/>
              </a:spcAft>
              <a:buClr>
                <a:srgbClr val="0D0D0D"/>
              </a:buClr>
              <a:buSzPts val="2100"/>
              <a:buFont typeface="Roboto"/>
              <a:buChar char="●"/>
            </a:pPr>
            <a:r>
              <a:rPr lang="en-US" sz="2100">
                <a:solidFill>
                  <a:srgbClr val="0D0D0D"/>
                </a:solidFill>
                <a:highlight>
                  <a:srgbClr val="FFFFFF"/>
                </a:highlight>
                <a:latin typeface="Roboto"/>
                <a:ea typeface="Roboto"/>
                <a:cs typeface="Roboto"/>
                <a:sym typeface="Roboto"/>
              </a:rPr>
              <a:t>Preprocess the images to ensure uniformity and quality, including resizing, normalization, and augmentation techniques to increase dataset diversity.</a:t>
            </a:r>
            <a:endParaRPr sz="21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100"/>
              <a:buFont typeface="Roboto"/>
              <a:buNone/>
            </a:pPr>
            <a:r>
              <a:rPr b="1" lang="en-US" sz="2100">
                <a:solidFill>
                  <a:srgbClr val="0D0D0D"/>
                </a:solidFill>
                <a:highlight>
                  <a:srgbClr val="FFFFFF"/>
                </a:highlight>
                <a:latin typeface="Roboto"/>
                <a:ea typeface="Roboto"/>
                <a:cs typeface="Roboto"/>
                <a:sym typeface="Roboto"/>
              </a:rPr>
              <a:t>Feature Extraction:</a:t>
            </a:r>
            <a:endParaRPr b="1" sz="2100">
              <a:solidFill>
                <a:srgbClr val="0D0D0D"/>
              </a:solidFill>
              <a:highlight>
                <a:srgbClr val="FFFFFF"/>
              </a:highlight>
              <a:latin typeface="Roboto"/>
              <a:ea typeface="Roboto"/>
              <a:cs typeface="Roboto"/>
              <a:sym typeface="Roboto"/>
            </a:endParaRPr>
          </a:p>
          <a:p>
            <a:pPr indent="-361950" lvl="1" marL="914400" rtl="0" algn="just">
              <a:lnSpc>
                <a:spcPct val="115000"/>
              </a:lnSpc>
              <a:spcBef>
                <a:spcPts val="0"/>
              </a:spcBef>
              <a:spcAft>
                <a:spcPts val="0"/>
              </a:spcAft>
              <a:buClr>
                <a:srgbClr val="0D0D0D"/>
              </a:buClr>
              <a:buSzPts val="2100"/>
              <a:buFont typeface="Roboto"/>
              <a:buChar char="●"/>
            </a:pPr>
            <a:r>
              <a:rPr lang="en-US" sz="2100">
                <a:solidFill>
                  <a:srgbClr val="0D0D0D"/>
                </a:solidFill>
                <a:highlight>
                  <a:srgbClr val="FFFFFF"/>
                </a:highlight>
                <a:latin typeface="Roboto"/>
                <a:ea typeface="Roboto"/>
                <a:cs typeface="Roboto"/>
                <a:sym typeface="Roboto"/>
              </a:rPr>
              <a:t>Use techniques like face detection and landmark localization to extract relevant features from facial images.</a:t>
            </a:r>
            <a:endParaRPr sz="2100">
              <a:solidFill>
                <a:srgbClr val="0D0D0D"/>
              </a:solidFill>
              <a:highlight>
                <a:srgbClr val="FFFFFF"/>
              </a:highlight>
              <a:latin typeface="Roboto"/>
              <a:ea typeface="Roboto"/>
              <a:cs typeface="Roboto"/>
              <a:sym typeface="Roboto"/>
            </a:endParaRPr>
          </a:p>
          <a:p>
            <a:pPr indent="-361950" lvl="1" marL="914400" rtl="0" algn="just">
              <a:lnSpc>
                <a:spcPct val="115000"/>
              </a:lnSpc>
              <a:spcBef>
                <a:spcPts val="0"/>
              </a:spcBef>
              <a:spcAft>
                <a:spcPts val="0"/>
              </a:spcAft>
              <a:buClr>
                <a:srgbClr val="0D0D0D"/>
              </a:buClr>
              <a:buSzPts val="2100"/>
              <a:buFont typeface="Roboto"/>
              <a:buChar char="●"/>
            </a:pPr>
            <a:r>
              <a:rPr lang="en-US" sz="2100">
                <a:solidFill>
                  <a:srgbClr val="0D0D0D"/>
                </a:solidFill>
                <a:highlight>
                  <a:srgbClr val="FFFFFF"/>
                </a:highlight>
                <a:latin typeface="Roboto"/>
                <a:ea typeface="Roboto"/>
                <a:cs typeface="Roboto"/>
                <a:sym typeface="Roboto"/>
              </a:rPr>
              <a:t>Consider techniques such as Histogram of Oriented Gradients (HOG), Local Binary Patterns (LBP), or deep learning-based feature extraction methods.</a:t>
            </a:r>
            <a:endParaRPr sz="21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100"/>
              <a:buFont typeface="Roboto"/>
              <a:buNone/>
            </a:pPr>
            <a:r>
              <a:t/>
            </a:r>
            <a:endParaRPr sz="21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b="1"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a175c6830_0_21"/>
          <p:cNvSpPr txBox="1"/>
          <p:nvPr/>
        </p:nvSpPr>
        <p:spPr>
          <a:xfrm>
            <a:off x="321475" y="357200"/>
            <a:ext cx="10287000" cy="57150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Model Selection:</a:t>
            </a:r>
            <a:endParaRPr b="1" sz="2200">
              <a:solidFill>
                <a:srgbClr val="0D0D0D"/>
              </a:solidFill>
              <a:highlight>
                <a:srgbClr val="FFFFFF"/>
              </a:highlight>
              <a:latin typeface="Roboto"/>
              <a:ea typeface="Roboto"/>
              <a:cs typeface="Roboto"/>
              <a:sym typeface="Roboto"/>
            </a:endParaRPr>
          </a:p>
          <a:p>
            <a:pPr indent="-368300" lvl="1" marL="9144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Choose an appropriate machine learning or deep learning architecture for age and gender prediction.</a:t>
            </a:r>
            <a:endParaRPr sz="2200">
              <a:solidFill>
                <a:srgbClr val="0D0D0D"/>
              </a:solidFill>
              <a:highlight>
                <a:srgbClr val="FFFFFF"/>
              </a:highlight>
              <a:latin typeface="Roboto"/>
              <a:ea typeface="Roboto"/>
              <a:cs typeface="Roboto"/>
              <a:sym typeface="Roboto"/>
            </a:endParaRPr>
          </a:p>
          <a:p>
            <a:pPr indent="-368300" lvl="1" marL="9144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For deep learning, Convolutional Neural Networks (CNNs) are commonly used due to their effectiveness in image-related tasks.</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Model Training:</a:t>
            </a:r>
            <a:endParaRPr b="1" sz="2200">
              <a:solidFill>
                <a:srgbClr val="0D0D0D"/>
              </a:solidFill>
              <a:highlight>
                <a:srgbClr val="FFFFFF"/>
              </a:highlight>
              <a:latin typeface="Roboto"/>
              <a:ea typeface="Roboto"/>
              <a:cs typeface="Roboto"/>
              <a:sym typeface="Roboto"/>
            </a:endParaRPr>
          </a:p>
          <a:p>
            <a:pPr indent="-368300" lvl="1" marL="9144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Split the dataset into training, validation, and test sets.</a:t>
            </a:r>
            <a:endParaRPr sz="2200">
              <a:solidFill>
                <a:srgbClr val="0D0D0D"/>
              </a:solidFill>
              <a:highlight>
                <a:srgbClr val="FFFFFF"/>
              </a:highlight>
              <a:latin typeface="Roboto"/>
              <a:ea typeface="Roboto"/>
              <a:cs typeface="Roboto"/>
              <a:sym typeface="Roboto"/>
            </a:endParaRPr>
          </a:p>
          <a:p>
            <a:pPr indent="-368300" lvl="1" marL="9144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Train the selected model on the training set using an appropriate loss function and optimization algorithm.</a:t>
            </a:r>
            <a:endParaRPr sz="2200">
              <a:solidFill>
                <a:srgbClr val="0D0D0D"/>
              </a:solidFill>
              <a:highlight>
                <a:srgbClr val="FFFFFF"/>
              </a:highlight>
              <a:latin typeface="Roboto"/>
              <a:ea typeface="Roboto"/>
              <a:cs typeface="Roboto"/>
              <a:sym typeface="Roboto"/>
            </a:endParaRPr>
          </a:p>
          <a:p>
            <a:pPr indent="-368300" lvl="1" marL="9144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Tune hyperparameters such as learning rate, batch size, and network architecture to optimize performance.</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Model Evaluation:</a:t>
            </a:r>
            <a:endParaRPr b="1" sz="2000">
              <a:solidFill>
                <a:srgbClr val="0D0D0D"/>
              </a:solidFill>
              <a:highlight>
                <a:srgbClr val="FFFFFF"/>
              </a:highlight>
              <a:latin typeface="Roboto"/>
              <a:ea typeface="Roboto"/>
              <a:cs typeface="Roboto"/>
              <a:sym typeface="Roboto"/>
            </a:endParaRPr>
          </a:p>
          <a:p>
            <a:pPr indent="-355600" lvl="1" marL="914400" rtl="0" algn="just">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Evaluate the trained model on the validation set to assess its performance.</a:t>
            </a:r>
            <a:endParaRPr sz="2000">
              <a:solidFill>
                <a:srgbClr val="0D0D0D"/>
              </a:solidFill>
              <a:highlight>
                <a:srgbClr val="FFFFFF"/>
              </a:highlight>
              <a:latin typeface="Roboto"/>
              <a:ea typeface="Roboto"/>
              <a:cs typeface="Roboto"/>
              <a:sym typeface="Roboto"/>
            </a:endParaRPr>
          </a:p>
          <a:p>
            <a:pPr indent="-355600" lvl="1" marL="914400" rtl="0" algn="just">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Use evaluation metrics such as accuracy, precision, recall, and F1-score for both age and gender predictions.</a:t>
            </a:r>
            <a:endParaRPr sz="2000">
              <a:solidFill>
                <a:srgbClr val="0D0D0D"/>
              </a:solidFill>
              <a:highlight>
                <a:srgbClr val="FFFFFF"/>
              </a:highlight>
              <a:latin typeface="Roboto"/>
              <a:ea typeface="Roboto"/>
              <a:cs typeface="Roboto"/>
              <a:sym typeface="Roboto"/>
            </a:endParaRPr>
          </a:p>
          <a:p>
            <a:pPr indent="-355600" lvl="1" marL="914400" rtl="0" algn="just">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Analyze the model's performance using confusion matrices and ROC curves.</a:t>
            </a:r>
            <a:endParaRPr sz="2000">
              <a:solidFill>
                <a:srgbClr val="0D0D0D"/>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a175c6830_0_30"/>
          <p:cNvSpPr txBox="1"/>
          <p:nvPr/>
        </p:nvSpPr>
        <p:spPr>
          <a:xfrm>
            <a:off x="89300" y="232150"/>
            <a:ext cx="9894000" cy="62508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Clr>
                <a:srgbClr val="0D0D0D"/>
              </a:buClr>
              <a:buSzPts val="2300"/>
              <a:buFont typeface="Roboto"/>
              <a:buNone/>
            </a:pPr>
            <a:r>
              <a:rPr b="1" lang="en-US" sz="2300">
                <a:solidFill>
                  <a:srgbClr val="0D0D0D"/>
                </a:solidFill>
                <a:highlight>
                  <a:srgbClr val="FFFFFF"/>
                </a:highlight>
                <a:latin typeface="Roboto"/>
                <a:ea typeface="Roboto"/>
                <a:cs typeface="Roboto"/>
                <a:sym typeface="Roboto"/>
              </a:rPr>
              <a:t>Optimization and Fine-Tuning:</a:t>
            </a:r>
            <a:endParaRPr b="1"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Fine-tune the model based on validation performance, adjusting hyperparameters and training strategies as needed.</a:t>
            </a:r>
            <a:endParaRPr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Consider techniques like transfer learning, regularization, and ensemble methods to improve generalization and mitigate overfitting.</a:t>
            </a:r>
            <a:endParaRPr sz="23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300"/>
              <a:buFont typeface="Roboto"/>
              <a:buNone/>
            </a:pPr>
            <a:r>
              <a:rPr b="1" lang="en-US" sz="2300">
                <a:solidFill>
                  <a:srgbClr val="0D0D0D"/>
                </a:solidFill>
                <a:highlight>
                  <a:srgbClr val="FFFFFF"/>
                </a:highlight>
                <a:latin typeface="Roboto"/>
                <a:ea typeface="Roboto"/>
                <a:cs typeface="Roboto"/>
                <a:sym typeface="Roboto"/>
              </a:rPr>
              <a:t>Model Testing and Deployment:</a:t>
            </a:r>
            <a:endParaRPr b="1"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Test the final model on the held-out test set to validate its performance in real-world scenarios.</a:t>
            </a:r>
            <a:endParaRPr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Once satisfied with the model's accuracy and robustness, deploy it into production environments for age and gender prediction tasks.</a:t>
            </a:r>
            <a:endParaRPr sz="23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300"/>
              <a:buFont typeface="Roboto"/>
              <a:buNone/>
            </a:pPr>
            <a:r>
              <a:rPr b="1" lang="en-US" sz="2300">
                <a:solidFill>
                  <a:srgbClr val="0D0D0D"/>
                </a:solidFill>
                <a:highlight>
                  <a:srgbClr val="FFFFFF"/>
                </a:highlight>
                <a:latin typeface="Roboto"/>
                <a:ea typeface="Roboto"/>
                <a:cs typeface="Roboto"/>
                <a:sym typeface="Roboto"/>
              </a:rPr>
              <a:t>Monitoring and Maintenance:</a:t>
            </a:r>
            <a:endParaRPr b="1"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Monitor the deployed model's performance over time and retrain as needed to adapt to changing data distributions or requirements.</a:t>
            </a:r>
            <a:endParaRPr sz="2300">
              <a:solidFill>
                <a:srgbClr val="0D0D0D"/>
              </a:solidFill>
              <a:highlight>
                <a:srgbClr val="FFFFFF"/>
              </a:highlight>
              <a:latin typeface="Roboto"/>
              <a:ea typeface="Roboto"/>
              <a:cs typeface="Roboto"/>
              <a:sym typeface="Roboto"/>
            </a:endParaRPr>
          </a:p>
          <a:p>
            <a:pPr indent="-374650" lvl="1" marL="914400" rtl="0" algn="just">
              <a:lnSpc>
                <a:spcPct val="115000"/>
              </a:lnSpc>
              <a:spcBef>
                <a:spcPts val="0"/>
              </a:spcBef>
              <a:spcAft>
                <a:spcPts val="0"/>
              </a:spcAft>
              <a:buClr>
                <a:srgbClr val="0D0D0D"/>
              </a:buClr>
              <a:buSzPts val="2300"/>
              <a:buFont typeface="Roboto"/>
              <a:buChar char="●"/>
            </a:pPr>
            <a:r>
              <a:rPr lang="en-US" sz="2300">
                <a:solidFill>
                  <a:srgbClr val="0D0D0D"/>
                </a:solidFill>
                <a:highlight>
                  <a:srgbClr val="FFFFFF"/>
                </a:highlight>
                <a:latin typeface="Roboto"/>
                <a:ea typeface="Roboto"/>
                <a:cs typeface="Roboto"/>
                <a:sym typeface="Roboto"/>
              </a:rPr>
              <a:t>Continuously update and improve the model based on feedback and new research developments.</a:t>
            </a:r>
            <a:endParaRPr sz="2300">
              <a:solidFill>
                <a:srgbClr val="0D0D0D"/>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2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2" name="Google Shape;182;p1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a:t>RESULTS</a:t>
            </a:r>
            <a:endParaRPr/>
          </a:p>
        </p:txBody>
      </p:sp>
      <p:sp>
        <p:nvSpPr>
          <p:cNvPr id="183" name="Google Shape;183;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184" name="Google Shape;184;p10"/>
          <p:cNvPicPr preferRelativeResize="0"/>
          <p:nvPr/>
        </p:nvPicPr>
        <p:blipFill>
          <a:blip r:embed="rId4">
            <a:alphaModFix/>
          </a:blip>
          <a:stretch>
            <a:fillRect/>
          </a:stretch>
        </p:blipFill>
        <p:spPr>
          <a:xfrm>
            <a:off x="933227" y="1364925"/>
            <a:ext cx="10797325" cy="466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ca175c6830_0_40"/>
          <p:cNvSpPr txBox="1"/>
          <p:nvPr>
            <p:ph type="ctrTitle"/>
          </p:nvPr>
        </p:nvSpPr>
        <p:spPr>
          <a:xfrm>
            <a:off x="1561300" y="2023525"/>
            <a:ext cx="8814900" cy="22164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AGE AND GENDER DETECTION USING CNN DEEP LEARNING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3"/>
          <p:cNvGrpSpPr/>
          <p:nvPr/>
        </p:nvGrpSpPr>
        <p:grpSpPr>
          <a:xfrm>
            <a:off x="7448612" y="0"/>
            <a:ext cx="4743796" cy="6858466"/>
            <a:chOff x="7448612" y="0"/>
            <a:chExt cx="4743796" cy="6858466"/>
          </a:xfrm>
        </p:grpSpPr>
        <p:sp>
          <p:nvSpPr>
            <p:cNvPr id="76" name="Google Shape;7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90" name="Google Shape;90;p3"/>
          <p:cNvGrpSpPr/>
          <p:nvPr/>
        </p:nvGrpSpPr>
        <p:grpSpPr>
          <a:xfrm>
            <a:off x="47625" y="3819523"/>
            <a:ext cx="4124325" cy="3009898"/>
            <a:chOff x="47625" y="3819523"/>
            <a:chExt cx="4124325" cy="3009898"/>
          </a:xfrm>
        </p:grpSpPr>
        <p:pic>
          <p:nvPicPr>
            <p:cNvPr id="91" name="Google Shape;9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92" name="Google Shape;9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93" name="Google Shape;93;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SzPts val="1400"/>
              <a:buNone/>
            </a:pPr>
            <a:r>
              <a:rPr lang="en-US"/>
              <a:t>AGENDA</a:t>
            </a:r>
            <a:endParaRPr/>
          </a:p>
        </p:txBody>
      </p:sp>
      <p:sp>
        <p:nvSpPr>
          <p:cNvPr id="94" name="Google Shape;94;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95" name="Google Shape;95;p3"/>
          <p:cNvSpPr txBox="1"/>
          <p:nvPr/>
        </p:nvSpPr>
        <p:spPr>
          <a:xfrm>
            <a:off x="2782570" y="1447800"/>
            <a:ext cx="6558915" cy="491617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Introduction and Overview</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Project Scope and Requirement	</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Data Collection and Preprocessing</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Model Selection and Development</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Integration and Deployment</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Testing and Evaluation</a:t>
            </a:r>
            <a:endParaRPr b="0" i="0" sz="2800" u="none" cap="none" strike="noStrike">
              <a:solidFill>
                <a:srgbClr val="000000"/>
              </a:solidFill>
              <a:latin typeface="Arial"/>
              <a:ea typeface="Arial"/>
              <a:cs typeface="Arial"/>
              <a:sym typeface="Arial"/>
            </a:endParaRPr>
          </a:p>
          <a:p>
            <a:pPr indent="-285750" lvl="0" marL="285750" marR="0" rtl="0" algn="l">
              <a:lnSpc>
                <a:spcPct val="16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Documentation and User Support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4"/>
          <p:cNvGrpSpPr/>
          <p:nvPr/>
        </p:nvGrpSpPr>
        <p:grpSpPr>
          <a:xfrm>
            <a:off x="7991475" y="2933700"/>
            <a:ext cx="2762250" cy="3257550"/>
            <a:chOff x="7991475" y="2933700"/>
            <a:chExt cx="2762250" cy="3257550"/>
          </a:xfrm>
        </p:grpSpPr>
        <p:sp>
          <p:nvSpPr>
            <p:cNvPr id="101" name="Google Shape;10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04" name="Google Shape;104;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05" name="Google Shape;10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6" name="Google Shape;106;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07" name="Google Shape;107;p4"/>
          <p:cNvSpPr txBox="1"/>
          <p:nvPr/>
        </p:nvSpPr>
        <p:spPr>
          <a:xfrm>
            <a:off x="859155" y="1509395"/>
            <a:ext cx="7749000" cy="418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objective of this project is to develop a robust and efficient </a:t>
            </a:r>
            <a:r>
              <a:rPr lang="en-US" sz="1800"/>
              <a:t>age and gender</a:t>
            </a:r>
            <a:r>
              <a:rPr b="0" i="0" lang="en-US" sz="1800" u="none" cap="none" strike="noStrike">
                <a:solidFill>
                  <a:srgbClr val="000000"/>
                </a:solidFill>
                <a:latin typeface="Arial"/>
                <a:ea typeface="Arial"/>
                <a:cs typeface="Arial"/>
                <a:sym typeface="Arial"/>
              </a:rPr>
              <a:t> predictor that accurately anticipates the age and gender  based on user input image. The predictor should seamlessly integrate into existing </a:t>
            </a:r>
            <a:r>
              <a:rPr lang="en-US" sz="1800"/>
              <a:t>image</a:t>
            </a:r>
            <a:r>
              <a:rPr b="0" i="0" lang="en-US" sz="1800" u="none" cap="none" strike="noStrike">
                <a:solidFill>
                  <a:srgbClr val="000000"/>
                </a:solidFill>
                <a:latin typeface="Arial"/>
                <a:ea typeface="Arial"/>
                <a:cs typeface="Arial"/>
                <a:sym typeface="Arial"/>
              </a:rPr>
              <a:t>-based applications and provide real-time suggestions to enhance user typing experience.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Key Challenges</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Data Collection and Preprocessing</a:t>
            </a:r>
            <a:endParaRPr b="0" i="0" sz="1800" u="none" cap="none" strike="noStrike">
              <a:solidFill>
                <a:srgbClr val="000000"/>
              </a:solidFill>
              <a:latin typeface="Arial"/>
              <a:ea typeface="Arial"/>
              <a:cs typeface="Arial"/>
              <a:sym typeface="Arial"/>
            </a:endParaRPr>
          </a:p>
          <a:p>
            <a:pPr indent="-285750" lvl="0" marL="28575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Model Selection and Training</a:t>
            </a:r>
            <a:endParaRPr b="0" i="0" sz="1800" u="none" cap="none" strike="noStrike">
              <a:solidFill>
                <a:srgbClr val="000000"/>
              </a:solidFill>
              <a:latin typeface="Arial"/>
              <a:ea typeface="Arial"/>
              <a:cs typeface="Arial"/>
              <a:sym typeface="Arial"/>
            </a:endParaRPr>
          </a:p>
          <a:p>
            <a:pPr indent="-285750" lvl="0" marL="28575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Real-time Performance</a:t>
            </a:r>
            <a:endParaRPr b="0" i="0" sz="1800" u="none" cap="none" strike="noStrike">
              <a:solidFill>
                <a:srgbClr val="000000"/>
              </a:solidFill>
              <a:latin typeface="Arial"/>
              <a:ea typeface="Arial"/>
              <a:cs typeface="Arial"/>
              <a:sym typeface="Arial"/>
            </a:endParaRPr>
          </a:p>
          <a:p>
            <a:pPr indent="-285750" lvl="0" marL="28575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User Engagement and Feedback</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5"/>
          <p:cNvGrpSpPr/>
          <p:nvPr/>
        </p:nvGrpSpPr>
        <p:grpSpPr>
          <a:xfrm>
            <a:off x="8658225" y="2647950"/>
            <a:ext cx="3533775" cy="3810000"/>
            <a:chOff x="8658225" y="2647950"/>
            <a:chExt cx="3533775" cy="3810000"/>
          </a:xfrm>
        </p:grpSpPr>
        <p:sp>
          <p:nvSpPr>
            <p:cNvPr id="113" name="Google Shape;11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16" name="Google Shape;116;p5"/>
          <p:cNvSpPr txBox="1"/>
          <p:nvPr>
            <p:ph type="title"/>
          </p:nvPr>
        </p:nvSpPr>
        <p:spPr>
          <a:xfrm>
            <a:off x="676275" y="401000"/>
            <a:ext cx="79821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17" name="Google Shape;11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8" name="Google Shape;118;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19" name="Google Shape;119;p5"/>
          <p:cNvSpPr txBox="1"/>
          <p:nvPr/>
        </p:nvSpPr>
        <p:spPr>
          <a:xfrm>
            <a:off x="676275" y="1157097"/>
            <a:ext cx="8204100" cy="5510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lang="en-US" sz="2200">
                <a:solidFill>
                  <a:srgbClr val="0D0D0D"/>
                </a:solidFill>
                <a:highlight>
                  <a:srgbClr val="FFFFFF"/>
                </a:highlight>
                <a:latin typeface="Roboto"/>
                <a:ea typeface="Roboto"/>
                <a:cs typeface="Roboto"/>
                <a:sym typeface="Roboto"/>
              </a:rPr>
              <a:t>You are tasked with developing a machine learning model to detect the age and gender of individuals from facial images. This technology will be used in various applications, including targeted advertising, audience analytics, and customer segmentation.</a:t>
            </a:r>
            <a:endParaRPr sz="22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t/>
            </a:r>
            <a:endParaRPr sz="22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rPr lang="en-US" sz="2200">
                <a:solidFill>
                  <a:srgbClr val="0D0D0D"/>
                </a:solidFill>
                <a:highlight>
                  <a:srgbClr val="FFFFFF"/>
                </a:highlight>
                <a:latin typeface="Roboto"/>
                <a:ea typeface="Roboto"/>
                <a:cs typeface="Roboto"/>
                <a:sym typeface="Roboto"/>
              </a:rPr>
              <a:t>You are provided with a labeled dataset of facial images, where each image is annotated with the corresponding age and gender of the individual depicted. The dataset contains a diverse range of images capturing individuals from different demographics, ethnicities, and age groups.</a:t>
            </a:r>
            <a:endParaRPr sz="22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t/>
            </a:r>
            <a:endParaRPr sz="22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rPr b="1" lang="en-US" sz="2200">
                <a:solidFill>
                  <a:srgbClr val="0D0D0D"/>
                </a:solidFill>
                <a:highlight>
                  <a:srgbClr val="FFFFFF"/>
                </a:highlight>
                <a:latin typeface="Roboto"/>
                <a:ea typeface="Roboto"/>
                <a:cs typeface="Roboto"/>
                <a:sym typeface="Roboto"/>
              </a:rPr>
              <a:t>Objective:</a:t>
            </a:r>
            <a:endParaRPr b="1" sz="2200">
              <a:solidFill>
                <a:srgbClr val="0D0D0D"/>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rPr lang="en-US" sz="2200">
                <a:solidFill>
                  <a:srgbClr val="0D0D0D"/>
                </a:solidFill>
                <a:highlight>
                  <a:srgbClr val="FFFFFF"/>
                </a:highlight>
                <a:latin typeface="Roboto"/>
                <a:ea typeface="Roboto"/>
                <a:cs typeface="Roboto"/>
                <a:sym typeface="Roboto"/>
              </a:rPr>
              <a:t>Your objective is to build a robust machine learning model capable of accurately predicting the age and gender of individuals from facial images.</a:t>
            </a:r>
            <a:endParaRPr sz="2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t>WHO ARE THE END USERS?</a:t>
            </a:r>
            <a:endParaRPr sz="3200"/>
          </a:p>
        </p:txBody>
      </p:sp>
      <p:pic>
        <p:nvPicPr>
          <p:cNvPr id="127" name="Google Shape;12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28" name="Google Shape;128;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29" name="Google Shape;129;p6"/>
          <p:cNvSpPr txBox="1"/>
          <p:nvPr/>
        </p:nvSpPr>
        <p:spPr>
          <a:xfrm>
            <a:off x="1034415" y="1643380"/>
            <a:ext cx="7343140" cy="43160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end users of the </a:t>
            </a:r>
            <a:r>
              <a:rPr lang="en-US" sz="2400"/>
              <a:t>age and gender predictor </a:t>
            </a:r>
            <a:r>
              <a:rPr b="0" i="0" lang="en-US" sz="2400" u="none" cap="none" strike="noStrike">
                <a:solidFill>
                  <a:srgbClr val="000000"/>
                </a:solidFill>
                <a:latin typeface="Arial"/>
                <a:ea typeface="Arial"/>
                <a:cs typeface="Arial"/>
                <a:sym typeface="Arial"/>
              </a:rPr>
              <a:t>can vary across different </a:t>
            </a:r>
            <a:r>
              <a:rPr lang="en-US" sz="2400"/>
              <a:t>images </a:t>
            </a:r>
            <a:r>
              <a:rPr b="0" i="0" lang="en-US" sz="2400" u="none" cap="none" strike="noStrike">
                <a:solidFill>
                  <a:srgbClr val="000000"/>
                </a:solidFill>
                <a:latin typeface="Arial"/>
                <a:ea typeface="Arial"/>
                <a:cs typeface="Arial"/>
                <a:sym typeface="Arial"/>
              </a:rPr>
              <a:t>and applications. Here are some examples of potential end users:</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just">
              <a:lnSpc>
                <a:spcPct val="13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Marketing and Advertising Companies</a:t>
            </a:r>
            <a:endParaRPr sz="2400">
              <a:solidFill>
                <a:srgbClr val="0D0D0D"/>
              </a:solidFill>
              <a:highlight>
                <a:srgbClr val="FFFFFF"/>
              </a:highlight>
              <a:latin typeface="Roboto"/>
              <a:ea typeface="Roboto"/>
              <a:cs typeface="Roboto"/>
              <a:sym typeface="Roboto"/>
            </a:endParaRPr>
          </a:p>
          <a:p>
            <a:pPr indent="-381000" lvl="0" marL="457200" marR="0" rtl="0" algn="just">
              <a:lnSpc>
                <a:spcPct val="13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Market Research Firms</a:t>
            </a:r>
            <a:endParaRPr sz="2400">
              <a:solidFill>
                <a:srgbClr val="0D0D0D"/>
              </a:solidFill>
              <a:highlight>
                <a:srgbClr val="FFFFFF"/>
              </a:highlight>
              <a:latin typeface="Roboto"/>
              <a:ea typeface="Roboto"/>
              <a:cs typeface="Roboto"/>
              <a:sym typeface="Roboto"/>
            </a:endParaRPr>
          </a:p>
          <a:p>
            <a:pPr indent="-381000" lvl="0" marL="457200" marR="0" rtl="0" algn="just">
              <a:lnSpc>
                <a:spcPct val="13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Soc</a:t>
            </a:r>
            <a:r>
              <a:rPr lang="en-US" sz="2400">
                <a:solidFill>
                  <a:srgbClr val="0D0D0D"/>
                </a:solidFill>
                <a:highlight>
                  <a:srgbClr val="FFFFFF"/>
                </a:highlight>
                <a:latin typeface="Roboto"/>
                <a:ea typeface="Roboto"/>
                <a:cs typeface="Roboto"/>
                <a:sym typeface="Roboto"/>
              </a:rPr>
              <a:t>ial Media Platforms</a:t>
            </a:r>
            <a:endParaRPr sz="2400">
              <a:solidFill>
                <a:srgbClr val="0D0D0D"/>
              </a:solidFill>
              <a:highlight>
                <a:srgbClr val="FFFFFF"/>
              </a:highlight>
              <a:latin typeface="Roboto"/>
              <a:ea typeface="Roboto"/>
              <a:cs typeface="Roboto"/>
              <a:sym typeface="Roboto"/>
            </a:endParaRPr>
          </a:p>
          <a:p>
            <a:pPr indent="-381000" lvl="0" marL="457200" marR="0" rtl="0" algn="just">
              <a:lnSpc>
                <a:spcPct val="13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Entertainment Industry</a:t>
            </a:r>
            <a:endParaRPr sz="2400">
              <a:solidFill>
                <a:srgbClr val="0D0D0D"/>
              </a:solidFill>
              <a:highlight>
                <a:srgbClr val="FFFFFF"/>
              </a:highlight>
              <a:latin typeface="Roboto"/>
              <a:ea typeface="Roboto"/>
              <a:cs typeface="Roboto"/>
              <a:sym typeface="Roboto"/>
            </a:endParaRPr>
          </a:p>
          <a:p>
            <a:pPr indent="-381000" lvl="0" marL="457200" marR="0" rtl="0" algn="just">
              <a:lnSpc>
                <a:spcPct val="13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Security and Surveillance Systems</a:t>
            </a: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35" name="Google Shape;135;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txBox="1"/>
          <p:nvPr>
            <p:ph type="title"/>
          </p:nvPr>
        </p:nvSpPr>
        <p:spPr>
          <a:xfrm>
            <a:off x="558165" y="385444"/>
            <a:ext cx="9764395" cy="1039495"/>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600"/>
              <a:t>SOLUTION AND ITS VALUE PROPOSITION</a:t>
            </a:r>
            <a:endParaRPr sz="3600"/>
          </a:p>
        </p:txBody>
      </p:sp>
      <p:pic>
        <p:nvPicPr>
          <p:cNvPr id="138" name="Google Shape;138;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0" name="Google Shape;140;p7"/>
          <p:cNvSpPr txBox="1"/>
          <p:nvPr/>
        </p:nvSpPr>
        <p:spPr>
          <a:xfrm>
            <a:off x="3025375" y="2139550"/>
            <a:ext cx="7181700" cy="5323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lang="en-US" sz="2400">
                <a:solidFill>
                  <a:srgbClr val="0D0D0D"/>
                </a:solidFill>
                <a:highlight>
                  <a:srgbClr val="FFFFFF"/>
                </a:highlight>
                <a:latin typeface="Roboto"/>
                <a:ea typeface="Roboto"/>
                <a:cs typeface="Roboto"/>
                <a:sym typeface="Roboto"/>
              </a:rPr>
              <a:t>Overview:</a:t>
            </a:r>
            <a:endParaRPr b="1" sz="2400">
              <a:solidFill>
                <a:srgbClr val="0D0D0D"/>
              </a:solidFill>
              <a:highlight>
                <a:srgbClr val="FFFFFF"/>
              </a:highlight>
              <a:latin typeface="Roboto"/>
              <a:ea typeface="Roboto"/>
              <a:cs typeface="Roboto"/>
              <a:sym typeface="Roboto"/>
            </a:endParaRPr>
          </a:p>
          <a:p>
            <a:pPr indent="0" lvl="0" marL="0" rtl="0" algn="just">
              <a:lnSpc>
                <a:spcPct val="115000"/>
              </a:lnSpc>
              <a:spcBef>
                <a:spcPts val="1500"/>
              </a:spcBef>
              <a:spcAft>
                <a:spcPts val="0"/>
              </a:spcAft>
              <a:buClr>
                <a:schemeClr val="dk1"/>
              </a:buClr>
              <a:buSzPts val="1100"/>
              <a:buFont typeface="Arial"/>
              <a:buNone/>
            </a:pPr>
            <a:r>
              <a:rPr lang="en-US" sz="2400">
                <a:solidFill>
                  <a:srgbClr val="0D0D0D"/>
                </a:solidFill>
                <a:highlight>
                  <a:srgbClr val="FFFFFF"/>
                </a:highlight>
                <a:latin typeface="Roboto"/>
                <a:ea typeface="Roboto"/>
                <a:cs typeface="Roboto"/>
                <a:sym typeface="Roboto"/>
              </a:rPr>
              <a:t>The Age and Gender Predictor is an advanced machine learning system designed to accurately determine the age and gender of individuals based on facial analysis. Leveraging state-of-the-art algorithms and deep learning techniques, the predictor provides real-time predictions with high precision and reliability.</a:t>
            </a:r>
            <a:endParaRPr sz="2400">
              <a:solidFill>
                <a:srgbClr val="0D0D0D"/>
              </a:solidFill>
              <a:highlight>
                <a:srgbClr val="FFFFFF"/>
              </a:highlight>
              <a:latin typeface="Roboto"/>
              <a:ea typeface="Roboto"/>
              <a:cs typeface="Roboto"/>
              <a:sym typeface="Roboto"/>
            </a:endParaRPr>
          </a:p>
          <a:p>
            <a:pPr indent="-133350" lvl="0" marL="285750" marR="0" rtl="0" algn="just">
              <a:lnSpc>
                <a:spcPct val="100000"/>
              </a:lnSpc>
              <a:spcBef>
                <a:spcPts val="15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a175c6830_0_11"/>
          <p:cNvSpPr txBox="1"/>
          <p:nvPr>
            <p:ph type="title"/>
          </p:nvPr>
        </p:nvSpPr>
        <p:spPr>
          <a:xfrm>
            <a:off x="558165" y="385444"/>
            <a:ext cx="97644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Key Features:</a:t>
            </a:r>
            <a:endParaRPr/>
          </a:p>
        </p:txBody>
      </p:sp>
      <p:sp>
        <p:nvSpPr>
          <p:cNvPr id="147" name="Google Shape;147;g2ca175c6830_0_11"/>
          <p:cNvSpPr txBox="1"/>
          <p:nvPr/>
        </p:nvSpPr>
        <p:spPr>
          <a:xfrm>
            <a:off x="339175" y="1393025"/>
            <a:ext cx="9983400" cy="45540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Clr>
                <a:srgbClr val="0D0D0D"/>
              </a:buClr>
              <a:buSzPts val="2400"/>
              <a:buFont typeface="Roboto"/>
              <a:buNone/>
            </a:pPr>
            <a:r>
              <a:rPr b="1" lang="en-US" sz="2400">
                <a:solidFill>
                  <a:srgbClr val="0D0D0D"/>
                </a:solidFill>
                <a:highlight>
                  <a:srgbClr val="FFFFFF"/>
                </a:highlight>
                <a:latin typeface="Roboto"/>
                <a:ea typeface="Roboto"/>
                <a:cs typeface="Roboto"/>
                <a:sym typeface="Roboto"/>
              </a:rPr>
              <a:t>Facial Analysis: </a:t>
            </a:r>
            <a:r>
              <a:rPr lang="en-US" sz="2400">
                <a:solidFill>
                  <a:srgbClr val="0D0D0D"/>
                </a:solidFill>
                <a:highlight>
                  <a:srgbClr val="FFFFFF"/>
                </a:highlight>
                <a:latin typeface="Roboto"/>
                <a:ea typeface="Roboto"/>
                <a:cs typeface="Roboto"/>
                <a:sym typeface="Roboto"/>
              </a:rPr>
              <a:t>Utilizes advanced facial recognition algorithms to extract key facial features such as contours, textures, and expressions.</a:t>
            </a:r>
            <a:endParaRPr sz="24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400"/>
              <a:buFont typeface="Roboto"/>
              <a:buNone/>
            </a:pPr>
            <a:r>
              <a:rPr b="1" lang="en-US" sz="2400">
                <a:solidFill>
                  <a:srgbClr val="0D0D0D"/>
                </a:solidFill>
                <a:highlight>
                  <a:srgbClr val="FFFFFF"/>
                </a:highlight>
                <a:latin typeface="Roboto"/>
                <a:ea typeface="Roboto"/>
                <a:cs typeface="Roboto"/>
                <a:sym typeface="Roboto"/>
              </a:rPr>
              <a:t>Machine Learning Models:</a:t>
            </a:r>
            <a:r>
              <a:rPr lang="en-US" sz="2400">
                <a:solidFill>
                  <a:srgbClr val="0D0D0D"/>
                </a:solidFill>
                <a:highlight>
                  <a:srgbClr val="FFFFFF"/>
                </a:highlight>
                <a:latin typeface="Roboto"/>
                <a:ea typeface="Roboto"/>
                <a:cs typeface="Roboto"/>
                <a:sym typeface="Roboto"/>
              </a:rPr>
              <a:t> Employs Convolutional Neural Networks (CNNs) and other deep learning architectures to analyze facial features and make accurate predictions.</a:t>
            </a:r>
            <a:endParaRPr sz="24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400"/>
              <a:buFont typeface="Roboto"/>
              <a:buNone/>
            </a:pPr>
            <a:r>
              <a:rPr b="1" lang="en-US" sz="2400">
                <a:solidFill>
                  <a:srgbClr val="0D0D0D"/>
                </a:solidFill>
                <a:highlight>
                  <a:srgbClr val="FFFFFF"/>
                </a:highlight>
                <a:latin typeface="Roboto"/>
                <a:ea typeface="Roboto"/>
                <a:cs typeface="Roboto"/>
                <a:sym typeface="Roboto"/>
              </a:rPr>
              <a:t>Real-time Prediction: </a:t>
            </a:r>
            <a:r>
              <a:rPr lang="en-US" sz="2400">
                <a:solidFill>
                  <a:srgbClr val="0D0D0D"/>
                </a:solidFill>
                <a:highlight>
                  <a:srgbClr val="FFFFFF"/>
                </a:highlight>
                <a:latin typeface="Roboto"/>
                <a:ea typeface="Roboto"/>
                <a:cs typeface="Roboto"/>
                <a:sym typeface="Roboto"/>
              </a:rPr>
              <a:t>Provides instantaneous predictions, enabling seamless integration into various applications and systems.</a:t>
            </a:r>
            <a:endParaRPr sz="24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400"/>
              <a:buFont typeface="Roboto"/>
              <a:buNone/>
            </a:pPr>
            <a:r>
              <a:rPr b="1" lang="en-US" sz="2400">
                <a:solidFill>
                  <a:srgbClr val="0D0D0D"/>
                </a:solidFill>
                <a:highlight>
                  <a:srgbClr val="FFFFFF"/>
                </a:highlight>
                <a:latin typeface="Roboto"/>
                <a:ea typeface="Roboto"/>
                <a:cs typeface="Roboto"/>
                <a:sym typeface="Roboto"/>
              </a:rPr>
              <a:t>Scalability: </a:t>
            </a:r>
            <a:r>
              <a:rPr lang="en-US" sz="2400">
                <a:solidFill>
                  <a:srgbClr val="0D0D0D"/>
                </a:solidFill>
                <a:highlight>
                  <a:srgbClr val="FFFFFF"/>
                </a:highlight>
                <a:latin typeface="Roboto"/>
                <a:ea typeface="Roboto"/>
                <a:cs typeface="Roboto"/>
                <a:sym typeface="Roboto"/>
              </a:rPr>
              <a:t>Designed to scale effortlessly to accommodate large volumes of data and high-demand environments.</a:t>
            </a:r>
            <a:endParaRPr sz="24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400"/>
              <a:buFont typeface="Roboto"/>
              <a:buNone/>
            </a:pPr>
            <a:r>
              <a:rPr b="1" lang="en-US" sz="2400">
                <a:solidFill>
                  <a:srgbClr val="0D0D0D"/>
                </a:solidFill>
                <a:highlight>
                  <a:srgbClr val="FFFFFF"/>
                </a:highlight>
                <a:latin typeface="Roboto"/>
                <a:ea typeface="Roboto"/>
                <a:cs typeface="Roboto"/>
                <a:sym typeface="Roboto"/>
              </a:rPr>
              <a:t>Customization: </a:t>
            </a:r>
            <a:r>
              <a:rPr lang="en-US" sz="2400">
                <a:solidFill>
                  <a:srgbClr val="0D0D0D"/>
                </a:solidFill>
                <a:highlight>
                  <a:srgbClr val="FFFFFF"/>
                </a:highlight>
                <a:latin typeface="Roboto"/>
                <a:ea typeface="Roboto"/>
                <a:cs typeface="Roboto"/>
                <a:sym typeface="Roboto"/>
              </a:rPr>
              <a:t>Offers customization options to tailor the predictor to specific use cases and requirements.</a:t>
            </a:r>
            <a:endParaRPr sz="24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nvSpPr>
        <p:spPr>
          <a:xfrm>
            <a:off x="752475" y="6486037"/>
            <a:ext cx="1773555" cy="163195"/>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a:t>
            </a:r>
            <a:endParaRPr b="0" i="0" sz="1100" u="none" cap="none" strike="noStrike">
              <a:solidFill>
                <a:srgbClr val="000000"/>
              </a:solidFill>
              <a:latin typeface="Trebuchet MS"/>
              <a:ea typeface="Trebuchet MS"/>
              <a:cs typeface="Trebuchet MS"/>
              <a:sym typeface="Trebuchet MS"/>
            </a:endParaRPr>
          </a:p>
        </p:txBody>
      </p:sp>
      <p:pic>
        <p:nvPicPr>
          <p:cNvPr id="153" name="Google Shape;153;p8"/>
          <p:cNvPicPr preferRelativeResize="0"/>
          <p:nvPr/>
        </p:nvPicPr>
        <p:blipFill rotWithShape="1">
          <a:blip r:embed="rId3">
            <a:alphaModFix/>
          </a:blip>
          <a:srcRect b="0" l="0" r="0" t="0"/>
          <a:stretch/>
        </p:blipFill>
        <p:spPr>
          <a:xfrm>
            <a:off x="10721913" y="4226700"/>
            <a:ext cx="1351915" cy="2438401"/>
          </a:xfrm>
          <a:prstGeom prst="rect">
            <a:avLst/>
          </a:prstGeom>
          <a:noFill/>
          <a:ln>
            <a:noFill/>
          </a:ln>
        </p:spPr>
      </p:pic>
      <p:sp>
        <p:nvSpPr>
          <p:cNvPr id="154" name="Google Shape;154;p8"/>
          <p:cNvSpPr txBox="1"/>
          <p:nvPr>
            <p:ph type="title"/>
          </p:nvPr>
        </p:nvSpPr>
        <p:spPr>
          <a:xfrm>
            <a:off x="558165" y="385444"/>
            <a:ext cx="9764395" cy="939165"/>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4250"/>
              <a:t>THE WOW FACTORS:</a:t>
            </a:r>
            <a:endParaRPr sz="4250"/>
          </a:p>
        </p:txBody>
      </p:sp>
      <p:sp>
        <p:nvSpPr>
          <p:cNvPr id="155" name="Google Shape;15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6" name="Google Shape;156;p8"/>
          <p:cNvSpPr txBox="1"/>
          <p:nvPr/>
        </p:nvSpPr>
        <p:spPr>
          <a:xfrm>
            <a:off x="250025" y="1506150"/>
            <a:ext cx="10554000" cy="4553100"/>
          </a:xfrm>
          <a:prstGeom prst="rect">
            <a:avLst/>
          </a:prstGeom>
          <a:noFill/>
          <a:ln>
            <a:noFill/>
          </a:ln>
        </p:spPr>
        <p:txBody>
          <a:bodyPr anchorCtr="0" anchor="t" bIns="45700" lIns="91425" spcFirstLastPara="1" rIns="91425" wrap="square" tIns="45700">
            <a:noAutofit/>
          </a:bodyPr>
          <a:lstStyle/>
          <a:p>
            <a:pPr indent="-228600" lvl="0" marL="457200" rtl="0" algn="just">
              <a:lnSpc>
                <a:spcPct val="115000"/>
              </a:lnSpc>
              <a:spcBef>
                <a:spcPts val="0"/>
              </a:spcBef>
              <a:spcAft>
                <a:spcPts val="0"/>
              </a:spcAft>
              <a:buClr>
                <a:srgbClr val="0D0D0D"/>
              </a:buClr>
              <a:buSzPts val="2100"/>
              <a:buFont typeface="Roboto"/>
              <a:buNone/>
            </a:pPr>
            <a:r>
              <a:rPr b="1" lang="en-US" sz="2100">
                <a:solidFill>
                  <a:srgbClr val="0D0D0D"/>
                </a:solidFill>
                <a:highlight>
                  <a:srgbClr val="FFFFFF"/>
                </a:highlight>
                <a:latin typeface="Roboto"/>
                <a:ea typeface="Roboto"/>
                <a:cs typeface="Roboto"/>
                <a:sym typeface="Roboto"/>
              </a:rPr>
              <a:t>Near-Instantaneous Predictions:</a:t>
            </a:r>
            <a:r>
              <a:rPr lang="en-US" sz="2100">
                <a:solidFill>
                  <a:srgbClr val="0D0D0D"/>
                </a:solidFill>
                <a:highlight>
                  <a:srgbClr val="FFFFFF"/>
                </a:highlight>
                <a:latin typeface="Roboto"/>
                <a:ea typeface="Roboto"/>
                <a:cs typeface="Roboto"/>
                <a:sym typeface="Roboto"/>
              </a:rPr>
              <a:t> The predictor provides real-time predictions, delivering age and gender results within milliseconds of analyzing a facial image. This lightning-fast response time impresses users and ensures seamless integration into various applications and systems.</a:t>
            </a:r>
            <a:endParaRPr sz="21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100"/>
              <a:buFont typeface="Roboto"/>
              <a:buNone/>
            </a:pPr>
            <a:r>
              <a:rPr b="1" lang="en-US" sz="2100">
                <a:solidFill>
                  <a:srgbClr val="0D0D0D"/>
                </a:solidFill>
                <a:highlight>
                  <a:srgbClr val="FFFFFF"/>
                </a:highlight>
                <a:latin typeface="Roboto"/>
                <a:ea typeface="Roboto"/>
                <a:cs typeface="Roboto"/>
                <a:sym typeface="Roboto"/>
              </a:rPr>
              <a:t>High Accuracy and Reliability: </a:t>
            </a:r>
            <a:r>
              <a:rPr lang="en-US" sz="2100">
                <a:solidFill>
                  <a:srgbClr val="0D0D0D"/>
                </a:solidFill>
                <a:highlight>
                  <a:srgbClr val="FFFFFF"/>
                </a:highlight>
                <a:latin typeface="Roboto"/>
                <a:ea typeface="Roboto"/>
                <a:cs typeface="Roboto"/>
                <a:sym typeface="Roboto"/>
              </a:rPr>
              <a:t>With advanced facial recognition algorithms and deep learning techniques, the predictor achieves exceptional accuracy and reliability in age and gender predictions. Users are consistently impressed by the precision of the results, leading to increased trust and confidence in the system.</a:t>
            </a:r>
            <a:endParaRPr sz="21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100"/>
              <a:buFont typeface="Roboto"/>
              <a:buNone/>
            </a:pPr>
            <a:r>
              <a:rPr b="1" lang="en-US" sz="2100">
                <a:solidFill>
                  <a:srgbClr val="0D0D0D"/>
                </a:solidFill>
                <a:highlight>
                  <a:srgbClr val="FFFFFF"/>
                </a:highlight>
                <a:latin typeface="Roboto"/>
                <a:ea typeface="Roboto"/>
                <a:cs typeface="Roboto"/>
                <a:sym typeface="Roboto"/>
              </a:rPr>
              <a:t>Multi-Platform Compatibility: </a:t>
            </a:r>
            <a:r>
              <a:rPr lang="en-US" sz="2100">
                <a:solidFill>
                  <a:srgbClr val="0D0D0D"/>
                </a:solidFill>
                <a:highlight>
                  <a:srgbClr val="FFFFFF"/>
                </a:highlight>
                <a:latin typeface="Roboto"/>
                <a:ea typeface="Roboto"/>
                <a:cs typeface="Roboto"/>
                <a:sym typeface="Roboto"/>
              </a:rPr>
              <a:t>The predictor is designed to work seamlessly across multiple platforms and devices, including web applications, mobile apps, and IoT devices. Its versatility and compatibility with diverse environments wow users and expand its usability across different use cases.</a:t>
            </a:r>
            <a:endParaRPr sz="21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3400"/>
              <a:buFont typeface="Roboto"/>
              <a:buNone/>
            </a:pPr>
            <a:r>
              <a:t/>
            </a:r>
            <a:endParaRPr sz="34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3400"/>
              <a:buFont typeface="Roboto"/>
              <a:buNone/>
            </a:pPr>
            <a:r>
              <a:t/>
            </a:r>
            <a:endParaRPr sz="34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2024-04-03T07:55:00Z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