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Cormorant Garamond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Garamond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Cormorant Garamond Medium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658235-4C86-4C74-BC98-D0E5488C45FF}">
  <a:tblStyle styleId="{01658235-4C86-4C74-BC98-D0E5488C45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2" Type="http://schemas.openxmlformats.org/officeDocument/2006/relationships/font" Target="fonts/CormorantGaramondMedium-regular.fntdata"/><Relationship Id="rId41" Type="http://schemas.openxmlformats.org/officeDocument/2006/relationships/font" Target="fonts/Lato-boldItalic.fntdata"/><Relationship Id="rId22" Type="http://schemas.openxmlformats.org/officeDocument/2006/relationships/font" Target="fonts/Raleway-regular.fntdata"/><Relationship Id="rId44" Type="http://schemas.openxmlformats.org/officeDocument/2006/relationships/font" Target="fonts/CormorantGaramondMedium-italic.fntdata"/><Relationship Id="rId21" Type="http://schemas.openxmlformats.org/officeDocument/2006/relationships/slide" Target="slides/slide15.xml"/><Relationship Id="rId43" Type="http://schemas.openxmlformats.org/officeDocument/2006/relationships/font" Target="fonts/CormorantGaramondMedium-bold.fntdata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45" Type="http://schemas.openxmlformats.org/officeDocument/2006/relationships/font" Target="fonts/CormorantGaramond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rmorantGaramond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CormorantGaramond-italic.fntdata"/><Relationship Id="rId27" Type="http://schemas.openxmlformats.org/officeDocument/2006/relationships/font" Target="fonts/CormorantGaramon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rmorantGaramon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Garamond-bold.fntdata"/><Relationship Id="rId12" Type="http://schemas.openxmlformats.org/officeDocument/2006/relationships/slide" Target="slides/slide6.xml"/><Relationship Id="rId34" Type="http://schemas.openxmlformats.org/officeDocument/2006/relationships/font" Target="fonts/Garamond-regular.fntdata"/><Relationship Id="rId15" Type="http://schemas.openxmlformats.org/officeDocument/2006/relationships/slide" Target="slides/slide9.xml"/><Relationship Id="rId37" Type="http://schemas.openxmlformats.org/officeDocument/2006/relationships/font" Target="fonts/Garamond-boldItalic.fntdata"/><Relationship Id="rId14" Type="http://schemas.openxmlformats.org/officeDocument/2006/relationships/slide" Target="slides/slide8.xml"/><Relationship Id="rId36" Type="http://schemas.openxmlformats.org/officeDocument/2006/relationships/font" Target="fonts/Garamond-italic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2ca845b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g202ca845be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02ca845be7_1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202ca845be7_1_10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02ca845be7_1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g202ca845be7_1_10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dca5bebc2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2dca5bebc2b_0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02ca845be7_1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g202ca845be7_1_10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dca5bebc2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2dca5bebc2b_0_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dca5bebc2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g2dca5bebc2b_0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2ca845be7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202ca845be7_1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2ca845be7_1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202ca845be7_1_9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2ca845be7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202ca845be7_1_1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2ca845be7_1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202ca845be7_1_9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2ca845be7_1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202ca845be7_1_10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2ca845be7_1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202ca845be7_1_10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2ca845be7_1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202ca845be7_1_10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2ca845be7_1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202ca845be7_1_10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ED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3"/>
          <p:cNvGrpSpPr/>
          <p:nvPr/>
        </p:nvGrpSpPr>
        <p:grpSpPr>
          <a:xfrm>
            <a:off x="7427549" y="847607"/>
            <a:ext cx="3432916" cy="3448304"/>
            <a:chOff x="1813" y="0"/>
            <a:chExt cx="809173" cy="812800"/>
          </a:xfrm>
        </p:grpSpPr>
        <p:sp>
          <p:nvSpPr>
            <p:cNvPr id="87" name="Google Shape;87;p1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8DED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13"/>
          <p:cNvGrpSpPr/>
          <p:nvPr/>
        </p:nvGrpSpPr>
        <p:grpSpPr>
          <a:xfrm>
            <a:off x="-1867610" y="847607"/>
            <a:ext cx="3432916" cy="3448304"/>
            <a:chOff x="1813" y="0"/>
            <a:chExt cx="809173" cy="812800"/>
          </a:xfrm>
        </p:grpSpPr>
        <p:sp>
          <p:nvSpPr>
            <p:cNvPr id="90" name="Google Shape;90;p1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8D3D4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565300" y="1446650"/>
            <a:ext cx="5902200" cy="17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300">
                <a:latin typeface="Lato"/>
                <a:ea typeface="Lato"/>
                <a:cs typeface="Lato"/>
                <a:sym typeface="Lato"/>
              </a:rPr>
              <a:t>Forex Prediction Through News Article Sentiment Analysis and Economic Indicators</a:t>
            </a:r>
            <a:endParaRPr b="1" sz="23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t/>
            </a:r>
            <a:endParaRPr b="1" sz="6500">
              <a:solidFill>
                <a:srgbClr val="2E3F4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75" y="3445325"/>
            <a:ext cx="91440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Amy Fang, Annie Wang, Ian Lee, Daniel Da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CIS 5190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ED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22"/>
          <p:cNvCxnSpPr/>
          <p:nvPr/>
        </p:nvCxnSpPr>
        <p:spPr>
          <a:xfrm>
            <a:off x="0" y="157987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22"/>
          <p:cNvCxnSpPr/>
          <p:nvPr/>
        </p:nvCxnSpPr>
        <p:spPr>
          <a:xfrm>
            <a:off x="0" y="4966464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" name="Google Shape;220;p22"/>
          <p:cNvSpPr txBox="1"/>
          <p:nvPr/>
        </p:nvSpPr>
        <p:spPr>
          <a:xfrm>
            <a:off x="249950" y="338888"/>
            <a:ext cx="914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" sz="4500">
                <a:solidFill>
                  <a:srgbClr val="2E3F4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Google Trends Data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590550" y="1352550"/>
            <a:ext cx="82107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366425" y="1212525"/>
            <a:ext cx="82107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 Acquisition: 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‘Pytrends’ and Google Trends API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Monthly level data from 2004-2024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Daily data over 90 days intervals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Overlapping periods to deduce normalized daily data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Search Terms Selection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Purchase Power Parity (PPP)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Money supply and money demand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23" name="Google Shape;223;p22"/>
          <p:cNvGraphicFramePr/>
          <p:nvPr/>
        </p:nvGraphicFramePr>
        <p:xfrm>
          <a:off x="1397375" y="342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{01658235-4C86-4C74-BC98-D0E5488C45FF}</a:tableStyleId>
              </a:tblPr>
              <a:tblGrid>
                <a:gridCol w="1133475"/>
                <a:gridCol w="48101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Price-related</a:t>
                      </a:r>
                      <a:endParaRPr sz="11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Inflation, Prices, CPI, Cheap</a:t>
                      </a:r>
                      <a:endParaRPr sz="11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Income-related</a:t>
                      </a:r>
                      <a:endParaRPr sz="11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Buy, Spend, Save, Donate, Job, Vacation, Foreclosure </a:t>
                      </a:r>
                      <a:endParaRPr sz="11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Liquidity-related</a:t>
                      </a:r>
                      <a:endParaRPr sz="11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Cash, Credit, ATM </a:t>
                      </a:r>
                      <a:endParaRPr sz="11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ED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" name="Google Shape;228;p23"/>
          <p:cNvCxnSpPr/>
          <p:nvPr/>
        </p:nvCxnSpPr>
        <p:spPr>
          <a:xfrm>
            <a:off x="0" y="157987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23"/>
          <p:cNvCxnSpPr/>
          <p:nvPr/>
        </p:nvCxnSpPr>
        <p:spPr>
          <a:xfrm>
            <a:off x="0" y="4966464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23"/>
          <p:cNvSpPr txBox="1"/>
          <p:nvPr/>
        </p:nvSpPr>
        <p:spPr>
          <a:xfrm>
            <a:off x="249950" y="338888"/>
            <a:ext cx="914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" sz="4500">
                <a:solidFill>
                  <a:srgbClr val="2E3F4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Economic Indicator Data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5492275" y="1576450"/>
            <a:ext cx="3222000" cy="2604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Sources:</a:t>
            </a:r>
            <a:endParaRPr sz="12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U.S. Bureau of Economic Analysis (BEA)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Federal Reserve Bank of St. Louis (FRED)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U.S. Bureau of Labor Statistics (BLS)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U.S. Department of the Treasury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National Bureau of Statistics of China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Trading Economics 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654150" y="1994775"/>
            <a:ext cx="1845000" cy="525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U.S.</a:t>
            </a:r>
            <a:endParaRPr b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654050" y="3217775"/>
            <a:ext cx="1845000" cy="525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China</a:t>
            </a:r>
            <a:endParaRPr b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2956250" y="1375725"/>
            <a:ext cx="2020500" cy="525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Interest Rates</a:t>
            </a:r>
            <a:endParaRPr b="1"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2956250" y="2017350"/>
            <a:ext cx="2020500" cy="525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GDP</a:t>
            </a:r>
            <a:endParaRPr b="1"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2956250" y="2658975"/>
            <a:ext cx="2020500" cy="525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Unemployment</a:t>
            </a:r>
            <a:r>
              <a:rPr b="1"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Rate</a:t>
            </a:r>
            <a:endParaRPr b="1"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2956250" y="3300588"/>
            <a:ext cx="2020500" cy="525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Inflation Rate</a:t>
            </a:r>
            <a:endParaRPr b="1"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2956250" y="3942225"/>
            <a:ext cx="2020500" cy="525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Public Debt</a:t>
            </a:r>
            <a:endParaRPr b="1"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ED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p24"/>
          <p:cNvCxnSpPr/>
          <p:nvPr/>
        </p:nvCxnSpPr>
        <p:spPr>
          <a:xfrm>
            <a:off x="0" y="157987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p24"/>
          <p:cNvSpPr txBox="1"/>
          <p:nvPr/>
        </p:nvSpPr>
        <p:spPr>
          <a:xfrm>
            <a:off x="914400" y="381075"/>
            <a:ext cx="73152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1348400"/>
            <a:ext cx="6705601" cy="313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4"/>
          <p:cNvSpPr txBox="1"/>
          <p:nvPr/>
        </p:nvSpPr>
        <p:spPr>
          <a:xfrm>
            <a:off x="249950" y="338888"/>
            <a:ext cx="914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" sz="4500">
                <a:solidFill>
                  <a:srgbClr val="2E3F4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Model Architecture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D6C6D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25"/>
          <p:cNvCxnSpPr/>
          <p:nvPr/>
        </p:nvCxnSpPr>
        <p:spPr>
          <a:xfrm>
            <a:off x="0" y="157987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25"/>
          <p:cNvCxnSpPr/>
          <p:nvPr/>
        </p:nvCxnSpPr>
        <p:spPr>
          <a:xfrm>
            <a:off x="0" y="4966464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3" name="Google Shape;253;p25"/>
          <p:cNvGrpSpPr/>
          <p:nvPr/>
        </p:nvGrpSpPr>
        <p:grpSpPr>
          <a:xfrm>
            <a:off x="2755216" y="2215892"/>
            <a:ext cx="6451838" cy="692663"/>
            <a:chOff x="-5797100" y="315667"/>
            <a:chExt cx="17204900" cy="1847100"/>
          </a:xfrm>
        </p:grpSpPr>
        <p:sp>
          <p:nvSpPr>
            <p:cNvPr id="254" name="Google Shape;254;p25"/>
            <p:cNvSpPr txBox="1"/>
            <p:nvPr/>
          </p:nvSpPr>
          <p:spPr>
            <a:xfrm>
              <a:off x="-5797100" y="315667"/>
              <a:ext cx="11407800" cy="18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lang="en" sz="4500">
                  <a:solidFill>
                    <a:srgbClr val="D8DEDF"/>
                  </a:solidFill>
                  <a:latin typeface="Cormorant Garamond Medium"/>
                  <a:ea typeface="Cormorant Garamond Medium"/>
                  <a:cs typeface="Cormorant Garamond Medium"/>
                  <a:sym typeface="Cormorant Garamond Medium"/>
                </a:rPr>
                <a:t>Results</a:t>
              </a:r>
              <a:endParaRPr b="0" i="0" sz="700" u="none" cap="none" strike="noStrike">
                <a:solidFill>
                  <a:srgbClr val="D8DED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5"/>
            <p:cNvSpPr txBox="1"/>
            <p:nvPr/>
          </p:nvSpPr>
          <p:spPr>
            <a:xfrm>
              <a:off x="0" y="1826081"/>
              <a:ext cx="114078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ctr">
                <a:lnSpc>
                  <a:spcPct val="13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D8DED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25"/>
          <p:cNvGrpSpPr/>
          <p:nvPr/>
        </p:nvGrpSpPr>
        <p:grpSpPr>
          <a:xfrm>
            <a:off x="1883360" y="1951197"/>
            <a:ext cx="1225493" cy="1230986"/>
            <a:chOff x="1813" y="0"/>
            <a:chExt cx="809173" cy="812800"/>
          </a:xfrm>
        </p:grpSpPr>
        <p:sp>
          <p:nvSpPr>
            <p:cNvPr id="257" name="Google Shape;257;p2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38100">
              <a:solidFill>
                <a:srgbClr val="2E3F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D8DED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D8DED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" name="Google Shape;259;p25"/>
          <p:cNvSpPr txBox="1"/>
          <p:nvPr/>
        </p:nvSpPr>
        <p:spPr>
          <a:xfrm>
            <a:off x="1685600" y="1785725"/>
            <a:ext cx="1554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" sz="7500" u="none" cap="none" strike="noStrike">
                <a:solidFill>
                  <a:srgbClr val="D8DEDF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0</a:t>
            </a:r>
            <a:r>
              <a:rPr b="1" lang="en" sz="7500">
                <a:solidFill>
                  <a:srgbClr val="D8DEDF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5</a:t>
            </a:r>
            <a:endParaRPr b="0" i="0" sz="700" u="none" cap="none" strike="noStrike">
              <a:solidFill>
                <a:srgbClr val="D8DED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EDF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26"/>
          <p:cNvCxnSpPr/>
          <p:nvPr/>
        </p:nvCxnSpPr>
        <p:spPr>
          <a:xfrm>
            <a:off x="0" y="157987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26"/>
          <p:cNvCxnSpPr/>
          <p:nvPr/>
        </p:nvCxnSpPr>
        <p:spPr>
          <a:xfrm>
            <a:off x="0" y="4966464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p26"/>
          <p:cNvSpPr txBox="1"/>
          <p:nvPr/>
        </p:nvSpPr>
        <p:spPr>
          <a:xfrm>
            <a:off x="514350" y="276225"/>
            <a:ext cx="6772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" sz="4500">
                <a:solidFill>
                  <a:srgbClr val="2E3F4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Results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590550" y="4174500"/>
            <a:ext cx="8210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Our model with the dataset of all 4 categories outperforms the baseline model that does not implement sentiment analysis of natural language data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8" name="Google Shape;2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600" y="992325"/>
            <a:ext cx="6058575" cy="316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6"/>
          <p:cNvSpPr/>
          <p:nvPr/>
        </p:nvSpPr>
        <p:spPr>
          <a:xfrm>
            <a:off x="1465125" y="2327575"/>
            <a:ext cx="5985300" cy="332400"/>
          </a:xfrm>
          <a:prstGeom prst="rect">
            <a:avLst/>
          </a:prstGeom>
          <a:solidFill>
            <a:srgbClr val="00FC00">
              <a:alpha val="34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ED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Google Shape;274;p27"/>
          <p:cNvCxnSpPr/>
          <p:nvPr/>
        </p:nvCxnSpPr>
        <p:spPr>
          <a:xfrm>
            <a:off x="0" y="157987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27"/>
          <p:cNvCxnSpPr/>
          <p:nvPr/>
        </p:nvCxnSpPr>
        <p:spPr>
          <a:xfrm>
            <a:off x="0" y="4966464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p27"/>
          <p:cNvSpPr txBox="1"/>
          <p:nvPr/>
        </p:nvSpPr>
        <p:spPr>
          <a:xfrm>
            <a:off x="514350" y="428625"/>
            <a:ext cx="8286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" sz="4500">
                <a:solidFill>
                  <a:srgbClr val="2E3F4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Ethical Considerations &amp; Next Steps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590550" y="1352550"/>
            <a:ext cx="82107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 Privacy and Rights: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Social media (Reddit) scraping needs to maintain privacy of users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WSJ prohibits automated scraping of their content and has strict intellectual 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property rights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Expanding Goals of the Model: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Utilizing more natural language data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Predicting forex rates of other countries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Predicting other financial instruments (stocks, bonds, commodities)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D6C6D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514350" y="582454"/>
            <a:ext cx="5758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>
                <a:solidFill>
                  <a:srgbClr val="D8DEDF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Agenda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-1082516" y="-107562"/>
            <a:ext cx="7539891" cy="3741899"/>
            <a:chOff x="-44" y="0"/>
            <a:chExt cx="20106377" cy="9978397"/>
          </a:xfrm>
        </p:grpSpPr>
        <p:sp>
          <p:nvSpPr>
            <p:cNvPr id="100" name="Google Shape;100;p14"/>
            <p:cNvSpPr txBox="1"/>
            <p:nvPr/>
          </p:nvSpPr>
          <p:spPr>
            <a:xfrm>
              <a:off x="5378733" y="5093797"/>
              <a:ext cx="14727600" cy="48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36550" lvl="0" marL="45720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EDF"/>
                </a:buClr>
                <a:buSzPts val="1700"/>
                <a:buFont typeface="Cormorant Garamond"/>
                <a:buAutoNum type="arabicPeriod"/>
              </a:pPr>
              <a:r>
                <a:rPr b="1" lang="en" sz="1700">
                  <a:solidFill>
                    <a:srgbClr val="D8DEDF"/>
                  </a:solidFill>
                  <a:latin typeface="Cormorant Garamond"/>
                  <a:ea typeface="Cormorant Garamond"/>
                  <a:cs typeface="Cormorant Garamond"/>
                  <a:sym typeface="Cormorant Garamond"/>
                </a:rPr>
                <a:t>Goal and Motivation </a:t>
              </a:r>
              <a:endParaRPr b="1" sz="1700">
                <a:solidFill>
                  <a:srgbClr val="D8DEDF"/>
                </a:solidFill>
                <a:latin typeface="Cormorant Garamond"/>
                <a:ea typeface="Cormorant Garamond"/>
                <a:cs typeface="Cormorant Garamond"/>
                <a:sym typeface="Cormorant Garamond"/>
              </a:endParaRPr>
            </a:p>
            <a:p>
              <a:pPr indent="-336550" lvl="0" marL="45720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EDF"/>
                </a:buClr>
                <a:buSzPts val="1700"/>
                <a:buFont typeface="Cormorant Garamond"/>
                <a:buAutoNum type="arabicPeriod"/>
              </a:pPr>
              <a:r>
                <a:rPr b="1" lang="en" sz="1700">
                  <a:solidFill>
                    <a:srgbClr val="D8DEDF"/>
                  </a:solidFill>
                  <a:latin typeface="Cormorant Garamond"/>
                  <a:ea typeface="Cormorant Garamond"/>
                  <a:cs typeface="Cormorant Garamond"/>
                  <a:sym typeface="Cormorant Garamond"/>
                </a:rPr>
                <a:t>Past Work and Background </a:t>
              </a:r>
              <a:endParaRPr b="1" sz="1700">
                <a:solidFill>
                  <a:srgbClr val="D8DEDF"/>
                </a:solidFill>
                <a:latin typeface="Cormorant Garamond"/>
                <a:ea typeface="Cormorant Garamond"/>
                <a:cs typeface="Cormorant Garamond"/>
                <a:sym typeface="Cormorant Garamond"/>
              </a:endParaRPr>
            </a:p>
            <a:p>
              <a:pPr indent="-336550" lvl="0" marL="45720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EDF"/>
                </a:buClr>
                <a:buSzPts val="1700"/>
                <a:buFont typeface="Cormorant Garamond"/>
                <a:buAutoNum type="arabicPeriod"/>
              </a:pPr>
              <a:r>
                <a:rPr b="1" lang="en" sz="1700">
                  <a:solidFill>
                    <a:srgbClr val="D8DEDF"/>
                  </a:solidFill>
                  <a:latin typeface="Cormorant Garamond"/>
                  <a:ea typeface="Cormorant Garamond"/>
                  <a:cs typeface="Cormorant Garamond"/>
                  <a:sym typeface="Cormorant Garamond"/>
                </a:rPr>
                <a:t>Contributions: Data and Application</a:t>
              </a:r>
              <a:endParaRPr b="1" sz="1700">
                <a:solidFill>
                  <a:srgbClr val="D8DEDF"/>
                </a:solidFill>
                <a:latin typeface="Cormorant Garamond"/>
                <a:ea typeface="Cormorant Garamond"/>
                <a:cs typeface="Cormorant Garamond"/>
                <a:sym typeface="Cormorant Garamond"/>
              </a:endParaRPr>
            </a:p>
            <a:p>
              <a:pPr indent="-336550" lvl="0" marL="45720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EDF"/>
                </a:buClr>
                <a:buSzPts val="1700"/>
                <a:buFont typeface="Cormorant Garamond"/>
                <a:buAutoNum type="arabicPeriod"/>
              </a:pPr>
              <a:r>
                <a:rPr b="1" lang="en" sz="1700">
                  <a:solidFill>
                    <a:srgbClr val="D8DEDF"/>
                  </a:solidFill>
                  <a:latin typeface="Cormorant Garamond"/>
                  <a:ea typeface="Cormorant Garamond"/>
                  <a:cs typeface="Cormorant Garamond"/>
                  <a:sym typeface="Cormorant Garamond"/>
                </a:rPr>
                <a:t>Methodology </a:t>
              </a:r>
              <a:endParaRPr b="1" sz="1700">
                <a:solidFill>
                  <a:srgbClr val="D8DEDF"/>
                </a:solidFill>
                <a:latin typeface="Cormorant Garamond"/>
                <a:ea typeface="Cormorant Garamond"/>
                <a:cs typeface="Cormorant Garamond"/>
                <a:sym typeface="Cormorant Garamond"/>
              </a:endParaRPr>
            </a:p>
            <a:p>
              <a:pPr indent="-336550" lvl="0" marL="45720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EDF"/>
                </a:buClr>
                <a:buSzPts val="1700"/>
                <a:buFont typeface="Cormorant Garamond"/>
                <a:buAutoNum type="arabicPeriod"/>
              </a:pPr>
              <a:r>
                <a:rPr b="1" lang="en" sz="1700">
                  <a:solidFill>
                    <a:srgbClr val="D8DEDF"/>
                  </a:solidFill>
                  <a:latin typeface="Cormorant Garamond"/>
                  <a:ea typeface="Cormorant Garamond"/>
                  <a:cs typeface="Cormorant Garamond"/>
                  <a:sym typeface="Cormorant Garamond"/>
                </a:rPr>
                <a:t>Summary of Results </a:t>
              </a:r>
              <a:endParaRPr b="1" sz="1700">
                <a:solidFill>
                  <a:srgbClr val="D8DEDF"/>
                </a:solidFill>
                <a:latin typeface="Cormorant Garamond"/>
                <a:ea typeface="Cormorant Garamond"/>
                <a:cs typeface="Cormorant Garamond"/>
                <a:sym typeface="Cormorant Garamond"/>
              </a:endParaRPr>
            </a:p>
            <a:p>
              <a:pPr indent="-336550" lvl="0" marL="45720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EDF"/>
                </a:buClr>
                <a:buSzPts val="1700"/>
                <a:buFont typeface="Cormorant Garamond"/>
                <a:buAutoNum type="arabicPeriod"/>
              </a:pPr>
              <a:r>
                <a:rPr b="1" lang="en" sz="1700">
                  <a:solidFill>
                    <a:srgbClr val="D8DEDF"/>
                  </a:solidFill>
                  <a:latin typeface="Cormorant Garamond"/>
                  <a:ea typeface="Cormorant Garamond"/>
                  <a:cs typeface="Cormorant Garamond"/>
                  <a:sym typeface="Cormorant Garamond"/>
                </a:rPr>
                <a:t>Ethical Considerations and Next Steps </a:t>
              </a:r>
              <a:endParaRPr b="1" sz="1700">
                <a:solidFill>
                  <a:srgbClr val="D8DEDF"/>
                </a:solidFill>
                <a:latin typeface="Cormorant Garamond"/>
                <a:ea typeface="Cormorant Garamond"/>
                <a:cs typeface="Cormorant Garamond"/>
                <a:sym typeface="Cormorant Garamond"/>
              </a:endParaRPr>
            </a:p>
          </p:txBody>
        </p:sp>
        <p:cxnSp>
          <p:nvCxnSpPr>
            <p:cNvPr id="101" name="Google Shape;101;p14"/>
            <p:cNvCxnSpPr/>
            <p:nvPr/>
          </p:nvCxnSpPr>
          <p:spPr>
            <a:xfrm rot="10800000">
              <a:off x="-44" y="0"/>
              <a:ext cx="526500" cy="0"/>
            </a:xfrm>
            <a:prstGeom prst="straightConnector1">
              <a:avLst/>
            </a:prstGeom>
            <a:noFill/>
            <a:ln cap="flat" cmpd="sng" w="50800">
              <a:solidFill>
                <a:srgbClr val="D8DED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ED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15"/>
          <p:cNvCxnSpPr/>
          <p:nvPr/>
        </p:nvCxnSpPr>
        <p:spPr>
          <a:xfrm>
            <a:off x="0" y="157987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15"/>
          <p:cNvCxnSpPr/>
          <p:nvPr/>
        </p:nvCxnSpPr>
        <p:spPr>
          <a:xfrm>
            <a:off x="0" y="4966464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5"/>
          <p:cNvSpPr txBox="1"/>
          <p:nvPr/>
        </p:nvSpPr>
        <p:spPr>
          <a:xfrm>
            <a:off x="514350" y="428625"/>
            <a:ext cx="6772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" sz="4500">
                <a:solidFill>
                  <a:srgbClr val="2E3F4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Goal and Motivation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590550" y="1505225"/>
            <a:ext cx="82107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Exchange rates prediction could impact both 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individual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traders and broader financial market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Improve upon 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current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research that relies on historical data or sentiment analysis in isolation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Leverage Long Short-Term Memory (LSTM) that encompasses a holistic framework of input sources covering 4 major areas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4926809" y="4421619"/>
            <a:ext cx="16824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Elaborate on what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you want to discuss.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7071161" y="4421619"/>
            <a:ext cx="16824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Elaborate on what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you want to discuss.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7071161" y="2907925"/>
            <a:ext cx="1682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D8DEDF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Add a main point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4926809" y="2907925"/>
            <a:ext cx="1682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D8DEDF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Add a main point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2783720" y="2907925"/>
            <a:ext cx="1682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D8DEDF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Add a main point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87643" y="2571750"/>
            <a:ext cx="1682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D8DEDF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Add a main point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15"/>
          <p:cNvCxnSpPr/>
          <p:nvPr/>
        </p:nvCxnSpPr>
        <p:spPr>
          <a:xfrm>
            <a:off x="123900" y="3550302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7" name="Google Shape;117;p15"/>
          <p:cNvGrpSpPr/>
          <p:nvPr/>
        </p:nvGrpSpPr>
        <p:grpSpPr>
          <a:xfrm>
            <a:off x="1277452" y="3353035"/>
            <a:ext cx="398415" cy="394533"/>
            <a:chOff x="0" y="0"/>
            <a:chExt cx="1062441" cy="1052088"/>
          </a:xfrm>
        </p:grpSpPr>
        <p:grpSp>
          <p:nvGrpSpPr>
            <p:cNvPr id="118" name="Google Shape;118;p15"/>
            <p:cNvGrpSpPr/>
            <p:nvPr/>
          </p:nvGrpSpPr>
          <p:grpSpPr>
            <a:xfrm>
              <a:off x="15047" y="0"/>
              <a:ext cx="1047394" cy="1052088"/>
              <a:chOff x="1813" y="0"/>
              <a:chExt cx="809173" cy="812800"/>
            </a:xfrm>
          </p:grpSpPr>
          <p:sp>
            <p:nvSpPr>
              <p:cNvPr id="119" name="Google Shape;119;p1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C8D3D4"/>
              </a:solidFill>
              <a:ln cap="flat" cmpd="sng" w="38100">
                <a:solidFill>
                  <a:srgbClr val="2E3F4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5"/>
              <p:cNvSpPr txBox="1"/>
              <p:nvPr/>
            </p:nvSpPr>
            <p:spPr>
              <a:xfrm>
                <a:off x="76200" y="38100"/>
                <a:ext cx="6603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61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" name="Google Shape;121;p15"/>
            <p:cNvSpPr txBox="1"/>
            <p:nvPr/>
          </p:nvSpPr>
          <p:spPr>
            <a:xfrm>
              <a:off x="0" y="0"/>
              <a:ext cx="1052100" cy="9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" sz="2200" u="none" cap="none" strike="noStrike">
                  <a:solidFill>
                    <a:srgbClr val="2E3F42"/>
                  </a:solidFill>
                  <a:latin typeface="Cormorant Garamond"/>
                  <a:ea typeface="Cormorant Garamond"/>
                  <a:cs typeface="Cormorant Garamond"/>
                  <a:sym typeface="Cormorant Garamond"/>
                </a:rPr>
                <a:t>01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15"/>
          <p:cNvGrpSpPr/>
          <p:nvPr/>
        </p:nvGrpSpPr>
        <p:grpSpPr>
          <a:xfrm>
            <a:off x="3424112" y="3353035"/>
            <a:ext cx="398415" cy="394533"/>
            <a:chOff x="0" y="0"/>
            <a:chExt cx="1062441" cy="1052088"/>
          </a:xfrm>
        </p:grpSpPr>
        <p:grpSp>
          <p:nvGrpSpPr>
            <p:cNvPr id="123" name="Google Shape;123;p15"/>
            <p:cNvGrpSpPr/>
            <p:nvPr/>
          </p:nvGrpSpPr>
          <p:grpSpPr>
            <a:xfrm>
              <a:off x="15047" y="0"/>
              <a:ext cx="1047394" cy="1052088"/>
              <a:chOff x="1813" y="0"/>
              <a:chExt cx="809173" cy="812800"/>
            </a:xfrm>
          </p:grpSpPr>
          <p:sp>
            <p:nvSpPr>
              <p:cNvPr id="124" name="Google Shape;124;p1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C8D3D4"/>
              </a:solidFill>
              <a:ln cap="flat" cmpd="sng" w="38100">
                <a:solidFill>
                  <a:srgbClr val="2E3F4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5"/>
              <p:cNvSpPr txBox="1"/>
              <p:nvPr/>
            </p:nvSpPr>
            <p:spPr>
              <a:xfrm>
                <a:off x="76200" y="38100"/>
                <a:ext cx="6603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61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6" name="Google Shape;126;p15"/>
            <p:cNvSpPr txBox="1"/>
            <p:nvPr/>
          </p:nvSpPr>
          <p:spPr>
            <a:xfrm>
              <a:off x="0" y="0"/>
              <a:ext cx="1052100" cy="9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" sz="2200" u="none" cap="none" strike="noStrike">
                  <a:solidFill>
                    <a:srgbClr val="2E3F42"/>
                  </a:solidFill>
                  <a:latin typeface="Cormorant Garamond"/>
                  <a:ea typeface="Cormorant Garamond"/>
                  <a:cs typeface="Cormorant Garamond"/>
                  <a:sym typeface="Cormorant Garamond"/>
                </a:rPr>
                <a:t>02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15"/>
          <p:cNvGrpSpPr/>
          <p:nvPr/>
        </p:nvGrpSpPr>
        <p:grpSpPr>
          <a:xfrm>
            <a:off x="5568391" y="3353035"/>
            <a:ext cx="398415" cy="394533"/>
            <a:chOff x="0" y="0"/>
            <a:chExt cx="1062441" cy="1052088"/>
          </a:xfrm>
        </p:grpSpPr>
        <p:grpSp>
          <p:nvGrpSpPr>
            <p:cNvPr id="128" name="Google Shape;128;p15"/>
            <p:cNvGrpSpPr/>
            <p:nvPr/>
          </p:nvGrpSpPr>
          <p:grpSpPr>
            <a:xfrm>
              <a:off x="15047" y="0"/>
              <a:ext cx="1047394" cy="1052088"/>
              <a:chOff x="1813" y="0"/>
              <a:chExt cx="809173" cy="812800"/>
            </a:xfrm>
          </p:grpSpPr>
          <p:sp>
            <p:nvSpPr>
              <p:cNvPr id="129" name="Google Shape;129;p1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C8D3D4"/>
              </a:solidFill>
              <a:ln cap="flat" cmpd="sng" w="38100">
                <a:solidFill>
                  <a:srgbClr val="2E3F4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5"/>
              <p:cNvSpPr txBox="1"/>
              <p:nvPr/>
            </p:nvSpPr>
            <p:spPr>
              <a:xfrm>
                <a:off x="76200" y="38100"/>
                <a:ext cx="6603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61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1" name="Google Shape;131;p15"/>
            <p:cNvSpPr txBox="1"/>
            <p:nvPr/>
          </p:nvSpPr>
          <p:spPr>
            <a:xfrm>
              <a:off x="0" y="0"/>
              <a:ext cx="1052100" cy="9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" sz="2200" u="none" cap="none" strike="noStrike">
                  <a:solidFill>
                    <a:srgbClr val="2E3F42"/>
                  </a:solidFill>
                  <a:latin typeface="Cormorant Garamond"/>
                  <a:ea typeface="Cormorant Garamond"/>
                  <a:cs typeface="Cormorant Garamond"/>
                  <a:sym typeface="Cormorant Garamond"/>
                </a:rPr>
                <a:t>03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15"/>
          <p:cNvGrpSpPr/>
          <p:nvPr/>
        </p:nvGrpSpPr>
        <p:grpSpPr>
          <a:xfrm>
            <a:off x="7710763" y="3353035"/>
            <a:ext cx="398415" cy="394533"/>
            <a:chOff x="0" y="0"/>
            <a:chExt cx="1062441" cy="1052088"/>
          </a:xfrm>
        </p:grpSpPr>
        <p:grpSp>
          <p:nvGrpSpPr>
            <p:cNvPr id="133" name="Google Shape;133;p15"/>
            <p:cNvGrpSpPr/>
            <p:nvPr/>
          </p:nvGrpSpPr>
          <p:grpSpPr>
            <a:xfrm>
              <a:off x="15047" y="0"/>
              <a:ext cx="1047394" cy="1052088"/>
              <a:chOff x="1813" y="0"/>
              <a:chExt cx="809173" cy="812800"/>
            </a:xfrm>
          </p:grpSpPr>
          <p:sp>
            <p:nvSpPr>
              <p:cNvPr id="134" name="Google Shape;134;p1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C8D3D4"/>
              </a:solidFill>
              <a:ln cap="flat" cmpd="sng" w="38100">
                <a:solidFill>
                  <a:srgbClr val="2E3F4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5"/>
              <p:cNvSpPr txBox="1"/>
              <p:nvPr/>
            </p:nvSpPr>
            <p:spPr>
              <a:xfrm>
                <a:off x="76200" y="38100"/>
                <a:ext cx="6603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61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" name="Google Shape;136;p15"/>
            <p:cNvSpPr txBox="1"/>
            <p:nvPr/>
          </p:nvSpPr>
          <p:spPr>
            <a:xfrm>
              <a:off x="0" y="0"/>
              <a:ext cx="1052100" cy="9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" sz="2200" u="none" cap="none" strike="noStrike">
                  <a:solidFill>
                    <a:srgbClr val="2E3F42"/>
                  </a:solidFill>
                  <a:latin typeface="Cormorant Garamond"/>
                  <a:ea typeface="Cormorant Garamond"/>
                  <a:cs typeface="Cormorant Garamond"/>
                  <a:sym typeface="Cormorant Garamond"/>
                </a:rPr>
                <a:t>04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15"/>
          <p:cNvSpPr txBox="1"/>
          <p:nvPr/>
        </p:nvSpPr>
        <p:spPr>
          <a:xfrm>
            <a:off x="364750" y="2809475"/>
            <a:ext cx="20865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Inputs: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514350" y="3833050"/>
            <a:ext cx="22080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Historical Exchange Rates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2783725" y="3833050"/>
            <a:ext cx="2846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WSJ News Articles and 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Reddit Posts/Comments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4926800" y="3833050"/>
            <a:ext cx="22080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Google Trends Search Terms Data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7134800" y="3833050"/>
            <a:ext cx="22080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Economic Indicators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364750" y="4399750"/>
            <a:ext cx="7564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Output: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Foreign exchange rate between US Dollar(USD) and Chinese Yuan (CNY)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ED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147;p16"/>
          <p:cNvCxnSpPr/>
          <p:nvPr/>
        </p:nvCxnSpPr>
        <p:spPr>
          <a:xfrm>
            <a:off x="0" y="157987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0" y="4966464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16"/>
          <p:cNvSpPr txBox="1"/>
          <p:nvPr/>
        </p:nvSpPr>
        <p:spPr>
          <a:xfrm>
            <a:off x="514350" y="428625"/>
            <a:ext cx="6772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" sz="4500">
                <a:solidFill>
                  <a:srgbClr val="2E3F4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Past Work and Background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590550" y="1352550"/>
            <a:ext cx="82107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Machine learning methods have been widely used for predicting financial indicators: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Rojas, Herman 2018: 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forecasted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forex rate between US dollar and Mexican Peso using market features and fundamental variables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Olaiyapo 2024: utilized sentiment analysis from social media and news for USD forecasting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Masuda, Takeda 2019: utilized Google Trends search popularity data to predict exchange rates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Building on these prior works and following their directions for future improvements, we propose a new model using LSTM while combining both the market data and sentiment analysis from news and social media.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ED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7"/>
          <p:cNvGrpSpPr/>
          <p:nvPr/>
        </p:nvGrpSpPr>
        <p:grpSpPr>
          <a:xfrm>
            <a:off x="-2826316" y="2007388"/>
            <a:ext cx="2252009" cy="2262104"/>
            <a:chOff x="1813" y="0"/>
            <a:chExt cx="809173" cy="812800"/>
          </a:xfrm>
        </p:grpSpPr>
        <p:sp>
          <p:nvSpPr>
            <p:cNvPr id="156" name="Google Shape;156;p1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8D3D4"/>
            </a:solidFill>
            <a:ln cap="flat" cmpd="sng" w="38100">
              <a:solidFill>
                <a:srgbClr val="2E3F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p17"/>
          <p:cNvGrpSpPr/>
          <p:nvPr/>
        </p:nvGrpSpPr>
        <p:grpSpPr>
          <a:xfrm>
            <a:off x="9508926" y="1571363"/>
            <a:ext cx="2087424" cy="2096780"/>
            <a:chOff x="1813" y="0"/>
            <a:chExt cx="809173" cy="812800"/>
          </a:xfrm>
        </p:grpSpPr>
        <p:sp>
          <p:nvSpPr>
            <p:cNvPr id="159" name="Google Shape;159;p1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8D3D4"/>
            </a:solidFill>
            <a:ln cap="flat" cmpd="sng" w="38100">
              <a:solidFill>
                <a:srgbClr val="2E3F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17"/>
          <p:cNvSpPr txBox="1"/>
          <p:nvPr/>
        </p:nvSpPr>
        <p:spPr>
          <a:xfrm>
            <a:off x="-667123" y="1002591"/>
            <a:ext cx="276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3000">
                <a:solidFill>
                  <a:srgbClr val="2E3F42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Data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9144000" y="4152667"/>
            <a:ext cx="2757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E3F42"/>
                </a:solidFill>
                <a:latin typeface="Lato"/>
                <a:ea typeface="Lato"/>
                <a:cs typeface="Lato"/>
                <a:sym typeface="Lato"/>
              </a:rPr>
              <a:t>Elaborate on the featured statistic.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4395950" y="1002591"/>
            <a:ext cx="275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3000">
                <a:solidFill>
                  <a:srgbClr val="2E3F42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Application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17"/>
          <p:cNvCxnSpPr/>
          <p:nvPr/>
        </p:nvCxnSpPr>
        <p:spPr>
          <a:xfrm>
            <a:off x="0" y="942387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17"/>
          <p:cNvCxnSpPr/>
          <p:nvPr/>
        </p:nvCxnSpPr>
        <p:spPr>
          <a:xfrm rot="-5400000">
            <a:off x="2110438" y="2761200"/>
            <a:ext cx="51435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6" name="Google Shape;166;p17"/>
          <p:cNvGrpSpPr/>
          <p:nvPr/>
        </p:nvGrpSpPr>
        <p:grpSpPr>
          <a:xfrm>
            <a:off x="-2481482" y="2905982"/>
            <a:ext cx="1562210" cy="464885"/>
            <a:chOff x="16351" y="0"/>
            <a:chExt cx="7587228" cy="2257821"/>
          </a:xfrm>
        </p:grpSpPr>
        <p:sp>
          <p:nvSpPr>
            <p:cNvPr id="167" name="Google Shape;167;p17"/>
            <p:cNvSpPr/>
            <p:nvPr/>
          </p:nvSpPr>
          <p:spPr>
            <a:xfrm>
              <a:off x="16351" y="0"/>
              <a:ext cx="2824728" cy="2257821"/>
            </a:xfrm>
            <a:custGeom>
              <a:rect b="b" l="l" r="r" t="t"/>
              <a:pathLst>
                <a:path extrusionOk="0" h="2257821" w="2824728">
                  <a:moveTo>
                    <a:pt x="618649" y="0"/>
                  </a:moveTo>
                  <a:cubicBezTo>
                    <a:pt x="501749" y="0"/>
                    <a:pt x="406982" y="94766"/>
                    <a:pt x="406982" y="211667"/>
                  </a:cubicBezTo>
                  <a:lnTo>
                    <a:pt x="406982" y="282222"/>
                  </a:lnTo>
                  <a:cubicBezTo>
                    <a:pt x="406982" y="399122"/>
                    <a:pt x="501749" y="493889"/>
                    <a:pt x="618649" y="493889"/>
                  </a:cubicBezTo>
                  <a:cubicBezTo>
                    <a:pt x="735549" y="493889"/>
                    <a:pt x="830316" y="399122"/>
                    <a:pt x="830316" y="282222"/>
                  </a:cubicBezTo>
                  <a:lnTo>
                    <a:pt x="830316" y="211667"/>
                  </a:lnTo>
                  <a:cubicBezTo>
                    <a:pt x="830316" y="94766"/>
                    <a:pt x="735549" y="0"/>
                    <a:pt x="618649" y="0"/>
                  </a:cubicBezTo>
                  <a:moveTo>
                    <a:pt x="399433" y="969998"/>
                  </a:moveTo>
                  <a:cubicBezTo>
                    <a:pt x="400632" y="961884"/>
                    <a:pt x="389202" y="958709"/>
                    <a:pt x="386027" y="966258"/>
                  </a:cubicBezTo>
                  <a:lnTo>
                    <a:pt x="232005" y="1325598"/>
                  </a:lnTo>
                  <a:cubicBezTo>
                    <a:pt x="209748" y="1377518"/>
                    <a:pt x="158672" y="1411161"/>
                    <a:pt x="102182" y="1411111"/>
                  </a:cubicBezTo>
                  <a:lnTo>
                    <a:pt x="37130" y="1411111"/>
                  </a:lnTo>
                  <a:cubicBezTo>
                    <a:pt x="25266" y="1411122"/>
                    <a:pt x="14190" y="1405168"/>
                    <a:pt x="7655" y="1395265"/>
                  </a:cubicBezTo>
                  <a:cubicBezTo>
                    <a:pt x="1120" y="1385363"/>
                    <a:pt x="0" y="1372839"/>
                    <a:pt x="4675" y="1361934"/>
                  </a:cubicBezTo>
                  <a:lnTo>
                    <a:pt x="195316" y="917222"/>
                  </a:lnTo>
                  <a:lnTo>
                    <a:pt x="265448" y="741821"/>
                  </a:lnTo>
                  <a:cubicBezTo>
                    <a:pt x="308318" y="634683"/>
                    <a:pt x="412094" y="564437"/>
                    <a:pt x="527491" y="564444"/>
                  </a:cubicBezTo>
                  <a:lnTo>
                    <a:pt x="709807" y="564444"/>
                  </a:lnTo>
                  <a:cubicBezTo>
                    <a:pt x="825204" y="564437"/>
                    <a:pt x="928980" y="634683"/>
                    <a:pt x="971850" y="741821"/>
                  </a:cubicBezTo>
                  <a:lnTo>
                    <a:pt x="1041982" y="917222"/>
                  </a:lnTo>
                  <a:lnTo>
                    <a:pt x="1232553" y="1361934"/>
                  </a:lnTo>
                  <a:cubicBezTo>
                    <a:pt x="1237228" y="1372839"/>
                    <a:pt x="1236108" y="1385363"/>
                    <a:pt x="1229572" y="1395265"/>
                  </a:cubicBezTo>
                  <a:cubicBezTo>
                    <a:pt x="1223037" y="1405168"/>
                    <a:pt x="1211962" y="1411122"/>
                    <a:pt x="1200097" y="1411111"/>
                  </a:cubicBezTo>
                  <a:lnTo>
                    <a:pt x="1135045" y="1411111"/>
                  </a:lnTo>
                  <a:cubicBezTo>
                    <a:pt x="1078607" y="1411105"/>
                    <a:pt x="1027601" y="1377471"/>
                    <a:pt x="1005364" y="1325598"/>
                  </a:cubicBezTo>
                  <a:lnTo>
                    <a:pt x="851341" y="966258"/>
                  </a:lnTo>
                  <a:cubicBezTo>
                    <a:pt x="848096" y="958709"/>
                    <a:pt x="836736" y="961884"/>
                    <a:pt x="837865" y="969998"/>
                  </a:cubicBezTo>
                  <a:lnTo>
                    <a:pt x="900871" y="1411111"/>
                  </a:lnTo>
                  <a:lnTo>
                    <a:pt x="968252" y="2219607"/>
                  </a:lnTo>
                  <a:cubicBezTo>
                    <a:pt x="969060" y="2229429"/>
                    <a:pt x="965723" y="2239141"/>
                    <a:pt x="959048" y="2246392"/>
                  </a:cubicBezTo>
                  <a:cubicBezTo>
                    <a:pt x="952374" y="2253643"/>
                    <a:pt x="942970" y="2257771"/>
                    <a:pt x="933115" y="2257778"/>
                  </a:cubicBezTo>
                  <a:lnTo>
                    <a:pt x="879281" y="2257778"/>
                  </a:lnTo>
                  <a:cubicBezTo>
                    <a:pt x="810300" y="2257786"/>
                    <a:pt x="751423" y="2207921"/>
                    <a:pt x="740075" y="2139879"/>
                  </a:cubicBezTo>
                  <a:lnTo>
                    <a:pt x="625705" y="1452880"/>
                  </a:lnTo>
                  <a:cubicBezTo>
                    <a:pt x="624364" y="1444978"/>
                    <a:pt x="613075" y="1444978"/>
                    <a:pt x="611735" y="1452880"/>
                  </a:cubicBezTo>
                  <a:lnTo>
                    <a:pt x="497293" y="2139879"/>
                  </a:lnTo>
                  <a:cubicBezTo>
                    <a:pt x="485942" y="2207948"/>
                    <a:pt x="427025" y="2257821"/>
                    <a:pt x="358017" y="2257778"/>
                  </a:cubicBezTo>
                  <a:lnTo>
                    <a:pt x="304183" y="2257778"/>
                  </a:lnTo>
                  <a:cubicBezTo>
                    <a:pt x="294328" y="2257771"/>
                    <a:pt x="284924" y="2253643"/>
                    <a:pt x="278250" y="2246392"/>
                  </a:cubicBezTo>
                  <a:cubicBezTo>
                    <a:pt x="271575" y="2239141"/>
                    <a:pt x="268238" y="2229429"/>
                    <a:pt x="269046" y="2219607"/>
                  </a:cubicBezTo>
                  <a:lnTo>
                    <a:pt x="336427" y="1411111"/>
                  </a:lnTo>
                  <a:lnTo>
                    <a:pt x="399433" y="969998"/>
                  </a:lnTo>
                  <a:moveTo>
                    <a:pt x="2206149" y="0"/>
                  </a:moveTo>
                  <a:cubicBezTo>
                    <a:pt x="2089249" y="0"/>
                    <a:pt x="1994482" y="94766"/>
                    <a:pt x="1994482" y="211667"/>
                  </a:cubicBezTo>
                  <a:lnTo>
                    <a:pt x="1994482" y="282222"/>
                  </a:lnTo>
                  <a:cubicBezTo>
                    <a:pt x="1994482" y="399122"/>
                    <a:pt x="2089249" y="493889"/>
                    <a:pt x="2206149" y="493889"/>
                  </a:cubicBezTo>
                  <a:cubicBezTo>
                    <a:pt x="2323049" y="493889"/>
                    <a:pt x="2417816" y="399122"/>
                    <a:pt x="2417816" y="282222"/>
                  </a:cubicBezTo>
                  <a:lnTo>
                    <a:pt x="2417816" y="211667"/>
                  </a:lnTo>
                  <a:cubicBezTo>
                    <a:pt x="2417816" y="94766"/>
                    <a:pt x="2323049" y="0"/>
                    <a:pt x="2206149" y="0"/>
                  </a:cubicBezTo>
                  <a:moveTo>
                    <a:pt x="1986933" y="969998"/>
                  </a:moveTo>
                  <a:cubicBezTo>
                    <a:pt x="1988132" y="961884"/>
                    <a:pt x="1976702" y="958709"/>
                    <a:pt x="1973527" y="966258"/>
                  </a:cubicBezTo>
                  <a:lnTo>
                    <a:pt x="1819505" y="1325598"/>
                  </a:lnTo>
                  <a:cubicBezTo>
                    <a:pt x="1797248" y="1377518"/>
                    <a:pt x="1746172" y="1411161"/>
                    <a:pt x="1689682" y="1411111"/>
                  </a:cubicBezTo>
                  <a:lnTo>
                    <a:pt x="1624630" y="1411111"/>
                  </a:lnTo>
                  <a:cubicBezTo>
                    <a:pt x="1612766" y="1411122"/>
                    <a:pt x="1601690" y="1405168"/>
                    <a:pt x="1595155" y="1395265"/>
                  </a:cubicBezTo>
                  <a:cubicBezTo>
                    <a:pt x="1588620" y="1385363"/>
                    <a:pt x="1587500" y="1372839"/>
                    <a:pt x="1592175" y="1361934"/>
                  </a:cubicBezTo>
                  <a:lnTo>
                    <a:pt x="1782816" y="917222"/>
                  </a:lnTo>
                  <a:lnTo>
                    <a:pt x="1852948" y="741821"/>
                  </a:lnTo>
                  <a:cubicBezTo>
                    <a:pt x="1895818" y="634683"/>
                    <a:pt x="1999595" y="564437"/>
                    <a:pt x="2114991" y="564444"/>
                  </a:cubicBezTo>
                  <a:lnTo>
                    <a:pt x="2297307" y="564444"/>
                  </a:lnTo>
                  <a:cubicBezTo>
                    <a:pt x="2412703" y="564437"/>
                    <a:pt x="2516480" y="634683"/>
                    <a:pt x="2559350" y="741821"/>
                  </a:cubicBezTo>
                  <a:lnTo>
                    <a:pt x="2629482" y="917222"/>
                  </a:lnTo>
                  <a:lnTo>
                    <a:pt x="2820053" y="1361934"/>
                  </a:lnTo>
                  <a:cubicBezTo>
                    <a:pt x="2824728" y="1372839"/>
                    <a:pt x="2823608" y="1385363"/>
                    <a:pt x="2817072" y="1395265"/>
                  </a:cubicBezTo>
                  <a:cubicBezTo>
                    <a:pt x="2810537" y="1405168"/>
                    <a:pt x="2799462" y="1411122"/>
                    <a:pt x="2787597" y="1411111"/>
                  </a:cubicBezTo>
                  <a:lnTo>
                    <a:pt x="2722545" y="1411111"/>
                  </a:lnTo>
                  <a:cubicBezTo>
                    <a:pt x="2666107" y="1411105"/>
                    <a:pt x="2615101" y="1377471"/>
                    <a:pt x="2592864" y="1325598"/>
                  </a:cubicBezTo>
                  <a:lnTo>
                    <a:pt x="2438841" y="966258"/>
                  </a:lnTo>
                  <a:cubicBezTo>
                    <a:pt x="2435596" y="958709"/>
                    <a:pt x="2424236" y="961884"/>
                    <a:pt x="2425365" y="969998"/>
                  </a:cubicBezTo>
                  <a:lnTo>
                    <a:pt x="2488371" y="1411111"/>
                  </a:lnTo>
                  <a:lnTo>
                    <a:pt x="2555752" y="2219607"/>
                  </a:lnTo>
                  <a:cubicBezTo>
                    <a:pt x="2556560" y="2229429"/>
                    <a:pt x="2553223" y="2239141"/>
                    <a:pt x="2546548" y="2246392"/>
                  </a:cubicBezTo>
                  <a:cubicBezTo>
                    <a:pt x="2539874" y="2253643"/>
                    <a:pt x="2530470" y="2257771"/>
                    <a:pt x="2520615" y="2257778"/>
                  </a:cubicBezTo>
                  <a:lnTo>
                    <a:pt x="2466781" y="2257778"/>
                  </a:lnTo>
                  <a:cubicBezTo>
                    <a:pt x="2397800" y="2257786"/>
                    <a:pt x="2338923" y="2207921"/>
                    <a:pt x="2327575" y="2139879"/>
                  </a:cubicBezTo>
                  <a:lnTo>
                    <a:pt x="2213205" y="1452880"/>
                  </a:lnTo>
                  <a:cubicBezTo>
                    <a:pt x="2211864" y="1444978"/>
                    <a:pt x="2200575" y="1444978"/>
                    <a:pt x="2199234" y="1452880"/>
                  </a:cubicBezTo>
                  <a:lnTo>
                    <a:pt x="2084793" y="2139879"/>
                  </a:lnTo>
                  <a:cubicBezTo>
                    <a:pt x="2073442" y="2207948"/>
                    <a:pt x="2014525" y="2257821"/>
                    <a:pt x="1945517" y="2257778"/>
                  </a:cubicBezTo>
                  <a:lnTo>
                    <a:pt x="1891683" y="2257778"/>
                  </a:lnTo>
                  <a:cubicBezTo>
                    <a:pt x="1881828" y="2257771"/>
                    <a:pt x="1872424" y="2253643"/>
                    <a:pt x="1865750" y="2246392"/>
                  </a:cubicBezTo>
                  <a:cubicBezTo>
                    <a:pt x="1859075" y="2239141"/>
                    <a:pt x="1855738" y="2229429"/>
                    <a:pt x="1856546" y="2219607"/>
                  </a:cubicBezTo>
                  <a:lnTo>
                    <a:pt x="1923927" y="1411111"/>
                  </a:lnTo>
                  <a:lnTo>
                    <a:pt x="1986933" y="96999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3191351" y="0"/>
              <a:ext cx="4412228" cy="2257821"/>
            </a:xfrm>
            <a:custGeom>
              <a:rect b="b" l="l" r="r" t="t"/>
              <a:pathLst>
                <a:path extrusionOk="0" h="2257821" w="4412228">
                  <a:moveTo>
                    <a:pt x="618649" y="0"/>
                  </a:moveTo>
                  <a:cubicBezTo>
                    <a:pt x="501749" y="0"/>
                    <a:pt x="406982" y="94766"/>
                    <a:pt x="406982" y="211667"/>
                  </a:cubicBezTo>
                  <a:lnTo>
                    <a:pt x="406982" y="282222"/>
                  </a:lnTo>
                  <a:cubicBezTo>
                    <a:pt x="406982" y="399122"/>
                    <a:pt x="501749" y="493889"/>
                    <a:pt x="618649" y="493889"/>
                  </a:cubicBezTo>
                  <a:cubicBezTo>
                    <a:pt x="735549" y="493889"/>
                    <a:pt x="830316" y="399122"/>
                    <a:pt x="830316" y="282222"/>
                  </a:cubicBezTo>
                  <a:lnTo>
                    <a:pt x="830316" y="211667"/>
                  </a:lnTo>
                  <a:cubicBezTo>
                    <a:pt x="830316" y="94766"/>
                    <a:pt x="735549" y="0"/>
                    <a:pt x="618649" y="0"/>
                  </a:cubicBezTo>
                  <a:moveTo>
                    <a:pt x="399433" y="969998"/>
                  </a:moveTo>
                  <a:cubicBezTo>
                    <a:pt x="400632" y="961884"/>
                    <a:pt x="389202" y="958709"/>
                    <a:pt x="386027" y="966258"/>
                  </a:cubicBezTo>
                  <a:lnTo>
                    <a:pt x="232004" y="1325598"/>
                  </a:lnTo>
                  <a:cubicBezTo>
                    <a:pt x="209748" y="1377518"/>
                    <a:pt x="158672" y="1411161"/>
                    <a:pt x="102182" y="1411111"/>
                  </a:cubicBezTo>
                  <a:lnTo>
                    <a:pt x="37130" y="1411111"/>
                  </a:lnTo>
                  <a:cubicBezTo>
                    <a:pt x="25266" y="1411122"/>
                    <a:pt x="14190" y="1405168"/>
                    <a:pt x="7655" y="1395265"/>
                  </a:cubicBezTo>
                  <a:cubicBezTo>
                    <a:pt x="1120" y="1385363"/>
                    <a:pt x="0" y="1372839"/>
                    <a:pt x="4675" y="1361934"/>
                  </a:cubicBezTo>
                  <a:lnTo>
                    <a:pt x="195316" y="917222"/>
                  </a:lnTo>
                  <a:lnTo>
                    <a:pt x="265448" y="741821"/>
                  </a:lnTo>
                  <a:cubicBezTo>
                    <a:pt x="308318" y="634683"/>
                    <a:pt x="412095" y="564437"/>
                    <a:pt x="527491" y="564444"/>
                  </a:cubicBezTo>
                  <a:lnTo>
                    <a:pt x="709807" y="564444"/>
                  </a:lnTo>
                  <a:cubicBezTo>
                    <a:pt x="825203" y="564437"/>
                    <a:pt x="928980" y="634683"/>
                    <a:pt x="971850" y="741821"/>
                  </a:cubicBezTo>
                  <a:lnTo>
                    <a:pt x="1041982" y="917222"/>
                  </a:lnTo>
                  <a:lnTo>
                    <a:pt x="1232553" y="1361934"/>
                  </a:lnTo>
                  <a:cubicBezTo>
                    <a:pt x="1237228" y="1372839"/>
                    <a:pt x="1236107" y="1385363"/>
                    <a:pt x="1229572" y="1395265"/>
                  </a:cubicBezTo>
                  <a:cubicBezTo>
                    <a:pt x="1223037" y="1405168"/>
                    <a:pt x="1211962" y="1411122"/>
                    <a:pt x="1200097" y="1411111"/>
                  </a:cubicBezTo>
                  <a:lnTo>
                    <a:pt x="1135045" y="1411111"/>
                  </a:lnTo>
                  <a:cubicBezTo>
                    <a:pt x="1078607" y="1411105"/>
                    <a:pt x="1027601" y="1377471"/>
                    <a:pt x="1005364" y="1325598"/>
                  </a:cubicBezTo>
                  <a:lnTo>
                    <a:pt x="851341" y="966258"/>
                  </a:lnTo>
                  <a:cubicBezTo>
                    <a:pt x="848096" y="958709"/>
                    <a:pt x="836736" y="961884"/>
                    <a:pt x="837865" y="969998"/>
                  </a:cubicBezTo>
                  <a:lnTo>
                    <a:pt x="900871" y="1411111"/>
                  </a:lnTo>
                  <a:lnTo>
                    <a:pt x="968252" y="2219607"/>
                  </a:lnTo>
                  <a:cubicBezTo>
                    <a:pt x="969060" y="2229429"/>
                    <a:pt x="965723" y="2239141"/>
                    <a:pt x="959048" y="2246392"/>
                  </a:cubicBezTo>
                  <a:cubicBezTo>
                    <a:pt x="952374" y="2253643"/>
                    <a:pt x="942970" y="2257771"/>
                    <a:pt x="933115" y="2257778"/>
                  </a:cubicBezTo>
                  <a:lnTo>
                    <a:pt x="879281" y="2257778"/>
                  </a:lnTo>
                  <a:cubicBezTo>
                    <a:pt x="810299" y="2257786"/>
                    <a:pt x="751423" y="2207921"/>
                    <a:pt x="740075" y="2139879"/>
                  </a:cubicBezTo>
                  <a:lnTo>
                    <a:pt x="625704" y="1452880"/>
                  </a:lnTo>
                  <a:cubicBezTo>
                    <a:pt x="624364" y="1444978"/>
                    <a:pt x="613075" y="1444978"/>
                    <a:pt x="611735" y="1452880"/>
                  </a:cubicBezTo>
                  <a:lnTo>
                    <a:pt x="497294" y="2139879"/>
                  </a:lnTo>
                  <a:cubicBezTo>
                    <a:pt x="485942" y="2207948"/>
                    <a:pt x="427025" y="2257821"/>
                    <a:pt x="358017" y="2257778"/>
                  </a:cubicBezTo>
                  <a:lnTo>
                    <a:pt x="304183" y="2257778"/>
                  </a:lnTo>
                  <a:cubicBezTo>
                    <a:pt x="294328" y="2257771"/>
                    <a:pt x="284924" y="2253643"/>
                    <a:pt x="278250" y="2246392"/>
                  </a:cubicBezTo>
                  <a:cubicBezTo>
                    <a:pt x="271575" y="2239141"/>
                    <a:pt x="268238" y="2229429"/>
                    <a:pt x="269046" y="2219607"/>
                  </a:cubicBezTo>
                  <a:lnTo>
                    <a:pt x="336427" y="1411111"/>
                  </a:lnTo>
                  <a:lnTo>
                    <a:pt x="399433" y="969998"/>
                  </a:lnTo>
                  <a:moveTo>
                    <a:pt x="2206149" y="0"/>
                  </a:moveTo>
                  <a:cubicBezTo>
                    <a:pt x="2089249" y="0"/>
                    <a:pt x="1994482" y="94766"/>
                    <a:pt x="1994482" y="211667"/>
                  </a:cubicBezTo>
                  <a:lnTo>
                    <a:pt x="1994482" y="282222"/>
                  </a:lnTo>
                  <a:cubicBezTo>
                    <a:pt x="1994482" y="399122"/>
                    <a:pt x="2089249" y="493889"/>
                    <a:pt x="2206149" y="493889"/>
                  </a:cubicBezTo>
                  <a:cubicBezTo>
                    <a:pt x="2323049" y="493889"/>
                    <a:pt x="2417816" y="399122"/>
                    <a:pt x="2417816" y="282222"/>
                  </a:cubicBezTo>
                  <a:lnTo>
                    <a:pt x="2417816" y="211667"/>
                  </a:lnTo>
                  <a:cubicBezTo>
                    <a:pt x="2417816" y="94766"/>
                    <a:pt x="2323049" y="0"/>
                    <a:pt x="2206149" y="0"/>
                  </a:cubicBezTo>
                  <a:moveTo>
                    <a:pt x="1986933" y="969998"/>
                  </a:moveTo>
                  <a:cubicBezTo>
                    <a:pt x="1988132" y="961884"/>
                    <a:pt x="1976702" y="958709"/>
                    <a:pt x="1973527" y="966258"/>
                  </a:cubicBezTo>
                  <a:lnTo>
                    <a:pt x="1819504" y="1325598"/>
                  </a:lnTo>
                  <a:cubicBezTo>
                    <a:pt x="1797248" y="1377518"/>
                    <a:pt x="1746172" y="1411161"/>
                    <a:pt x="1689682" y="1411111"/>
                  </a:cubicBezTo>
                  <a:lnTo>
                    <a:pt x="1624630" y="1411111"/>
                  </a:lnTo>
                  <a:cubicBezTo>
                    <a:pt x="1612765" y="1411122"/>
                    <a:pt x="1601691" y="1405168"/>
                    <a:pt x="1595155" y="1395265"/>
                  </a:cubicBezTo>
                  <a:cubicBezTo>
                    <a:pt x="1588620" y="1385363"/>
                    <a:pt x="1587500" y="1372839"/>
                    <a:pt x="1592174" y="1361934"/>
                  </a:cubicBezTo>
                  <a:lnTo>
                    <a:pt x="1782816" y="917222"/>
                  </a:lnTo>
                  <a:lnTo>
                    <a:pt x="1852948" y="741821"/>
                  </a:lnTo>
                  <a:cubicBezTo>
                    <a:pt x="1895818" y="634683"/>
                    <a:pt x="1999595" y="564437"/>
                    <a:pt x="2114991" y="564444"/>
                  </a:cubicBezTo>
                  <a:lnTo>
                    <a:pt x="2297307" y="564444"/>
                  </a:lnTo>
                  <a:cubicBezTo>
                    <a:pt x="2412703" y="564437"/>
                    <a:pt x="2516480" y="634683"/>
                    <a:pt x="2559350" y="741821"/>
                  </a:cubicBezTo>
                  <a:lnTo>
                    <a:pt x="2629482" y="917222"/>
                  </a:lnTo>
                  <a:lnTo>
                    <a:pt x="2820053" y="1361934"/>
                  </a:lnTo>
                  <a:cubicBezTo>
                    <a:pt x="2824728" y="1372839"/>
                    <a:pt x="2823607" y="1385363"/>
                    <a:pt x="2817072" y="1395265"/>
                  </a:cubicBezTo>
                  <a:cubicBezTo>
                    <a:pt x="2810537" y="1405168"/>
                    <a:pt x="2799462" y="1411122"/>
                    <a:pt x="2787597" y="1411111"/>
                  </a:cubicBezTo>
                  <a:lnTo>
                    <a:pt x="2722545" y="1411111"/>
                  </a:lnTo>
                  <a:cubicBezTo>
                    <a:pt x="2666107" y="1411105"/>
                    <a:pt x="2615101" y="1377471"/>
                    <a:pt x="2592864" y="1325598"/>
                  </a:cubicBezTo>
                  <a:lnTo>
                    <a:pt x="2438841" y="966258"/>
                  </a:lnTo>
                  <a:cubicBezTo>
                    <a:pt x="2435596" y="958709"/>
                    <a:pt x="2424236" y="961884"/>
                    <a:pt x="2425365" y="969998"/>
                  </a:cubicBezTo>
                  <a:lnTo>
                    <a:pt x="2488371" y="1411111"/>
                  </a:lnTo>
                  <a:lnTo>
                    <a:pt x="2555752" y="2219607"/>
                  </a:lnTo>
                  <a:cubicBezTo>
                    <a:pt x="2556560" y="2229429"/>
                    <a:pt x="2553223" y="2239141"/>
                    <a:pt x="2546548" y="2246392"/>
                  </a:cubicBezTo>
                  <a:cubicBezTo>
                    <a:pt x="2539874" y="2253643"/>
                    <a:pt x="2530470" y="2257771"/>
                    <a:pt x="2520615" y="2257778"/>
                  </a:cubicBezTo>
                  <a:lnTo>
                    <a:pt x="2466781" y="2257778"/>
                  </a:lnTo>
                  <a:cubicBezTo>
                    <a:pt x="2397799" y="2257786"/>
                    <a:pt x="2338923" y="2207921"/>
                    <a:pt x="2327575" y="2139879"/>
                  </a:cubicBezTo>
                  <a:lnTo>
                    <a:pt x="2213204" y="1452880"/>
                  </a:lnTo>
                  <a:cubicBezTo>
                    <a:pt x="2211864" y="1444978"/>
                    <a:pt x="2200575" y="1444978"/>
                    <a:pt x="2199235" y="1452880"/>
                  </a:cubicBezTo>
                  <a:lnTo>
                    <a:pt x="2084794" y="2139879"/>
                  </a:lnTo>
                  <a:cubicBezTo>
                    <a:pt x="2073442" y="2207948"/>
                    <a:pt x="2014525" y="2257821"/>
                    <a:pt x="1945517" y="2257778"/>
                  </a:cubicBezTo>
                  <a:lnTo>
                    <a:pt x="1891683" y="2257778"/>
                  </a:lnTo>
                  <a:cubicBezTo>
                    <a:pt x="1881828" y="2257771"/>
                    <a:pt x="1872424" y="2253643"/>
                    <a:pt x="1865750" y="2246392"/>
                  </a:cubicBezTo>
                  <a:cubicBezTo>
                    <a:pt x="1859075" y="2239141"/>
                    <a:pt x="1855738" y="2229429"/>
                    <a:pt x="1856546" y="2219607"/>
                  </a:cubicBezTo>
                  <a:lnTo>
                    <a:pt x="1923927" y="1411111"/>
                  </a:lnTo>
                  <a:lnTo>
                    <a:pt x="1986933" y="969998"/>
                  </a:lnTo>
                  <a:moveTo>
                    <a:pt x="3793649" y="0"/>
                  </a:moveTo>
                  <a:cubicBezTo>
                    <a:pt x="3676748" y="0"/>
                    <a:pt x="3581982" y="94766"/>
                    <a:pt x="3581982" y="211667"/>
                  </a:cubicBezTo>
                  <a:lnTo>
                    <a:pt x="3581982" y="282222"/>
                  </a:lnTo>
                  <a:cubicBezTo>
                    <a:pt x="3581982" y="399122"/>
                    <a:pt x="3676748" y="493889"/>
                    <a:pt x="3793649" y="493889"/>
                  </a:cubicBezTo>
                  <a:cubicBezTo>
                    <a:pt x="3910550" y="493889"/>
                    <a:pt x="4005316" y="399122"/>
                    <a:pt x="4005316" y="282222"/>
                  </a:cubicBezTo>
                  <a:lnTo>
                    <a:pt x="4005316" y="211667"/>
                  </a:lnTo>
                  <a:cubicBezTo>
                    <a:pt x="4005316" y="94766"/>
                    <a:pt x="3910550" y="0"/>
                    <a:pt x="3793649" y="0"/>
                  </a:cubicBezTo>
                  <a:moveTo>
                    <a:pt x="3574433" y="969998"/>
                  </a:moveTo>
                  <a:cubicBezTo>
                    <a:pt x="3575632" y="961884"/>
                    <a:pt x="3564203" y="958709"/>
                    <a:pt x="3561028" y="966258"/>
                  </a:cubicBezTo>
                  <a:lnTo>
                    <a:pt x="3407004" y="1325598"/>
                  </a:lnTo>
                  <a:cubicBezTo>
                    <a:pt x="3384748" y="1377518"/>
                    <a:pt x="3333672" y="1411161"/>
                    <a:pt x="3277182" y="1411111"/>
                  </a:cubicBezTo>
                  <a:lnTo>
                    <a:pt x="3212130" y="1411111"/>
                  </a:lnTo>
                  <a:cubicBezTo>
                    <a:pt x="3200265" y="1411122"/>
                    <a:pt x="3189191" y="1405168"/>
                    <a:pt x="3182655" y="1395265"/>
                  </a:cubicBezTo>
                  <a:cubicBezTo>
                    <a:pt x="3176120" y="1385363"/>
                    <a:pt x="3175000" y="1372839"/>
                    <a:pt x="3179674" y="1361934"/>
                  </a:cubicBezTo>
                  <a:lnTo>
                    <a:pt x="3370316" y="917222"/>
                  </a:lnTo>
                  <a:lnTo>
                    <a:pt x="3440448" y="741821"/>
                  </a:lnTo>
                  <a:cubicBezTo>
                    <a:pt x="3483318" y="634683"/>
                    <a:pt x="3587094" y="564437"/>
                    <a:pt x="3702491" y="564444"/>
                  </a:cubicBezTo>
                  <a:lnTo>
                    <a:pt x="3884807" y="564444"/>
                  </a:lnTo>
                  <a:cubicBezTo>
                    <a:pt x="4000204" y="564437"/>
                    <a:pt x="4103980" y="634683"/>
                    <a:pt x="4146850" y="741821"/>
                  </a:cubicBezTo>
                  <a:lnTo>
                    <a:pt x="4216982" y="917222"/>
                  </a:lnTo>
                  <a:lnTo>
                    <a:pt x="4407553" y="1361934"/>
                  </a:lnTo>
                  <a:cubicBezTo>
                    <a:pt x="4412228" y="1372839"/>
                    <a:pt x="4411107" y="1385363"/>
                    <a:pt x="4404572" y="1395265"/>
                  </a:cubicBezTo>
                  <a:cubicBezTo>
                    <a:pt x="4398037" y="1405168"/>
                    <a:pt x="4386962" y="1411122"/>
                    <a:pt x="4375097" y="1411111"/>
                  </a:cubicBezTo>
                  <a:lnTo>
                    <a:pt x="4310045" y="1411111"/>
                  </a:lnTo>
                  <a:cubicBezTo>
                    <a:pt x="4253607" y="1411105"/>
                    <a:pt x="4202601" y="1377471"/>
                    <a:pt x="4180364" y="1325598"/>
                  </a:cubicBezTo>
                  <a:lnTo>
                    <a:pt x="4026341" y="966258"/>
                  </a:lnTo>
                  <a:cubicBezTo>
                    <a:pt x="4023095" y="958709"/>
                    <a:pt x="4011736" y="961884"/>
                    <a:pt x="4012865" y="969998"/>
                  </a:cubicBezTo>
                  <a:lnTo>
                    <a:pt x="4075871" y="1411111"/>
                  </a:lnTo>
                  <a:lnTo>
                    <a:pt x="4143252" y="2219607"/>
                  </a:lnTo>
                  <a:cubicBezTo>
                    <a:pt x="4144060" y="2229429"/>
                    <a:pt x="4140722" y="2239141"/>
                    <a:pt x="4134048" y="2246392"/>
                  </a:cubicBezTo>
                  <a:cubicBezTo>
                    <a:pt x="4127374" y="2253643"/>
                    <a:pt x="4117970" y="2257771"/>
                    <a:pt x="4108115" y="2257778"/>
                  </a:cubicBezTo>
                  <a:lnTo>
                    <a:pt x="4054281" y="2257778"/>
                  </a:lnTo>
                  <a:cubicBezTo>
                    <a:pt x="3985299" y="2257786"/>
                    <a:pt x="3926422" y="2207921"/>
                    <a:pt x="3915075" y="2139879"/>
                  </a:cubicBezTo>
                  <a:lnTo>
                    <a:pt x="3800704" y="1452880"/>
                  </a:lnTo>
                  <a:cubicBezTo>
                    <a:pt x="3799364" y="1444978"/>
                    <a:pt x="3788075" y="1444978"/>
                    <a:pt x="3786735" y="1452880"/>
                  </a:cubicBezTo>
                  <a:lnTo>
                    <a:pt x="3672294" y="2139879"/>
                  </a:lnTo>
                  <a:cubicBezTo>
                    <a:pt x="3660942" y="2207948"/>
                    <a:pt x="3602025" y="2257821"/>
                    <a:pt x="3533017" y="2257778"/>
                  </a:cubicBezTo>
                  <a:lnTo>
                    <a:pt x="3479183" y="2257778"/>
                  </a:lnTo>
                  <a:cubicBezTo>
                    <a:pt x="3469328" y="2257771"/>
                    <a:pt x="3459924" y="2253643"/>
                    <a:pt x="3453250" y="2246392"/>
                  </a:cubicBezTo>
                  <a:cubicBezTo>
                    <a:pt x="3446576" y="2239141"/>
                    <a:pt x="3443238" y="2229429"/>
                    <a:pt x="3444046" y="2219607"/>
                  </a:cubicBezTo>
                  <a:lnTo>
                    <a:pt x="3511427" y="1411111"/>
                  </a:lnTo>
                  <a:lnTo>
                    <a:pt x="3574433" y="969998"/>
                  </a:lnTo>
                </a:path>
              </a:pathLst>
            </a:custGeom>
            <a:solidFill>
              <a:srgbClr val="5D6C6D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9" name="Google Shape;169;p17"/>
          <p:cNvPicPr preferRelativeResize="0"/>
          <p:nvPr/>
        </p:nvPicPr>
        <p:blipFill rotWithShape="1">
          <a:blip r:embed="rId3">
            <a:alphaModFix/>
          </a:blip>
          <a:srcRect b="8677" l="31008" r="30472" t="22285"/>
          <a:stretch/>
        </p:blipFill>
        <p:spPr>
          <a:xfrm>
            <a:off x="9524744" y="1580775"/>
            <a:ext cx="2055900" cy="2072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0" name="Google Shape;170;p17"/>
          <p:cNvSpPr txBox="1"/>
          <p:nvPr/>
        </p:nvSpPr>
        <p:spPr>
          <a:xfrm>
            <a:off x="213850" y="189450"/>
            <a:ext cx="6772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" sz="4500">
                <a:solidFill>
                  <a:srgbClr val="2E3F4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Contributions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17"/>
          <p:cNvCxnSpPr/>
          <p:nvPr/>
        </p:nvCxnSpPr>
        <p:spPr>
          <a:xfrm>
            <a:off x="0" y="170312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17"/>
          <p:cNvSpPr txBox="1"/>
          <p:nvPr/>
        </p:nvSpPr>
        <p:spPr>
          <a:xfrm>
            <a:off x="366250" y="1524525"/>
            <a:ext cx="4358100" cy="3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WSJ Scraping and Analysis: FinBERT</a:t>
            </a:r>
            <a:endParaRPr b="1"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-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Scraping contents from WSJ articles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-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Sentiment analysis using FinBERT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-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three probabilities: negative, neutral, and positive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-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aggregated the data by day and used a moving exponential average to impute data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Reddit Sentiment Analysis: VADER</a:t>
            </a:r>
            <a:endParaRPr b="1"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-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Raw post and comment data from Reddit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-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Direct and informal representation of public sentiment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-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VADER: pre-built lexicon that is tailored to analyze sentiments in social media texts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Google Trends Data Collection</a:t>
            </a:r>
            <a:endParaRPr b="1"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-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proxy for internet search query volume data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-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Selected relevant search terms to capture the Purchasing Power Parity(PPP), money demand and money supply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5125000" y="1748425"/>
            <a:ext cx="3700500" cy="25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Applying LSTM to a new domain </a:t>
            </a:r>
            <a:endParaRPr b="1"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-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More areas than traditional approaches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-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Historical exchange rates, sentiment analysis, economic indicators, and Google search popularity on terms critical for impacting exchange rates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Comparing and evaluating the performance of LSTM </a:t>
            </a:r>
            <a:endParaRPr b="1"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-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Baseline Model: only takes in historical exchange rates as input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-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Proposed Model: takes in data combining four categories of input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D6C6D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Google Shape;178;p18"/>
          <p:cNvCxnSpPr/>
          <p:nvPr/>
        </p:nvCxnSpPr>
        <p:spPr>
          <a:xfrm>
            <a:off x="0" y="157987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18"/>
          <p:cNvCxnSpPr/>
          <p:nvPr/>
        </p:nvCxnSpPr>
        <p:spPr>
          <a:xfrm>
            <a:off x="0" y="4966464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0" name="Google Shape;180;p18"/>
          <p:cNvGrpSpPr/>
          <p:nvPr/>
        </p:nvGrpSpPr>
        <p:grpSpPr>
          <a:xfrm>
            <a:off x="2755216" y="2215892"/>
            <a:ext cx="6451838" cy="692663"/>
            <a:chOff x="-5797100" y="315667"/>
            <a:chExt cx="17204900" cy="1847100"/>
          </a:xfrm>
        </p:grpSpPr>
        <p:sp>
          <p:nvSpPr>
            <p:cNvPr id="181" name="Google Shape;181;p18"/>
            <p:cNvSpPr txBox="1"/>
            <p:nvPr/>
          </p:nvSpPr>
          <p:spPr>
            <a:xfrm>
              <a:off x="-5797100" y="315667"/>
              <a:ext cx="11407800" cy="18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lang="en" sz="4500">
                  <a:solidFill>
                    <a:srgbClr val="D8DEDF"/>
                  </a:solidFill>
                  <a:latin typeface="Cormorant Garamond Medium"/>
                  <a:ea typeface="Cormorant Garamond Medium"/>
                  <a:cs typeface="Cormorant Garamond Medium"/>
                  <a:sym typeface="Cormorant Garamond Medium"/>
                </a:rPr>
                <a:t>Methodology</a:t>
              </a:r>
              <a:endParaRPr b="0" i="0" sz="700" u="none" cap="none" strike="noStrike">
                <a:solidFill>
                  <a:srgbClr val="D8DED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8"/>
            <p:cNvSpPr txBox="1"/>
            <p:nvPr/>
          </p:nvSpPr>
          <p:spPr>
            <a:xfrm>
              <a:off x="0" y="1826081"/>
              <a:ext cx="114078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ctr">
                <a:lnSpc>
                  <a:spcPct val="13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D8DED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18"/>
          <p:cNvGrpSpPr/>
          <p:nvPr/>
        </p:nvGrpSpPr>
        <p:grpSpPr>
          <a:xfrm>
            <a:off x="1883360" y="1951197"/>
            <a:ext cx="1225493" cy="1230986"/>
            <a:chOff x="1813" y="0"/>
            <a:chExt cx="809173" cy="812800"/>
          </a:xfrm>
        </p:grpSpPr>
        <p:sp>
          <p:nvSpPr>
            <p:cNvPr id="184" name="Google Shape;184;p1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38100">
              <a:solidFill>
                <a:srgbClr val="2E3F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D8DED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D8DED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8"/>
          <p:cNvSpPr txBox="1"/>
          <p:nvPr/>
        </p:nvSpPr>
        <p:spPr>
          <a:xfrm>
            <a:off x="1685600" y="1785725"/>
            <a:ext cx="1554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" sz="7500" u="none" cap="none" strike="noStrike">
                <a:solidFill>
                  <a:srgbClr val="D8DEDF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0</a:t>
            </a:r>
            <a:r>
              <a:rPr b="1" lang="en" sz="7500">
                <a:solidFill>
                  <a:srgbClr val="D8DEDF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4</a:t>
            </a:r>
            <a:endParaRPr b="0" i="0" sz="700" u="none" cap="none" strike="noStrike">
              <a:solidFill>
                <a:srgbClr val="D8DED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ED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19"/>
          <p:cNvCxnSpPr/>
          <p:nvPr/>
        </p:nvCxnSpPr>
        <p:spPr>
          <a:xfrm>
            <a:off x="0" y="157987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19"/>
          <p:cNvCxnSpPr/>
          <p:nvPr/>
        </p:nvCxnSpPr>
        <p:spPr>
          <a:xfrm>
            <a:off x="0" y="4966464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19"/>
          <p:cNvSpPr txBox="1"/>
          <p:nvPr/>
        </p:nvSpPr>
        <p:spPr>
          <a:xfrm>
            <a:off x="249950" y="338888"/>
            <a:ext cx="914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" sz="4500">
                <a:solidFill>
                  <a:srgbClr val="2E3F4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Data Scraping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313" y="2645725"/>
            <a:ext cx="6521179" cy="20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325" y="1170175"/>
            <a:ext cx="6521176" cy="12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ED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Google Shape;200;p20"/>
          <p:cNvCxnSpPr/>
          <p:nvPr/>
        </p:nvCxnSpPr>
        <p:spPr>
          <a:xfrm>
            <a:off x="0" y="157987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0"/>
          <p:cNvCxnSpPr/>
          <p:nvPr/>
        </p:nvCxnSpPr>
        <p:spPr>
          <a:xfrm>
            <a:off x="0" y="4966464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0"/>
          <p:cNvSpPr txBox="1"/>
          <p:nvPr/>
        </p:nvSpPr>
        <p:spPr>
          <a:xfrm>
            <a:off x="249950" y="338888"/>
            <a:ext cx="914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" sz="4500">
                <a:solidFill>
                  <a:srgbClr val="2E3F4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WSJ Sentiment Analysis - FinBERT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50" y="1869450"/>
            <a:ext cx="4348151" cy="23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850" y="1869462"/>
            <a:ext cx="4348151" cy="2341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ED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p21"/>
          <p:cNvCxnSpPr/>
          <p:nvPr/>
        </p:nvCxnSpPr>
        <p:spPr>
          <a:xfrm>
            <a:off x="0" y="157987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21"/>
          <p:cNvCxnSpPr/>
          <p:nvPr/>
        </p:nvCxnSpPr>
        <p:spPr>
          <a:xfrm>
            <a:off x="0" y="4966464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21"/>
          <p:cNvSpPr txBox="1"/>
          <p:nvPr/>
        </p:nvSpPr>
        <p:spPr>
          <a:xfrm>
            <a:off x="249950" y="338888"/>
            <a:ext cx="914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" sz="4500">
                <a:solidFill>
                  <a:srgbClr val="2E3F4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Reddit</a:t>
            </a:r>
            <a:r>
              <a:rPr b="1" lang="en" sz="4500">
                <a:solidFill>
                  <a:srgbClr val="2E3F4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Sentiment Analysis - VADER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590550" y="1352550"/>
            <a:ext cx="82107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801" y="1735525"/>
            <a:ext cx="4284400" cy="23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