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73" r:id="rId7"/>
    <p:sldId id="270" r:id="rId8"/>
    <p:sldId id="271" r:id="rId9"/>
    <p:sldId id="272" r:id="rId10"/>
    <p:sldId id="262" r:id="rId11"/>
    <p:sldId id="275" r:id="rId12"/>
    <p:sldId id="276" r:id="rId13"/>
    <p:sldId id="277" r:id="rId14"/>
    <p:sldId id="263" r:id="rId15"/>
    <p:sldId id="279" r:id="rId16"/>
    <p:sldId id="278" r:id="rId17"/>
    <p:sldId id="281" r:id="rId18"/>
    <p:sldId id="282" r:id="rId19"/>
    <p:sldId id="280" r:id="rId20"/>
    <p:sldId id="267" r:id="rId21"/>
    <p:sldId id="2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31" d="100"/>
          <a:sy n="131" d="100"/>
        </p:scale>
        <p:origin x="1764" y="3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A38AF3-04C5-4FDA-BB58-CED004A3F7D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8EF5652-47FF-4C2B-B35F-8E608ABE61D2}">
      <dgm:prSet/>
      <dgm:spPr/>
      <dgm:t>
        <a:bodyPr/>
        <a:lstStyle/>
        <a:p>
          <a:pPr>
            <a:defRPr b="1"/>
          </a:pPr>
          <a:r>
            <a:rPr lang="en-IE"/>
            <a:t>Business Applications</a:t>
          </a:r>
          <a:endParaRPr lang="en-US"/>
        </a:p>
      </dgm:t>
    </dgm:pt>
    <dgm:pt modelId="{2BC5B1EE-2465-421E-BA99-243ACC74C2F6}" type="parTrans" cxnId="{139466EF-6843-4FF8-8855-B710D61591C0}">
      <dgm:prSet/>
      <dgm:spPr/>
      <dgm:t>
        <a:bodyPr/>
        <a:lstStyle/>
        <a:p>
          <a:endParaRPr lang="en-US"/>
        </a:p>
      </dgm:t>
    </dgm:pt>
    <dgm:pt modelId="{F71B268A-743F-44B7-A5F4-FF9149BEC08A}" type="sibTrans" cxnId="{139466EF-6843-4FF8-8855-B710D61591C0}">
      <dgm:prSet/>
      <dgm:spPr/>
      <dgm:t>
        <a:bodyPr/>
        <a:lstStyle/>
        <a:p>
          <a:endParaRPr lang="en-US"/>
        </a:p>
      </dgm:t>
    </dgm:pt>
    <dgm:pt modelId="{9A9815CF-6692-4BE3-A3EF-9529278AE20B}">
      <dgm:prSet/>
      <dgm:spPr/>
      <dgm:t>
        <a:bodyPr/>
        <a:lstStyle/>
        <a:p>
          <a:r>
            <a:rPr lang="en-IE"/>
            <a:t>Predict purchase intent to trigger real time actions</a:t>
          </a:r>
          <a:endParaRPr lang="en-US"/>
        </a:p>
      </dgm:t>
    </dgm:pt>
    <dgm:pt modelId="{0487EDF8-F727-4BEA-B03B-837C880F5B70}" type="parTrans" cxnId="{CB2FEDAD-DA90-41FF-8282-3BB8486B2C82}">
      <dgm:prSet/>
      <dgm:spPr/>
      <dgm:t>
        <a:bodyPr/>
        <a:lstStyle/>
        <a:p>
          <a:endParaRPr lang="en-US"/>
        </a:p>
      </dgm:t>
    </dgm:pt>
    <dgm:pt modelId="{024B6611-50BB-417F-8922-58540E71F3D4}" type="sibTrans" cxnId="{CB2FEDAD-DA90-41FF-8282-3BB8486B2C82}">
      <dgm:prSet/>
      <dgm:spPr/>
      <dgm:t>
        <a:bodyPr/>
        <a:lstStyle/>
        <a:p>
          <a:endParaRPr lang="en-US"/>
        </a:p>
      </dgm:t>
    </dgm:pt>
    <dgm:pt modelId="{C1706DF5-A43C-420A-9F22-99961A7E86A0}">
      <dgm:prSet/>
      <dgm:spPr/>
      <dgm:t>
        <a:bodyPr/>
        <a:lstStyle/>
        <a:p>
          <a:r>
            <a:rPr lang="en-IE"/>
            <a:t>Personalised discounts, product recommendations, cart nudges</a:t>
          </a:r>
          <a:endParaRPr lang="en-US"/>
        </a:p>
      </dgm:t>
    </dgm:pt>
    <dgm:pt modelId="{1F29765C-4DDC-4402-9353-0B2F7BAB8C00}" type="parTrans" cxnId="{A112EC04-F36C-46EF-BA03-6FE935D5C987}">
      <dgm:prSet/>
      <dgm:spPr/>
      <dgm:t>
        <a:bodyPr/>
        <a:lstStyle/>
        <a:p>
          <a:endParaRPr lang="en-US"/>
        </a:p>
      </dgm:t>
    </dgm:pt>
    <dgm:pt modelId="{9E1AA55E-4646-4401-9704-9C24B1F0C067}" type="sibTrans" cxnId="{A112EC04-F36C-46EF-BA03-6FE935D5C987}">
      <dgm:prSet/>
      <dgm:spPr/>
      <dgm:t>
        <a:bodyPr/>
        <a:lstStyle/>
        <a:p>
          <a:endParaRPr lang="en-US"/>
        </a:p>
      </dgm:t>
    </dgm:pt>
    <dgm:pt modelId="{AE43116B-FFBB-4D05-9D36-61A97CC5DCE6}">
      <dgm:prSet/>
      <dgm:spPr/>
      <dgm:t>
        <a:bodyPr/>
        <a:lstStyle/>
        <a:p>
          <a:pPr>
            <a:defRPr b="1"/>
          </a:pPr>
          <a:r>
            <a:rPr lang="en-IE"/>
            <a:t>Measuring Impact</a:t>
          </a:r>
          <a:endParaRPr lang="en-US"/>
        </a:p>
      </dgm:t>
    </dgm:pt>
    <dgm:pt modelId="{5F64F6F3-F9AD-4247-A1EE-E7A2AB821FAE}" type="parTrans" cxnId="{012DB4F3-2942-45B3-8AD3-6EF866FC336B}">
      <dgm:prSet/>
      <dgm:spPr/>
      <dgm:t>
        <a:bodyPr/>
        <a:lstStyle/>
        <a:p>
          <a:endParaRPr lang="en-US"/>
        </a:p>
      </dgm:t>
    </dgm:pt>
    <dgm:pt modelId="{7DED6637-2E55-496A-A297-AA4E927692C1}" type="sibTrans" cxnId="{012DB4F3-2942-45B3-8AD3-6EF866FC336B}">
      <dgm:prSet/>
      <dgm:spPr/>
      <dgm:t>
        <a:bodyPr/>
        <a:lstStyle/>
        <a:p>
          <a:endParaRPr lang="en-US"/>
        </a:p>
      </dgm:t>
    </dgm:pt>
    <dgm:pt modelId="{CC302E52-AF35-4560-ACDC-D9B7E8CA9DC6}">
      <dgm:prSet/>
      <dgm:spPr/>
      <dgm:t>
        <a:bodyPr/>
        <a:lstStyle/>
        <a:p>
          <a:r>
            <a:rPr lang="en-IE"/>
            <a:t>Run A/B tests to evaluate conversion uplift and impact on revenue</a:t>
          </a:r>
          <a:endParaRPr lang="en-US"/>
        </a:p>
      </dgm:t>
    </dgm:pt>
    <dgm:pt modelId="{37E6F7FE-4489-4BAB-B969-A780D944CC56}" type="parTrans" cxnId="{36320A83-E7F5-4917-99C5-2D5A396E22D2}">
      <dgm:prSet/>
      <dgm:spPr/>
      <dgm:t>
        <a:bodyPr/>
        <a:lstStyle/>
        <a:p>
          <a:endParaRPr lang="en-US"/>
        </a:p>
      </dgm:t>
    </dgm:pt>
    <dgm:pt modelId="{2EC229D4-221F-49AD-9C23-18360C4F62A1}" type="sibTrans" cxnId="{36320A83-E7F5-4917-99C5-2D5A396E22D2}">
      <dgm:prSet/>
      <dgm:spPr/>
      <dgm:t>
        <a:bodyPr/>
        <a:lstStyle/>
        <a:p>
          <a:endParaRPr lang="en-US"/>
        </a:p>
      </dgm:t>
    </dgm:pt>
    <dgm:pt modelId="{33649F37-8D3A-4FD2-A34B-2A3545BEEF26}">
      <dgm:prSet/>
      <dgm:spPr/>
      <dgm:t>
        <a:bodyPr/>
        <a:lstStyle/>
        <a:p>
          <a:r>
            <a:rPr lang="en-IE"/>
            <a:t>Use precision/recall to balance user experience with effectiveness</a:t>
          </a:r>
          <a:endParaRPr lang="en-US"/>
        </a:p>
      </dgm:t>
    </dgm:pt>
    <dgm:pt modelId="{22E21468-D9B2-42EC-8D95-852933CA6158}" type="parTrans" cxnId="{6C490580-3F0E-4676-80E1-5A354BDD848F}">
      <dgm:prSet/>
      <dgm:spPr/>
      <dgm:t>
        <a:bodyPr/>
        <a:lstStyle/>
        <a:p>
          <a:endParaRPr lang="en-US"/>
        </a:p>
      </dgm:t>
    </dgm:pt>
    <dgm:pt modelId="{FBA4DD20-6FB9-444E-B351-EE28AD8E4F50}" type="sibTrans" cxnId="{6C490580-3F0E-4676-80E1-5A354BDD848F}">
      <dgm:prSet/>
      <dgm:spPr/>
      <dgm:t>
        <a:bodyPr/>
        <a:lstStyle/>
        <a:p>
          <a:endParaRPr lang="en-US"/>
        </a:p>
      </dgm:t>
    </dgm:pt>
    <dgm:pt modelId="{845E57EA-184B-4805-9B43-626908B2ED81}">
      <dgm:prSet/>
      <dgm:spPr/>
      <dgm:t>
        <a:bodyPr/>
        <a:lstStyle/>
        <a:p>
          <a:pPr>
            <a:defRPr b="1"/>
          </a:pPr>
          <a:r>
            <a:rPr lang="en-IE"/>
            <a:t>Future Enhancements</a:t>
          </a:r>
          <a:endParaRPr lang="en-US"/>
        </a:p>
      </dgm:t>
    </dgm:pt>
    <dgm:pt modelId="{3031C0C8-9EC7-4DD2-BE69-1D03A37739DD}" type="parTrans" cxnId="{58762C4C-E318-4AF1-8722-8BAA8A09E184}">
      <dgm:prSet/>
      <dgm:spPr/>
      <dgm:t>
        <a:bodyPr/>
        <a:lstStyle/>
        <a:p>
          <a:endParaRPr lang="en-US"/>
        </a:p>
      </dgm:t>
    </dgm:pt>
    <dgm:pt modelId="{A88BDEA5-1D55-452B-A629-D8324D7728D8}" type="sibTrans" cxnId="{58762C4C-E318-4AF1-8722-8BAA8A09E184}">
      <dgm:prSet/>
      <dgm:spPr/>
      <dgm:t>
        <a:bodyPr/>
        <a:lstStyle/>
        <a:p>
          <a:endParaRPr lang="en-US"/>
        </a:p>
      </dgm:t>
    </dgm:pt>
    <dgm:pt modelId="{4633EB14-94B9-4837-A633-66C5BF5145DF}">
      <dgm:prSet/>
      <dgm:spPr/>
      <dgm:t>
        <a:bodyPr/>
        <a:lstStyle/>
        <a:p>
          <a:r>
            <a:rPr lang="en-IE"/>
            <a:t>Tune hyperparameters for improved accuracy</a:t>
          </a:r>
          <a:endParaRPr lang="en-US"/>
        </a:p>
      </dgm:t>
    </dgm:pt>
    <dgm:pt modelId="{747E1041-597B-4028-913D-06F5E29E885A}" type="parTrans" cxnId="{1D7272CE-5728-4CEA-9466-06508270DB06}">
      <dgm:prSet/>
      <dgm:spPr/>
      <dgm:t>
        <a:bodyPr/>
        <a:lstStyle/>
        <a:p>
          <a:endParaRPr lang="en-US"/>
        </a:p>
      </dgm:t>
    </dgm:pt>
    <dgm:pt modelId="{7E034307-A871-4B89-AAFE-0CFC8FF7B652}" type="sibTrans" cxnId="{1D7272CE-5728-4CEA-9466-06508270DB06}">
      <dgm:prSet/>
      <dgm:spPr/>
      <dgm:t>
        <a:bodyPr/>
        <a:lstStyle/>
        <a:p>
          <a:endParaRPr lang="en-US"/>
        </a:p>
      </dgm:t>
    </dgm:pt>
    <dgm:pt modelId="{946C605A-A6C6-4BB9-8F45-994D995F870C}">
      <dgm:prSet/>
      <dgm:spPr/>
      <dgm:t>
        <a:bodyPr/>
        <a:lstStyle/>
        <a:p>
          <a:r>
            <a:rPr lang="en-IE"/>
            <a:t>Experiment with advanced models (e.g. XGBoost, LightGBM)</a:t>
          </a:r>
          <a:endParaRPr lang="en-US"/>
        </a:p>
      </dgm:t>
    </dgm:pt>
    <dgm:pt modelId="{D2FA3F97-5800-47F6-BACB-BF7C19446405}" type="parTrans" cxnId="{836A151E-D2BB-43E9-8E20-C3E7BF4C75C5}">
      <dgm:prSet/>
      <dgm:spPr/>
      <dgm:t>
        <a:bodyPr/>
        <a:lstStyle/>
        <a:p>
          <a:endParaRPr lang="en-US"/>
        </a:p>
      </dgm:t>
    </dgm:pt>
    <dgm:pt modelId="{FACCD969-689B-4033-98BE-71D60F77B78D}" type="sibTrans" cxnId="{836A151E-D2BB-43E9-8E20-C3E7BF4C75C5}">
      <dgm:prSet/>
      <dgm:spPr/>
      <dgm:t>
        <a:bodyPr/>
        <a:lstStyle/>
        <a:p>
          <a:endParaRPr lang="en-US"/>
        </a:p>
      </dgm:t>
    </dgm:pt>
    <dgm:pt modelId="{A02EE8CE-87E8-4DD8-9AAF-261095F180B9}">
      <dgm:prSet/>
      <dgm:spPr/>
      <dgm:t>
        <a:bodyPr/>
        <a:lstStyle/>
        <a:p>
          <a:r>
            <a:rPr lang="en-IE"/>
            <a:t>Deploy in live environments in a controlled way and then build on real usage data</a:t>
          </a:r>
          <a:endParaRPr lang="en-US"/>
        </a:p>
      </dgm:t>
    </dgm:pt>
    <dgm:pt modelId="{13053C76-4F75-4B09-A028-C4FDBD872BE3}" type="parTrans" cxnId="{523B34A4-4B6B-439C-BD38-DD17B5BF7760}">
      <dgm:prSet/>
      <dgm:spPr/>
      <dgm:t>
        <a:bodyPr/>
        <a:lstStyle/>
        <a:p>
          <a:endParaRPr lang="en-US"/>
        </a:p>
      </dgm:t>
    </dgm:pt>
    <dgm:pt modelId="{2D6E1F17-1B80-4CA1-9D93-64D0D8CE6B7D}" type="sibTrans" cxnId="{523B34A4-4B6B-439C-BD38-DD17B5BF7760}">
      <dgm:prSet/>
      <dgm:spPr/>
      <dgm:t>
        <a:bodyPr/>
        <a:lstStyle/>
        <a:p>
          <a:endParaRPr lang="en-US"/>
        </a:p>
      </dgm:t>
    </dgm:pt>
    <dgm:pt modelId="{52AEB168-0776-47E1-A424-BBE799CA0848}" type="pres">
      <dgm:prSet presAssocID="{E8A38AF3-04C5-4FDA-BB58-CED004A3F7D6}" presName="root" presStyleCnt="0">
        <dgm:presLayoutVars>
          <dgm:dir/>
          <dgm:resizeHandles val="exact"/>
        </dgm:presLayoutVars>
      </dgm:prSet>
      <dgm:spPr/>
    </dgm:pt>
    <dgm:pt modelId="{F53A0014-5021-490B-8CDE-2B5F35CEF6F9}" type="pres">
      <dgm:prSet presAssocID="{28EF5652-47FF-4C2B-B35F-8E608ABE61D2}" presName="compNode" presStyleCnt="0"/>
      <dgm:spPr/>
    </dgm:pt>
    <dgm:pt modelId="{E1A888D7-865F-4B1F-B9FE-6485A7F1CD4D}" type="pres">
      <dgm:prSet presAssocID="{28EF5652-47FF-4C2B-B35F-8E608ABE61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opping cart"/>
        </a:ext>
      </dgm:extLst>
    </dgm:pt>
    <dgm:pt modelId="{E40E01CD-331F-4937-AFD1-4F33F0B6C01C}" type="pres">
      <dgm:prSet presAssocID="{28EF5652-47FF-4C2B-B35F-8E608ABE61D2}" presName="iconSpace" presStyleCnt="0"/>
      <dgm:spPr/>
    </dgm:pt>
    <dgm:pt modelId="{B0F1E637-81CA-4407-BEA2-4D089191A5A1}" type="pres">
      <dgm:prSet presAssocID="{28EF5652-47FF-4C2B-B35F-8E608ABE61D2}" presName="parTx" presStyleLbl="revTx" presStyleIdx="0" presStyleCnt="6">
        <dgm:presLayoutVars>
          <dgm:chMax val="0"/>
          <dgm:chPref val="0"/>
        </dgm:presLayoutVars>
      </dgm:prSet>
      <dgm:spPr/>
    </dgm:pt>
    <dgm:pt modelId="{3565DAE6-EA77-4837-8C03-5F6835DB8ED0}" type="pres">
      <dgm:prSet presAssocID="{28EF5652-47FF-4C2B-B35F-8E608ABE61D2}" presName="txSpace" presStyleCnt="0"/>
      <dgm:spPr/>
    </dgm:pt>
    <dgm:pt modelId="{80A0FF7A-3686-4C08-934C-BA41C84F59E3}" type="pres">
      <dgm:prSet presAssocID="{28EF5652-47FF-4C2B-B35F-8E608ABE61D2}" presName="desTx" presStyleLbl="revTx" presStyleIdx="1" presStyleCnt="6">
        <dgm:presLayoutVars/>
      </dgm:prSet>
      <dgm:spPr/>
    </dgm:pt>
    <dgm:pt modelId="{CC74F6DF-A421-4373-95A5-7BE0D030F781}" type="pres">
      <dgm:prSet presAssocID="{F71B268A-743F-44B7-A5F4-FF9149BEC08A}" presName="sibTrans" presStyleCnt="0"/>
      <dgm:spPr/>
    </dgm:pt>
    <dgm:pt modelId="{983F20B5-8E43-4EC2-A2A0-5FE7254D5A01}" type="pres">
      <dgm:prSet presAssocID="{AE43116B-FFBB-4D05-9D36-61A97CC5DCE6}" presName="compNode" presStyleCnt="0"/>
      <dgm:spPr/>
    </dgm:pt>
    <dgm:pt modelId="{5F4F8631-A691-47D5-B92C-0063B2E6DD88}" type="pres">
      <dgm:prSet presAssocID="{AE43116B-FFBB-4D05-9D36-61A97CC5DC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87A0349-8DD9-46F7-BF2F-55E1C521FDA8}" type="pres">
      <dgm:prSet presAssocID="{AE43116B-FFBB-4D05-9D36-61A97CC5DCE6}" presName="iconSpace" presStyleCnt="0"/>
      <dgm:spPr/>
    </dgm:pt>
    <dgm:pt modelId="{CB7721F2-1DAA-4ACA-8B00-3D1F998FC9F9}" type="pres">
      <dgm:prSet presAssocID="{AE43116B-FFBB-4D05-9D36-61A97CC5DCE6}" presName="parTx" presStyleLbl="revTx" presStyleIdx="2" presStyleCnt="6">
        <dgm:presLayoutVars>
          <dgm:chMax val="0"/>
          <dgm:chPref val="0"/>
        </dgm:presLayoutVars>
      </dgm:prSet>
      <dgm:spPr/>
    </dgm:pt>
    <dgm:pt modelId="{BE8E68CF-7A3D-4369-ADC8-2B9CAAD9A68D}" type="pres">
      <dgm:prSet presAssocID="{AE43116B-FFBB-4D05-9D36-61A97CC5DCE6}" presName="txSpace" presStyleCnt="0"/>
      <dgm:spPr/>
    </dgm:pt>
    <dgm:pt modelId="{2D34D9D6-C995-4581-90F6-394462E3B93A}" type="pres">
      <dgm:prSet presAssocID="{AE43116B-FFBB-4D05-9D36-61A97CC5DCE6}" presName="desTx" presStyleLbl="revTx" presStyleIdx="3" presStyleCnt="6">
        <dgm:presLayoutVars/>
      </dgm:prSet>
      <dgm:spPr/>
    </dgm:pt>
    <dgm:pt modelId="{C07A8C4C-A176-497F-BDFD-D41B57D54D23}" type="pres">
      <dgm:prSet presAssocID="{7DED6637-2E55-496A-A297-AA4E927692C1}" presName="sibTrans" presStyleCnt="0"/>
      <dgm:spPr/>
    </dgm:pt>
    <dgm:pt modelId="{7C696789-6823-41F9-B0CC-1DD88892E913}" type="pres">
      <dgm:prSet presAssocID="{845E57EA-184B-4805-9B43-626908B2ED81}" presName="compNode" presStyleCnt="0"/>
      <dgm:spPr/>
    </dgm:pt>
    <dgm:pt modelId="{0115C4C0-227A-4400-A39F-60F50BBE4323}" type="pres">
      <dgm:prSet presAssocID="{845E57EA-184B-4805-9B43-626908B2ED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8CBD37C8-B0FA-459A-AFBA-255D9D168377}" type="pres">
      <dgm:prSet presAssocID="{845E57EA-184B-4805-9B43-626908B2ED81}" presName="iconSpace" presStyleCnt="0"/>
      <dgm:spPr/>
    </dgm:pt>
    <dgm:pt modelId="{C30F28F3-4A54-4151-A4AD-EA778E30FF40}" type="pres">
      <dgm:prSet presAssocID="{845E57EA-184B-4805-9B43-626908B2ED81}" presName="parTx" presStyleLbl="revTx" presStyleIdx="4" presStyleCnt="6">
        <dgm:presLayoutVars>
          <dgm:chMax val="0"/>
          <dgm:chPref val="0"/>
        </dgm:presLayoutVars>
      </dgm:prSet>
      <dgm:spPr/>
    </dgm:pt>
    <dgm:pt modelId="{9C687B1E-77F8-4F6E-BF93-966EC101C401}" type="pres">
      <dgm:prSet presAssocID="{845E57EA-184B-4805-9B43-626908B2ED81}" presName="txSpace" presStyleCnt="0"/>
      <dgm:spPr/>
    </dgm:pt>
    <dgm:pt modelId="{009967DF-B9E7-4A0E-A02F-EA10DF1B12F7}" type="pres">
      <dgm:prSet presAssocID="{845E57EA-184B-4805-9B43-626908B2ED81}" presName="desTx" presStyleLbl="revTx" presStyleIdx="5" presStyleCnt="6">
        <dgm:presLayoutVars/>
      </dgm:prSet>
      <dgm:spPr/>
    </dgm:pt>
  </dgm:ptLst>
  <dgm:cxnLst>
    <dgm:cxn modelId="{A112EC04-F36C-46EF-BA03-6FE935D5C987}" srcId="{28EF5652-47FF-4C2B-B35F-8E608ABE61D2}" destId="{C1706DF5-A43C-420A-9F22-99961A7E86A0}" srcOrd="1" destOrd="0" parTransId="{1F29765C-4DDC-4402-9353-0B2F7BAB8C00}" sibTransId="{9E1AA55E-4646-4401-9704-9C24B1F0C067}"/>
    <dgm:cxn modelId="{8A3A3E06-450C-4DD1-80DF-E2FB4970BCC5}" type="presOf" srcId="{AE43116B-FFBB-4D05-9D36-61A97CC5DCE6}" destId="{CB7721F2-1DAA-4ACA-8B00-3D1F998FC9F9}" srcOrd="0" destOrd="0" presId="urn:microsoft.com/office/officeart/2018/5/layout/CenteredIconLabelDescriptionList"/>
    <dgm:cxn modelId="{836A151E-D2BB-43E9-8E20-C3E7BF4C75C5}" srcId="{845E57EA-184B-4805-9B43-626908B2ED81}" destId="{946C605A-A6C6-4BB9-8F45-994D995F870C}" srcOrd="1" destOrd="0" parTransId="{D2FA3F97-5800-47F6-BACB-BF7C19446405}" sibTransId="{FACCD969-689B-4033-98BE-71D60F77B78D}"/>
    <dgm:cxn modelId="{DAE9C048-01F8-4FB9-BC2C-B072B615D4F8}" type="presOf" srcId="{9A9815CF-6692-4BE3-A3EF-9529278AE20B}" destId="{80A0FF7A-3686-4C08-934C-BA41C84F59E3}" srcOrd="0" destOrd="0" presId="urn:microsoft.com/office/officeart/2018/5/layout/CenteredIconLabelDescriptionList"/>
    <dgm:cxn modelId="{58762C4C-E318-4AF1-8722-8BAA8A09E184}" srcId="{E8A38AF3-04C5-4FDA-BB58-CED004A3F7D6}" destId="{845E57EA-184B-4805-9B43-626908B2ED81}" srcOrd="2" destOrd="0" parTransId="{3031C0C8-9EC7-4DD2-BE69-1D03A37739DD}" sibTransId="{A88BDEA5-1D55-452B-A629-D8324D7728D8}"/>
    <dgm:cxn modelId="{714A066F-D368-4925-9E10-5B4823993553}" type="presOf" srcId="{E8A38AF3-04C5-4FDA-BB58-CED004A3F7D6}" destId="{52AEB168-0776-47E1-A424-BBE799CA0848}" srcOrd="0" destOrd="0" presId="urn:microsoft.com/office/officeart/2018/5/layout/CenteredIconLabelDescriptionList"/>
    <dgm:cxn modelId="{EF220F55-ABA0-475D-99FD-9DE631E6A2D1}" type="presOf" srcId="{4633EB14-94B9-4837-A633-66C5BF5145DF}" destId="{009967DF-B9E7-4A0E-A02F-EA10DF1B12F7}" srcOrd="0" destOrd="0" presId="urn:microsoft.com/office/officeart/2018/5/layout/CenteredIconLabelDescriptionList"/>
    <dgm:cxn modelId="{B882735A-5E1E-4FA7-B2D1-C90213CF7CA0}" type="presOf" srcId="{CC302E52-AF35-4560-ACDC-D9B7E8CA9DC6}" destId="{2D34D9D6-C995-4581-90F6-394462E3B93A}" srcOrd="0" destOrd="0" presId="urn:microsoft.com/office/officeart/2018/5/layout/CenteredIconLabelDescriptionList"/>
    <dgm:cxn modelId="{6C490580-3F0E-4676-80E1-5A354BDD848F}" srcId="{AE43116B-FFBB-4D05-9D36-61A97CC5DCE6}" destId="{33649F37-8D3A-4FD2-A34B-2A3545BEEF26}" srcOrd="1" destOrd="0" parTransId="{22E21468-D9B2-42EC-8D95-852933CA6158}" sibTransId="{FBA4DD20-6FB9-444E-B351-EE28AD8E4F50}"/>
    <dgm:cxn modelId="{79FD9281-F2A8-4617-B4CD-92CDDE675C7A}" type="presOf" srcId="{33649F37-8D3A-4FD2-A34B-2A3545BEEF26}" destId="{2D34D9D6-C995-4581-90F6-394462E3B93A}" srcOrd="0" destOrd="1" presId="urn:microsoft.com/office/officeart/2018/5/layout/CenteredIconLabelDescriptionList"/>
    <dgm:cxn modelId="{36320A83-E7F5-4917-99C5-2D5A396E22D2}" srcId="{AE43116B-FFBB-4D05-9D36-61A97CC5DCE6}" destId="{CC302E52-AF35-4560-ACDC-D9B7E8CA9DC6}" srcOrd="0" destOrd="0" parTransId="{37E6F7FE-4489-4BAB-B969-A780D944CC56}" sibTransId="{2EC229D4-221F-49AD-9C23-18360C4F62A1}"/>
    <dgm:cxn modelId="{523B34A4-4B6B-439C-BD38-DD17B5BF7760}" srcId="{845E57EA-184B-4805-9B43-626908B2ED81}" destId="{A02EE8CE-87E8-4DD8-9AAF-261095F180B9}" srcOrd="2" destOrd="0" parTransId="{13053C76-4F75-4B09-A028-C4FDBD872BE3}" sibTransId="{2D6E1F17-1B80-4CA1-9D93-64D0D8CE6B7D}"/>
    <dgm:cxn modelId="{CB2FEDAD-DA90-41FF-8282-3BB8486B2C82}" srcId="{28EF5652-47FF-4C2B-B35F-8E608ABE61D2}" destId="{9A9815CF-6692-4BE3-A3EF-9529278AE20B}" srcOrd="0" destOrd="0" parTransId="{0487EDF8-F727-4BEA-B03B-837C880F5B70}" sibTransId="{024B6611-50BB-417F-8922-58540E71F3D4}"/>
    <dgm:cxn modelId="{AFBAA2B0-F1C4-4EA3-8956-8E664717E1B2}" type="presOf" srcId="{A02EE8CE-87E8-4DD8-9AAF-261095F180B9}" destId="{009967DF-B9E7-4A0E-A02F-EA10DF1B12F7}" srcOrd="0" destOrd="2" presId="urn:microsoft.com/office/officeart/2018/5/layout/CenteredIconLabelDescriptionList"/>
    <dgm:cxn modelId="{121408B4-7461-41B5-B886-F20B57E3676A}" type="presOf" srcId="{946C605A-A6C6-4BB9-8F45-994D995F870C}" destId="{009967DF-B9E7-4A0E-A02F-EA10DF1B12F7}" srcOrd="0" destOrd="1" presId="urn:microsoft.com/office/officeart/2018/5/layout/CenteredIconLabelDescriptionList"/>
    <dgm:cxn modelId="{B61697B6-89EC-41A4-821E-28FA334A91C6}" type="presOf" srcId="{C1706DF5-A43C-420A-9F22-99961A7E86A0}" destId="{80A0FF7A-3686-4C08-934C-BA41C84F59E3}" srcOrd="0" destOrd="1" presId="urn:microsoft.com/office/officeart/2018/5/layout/CenteredIconLabelDescriptionList"/>
    <dgm:cxn modelId="{B85A93CD-A61C-4C56-B401-336FD2F0627E}" type="presOf" srcId="{28EF5652-47FF-4C2B-B35F-8E608ABE61D2}" destId="{B0F1E637-81CA-4407-BEA2-4D089191A5A1}" srcOrd="0" destOrd="0" presId="urn:microsoft.com/office/officeart/2018/5/layout/CenteredIconLabelDescriptionList"/>
    <dgm:cxn modelId="{1D7272CE-5728-4CEA-9466-06508270DB06}" srcId="{845E57EA-184B-4805-9B43-626908B2ED81}" destId="{4633EB14-94B9-4837-A633-66C5BF5145DF}" srcOrd="0" destOrd="0" parTransId="{747E1041-597B-4028-913D-06F5E29E885A}" sibTransId="{7E034307-A871-4B89-AAFE-0CFC8FF7B652}"/>
    <dgm:cxn modelId="{139466EF-6843-4FF8-8855-B710D61591C0}" srcId="{E8A38AF3-04C5-4FDA-BB58-CED004A3F7D6}" destId="{28EF5652-47FF-4C2B-B35F-8E608ABE61D2}" srcOrd="0" destOrd="0" parTransId="{2BC5B1EE-2465-421E-BA99-243ACC74C2F6}" sibTransId="{F71B268A-743F-44B7-A5F4-FF9149BEC08A}"/>
    <dgm:cxn modelId="{012DB4F3-2942-45B3-8AD3-6EF866FC336B}" srcId="{E8A38AF3-04C5-4FDA-BB58-CED004A3F7D6}" destId="{AE43116B-FFBB-4D05-9D36-61A97CC5DCE6}" srcOrd="1" destOrd="0" parTransId="{5F64F6F3-F9AD-4247-A1EE-E7A2AB821FAE}" sibTransId="{7DED6637-2E55-496A-A297-AA4E927692C1}"/>
    <dgm:cxn modelId="{716D60F5-D28C-4878-AA90-4480EA2275CF}" type="presOf" srcId="{845E57EA-184B-4805-9B43-626908B2ED81}" destId="{C30F28F3-4A54-4151-A4AD-EA778E30FF40}" srcOrd="0" destOrd="0" presId="urn:microsoft.com/office/officeart/2018/5/layout/CenteredIconLabelDescriptionList"/>
    <dgm:cxn modelId="{BF9CBFE8-AFA5-49D7-9CB4-84AE8F1C7B61}" type="presParOf" srcId="{52AEB168-0776-47E1-A424-BBE799CA0848}" destId="{F53A0014-5021-490B-8CDE-2B5F35CEF6F9}" srcOrd="0" destOrd="0" presId="urn:microsoft.com/office/officeart/2018/5/layout/CenteredIconLabelDescriptionList"/>
    <dgm:cxn modelId="{03651E70-7901-4982-B00B-DA8C6A2C5494}" type="presParOf" srcId="{F53A0014-5021-490B-8CDE-2B5F35CEF6F9}" destId="{E1A888D7-865F-4B1F-B9FE-6485A7F1CD4D}" srcOrd="0" destOrd="0" presId="urn:microsoft.com/office/officeart/2018/5/layout/CenteredIconLabelDescriptionList"/>
    <dgm:cxn modelId="{173A8D86-2C76-423E-A699-F6CB8301F7B7}" type="presParOf" srcId="{F53A0014-5021-490B-8CDE-2B5F35CEF6F9}" destId="{E40E01CD-331F-4937-AFD1-4F33F0B6C01C}" srcOrd="1" destOrd="0" presId="urn:microsoft.com/office/officeart/2018/5/layout/CenteredIconLabelDescriptionList"/>
    <dgm:cxn modelId="{97C49C15-4DCE-401D-B171-FAF35DEBD16D}" type="presParOf" srcId="{F53A0014-5021-490B-8CDE-2B5F35CEF6F9}" destId="{B0F1E637-81CA-4407-BEA2-4D089191A5A1}" srcOrd="2" destOrd="0" presId="urn:microsoft.com/office/officeart/2018/5/layout/CenteredIconLabelDescriptionList"/>
    <dgm:cxn modelId="{8690BFF6-7ABB-4D0E-B5FD-F8005DA7FE95}" type="presParOf" srcId="{F53A0014-5021-490B-8CDE-2B5F35CEF6F9}" destId="{3565DAE6-EA77-4837-8C03-5F6835DB8ED0}" srcOrd="3" destOrd="0" presId="urn:microsoft.com/office/officeart/2018/5/layout/CenteredIconLabelDescriptionList"/>
    <dgm:cxn modelId="{671A6589-EB51-4EB0-B4DF-5435B43E8A4A}" type="presParOf" srcId="{F53A0014-5021-490B-8CDE-2B5F35CEF6F9}" destId="{80A0FF7A-3686-4C08-934C-BA41C84F59E3}" srcOrd="4" destOrd="0" presId="urn:microsoft.com/office/officeart/2018/5/layout/CenteredIconLabelDescriptionList"/>
    <dgm:cxn modelId="{AB502C88-85AB-450F-98C9-80C5201D3559}" type="presParOf" srcId="{52AEB168-0776-47E1-A424-BBE799CA0848}" destId="{CC74F6DF-A421-4373-95A5-7BE0D030F781}" srcOrd="1" destOrd="0" presId="urn:microsoft.com/office/officeart/2018/5/layout/CenteredIconLabelDescriptionList"/>
    <dgm:cxn modelId="{EE266DDC-E0D5-435A-9C91-841776C05F0F}" type="presParOf" srcId="{52AEB168-0776-47E1-A424-BBE799CA0848}" destId="{983F20B5-8E43-4EC2-A2A0-5FE7254D5A01}" srcOrd="2" destOrd="0" presId="urn:microsoft.com/office/officeart/2018/5/layout/CenteredIconLabelDescriptionList"/>
    <dgm:cxn modelId="{D2E6D2BA-5B04-4FF5-940C-CE235EEDEEAD}" type="presParOf" srcId="{983F20B5-8E43-4EC2-A2A0-5FE7254D5A01}" destId="{5F4F8631-A691-47D5-B92C-0063B2E6DD88}" srcOrd="0" destOrd="0" presId="urn:microsoft.com/office/officeart/2018/5/layout/CenteredIconLabelDescriptionList"/>
    <dgm:cxn modelId="{5DC254A5-CE95-4401-BDAB-227B09EC6BBB}" type="presParOf" srcId="{983F20B5-8E43-4EC2-A2A0-5FE7254D5A01}" destId="{B87A0349-8DD9-46F7-BF2F-55E1C521FDA8}" srcOrd="1" destOrd="0" presId="urn:microsoft.com/office/officeart/2018/5/layout/CenteredIconLabelDescriptionList"/>
    <dgm:cxn modelId="{EBE67501-478E-4F90-9294-30107DD110E9}" type="presParOf" srcId="{983F20B5-8E43-4EC2-A2A0-5FE7254D5A01}" destId="{CB7721F2-1DAA-4ACA-8B00-3D1F998FC9F9}" srcOrd="2" destOrd="0" presId="urn:microsoft.com/office/officeart/2018/5/layout/CenteredIconLabelDescriptionList"/>
    <dgm:cxn modelId="{9ADEE481-FB34-48FE-B9A9-12DBCFECD24A}" type="presParOf" srcId="{983F20B5-8E43-4EC2-A2A0-5FE7254D5A01}" destId="{BE8E68CF-7A3D-4369-ADC8-2B9CAAD9A68D}" srcOrd="3" destOrd="0" presId="urn:microsoft.com/office/officeart/2018/5/layout/CenteredIconLabelDescriptionList"/>
    <dgm:cxn modelId="{5F682F0D-D3A1-48E8-ADB1-5D12C0C2888D}" type="presParOf" srcId="{983F20B5-8E43-4EC2-A2A0-5FE7254D5A01}" destId="{2D34D9D6-C995-4581-90F6-394462E3B93A}" srcOrd="4" destOrd="0" presId="urn:microsoft.com/office/officeart/2018/5/layout/CenteredIconLabelDescriptionList"/>
    <dgm:cxn modelId="{644691A0-AA07-47B3-95D7-5FCC0DC69678}" type="presParOf" srcId="{52AEB168-0776-47E1-A424-BBE799CA0848}" destId="{C07A8C4C-A176-497F-BDFD-D41B57D54D23}" srcOrd="3" destOrd="0" presId="urn:microsoft.com/office/officeart/2018/5/layout/CenteredIconLabelDescriptionList"/>
    <dgm:cxn modelId="{B8BAAF60-8366-40AE-9867-5C8F9180DCD8}" type="presParOf" srcId="{52AEB168-0776-47E1-A424-BBE799CA0848}" destId="{7C696789-6823-41F9-B0CC-1DD88892E913}" srcOrd="4" destOrd="0" presId="urn:microsoft.com/office/officeart/2018/5/layout/CenteredIconLabelDescriptionList"/>
    <dgm:cxn modelId="{1031C8B8-FD98-4B09-A35F-80B6847987EA}" type="presParOf" srcId="{7C696789-6823-41F9-B0CC-1DD88892E913}" destId="{0115C4C0-227A-4400-A39F-60F50BBE4323}" srcOrd="0" destOrd="0" presId="urn:microsoft.com/office/officeart/2018/5/layout/CenteredIconLabelDescriptionList"/>
    <dgm:cxn modelId="{1AB8F8B6-3D06-48AF-98A0-4EFEF5CD98E3}" type="presParOf" srcId="{7C696789-6823-41F9-B0CC-1DD88892E913}" destId="{8CBD37C8-B0FA-459A-AFBA-255D9D168377}" srcOrd="1" destOrd="0" presId="urn:microsoft.com/office/officeart/2018/5/layout/CenteredIconLabelDescriptionList"/>
    <dgm:cxn modelId="{494EB179-02D7-4344-AE99-07FFE2918292}" type="presParOf" srcId="{7C696789-6823-41F9-B0CC-1DD88892E913}" destId="{C30F28F3-4A54-4151-A4AD-EA778E30FF40}" srcOrd="2" destOrd="0" presId="urn:microsoft.com/office/officeart/2018/5/layout/CenteredIconLabelDescriptionList"/>
    <dgm:cxn modelId="{9429C35E-E63E-4324-B3D2-1D51E4FAD2C3}" type="presParOf" srcId="{7C696789-6823-41F9-B0CC-1DD88892E913}" destId="{9C687B1E-77F8-4F6E-BF93-966EC101C401}" srcOrd="3" destOrd="0" presId="urn:microsoft.com/office/officeart/2018/5/layout/CenteredIconLabelDescriptionList"/>
    <dgm:cxn modelId="{E578CCC4-1915-4843-B0F3-1BD730B5223C}" type="presParOf" srcId="{7C696789-6823-41F9-B0CC-1DD88892E913}" destId="{009967DF-B9E7-4A0E-A02F-EA10DF1B12F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888D7-865F-4B1F-B9FE-6485A7F1CD4D}">
      <dsp:nvSpPr>
        <dsp:cNvPr id="0" name=""/>
        <dsp:cNvSpPr/>
      </dsp:nvSpPr>
      <dsp:spPr>
        <a:xfrm>
          <a:off x="765365" y="567125"/>
          <a:ext cx="823921" cy="82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F1E637-81CA-4407-BEA2-4D089191A5A1}">
      <dsp:nvSpPr>
        <dsp:cNvPr id="0" name=""/>
        <dsp:cNvSpPr/>
      </dsp:nvSpPr>
      <dsp:spPr>
        <a:xfrm>
          <a:off x="295" y="152938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IE" sz="2000" kern="1200"/>
            <a:t>Business Applications</a:t>
          </a:r>
          <a:endParaRPr lang="en-US" sz="2000" kern="1200"/>
        </a:p>
      </dsp:txBody>
      <dsp:txXfrm>
        <a:off x="295" y="1529382"/>
        <a:ext cx="2354062" cy="353109"/>
      </dsp:txXfrm>
    </dsp:sp>
    <dsp:sp modelId="{80A0FF7A-3686-4C08-934C-BA41C84F59E3}">
      <dsp:nvSpPr>
        <dsp:cNvPr id="0" name=""/>
        <dsp:cNvSpPr/>
      </dsp:nvSpPr>
      <dsp:spPr>
        <a:xfrm>
          <a:off x="295" y="1946833"/>
          <a:ext cx="2354062" cy="183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E" sz="1500" kern="1200"/>
            <a:t>Predict purchase intent to trigger real time actions</a:t>
          </a:r>
          <a:endParaRPr lang="en-US" sz="1500" kern="1200"/>
        </a:p>
        <a:p>
          <a:pPr marL="0" lvl="0" indent="0" algn="ctr" defTabSz="666750">
            <a:lnSpc>
              <a:spcPct val="90000"/>
            </a:lnSpc>
            <a:spcBef>
              <a:spcPct val="0"/>
            </a:spcBef>
            <a:spcAft>
              <a:spcPct val="35000"/>
            </a:spcAft>
            <a:buNone/>
          </a:pPr>
          <a:r>
            <a:rPr lang="en-IE" sz="1500" kern="1200"/>
            <a:t>Personalised discounts, product recommendations, cart nudges</a:t>
          </a:r>
          <a:endParaRPr lang="en-US" sz="1500" kern="1200"/>
        </a:p>
      </dsp:txBody>
      <dsp:txXfrm>
        <a:off x="295" y="1946833"/>
        <a:ext cx="2354062" cy="1837378"/>
      </dsp:txXfrm>
    </dsp:sp>
    <dsp:sp modelId="{5F4F8631-A691-47D5-B92C-0063B2E6DD88}">
      <dsp:nvSpPr>
        <dsp:cNvPr id="0" name=""/>
        <dsp:cNvSpPr/>
      </dsp:nvSpPr>
      <dsp:spPr>
        <a:xfrm>
          <a:off x="3531389" y="567125"/>
          <a:ext cx="823921" cy="82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7721F2-1DAA-4ACA-8B00-3D1F998FC9F9}">
      <dsp:nvSpPr>
        <dsp:cNvPr id="0" name=""/>
        <dsp:cNvSpPr/>
      </dsp:nvSpPr>
      <dsp:spPr>
        <a:xfrm>
          <a:off x="2766318" y="152938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IE" sz="2000" kern="1200"/>
            <a:t>Measuring Impact</a:t>
          </a:r>
          <a:endParaRPr lang="en-US" sz="2000" kern="1200"/>
        </a:p>
      </dsp:txBody>
      <dsp:txXfrm>
        <a:off x="2766318" y="1529382"/>
        <a:ext cx="2354062" cy="353109"/>
      </dsp:txXfrm>
    </dsp:sp>
    <dsp:sp modelId="{2D34D9D6-C995-4581-90F6-394462E3B93A}">
      <dsp:nvSpPr>
        <dsp:cNvPr id="0" name=""/>
        <dsp:cNvSpPr/>
      </dsp:nvSpPr>
      <dsp:spPr>
        <a:xfrm>
          <a:off x="2766318" y="1946833"/>
          <a:ext cx="2354062" cy="183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E" sz="1500" kern="1200"/>
            <a:t>Run A/B tests to evaluate conversion uplift and impact on revenue</a:t>
          </a:r>
          <a:endParaRPr lang="en-US" sz="1500" kern="1200"/>
        </a:p>
        <a:p>
          <a:pPr marL="0" lvl="0" indent="0" algn="ctr" defTabSz="666750">
            <a:lnSpc>
              <a:spcPct val="90000"/>
            </a:lnSpc>
            <a:spcBef>
              <a:spcPct val="0"/>
            </a:spcBef>
            <a:spcAft>
              <a:spcPct val="35000"/>
            </a:spcAft>
            <a:buNone/>
          </a:pPr>
          <a:r>
            <a:rPr lang="en-IE" sz="1500" kern="1200"/>
            <a:t>Use precision/recall to balance user experience with effectiveness</a:t>
          </a:r>
          <a:endParaRPr lang="en-US" sz="1500" kern="1200"/>
        </a:p>
      </dsp:txBody>
      <dsp:txXfrm>
        <a:off x="2766318" y="1946833"/>
        <a:ext cx="2354062" cy="1837378"/>
      </dsp:txXfrm>
    </dsp:sp>
    <dsp:sp modelId="{0115C4C0-227A-4400-A39F-60F50BBE4323}">
      <dsp:nvSpPr>
        <dsp:cNvPr id="0" name=""/>
        <dsp:cNvSpPr/>
      </dsp:nvSpPr>
      <dsp:spPr>
        <a:xfrm>
          <a:off x="6297412" y="567125"/>
          <a:ext cx="823921" cy="82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0F28F3-4A54-4151-A4AD-EA778E30FF40}">
      <dsp:nvSpPr>
        <dsp:cNvPr id="0" name=""/>
        <dsp:cNvSpPr/>
      </dsp:nvSpPr>
      <dsp:spPr>
        <a:xfrm>
          <a:off x="5532342" y="1529382"/>
          <a:ext cx="2354062" cy="353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IE" sz="2000" kern="1200"/>
            <a:t>Future Enhancements</a:t>
          </a:r>
          <a:endParaRPr lang="en-US" sz="2000" kern="1200"/>
        </a:p>
      </dsp:txBody>
      <dsp:txXfrm>
        <a:off x="5532342" y="1529382"/>
        <a:ext cx="2354062" cy="353109"/>
      </dsp:txXfrm>
    </dsp:sp>
    <dsp:sp modelId="{009967DF-B9E7-4A0E-A02F-EA10DF1B12F7}">
      <dsp:nvSpPr>
        <dsp:cNvPr id="0" name=""/>
        <dsp:cNvSpPr/>
      </dsp:nvSpPr>
      <dsp:spPr>
        <a:xfrm>
          <a:off x="5532342" y="1946833"/>
          <a:ext cx="2354062" cy="18373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E" sz="1500" kern="1200"/>
            <a:t>Tune hyperparameters for improved accuracy</a:t>
          </a:r>
          <a:endParaRPr lang="en-US" sz="1500" kern="1200"/>
        </a:p>
        <a:p>
          <a:pPr marL="0" lvl="0" indent="0" algn="ctr" defTabSz="666750">
            <a:lnSpc>
              <a:spcPct val="90000"/>
            </a:lnSpc>
            <a:spcBef>
              <a:spcPct val="0"/>
            </a:spcBef>
            <a:spcAft>
              <a:spcPct val="35000"/>
            </a:spcAft>
            <a:buNone/>
          </a:pPr>
          <a:r>
            <a:rPr lang="en-IE" sz="1500" kern="1200"/>
            <a:t>Experiment with advanced models (e.g. XGBoost, LightGBM)</a:t>
          </a:r>
          <a:endParaRPr lang="en-US" sz="1500" kern="1200"/>
        </a:p>
        <a:p>
          <a:pPr marL="0" lvl="0" indent="0" algn="ctr" defTabSz="666750">
            <a:lnSpc>
              <a:spcPct val="90000"/>
            </a:lnSpc>
            <a:spcBef>
              <a:spcPct val="0"/>
            </a:spcBef>
            <a:spcAft>
              <a:spcPct val="35000"/>
            </a:spcAft>
            <a:buNone/>
          </a:pPr>
          <a:r>
            <a:rPr lang="en-IE" sz="1500" kern="1200"/>
            <a:t>Deploy in live environments in a controlled way and then build on real usage data</a:t>
          </a:r>
          <a:endParaRPr lang="en-US" sz="1500" kern="1200"/>
        </a:p>
      </dsp:txBody>
      <dsp:txXfrm>
        <a:off x="5532342" y="1946833"/>
        <a:ext cx="2354062" cy="1837378"/>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F1E0FF-8563-4BB3-8323-4D674CCE4F06}" type="datetimeFigureOut">
              <a:rPr lang="en-GB" smtClean="0"/>
              <a:t>03/04/2025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DB29A9-1397-4B3E-B7FC-06EED3BCA30F}" type="slidenum">
              <a:rPr lang="en-GB" smtClean="0"/>
              <a:t>‹#›</a:t>
            </a:fld>
            <a:endParaRPr lang="en-GB"/>
          </a:p>
        </p:txBody>
      </p:sp>
    </p:spTree>
    <p:extLst>
      <p:ext uri="{BB962C8B-B14F-4D97-AF65-F5344CB8AC3E}">
        <p14:creationId xmlns:p14="http://schemas.microsoft.com/office/powerpoint/2010/main" val="2603674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9DB29A9-1397-4B3E-B7FC-06EED3BCA30F}" type="slidenum">
              <a:rPr lang="en-GB" smtClean="0"/>
              <a:t>13</a:t>
            </a:fld>
            <a:endParaRPr lang="en-GB"/>
          </a:p>
        </p:txBody>
      </p:sp>
    </p:spTree>
    <p:extLst>
      <p:ext uri="{BB962C8B-B14F-4D97-AF65-F5344CB8AC3E}">
        <p14:creationId xmlns:p14="http://schemas.microsoft.com/office/powerpoint/2010/main" val="2994180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darvat/ecomm-shopping-analysis-opi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IE" sz="4700" dirty="0"/>
              <a:t>Predicting Online Shoppers’ Purchasing Intention</a:t>
            </a:r>
          </a:p>
        </p:txBody>
      </p:sp>
      <p:sp>
        <p:nvSpPr>
          <p:cNvPr id="3" name="Subtitle 2"/>
          <p:cNvSpPr>
            <a:spLocks noGrp="1"/>
          </p:cNvSpPr>
          <p:nvPr>
            <p:ph type="subTitle" idx="1"/>
          </p:nvPr>
        </p:nvSpPr>
        <p:spPr>
          <a:xfrm>
            <a:off x="3973320" y="4636008"/>
            <a:ext cx="4688333" cy="1572768"/>
          </a:xfrm>
        </p:spPr>
        <p:txBody>
          <a:bodyPr>
            <a:normAutofit/>
          </a:bodyPr>
          <a:lstStyle/>
          <a:p>
            <a:pPr algn="l">
              <a:lnSpc>
                <a:spcPct val="90000"/>
              </a:lnSpc>
            </a:pPr>
            <a:r>
              <a:rPr lang="en-GB" sz="1500" dirty="0"/>
              <a:t>Final Project Presentation</a:t>
            </a:r>
          </a:p>
          <a:p>
            <a:pPr algn="l">
              <a:lnSpc>
                <a:spcPct val="90000"/>
              </a:lnSpc>
            </a:pPr>
            <a:r>
              <a:rPr lang="en-GB" sz="1500" dirty="0"/>
              <a:t>Applications in Data Science &amp; Artificial Intelligence</a:t>
            </a:r>
          </a:p>
          <a:p>
            <a:pPr algn="l">
              <a:lnSpc>
                <a:spcPct val="90000"/>
              </a:lnSpc>
            </a:pPr>
            <a:r>
              <a:rPr lang="en-GB" sz="1500" dirty="0"/>
              <a:t>Tamás Darvas, Ania Jaca Sanz de Arellano, Denis Cavanagh, Luiza Piletti, Harrison Nnaemeka Nnaji, Chingiz Saidov</a:t>
            </a:r>
          </a:p>
        </p:txBody>
      </p:sp>
      <p:pic>
        <p:nvPicPr>
          <p:cNvPr id="5" name="Picture 4" descr="Abstract blurred background of department store">
            <a:extLst>
              <a:ext uri="{FF2B5EF4-FFF2-40B4-BE49-F238E27FC236}">
                <a16:creationId xmlns:a16="http://schemas.microsoft.com/office/drawing/2014/main" id="{C5F51F63-BBF8-1CC8-B849-2D2D06B583BA}"/>
              </a:ext>
            </a:extLst>
          </p:cNvPr>
          <p:cNvPicPr>
            <a:picLocks noChangeAspect="1"/>
          </p:cNvPicPr>
          <p:nvPr/>
        </p:nvPicPr>
        <p:blipFill>
          <a:blip r:embed="rId2"/>
          <a:srcRect l="27045" r="38957"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pPr>
              <a:lnSpc>
                <a:spcPct val="90000"/>
              </a:lnSpc>
            </a:pPr>
            <a:r>
              <a:rPr lang="en-GB" sz="3300"/>
              <a:t>Data Preprocessing</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lnSpc>
                <a:spcPct val="90000"/>
              </a:lnSpc>
            </a:pPr>
            <a:endParaRPr lang="en-IE" sz="1800"/>
          </a:p>
          <a:p>
            <a:pPr>
              <a:lnSpc>
                <a:spcPct val="90000"/>
              </a:lnSpc>
              <a:defRPr sz="1800"/>
            </a:pPr>
            <a:r>
              <a:rPr lang="en-IE" sz="1800"/>
              <a:t>We start by separating the dataframe into features x and the target y (revenue)</a:t>
            </a:r>
          </a:p>
          <a:p>
            <a:pPr>
              <a:lnSpc>
                <a:spcPct val="90000"/>
              </a:lnSpc>
              <a:defRPr sz="1800"/>
            </a:pPr>
            <a:r>
              <a:rPr lang="en-IE" sz="1800"/>
              <a:t>The target is converted to integers (0 or 1) for compatibility</a:t>
            </a:r>
          </a:p>
          <a:p>
            <a:pPr>
              <a:lnSpc>
                <a:spcPct val="90000"/>
              </a:lnSpc>
              <a:defRPr sz="1800"/>
            </a:pPr>
            <a:endParaRPr lang="en-IE" sz="1800"/>
          </a:p>
        </p:txBody>
      </p:sp>
      <p:pic>
        <p:nvPicPr>
          <p:cNvPr id="5" name="Picture 4">
            <a:extLst>
              <a:ext uri="{FF2B5EF4-FFF2-40B4-BE49-F238E27FC236}">
                <a16:creationId xmlns:a16="http://schemas.microsoft.com/office/drawing/2014/main" id="{DFA13880-DA3D-96BF-7EC2-2ECB1D82BFDA}"/>
              </a:ext>
            </a:extLst>
          </p:cNvPr>
          <p:cNvPicPr>
            <a:picLocks noChangeAspect="1"/>
          </p:cNvPicPr>
          <p:nvPr/>
        </p:nvPicPr>
        <p:blipFill>
          <a:blip r:embed="rId2"/>
          <a:stretch>
            <a:fillRect/>
          </a:stretch>
        </p:blipFill>
        <p:spPr>
          <a:xfrm>
            <a:off x="473202" y="3165171"/>
            <a:ext cx="8188452" cy="22108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9FDD7D-3D41-B41B-3B44-6DFBA6392FE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461E0-28AA-0B09-BEF6-50D424A06BFE}"/>
              </a:ext>
            </a:extLst>
          </p:cNvPr>
          <p:cNvSpPr>
            <a:spLocks noGrp="1"/>
          </p:cNvSpPr>
          <p:nvPr>
            <p:ph type="title"/>
          </p:nvPr>
        </p:nvSpPr>
        <p:spPr>
          <a:xfrm>
            <a:off x="473202" y="502920"/>
            <a:ext cx="2564892" cy="1463040"/>
          </a:xfrm>
        </p:spPr>
        <p:txBody>
          <a:bodyPr anchor="ctr">
            <a:normAutofit/>
          </a:bodyPr>
          <a:lstStyle/>
          <a:p>
            <a:pPr>
              <a:lnSpc>
                <a:spcPct val="90000"/>
              </a:lnSpc>
            </a:pPr>
            <a:r>
              <a:rPr lang="en-GB" sz="3300"/>
              <a:t>Data Preprocessing</a:t>
            </a:r>
          </a:p>
        </p:txBody>
      </p:sp>
      <p:sp>
        <p:nvSpPr>
          <p:cNvPr id="1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A16F9E-89ED-90BE-D623-8257D84340D9}"/>
              </a:ext>
            </a:extLst>
          </p:cNvPr>
          <p:cNvSpPr>
            <a:spLocks noGrp="1"/>
          </p:cNvSpPr>
          <p:nvPr>
            <p:ph idx="1"/>
          </p:nvPr>
        </p:nvSpPr>
        <p:spPr>
          <a:xfrm>
            <a:off x="3490721" y="502920"/>
            <a:ext cx="5170932" cy="1463040"/>
          </a:xfrm>
        </p:spPr>
        <p:txBody>
          <a:bodyPr anchor="ctr">
            <a:normAutofit/>
          </a:bodyPr>
          <a:lstStyle/>
          <a:p>
            <a:pPr>
              <a:lnSpc>
                <a:spcPct val="90000"/>
              </a:lnSpc>
            </a:pPr>
            <a:endParaRPr lang="en-IE" sz="1300"/>
          </a:p>
          <a:p>
            <a:pPr>
              <a:lnSpc>
                <a:spcPct val="90000"/>
              </a:lnSpc>
              <a:defRPr sz="1800"/>
            </a:pPr>
            <a:r>
              <a:rPr lang="en-IE" sz="1300"/>
              <a:t>Then we define feature categories</a:t>
            </a:r>
          </a:p>
          <a:p>
            <a:pPr lvl="1">
              <a:lnSpc>
                <a:spcPct val="90000"/>
              </a:lnSpc>
              <a:defRPr sz="1800"/>
            </a:pPr>
            <a:r>
              <a:rPr lang="en-IE" sz="1300"/>
              <a:t>Numerical features such as page counts, durations etc. Many exhibit outliers, so we need to account for that</a:t>
            </a:r>
          </a:p>
          <a:p>
            <a:pPr lvl="1">
              <a:lnSpc>
                <a:spcPct val="90000"/>
              </a:lnSpc>
              <a:defRPr sz="1800"/>
            </a:pPr>
            <a:r>
              <a:rPr lang="en-IE" sz="1300"/>
              <a:t>Categorical features such as month and visitortype. These will be one-hot encoded so that our models can interpret them properly</a:t>
            </a:r>
          </a:p>
          <a:p>
            <a:pPr>
              <a:lnSpc>
                <a:spcPct val="90000"/>
              </a:lnSpc>
              <a:defRPr sz="1800"/>
            </a:pPr>
            <a:endParaRPr lang="en-IE" sz="1300"/>
          </a:p>
        </p:txBody>
      </p:sp>
      <p:pic>
        <p:nvPicPr>
          <p:cNvPr id="6" name="Picture 5">
            <a:extLst>
              <a:ext uri="{FF2B5EF4-FFF2-40B4-BE49-F238E27FC236}">
                <a16:creationId xmlns:a16="http://schemas.microsoft.com/office/drawing/2014/main" id="{3210B128-54DE-6B5C-8E84-57F9ED1EB3DC}"/>
              </a:ext>
            </a:extLst>
          </p:cNvPr>
          <p:cNvPicPr>
            <a:picLocks noChangeAspect="1"/>
          </p:cNvPicPr>
          <p:nvPr/>
        </p:nvPicPr>
        <p:blipFill>
          <a:blip r:embed="rId2"/>
          <a:stretch>
            <a:fillRect/>
          </a:stretch>
        </p:blipFill>
        <p:spPr>
          <a:xfrm>
            <a:off x="473202" y="2387268"/>
            <a:ext cx="8188452" cy="3766688"/>
          </a:xfrm>
          <a:prstGeom prst="rect">
            <a:avLst/>
          </a:prstGeom>
        </p:spPr>
      </p:pic>
    </p:spTree>
    <p:extLst>
      <p:ext uri="{BB962C8B-B14F-4D97-AF65-F5344CB8AC3E}">
        <p14:creationId xmlns:p14="http://schemas.microsoft.com/office/powerpoint/2010/main" val="72198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5E29C5-BD3D-ACB7-7160-083AF89E07A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EEA755-6D42-B6B3-FD70-E8110DB829F9}"/>
              </a:ext>
            </a:extLst>
          </p:cNvPr>
          <p:cNvSpPr>
            <a:spLocks noGrp="1"/>
          </p:cNvSpPr>
          <p:nvPr>
            <p:ph type="title"/>
          </p:nvPr>
        </p:nvSpPr>
        <p:spPr>
          <a:xfrm>
            <a:off x="473202" y="502920"/>
            <a:ext cx="2564892" cy="1463040"/>
          </a:xfrm>
        </p:spPr>
        <p:txBody>
          <a:bodyPr anchor="ctr">
            <a:normAutofit/>
          </a:bodyPr>
          <a:lstStyle/>
          <a:p>
            <a:pPr>
              <a:lnSpc>
                <a:spcPct val="90000"/>
              </a:lnSpc>
            </a:pPr>
            <a:r>
              <a:rPr lang="en-GB" sz="3300"/>
              <a:t>Data Preprocessing</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3492B7-38EA-B2DE-68DB-8A377EE8D7C2}"/>
              </a:ext>
            </a:extLst>
          </p:cNvPr>
          <p:cNvSpPr>
            <a:spLocks noGrp="1"/>
          </p:cNvSpPr>
          <p:nvPr>
            <p:ph idx="1"/>
          </p:nvPr>
        </p:nvSpPr>
        <p:spPr>
          <a:xfrm>
            <a:off x="3490721" y="502920"/>
            <a:ext cx="5170932" cy="1463040"/>
          </a:xfrm>
        </p:spPr>
        <p:txBody>
          <a:bodyPr anchor="ctr">
            <a:normAutofit/>
          </a:bodyPr>
          <a:lstStyle/>
          <a:p>
            <a:pPr>
              <a:lnSpc>
                <a:spcPct val="90000"/>
              </a:lnSpc>
            </a:pPr>
            <a:endParaRPr lang="en-IE" sz="1900"/>
          </a:p>
          <a:p>
            <a:pPr>
              <a:lnSpc>
                <a:spcPct val="90000"/>
              </a:lnSpc>
              <a:defRPr sz="1800"/>
            </a:pPr>
            <a:r>
              <a:rPr lang="en-IE" sz="1900"/>
              <a:t>Train/Test Split – stratification based on the target variable to ensure that both the training and test sets reflect the same class distribution as the overall dataset</a:t>
            </a:r>
          </a:p>
          <a:p>
            <a:pPr>
              <a:lnSpc>
                <a:spcPct val="90000"/>
              </a:lnSpc>
              <a:defRPr sz="1800"/>
            </a:pPr>
            <a:endParaRPr lang="en-IE" sz="1900"/>
          </a:p>
        </p:txBody>
      </p:sp>
      <p:pic>
        <p:nvPicPr>
          <p:cNvPr id="5" name="Picture 4">
            <a:extLst>
              <a:ext uri="{FF2B5EF4-FFF2-40B4-BE49-F238E27FC236}">
                <a16:creationId xmlns:a16="http://schemas.microsoft.com/office/drawing/2014/main" id="{02194F68-75FF-E48D-589F-8C898A715309}"/>
              </a:ext>
            </a:extLst>
          </p:cNvPr>
          <p:cNvPicPr>
            <a:picLocks noChangeAspect="1"/>
          </p:cNvPicPr>
          <p:nvPr/>
        </p:nvPicPr>
        <p:blipFill>
          <a:blip r:embed="rId2"/>
          <a:stretch>
            <a:fillRect/>
          </a:stretch>
        </p:blipFill>
        <p:spPr>
          <a:xfrm>
            <a:off x="473202" y="3257291"/>
            <a:ext cx="8188452" cy="2026642"/>
          </a:xfrm>
          <a:prstGeom prst="rect">
            <a:avLst/>
          </a:prstGeom>
        </p:spPr>
      </p:pic>
    </p:spTree>
    <p:extLst>
      <p:ext uri="{BB962C8B-B14F-4D97-AF65-F5344CB8AC3E}">
        <p14:creationId xmlns:p14="http://schemas.microsoft.com/office/powerpoint/2010/main" val="1416947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2AFCF-213A-5BA5-00E5-067D0E28081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49911140-C4BC-483C-031F-83E5B66B59BD}"/>
              </a:ext>
            </a:extLst>
          </p:cNvPr>
          <p:cNvSpPr>
            <a:spLocks noGrp="1"/>
          </p:cNvSpPr>
          <p:nvPr>
            <p:ph type="title"/>
          </p:nvPr>
        </p:nvSpPr>
        <p:spPr>
          <a:xfrm>
            <a:off x="628650" y="3998018"/>
            <a:ext cx="2986391" cy="2216513"/>
          </a:xfrm>
        </p:spPr>
        <p:txBody>
          <a:bodyPr>
            <a:normAutofit/>
          </a:bodyPr>
          <a:lstStyle/>
          <a:p>
            <a:r>
              <a:rPr lang="en-GB" sz="3700"/>
              <a:t>Data Preprocessing</a:t>
            </a:r>
          </a:p>
        </p:txBody>
      </p:sp>
      <p:sp>
        <p:nvSpPr>
          <p:cNvPr id="20" name="Arc 19">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6164896" y="3712762"/>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F4A26E44-6158-61D5-44D6-69F3BC59D242}"/>
              </a:ext>
            </a:extLst>
          </p:cNvPr>
          <p:cNvPicPr>
            <a:picLocks noChangeAspect="1"/>
          </p:cNvPicPr>
          <p:nvPr/>
        </p:nvPicPr>
        <p:blipFill>
          <a:blip r:embed="rId3"/>
          <a:stretch>
            <a:fillRect/>
          </a:stretch>
        </p:blipFill>
        <p:spPr>
          <a:xfrm>
            <a:off x="602238" y="704504"/>
            <a:ext cx="7939523" cy="2957472"/>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Content Placeholder 2">
            <a:extLst>
              <a:ext uri="{FF2B5EF4-FFF2-40B4-BE49-F238E27FC236}">
                <a16:creationId xmlns:a16="http://schemas.microsoft.com/office/drawing/2014/main" id="{9D3B15FF-643B-6391-C97F-9C0F7292694E}"/>
              </a:ext>
            </a:extLst>
          </p:cNvPr>
          <p:cNvSpPr>
            <a:spLocks noGrp="1"/>
          </p:cNvSpPr>
          <p:nvPr>
            <p:ph idx="1"/>
          </p:nvPr>
        </p:nvSpPr>
        <p:spPr>
          <a:xfrm>
            <a:off x="3728126" y="3998019"/>
            <a:ext cx="4787224" cy="2216512"/>
          </a:xfrm>
        </p:spPr>
        <p:txBody>
          <a:bodyPr>
            <a:normAutofit/>
          </a:bodyPr>
          <a:lstStyle/>
          <a:p>
            <a:pPr>
              <a:lnSpc>
                <a:spcPct val="90000"/>
              </a:lnSpc>
              <a:defRPr sz="1800"/>
            </a:pPr>
            <a:r>
              <a:rPr lang="en-IE" sz="1300"/>
              <a:t>Numerical Transformer (</a:t>
            </a:r>
            <a:r>
              <a:rPr lang="en-IE" sz="1300" err="1"/>
              <a:t>RobustScaler</a:t>
            </a:r>
            <a:r>
              <a:rPr lang="en-IE" sz="1300"/>
              <a:t>): This scaling method is less sensitive to extreme values (outliers) than standard scaling methods. It scales data based on the median and interquartile range.</a:t>
            </a:r>
          </a:p>
          <a:p>
            <a:pPr>
              <a:lnSpc>
                <a:spcPct val="90000"/>
              </a:lnSpc>
              <a:defRPr sz="1800"/>
            </a:pPr>
            <a:r>
              <a:rPr lang="en-IE" sz="1300"/>
              <a:t>Categorical Transformer (</a:t>
            </a:r>
            <a:r>
              <a:rPr lang="en-IE" sz="1300" err="1"/>
              <a:t>OneHotEncoder</a:t>
            </a:r>
            <a:r>
              <a:rPr lang="en-IE" sz="1300"/>
              <a:t>): Converts categorical variables into binary columns (dummy variables), which are easier for machine learning models to process. The parameter drop='first' is used to avoid multicollinearity.</a:t>
            </a:r>
          </a:p>
          <a:p>
            <a:pPr>
              <a:lnSpc>
                <a:spcPct val="90000"/>
              </a:lnSpc>
              <a:defRPr sz="1800"/>
            </a:pPr>
            <a:r>
              <a:rPr lang="en-IE" sz="1300" err="1"/>
              <a:t>ColumnTransformer</a:t>
            </a:r>
            <a:r>
              <a:rPr lang="en-IE" sz="1300"/>
              <a:t>: Combines the two transformers so that each set of features is processed appropriately in a single step.</a:t>
            </a:r>
            <a:endParaRPr lang="en-GB" sz="1300"/>
          </a:p>
        </p:txBody>
      </p:sp>
    </p:spTree>
    <p:extLst>
      <p:ext uri="{BB962C8B-B14F-4D97-AF65-F5344CB8AC3E}">
        <p14:creationId xmlns:p14="http://schemas.microsoft.com/office/powerpoint/2010/main" val="39531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GB" sz="4700"/>
              <a:t>Handling Class Imbalance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lnSpc>
                <a:spcPct val="90000"/>
              </a:lnSpc>
              <a:defRPr sz="1800"/>
            </a:pPr>
            <a:r>
              <a:rPr lang="en-IE" sz="1300"/>
              <a:t>SMOTE was integrated into the pipeline to oversample the minority class in the training set, helping mitigate issues from the class imbalance</a:t>
            </a:r>
          </a:p>
          <a:p>
            <a:pPr>
              <a:lnSpc>
                <a:spcPct val="90000"/>
              </a:lnSpc>
              <a:defRPr sz="1800"/>
            </a:pPr>
            <a:r>
              <a:rPr lang="en-IE" sz="1300"/>
              <a:t>We use imblearn’s pipeline to chain preprocessing, SMOTE, and the classifier into one workflow</a:t>
            </a:r>
          </a:p>
          <a:p>
            <a:pPr>
              <a:lnSpc>
                <a:spcPct val="90000"/>
              </a:lnSpc>
              <a:defRPr sz="1800"/>
            </a:pPr>
            <a:r>
              <a:rPr lang="en-IE" sz="1300"/>
              <a:t>Model selection – we demonstrate with 2 models</a:t>
            </a:r>
          </a:p>
          <a:p>
            <a:pPr lvl="1">
              <a:lnSpc>
                <a:spcPct val="90000"/>
              </a:lnSpc>
              <a:defRPr sz="1800"/>
            </a:pPr>
            <a:r>
              <a:rPr lang="en-IE" sz="1300"/>
              <a:t>Logistic Regression, a simple linear model for baseline comparisons</a:t>
            </a:r>
          </a:p>
          <a:p>
            <a:pPr lvl="1">
              <a:lnSpc>
                <a:spcPct val="90000"/>
              </a:lnSpc>
              <a:defRPr sz="1800"/>
            </a:pPr>
            <a:r>
              <a:rPr lang="en-IE" sz="1300"/>
              <a:t>Random Forest Classifier, an ensemble method that can capture non-linear relationships and interactions between features</a:t>
            </a:r>
          </a:p>
          <a:p>
            <a:pPr>
              <a:lnSpc>
                <a:spcPct val="90000"/>
              </a:lnSpc>
              <a:defRPr sz="1800"/>
            </a:pPr>
            <a:r>
              <a:rPr lang="en-IE" sz="1300"/>
              <a:t>Model Fitting and Evaluation</a:t>
            </a:r>
          </a:p>
          <a:p>
            <a:pPr lvl="1">
              <a:lnSpc>
                <a:spcPct val="90000"/>
              </a:lnSpc>
              <a:defRPr sz="1800"/>
            </a:pPr>
            <a:r>
              <a:rPr lang="en-IE" sz="1300"/>
              <a:t>After fitting the pipeline on the training data, predictions are made on the test set. We then evaluate the models using a classification report (which includes precision, recall, and F1 score), a confusion matric, and the ROC AUC score to assess performance, especially regarding the minority class</a:t>
            </a:r>
          </a:p>
          <a:p>
            <a:pPr>
              <a:lnSpc>
                <a:spcPct val="90000"/>
              </a:lnSpc>
              <a:defRPr sz="1800"/>
            </a:pPr>
            <a:r>
              <a:rPr lang="en-IE" sz="1300"/>
              <a:t>K-fold Cross Validation with GridSearchCV</a:t>
            </a:r>
          </a:p>
          <a:p>
            <a:pPr lvl="1">
              <a:lnSpc>
                <a:spcPct val="90000"/>
              </a:lnSpc>
              <a:defRPr sz="1800"/>
            </a:pPr>
            <a:r>
              <a:rPr lang="en-IE" sz="1300"/>
              <a:t>We use GridSearchCV with 5-fold cross-validation to systematically search through specified hyperparameter combinations. For each combination, the data is split into 5 folds where 4 folds are used for training and 1 for validation. This process is repeated 5 times with different validation folds to get a robust estimate of model performance. The best hyperparameter combination is selected based on the average ROC AUC score across all folds.</a:t>
            </a:r>
          </a:p>
          <a:p>
            <a:pPr>
              <a:lnSpc>
                <a:spcPct val="90000"/>
              </a:lnSpc>
              <a:defRPr sz="1800"/>
            </a:pPr>
            <a:r>
              <a:rPr lang="en-IE" sz="1300"/>
              <a:t>Code on next slide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64BB8-7304-F3B6-0A47-67F89729E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37071-512E-DC7D-7686-2B5F6B1F58F2}"/>
              </a:ext>
            </a:extLst>
          </p:cNvPr>
          <p:cNvSpPr>
            <a:spLocks noGrp="1"/>
          </p:cNvSpPr>
          <p:nvPr>
            <p:ph type="title"/>
          </p:nvPr>
        </p:nvSpPr>
        <p:spPr/>
        <p:txBody>
          <a:bodyPr/>
          <a:lstStyle/>
          <a:p>
            <a:r>
              <a:t>Handling Class Imbalance</a:t>
            </a:r>
          </a:p>
        </p:txBody>
      </p:sp>
      <p:sp>
        <p:nvSpPr>
          <p:cNvPr id="3" name="Content Placeholder 2">
            <a:extLst>
              <a:ext uri="{FF2B5EF4-FFF2-40B4-BE49-F238E27FC236}">
                <a16:creationId xmlns:a16="http://schemas.microsoft.com/office/drawing/2014/main" id="{8E93E4A6-BAB4-E0A3-94D6-F62200EEB154}"/>
              </a:ext>
            </a:extLst>
          </p:cNvPr>
          <p:cNvSpPr>
            <a:spLocks noGrp="1"/>
          </p:cNvSpPr>
          <p:nvPr>
            <p:ph idx="1"/>
          </p:nvPr>
        </p:nvSpPr>
        <p:spPr/>
        <p:txBody>
          <a:bodyPr>
            <a:normAutofit/>
          </a:bodyPr>
          <a:lstStyle/>
          <a:p>
            <a:pPr>
              <a:defRPr sz="1800"/>
            </a:pPr>
            <a:endParaRPr dirty="0"/>
          </a:p>
        </p:txBody>
      </p:sp>
      <p:pic>
        <p:nvPicPr>
          <p:cNvPr id="5" name="Picture 4">
            <a:extLst>
              <a:ext uri="{FF2B5EF4-FFF2-40B4-BE49-F238E27FC236}">
                <a16:creationId xmlns:a16="http://schemas.microsoft.com/office/drawing/2014/main" id="{D1399BB4-FC39-4EBF-3447-8611F0681836}"/>
              </a:ext>
            </a:extLst>
          </p:cNvPr>
          <p:cNvPicPr>
            <a:picLocks noChangeAspect="1"/>
          </p:cNvPicPr>
          <p:nvPr/>
        </p:nvPicPr>
        <p:blipFill>
          <a:blip r:embed="rId2"/>
          <a:stretch>
            <a:fillRect/>
          </a:stretch>
        </p:blipFill>
        <p:spPr>
          <a:xfrm>
            <a:off x="133003" y="1896334"/>
            <a:ext cx="4364514" cy="4525963"/>
          </a:xfrm>
          <a:prstGeom prst="rect">
            <a:avLst/>
          </a:prstGeom>
        </p:spPr>
      </p:pic>
      <p:pic>
        <p:nvPicPr>
          <p:cNvPr id="7" name="Picture 6">
            <a:extLst>
              <a:ext uri="{FF2B5EF4-FFF2-40B4-BE49-F238E27FC236}">
                <a16:creationId xmlns:a16="http://schemas.microsoft.com/office/drawing/2014/main" id="{31E9C0E6-3BFB-AA8E-79BC-052CDFD9C365}"/>
              </a:ext>
            </a:extLst>
          </p:cNvPr>
          <p:cNvPicPr>
            <a:picLocks noChangeAspect="1"/>
          </p:cNvPicPr>
          <p:nvPr/>
        </p:nvPicPr>
        <p:blipFill>
          <a:blip r:embed="rId3"/>
          <a:stretch>
            <a:fillRect/>
          </a:stretch>
        </p:blipFill>
        <p:spPr>
          <a:xfrm>
            <a:off x="4572000" y="1887192"/>
            <a:ext cx="4438997" cy="4535105"/>
          </a:xfrm>
          <a:prstGeom prst="rect">
            <a:avLst/>
          </a:prstGeom>
        </p:spPr>
      </p:pic>
    </p:spTree>
    <p:extLst>
      <p:ext uri="{BB962C8B-B14F-4D97-AF65-F5344CB8AC3E}">
        <p14:creationId xmlns:p14="http://schemas.microsoft.com/office/powerpoint/2010/main" val="352614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9E77BD-CDF3-5A0A-77F3-5280F3BBE9E3}"/>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2465C-451C-E20F-44A6-51452A647627}"/>
              </a:ext>
            </a:extLst>
          </p:cNvPr>
          <p:cNvSpPr>
            <a:spLocks noGrp="1"/>
          </p:cNvSpPr>
          <p:nvPr>
            <p:ph type="title"/>
          </p:nvPr>
        </p:nvSpPr>
        <p:spPr>
          <a:xfrm>
            <a:off x="630936" y="548640"/>
            <a:ext cx="2700645" cy="5431536"/>
          </a:xfrm>
        </p:spPr>
        <p:txBody>
          <a:bodyPr>
            <a:normAutofit/>
          </a:bodyPr>
          <a:lstStyle/>
          <a:p>
            <a:r>
              <a:rPr lang="en-GB" sz="2900"/>
              <a:t>Hyperparameter Tuning</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6D969A5-0FFC-D5CA-B91B-FF2C1BEAF548}"/>
              </a:ext>
            </a:extLst>
          </p:cNvPr>
          <p:cNvSpPr>
            <a:spLocks noGrp="1"/>
          </p:cNvSpPr>
          <p:nvPr>
            <p:ph idx="1"/>
          </p:nvPr>
        </p:nvSpPr>
        <p:spPr>
          <a:xfrm>
            <a:off x="3844813" y="552091"/>
            <a:ext cx="4668251" cy="5431536"/>
          </a:xfrm>
        </p:spPr>
        <p:txBody>
          <a:bodyPr anchor="ctr">
            <a:normAutofit/>
          </a:bodyPr>
          <a:lstStyle/>
          <a:p>
            <a:r>
              <a:rPr lang="en-IE" sz="1900"/>
              <a:t>The hyperparameter tuning with k-fold GridSearchCV refined our modeling pipelines for both Logistic Regression and Random Forest, leveraging SMOTE to address class imbalance. The grid search not only identified optimal parameter settings but also yielded improved cross-validated ROC AUC scores for both models.</a:t>
            </a:r>
          </a:p>
          <a:p>
            <a:pPr lvl="1"/>
            <a:endParaRPr lang="en-IE" sz="1900"/>
          </a:p>
        </p:txBody>
      </p:sp>
    </p:spTree>
    <p:extLst>
      <p:ext uri="{BB962C8B-B14F-4D97-AF65-F5344CB8AC3E}">
        <p14:creationId xmlns:p14="http://schemas.microsoft.com/office/powerpoint/2010/main" val="240250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F357D9-28C6-37B9-ABE5-335967D10CF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E98BDC-B736-F079-6D95-B933BE223B6C}"/>
              </a:ext>
            </a:extLst>
          </p:cNvPr>
          <p:cNvSpPr>
            <a:spLocks noGrp="1"/>
          </p:cNvSpPr>
          <p:nvPr>
            <p:ph type="title"/>
          </p:nvPr>
        </p:nvSpPr>
        <p:spPr>
          <a:xfrm>
            <a:off x="630936" y="548640"/>
            <a:ext cx="2700645" cy="5431536"/>
          </a:xfrm>
        </p:spPr>
        <p:txBody>
          <a:bodyPr>
            <a:normAutofit/>
          </a:bodyPr>
          <a:lstStyle/>
          <a:p>
            <a:r>
              <a:rPr lang="en-GB" sz="4300"/>
              <a:t>Logistic Regression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658376-374C-E514-5B7F-C96F0A11DCA4}"/>
              </a:ext>
            </a:extLst>
          </p:cNvPr>
          <p:cNvSpPr>
            <a:spLocks noGrp="1"/>
          </p:cNvSpPr>
          <p:nvPr>
            <p:ph idx="1"/>
          </p:nvPr>
        </p:nvSpPr>
        <p:spPr>
          <a:xfrm>
            <a:off x="3844813" y="552091"/>
            <a:ext cx="4668251" cy="5431536"/>
          </a:xfrm>
        </p:spPr>
        <p:txBody>
          <a:bodyPr anchor="ctr">
            <a:normAutofit/>
          </a:bodyPr>
          <a:lstStyle/>
          <a:p>
            <a:pPr>
              <a:lnSpc>
                <a:spcPct val="90000"/>
              </a:lnSpc>
              <a:buFont typeface="Arial" panose="020B0604020202020204" pitchFamily="34" charset="0"/>
              <a:buChar char="•"/>
            </a:pPr>
            <a:r>
              <a:rPr lang="en-IE" sz="1500" b="1" i="0">
                <a:effectLst/>
                <a:latin typeface="system-ui"/>
              </a:rPr>
              <a:t>Tuned Parameters:</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C: 0.001</a:t>
            </a:r>
          </a:p>
          <a:p>
            <a:pPr marL="742950" lvl="1" indent="-285750">
              <a:lnSpc>
                <a:spcPct val="90000"/>
              </a:lnSpc>
              <a:buFont typeface="Arial" panose="020B0604020202020204" pitchFamily="34" charset="0"/>
              <a:buChar char="•"/>
            </a:pPr>
            <a:r>
              <a:rPr lang="en-IE" sz="1500" b="0" i="0">
                <a:effectLst/>
                <a:latin typeface="system-ui"/>
              </a:rPr>
              <a:t>max_iter: 2000</a:t>
            </a:r>
          </a:p>
          <a:p>
            <a:pPr marL="742950" lvl="1" indent="-285750">
              <a:lnSpc>
                <a:spcPct val="90000"/>
              </a:lnSpc>
              <a:buFont typeface="Arial" panose="020B0604020202020204" pitchFamily="34" charset="0"/>
              <a:buChar char="•"/>
            </a:pPr>
            <a:r>
              <a:rPr lang="en-IE" sz="1500" b="0" i="0">
                <a:effectLst/>
                <a:latin typeface="system-ui"/>
              </a:rPr>
              <a:t>solver: lbfgs</a:t>
            </a:r>
          </a:p>
          <a:p>
            <a:pPr>
              <a:lnSpc>
                <a:spcPct val="90000"/>
              </a:lnSpc>
              <a:buFont typeface="Arial" panose="020B0604020202020204" pitchFamily="34" charset="0"/>
              <a:buChar char="•"/>
            </a:pPr>
            <a:r>
              <a:rPr lang="en-IE" sz="1500" b="1" i="0">
                <a:effectLst/>
                <a:latin typeface="system-ui"/>
              </a:rPr>
              <a:t>Performance:</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Best cross-validation ROC AUC: ~0.907</a:t>
            </a:r>
          </a:p>
          <a:p>
            <a:pPr marL="742950" lvl="1" indent="-285750">
              <a:lnSpc>
                <a:spcPct val="90000"/>
              </a:lnSpc>
              <a:buFont typeface="Arial" panose="020B0604020202020204" pitchFamily="34" charset="0"/>
              <a:buChar char="•"/>
            </a:pPr>
            <a:r>
              <a:rPr lang="en-IE" sz="1500" b="0" i="0">
                <a:effectLst/>
                <a:latin typeface="system-ui"/>
              </a:rPr>
              <a:t>On the test set, the classifier achieved an accuracy of 87% and a ROC AUC of ~0.897.</a:t>
            </a:r>
          </a:p>
          <a:p>
            <a:pPr marL="742950" lvl="1" indent="-285750">
              <a:lnSpc>
                <a:spcPct val="90000"/>
              </a:lnSpc>
              <a:buFont typeface="Arial" panose="020B0604020202020204" pitchFamily="34" charset="0"/>
              <a:buChar char="•"/>
            </a:pPr>
            <a:r>
              <a:rPr lang="en-IE" sz="1500" b="0" i="0">
                <a:effectLst/>
                <a:latin typeface="system-ui"/>
              </a:rPr>
              <a:t>For the minority (purchase) class, precision was 56% and recall 73%, resulting in an f1-score of 63%.</a:t>
            </a:r>
          </a:p>
          <a:p>
            <a:pPr marL="742950" lvl="1" indent="-285750">
              <a:lnSpc>
                <a:spcPct val="90000"/>
              </a:lnSpc>
              <a:buFont typeface="Arial" panose="020B0604020202020204" pitchFamily="34" charset="0"/>
              <a:buChar char="•"/>
            </a:pPr>
            <a:r>
              <a:rPr lang="en-IE" sz="1500" b="0" i="0">
                <a:effectLst/>
                <a:latin typeface="system-ui"/>
              </a:rPr>
              <a:t>The confusion matrix ([[2804, 323], [157, 415]]) indicates that while the model maintains high recall—capturing a significant portion of purchasing sessions—it also produces some false positives.</a:t>
            </a:r>
          </a:p>
          <a:p>
            <a:pPr>
              <a:lnSpc>
                <a:spcPct val="90000"/>
              </a:lnSpc>
              <a:buFont typeface="Arial" panose="020B0604020202020204" pitchFamily="34" charset="0"/>
              <a:buChar char="•"/>
            </a:pPr>
            <a:r>
              <a:rPr lang="en-IE" sz="1500" b="1" i="0">
                <a:effectLst/>
                <a:latin typeface="system-ui"/>
              </a:rPr>
              <a:t>Impact:</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Hyperparameter tuning ensured that the model was finely adjusted to maximize the ROC AUC. This tuning preserved its strength in identifying potential purchasers (high recall) while slightly improving overall stability.</a:t>
            </a:r>
          </a:p>
          <a:p>
            <a:pPr lvl="1">
              <a:lnSpc>
                <a:spcPct val="90000"/>
              </a:lnSpc>
            </a:pPr>
            <a:endParaRPr lang="en-IE" sz="1500"/>
          </a:p>
        </p:txBody>
      </p:sp>
    </p:spTree>
    <p:extLst>
      <p:ext uri="{BB962C8B-B14F-4D97-AF65-F5344CB8AC3E}">
        <p14:creationId xmlns:p14="http://schemas.microsoft.com/office/powerpoint/2010/main" val="58973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280B35-6F52-8B80-ECB5-4A0DB040AAA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611C0F-4711-16F7-3E71-7320CE07155A}"/>
              </a:ext>
            </a:extLst>
          </p:cNvPr>
          <p:cNvSpPr>
            <a:spLocks noGrp="1"/>
          </p:cNvSpPr>
          <p:nvPr>
            <p:ph type="title"/>
          </p:nvPr>
        </p:nvSpPr>
        <p:spPr>
          <a:xfrm>
            <a:off x="630936" y="548640"/>
            <a:ext cx="2700645" cy="5431536"/>
          </a:xfrm>
        </p:spPr>
        <p:txBody>
          <a:bodyPr>
            <a:normAutofit/>
          </a:bodyPr>
          <a:lstStyle/>
          <a:p>
            <a:r>
              <a:rPr lang="en-GB" sz="4700"/>
              <a:t>Random Forest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DDD8A2-FF21-6678-3264-18BC1338E06F}"/>
              </a:ext>
            </a:extLst>
          </p:cNvPr>
          <p:cNvSpPr>
            <a:spLocks noGrp="1"/>
          </p:cNvSpPr>
          <p:nvPr>
            <p:ph idx="1"/>
          </p:nvPr>
        </p:nvSpPr>
        <p:spPr>
          <a:xfrm>
            <a:off x="3844813" y="552091"/>
            <a:ext cx="4668251" cy="5431536"/>
          </a:xfrm>
        </p:spPr>
        <p:txBody>
          <a:bodyPr anchor="ctr">
            <a:normAutofit/>
          </a:bodyPr>
          <a:lstStyle/>
          <a:p>
            <a:pPr>
              <a:lnSpc>
                <a:spcPct val="90000"/>
              </a:lnSpc>
              <a:buFont typeface="Arial" panose="020B0604020202020204" pitchFamily="34" charset="0"/>
              <a:buChar char="•"/>
            </a:pPr>
            <a:r>
              <a:rPr lang="en-IE" sz="1500" b="1" i="0">
                <a:effectLst/>
                <a:latin typeface="system-ui"/>
              </a:rPr>
              <a:t>Tuned Parameters:</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n_estimators: 100</a:t>
            </a:r>
          </a:p>
          <a:p>
            <a:pPr marL="742950" lvl="1" indent="-285750">
              <a:lnSpc>
                <a:spcPct val="90000"/>
              </a:lnSpc>
              <a:buFont typeface="Arial" panose="020B0604020202020204" pitchFamily="34" charset="0"/>
              <a:buChar char="•"/>
            </a:pPr>
            <a:r>
              <a:rPr lang="en-IE" sz="1500" b="0" i="0">
                <a:effectLst/>
                <a:latin typeface="system-ui"/>
              </a:rPr>
              <a:t>max_depth: 20</a:t>
            </a:r>
          </a:p>
          <a:p>
            <a:pPr marL="742950" lvl="1" indent="-285750">
              <a:lnSpc>
                <a:spcPct val="90000"/>
              </a:lnSpc>
              <a:buFont typeface="Arial" panose="020B0604020202020204" pitchFamily="34" charset="0"/>
              <a:buChar char="•"/>
            </a:pPr>
            <a:r>
              <a:rPr lang="en-IE" sz="1500" b="0" i="0">
                <a:effectLst/>
                <a:latin typeface="system-ui"/>
              </a:rPr>
              <a:t>min_samples_split: 10</a:t>
            </a:r>
          </a:p>
          <a:p>
            <a:pPr marL="742950" lvl="1" indent="-285750">
              <a:lnSpc>
                <a:spcPct val="90000"/>
              </a:lnSpc>
              <a:buFont typeface="Arial" panose="020B0604020202020204" pitchFamily="34" charset="0"/>
              <a:buChar char="•"/>
            </a:pPr>
            <a:r>
              <a:rPr lang="en-IE" sz="1500" b="0" i="0">
                <a:effectLst/>
                <a:latin typeface="system-ui"/>
              </a:rPr>
              <a:t>min_samples_leaf: 4</a:t>
            </a:r>
          </a:p>
          <a:p>
            <a:pPr>
              <a:lnSpc>
                <a:spcPct val="90000"/>
              </a:lnSpc>
              <a:buFont typeface="Arial" panose="020B0604020202020204" pitchFamily="34" charset="0"/>
              <a:buChar char="•"/>
            </a:pPr>
            <a:r>
              <a:rPr lang="en-IE" sz="1500" b="1" i="0">
                <a:effectLst/>
                <a:latin typeface="system-ui"/>
              </a:rPr>
              <a:t>Performance:</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Best cross-validation ROC AUC: ~0.932</a:t>
            </a:r>
          </a:p>
          <a:p>
            <a:pPr marL="742950" lvl="1" indent="-285750">
              <a:lnSpc>
                <a:spcPct val="90000"/>
              </a:lnSpc>
              <a:buFont typeface="Arial" panose="020B0604020202020204" pitchFamily="34" charset="0"/>
              <a:buChar char="•"/>
            </a:pPr>
            <a:r>
              <a:rPr lang="en-IE" sz="1500" b="0" i="0">
                <a:effectLst/>
                <a:latin typeface="system-ui"/>
              </a:rPr>
              <a:t>On the test set, the model reached an accuracy of 89% and a ROC AUC of ~0.924.</a:t>
            </a:r>
          </a:p>
          <a:p>
            <a:pPr marL="742950" lvl="1" indent="-285750">
              <a:lnSpc>
                <a:spcPct val="90000"/>
              </a:lnSpc>
              <a:buFont typeface="Arial" panose="020B0604020202020204" pitchFamily="34" charset="0"/>
              <a:buChar char="•"/>
            </a:pPr>
            <a:r>
              <a:rPr lang="en-IE" sz="1500" b="0" i="0">
                <a:effectLst/>
                <a:latin typeface="system-ui"/>
              </a:rPr>
              <a:t>For the purchase class, the precision was 63% and recall 70%, with an f1-score of 66%.</a:t>
            </a:r>
          </a:p>
          <a:p>
            <a:pPr marL="742950" lvl="1" indent="-285750">
              <a:lnSpc>
                <a:spcPct val="90000"/>
              </a:lnSpc>
              <a:buFont typeface="Arial" panose="020B0604020202020204" pitchFamily="34" charset="0"/>
              <a:buChar char="•"/>
            </a:pPr>
            <a:r>
              <a:rPr lang="en-IE" sz="1500" b="0" i="0">
                <a:effectLst/>
                <a:latin typeface="system-ui"/>
              </a:rPr>
              <a:t>The confusion matrix ([[2895, 232], [172, 400]]) reflects a slightly more balanced performance, indicating a reduction in false positives compared to logistic regression.</a:t>
            </a:r>
          </a:p>
          <a:p>
            <a:pPr>
              <a:lnSpc>
                <a:spcPct val="90000"/>
              </a:lnSpc>
              <a:buFont typeface="Arial" panose="020B0604020202020204" pitchFamily="34" charset="0"/>
              <a:buChar char="•"/>
            </a:pPr>
            <a:r>
              <a:rPr lang="en-IE" sz="1500" b="1" i="0">
                <a:effectLst/>
                <a:latin typeface="system-ui"/>
              </a:rPr>
              <a:t>Impact:</a:t>
            </a:r>
            <a:endParaRPr lang="en-IE" sz="1500" b="0" i="0">
              <a:effectLst/>
              <a:latin typeface="system-ui"/>
            </a:endParaRPr>
          </a:p>
          <a:p>
            <a:pPr marL="742950" lvl="1" indent="-285750">
              <a:lnSpc>
                <a:spcPct val="90000"/>
              </a:lnSpc>
              <a:buFont typeface="Arial" panose="020B0604020202020204" pitchFamily="34" charset="0"/>
              <a:buChar char="•"/>
            </a:pPr>
            <a:r>
              <a:rPr lang="en-IE" sz="1500" b="0" i="0">
                <a:effectLst/>
                <a:latin typeface="system-ui"/>
              </a:rPr>
              <a:t>The tuning process enhanced the model’s overall discriminative power, as seen by the improved ROC AUC score. The optimized parameters contributed to a more conservative prediction approach, balancing between capturing true positives and minimizing false alerts.</a:t>
            </a:r>
          </a:p>
          <a:p>
            <a:pPr lvl="1">
              <a:lnSpc>
                <a:spcPct val="90000"/>
              </a:lnSpc>
            </a:pPr>
            <a:endParaRPr lang="en-IE" sz="1500"/>
          </a:p>
        </p:txBody>
      </p:sp>
    </p:spTree>
    <p:extLst>
      <p:ext uri="{BB962C8B-B14F-4D97-AF65-F5344CB8AC3E}">
        <p14:creationId xmlns:p14="http://schemas.microsoft.com/office/powerpoint/2010/main" val="2812727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D2CE1-2D24-036A-6B59-4350771914F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FD5E9-FAA2-8E4B-E77E-335DA3BCE3A0}"/>
              </a:ext>
            </a:extLst>
          </p:cNvPr>
          <p:cNvSpPr>
            <a:spLocks noGrp="1"/>
          </p:cNvSpPr>
          <p:nvPr>
            <p:ph type="title"/>
          </p:nvPr>
        </p:nvSpPr>
        <p:spPr>
          <a:xfrm>
            <a:off x="628650" y="365125"/>
            <a:ext cx="7886700" cy="1325563"/>
          </a:xfrm>
        </p:spPr>
        <p:txBody>
          <a:bodyPr>
            <a:normAutofit/>
          </a:bodyPr>
          <a:lstStyle/>
          <a:p>
            <a:r>
              <a:rPr lang="en-GB" sz="4700"/>
              <a:t>Conclusion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BD2111-5C34-480E-0488-C5C910A0D62B}"/>
              </a:ext>
            </a:extLst>
          </p:cNvPr>
          <p:cNvSpPr>
            <a:spLocks noGrp="1"/>
          </p:cNvSpPr>
          <p:nvPr>
            <p:ph idx="1"/>
          </p:nvPr>
        </p:nvSpPr>
        <p:spPr>
          <a:xfrm>
            <a:off x="628650" y="1929384"/>
            <a:ext cx="7886700" cy="4251960"/>
          </a:xfrm>
        </p:spPr>
        <p:txBody>
          <a:bodyPr>
            <a:normAutofit/>
          </a:bodyPr>
          <a:lstStyle/>
          <a:p>
            <a:pPr>
              <a:lnSpc>
                <a:spcPct val="90000"/>
              </a:lnSpc>
              <a:buFont typeface="Arial" panose="020B0604020202020204" pitchFamily="34" charset="0"/>
              <a:buChar char="•"/>
            </a:pPr>
            <a:r>
              <a:rPr lang="en-IE" sz="1900" b="1" i="0">
                <a:effectLst/>
                <a:latin typeface="system-ui"/>
              </a:rPr>
              <a:t>Model Selection:</a:t>
            </a:r>
            <a:endParaRPr lang="en-IE" sz="1900" b="0" i="0">
              <a:effectLst/>
              <a:latin typeface="system-ui"/>
            </a:endParaRPr>
          </a:p>
          <a:p>
            <a:pPr marL="742950" lvl="1" indent="-285750">
              <a:lnSpc>
                <a:spcPct val="90000"/>
              </a:lnSpc>
              <a:buFont typeface="Arial" panose="020B0604020202020204" pitchFamily="34" charset="0"/>
              <a:buChar char="•"/>
            </a:pPr>
            <a:r>
              <a:rPr lang="en-IE" sz="1900" b="1" i="0">
                <a:effectLst/>
                <a:latin typeface="system-ui"/>
              </a:rPr>
              <a:t>Logistic Regression</a:t>
            </a:r>
            <a:r>
              <a:rPr lang="en-IE" sz="1900" b="0" i="0">
                <a:effectLst/>
                <a:latin typeface="system-ui"/>
              </a:rPr>
              <a:t> remains advantageous when the goal is to maximize the detection of potential purchasers (i.e., higher recall), even though it accepts a higher rate of false positives.</a:t>
            </a:r>
          </a:p>
          <a:p>
            <a:pPr marL="742950" lvl="1" indent="-285750">
              <a:lnSpc>
                <a:spcPct val="90000"/>
              </a:lnSpc>
              <a:buFont typeface="Arial" panose="020B0604020202020204" pitchFamily="34" charset="0"/>
              <a:buChar char="•"/>
            </a:pPr>
            <a:r>
              <a:rPr lang="en-IE" sz="1900" b="1" i="0">
                <a:effectLst/>
                <a:latin typeface="system-ui"/>
              </a:rPr>
              <a:t>Random Forest</a:t>
            </a:r>
            <a:r>
              <a:rPr lang="en-IE" sz="1900" b="0" i="0">
                <a:effectLst/>
                <a:latin typeface="system-ui"/>
              </a:rPr>
              <a:t> offers a more balanced performance with higher overall accuracy and improved ROC AUC, making it preferable when reducing false positives is critical.</a:t>
            </a:r>
          </a:p>
          <a:p>
            <a:pPr>
              <a:lnSpc>
                <a:spcPct val="90000"/>
              </a:lnSpc>
              <a:buFont typeface="Arial" panose="020B0604020202020204" pitchFamily="34" charset="0"/>
              <a:buChar char="•"/>
            </a:pPr>
            <a:r>
              <a:rPr lang="en-IE" sz="1900" b="1" i="0">
                <a:effectLst/>
                <a:latin typeface="system-ui"/>
              </a:rPr>
              <a:t>Hyperparameter Tuning Impact:</a:t>
            </a:r>
            <a:endParaRPr lang="en-IE" sz="1900" b="0" i="0">
              <a:effectLst/>
              <a:latin typeface="system-ui"/>
            </a:endParaRPr>
          </a:p>
          <a:p>
            <a:pPr marL="742950" lvl="1" indent="-285750">
              <a:lnSpc>
                <a:spcPct val="90000"/>
              </a:lnSpc>
              <a:buFont typeface="Arial" panose="020B0604020202020204" pitchFamily="34" charset="0"/>
              <a:buChar char="•"/>
            </a:pPr>
            <a:r>
              <a:rPr lang="en-IE" sz="1900" b="0" i="0">
                <a:effectLst/>
                <a:latin typeface="system-ui"/>
              </a:rPr>
              <a:t>The grid search with cross-validation systematically improved model performance by identifying the most effective parameter combinations.</a:t>
            </a:r>
          </a:p>
          <a:p>
            <a:pPr marL="742950" lvl="1" indent="-285750">
              <a:lnSpc>
                <a:spcPct val="90000"/>
              </a:lnSpc>
              <a:buFont typeface="Arial" panose="020B0604020202020204" pitchFamily="34" charset="0"/>
              <a:buChar char="•"/>
            </a:pPr>
            <a:r>
              <a:rPr lang="en-IE" sz="1900" b="0" i="0">
                <a:effectLst/>
                <a:latin typeface="system-ui"/>
              </a:rPr>
              <a:t>The refined models are likely to offer more reliable predictions in a production setting, with the Random Forest model showing a slight edge in overall performance and stability.</a:t>
            </a:r>
          </a:p>
        </p:txBody>
      </p:sp>
    </p:spTree>
    <p:extLst>
      <p:ext uri="{BB962C8B-B14F-4D97-AF65-F5344CB8AC3E}">
        <p14:creationId xmlns:p14="http://schemas.microsoft.com/office/powerpoint/2010/main" val="187269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GB" sz="4700"/>
              <a:t>Problem Statement</a:t>
            </a:r>
          </a:p>
        </p:txBody>
      </p:sp>
      <p:pic>
        <p:nvPicPr>
          <p:cNvPr id="5" name="Picture 4" descr="Shopping cart with boxes">
            <a:extLst>
              <a:ext uri="{FF2B5EF4-FFF2-40B4-BE49-F238E27FC236}">
                <a16:creationId xmlns:a16="http://schemas.microsoft.com/office/drawing/2014/main" id="{463BA294-5FF4-8B57-C6A5-6ACF583E2BF1}"/>
              </a:ext>
            </a:extLst>
          </p:cNvPr>
          <p:cNvPicPr>
            <a:picLocks noChangeAspect="1"/>
          </p:cNvPicPr>
          <p:nvPr/>
        </p:nvPicPr>
        <p:blipFill>
          <a:blip r:embed="rId2"/>
          <a:srcRect l="44184" r="2181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endParaRPr lang="en-IE" sz="1900"/>
          </a:p>
          <a:p>
            <a:pPr>
              <a:defRPr sz="1800"/>
            </a:pPr>
            <a:r>
              <a:rPr lang="en-IE" sz="1900"/>
              <a:t>Most online shoppers don’t make purchases.</a:t>
            </a:r>
          </a:p>
          <a:p>
            <a:pPr>
              <a:defRPr sz="1800"/>
            </a:pPr>
            <a:r>
              <a:rPr lang="en-IE" sz="1900"/>
              <a:t>We aim to predict purchase intent using session data.</a:t>
            </a:r>
          </a:p>
          <a:p>
            <a:pPr>
              <a:defRPr sz="1800"/>
            </a:pPr>
            <a:r>
              <a:rPr lang="en-IE" sz="1900"/>
              <a:t>Goal: Enable real-time marketing interventions to improve conversion rates.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IE" sz="4500"/>
              <a:t>Real World Use Cases</a:t>
            </a:r>
          </a:p>
        </p:txBody>
      </p:sp>
      <p:graphicFrame>
        <p:nvGraphicFramePr>
          <p:cNvPr id="12" name="Content Placeholder 2">
            <a:extLst>
              <a:ext uri="{FF2B5EF4-FFF2-40B4-BE49-F238E27FC236}">
                <a16:creationId xmlns:a16="http://schemas.microsoft.com/office/drawing/2014/main" id="{78729640-F8A6-9F40-5354-43815A810DFA}"/>
              </a:ext>
            </a:extLst>
          </p:cNvPr>
          <p:cNvGraphicFramePr>
            <a:graphicFrameLocks noGrp="1"/>
          </p:cNvGraphicFramePr>
          <p:nvPr>
            <p:ph idx="1"/>
            <p:extLst>
              <p:ext uri="{D42A27DB-BD31-4B8C-83A1-F6EECF244321}">
                <p14:modId xmlns:p14="http://schemas.microsoft.com/office/powerpoint/2010/main" val="8834278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E673-FA0C-E8E9-9BA1-73781F1E165F}"/>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B6806491-8FD5-DC7B-AC62-920A9266651D}"/>
              </a:ext>
            </a:extLst>
          </p:cNvPr>
          <p:cNvSpPr>
            <a:spLocks noGrp="1"/>
          </p:cNvSpPr>
          <p:nvPr>
            <p:ph idx="1"/>
          </p:nvPr>
        </p:nvSpPr>
        <p:spPr/>
        <p:txBody>
          <a:bodyPr/>
          <a:lstStyle/>
          <a:p>
            <a:pPr marL="0" indent="0">
              <a:buNone/>
            </a:pPr>
            <a:r>
              <a:rPr lang="en-US" sz="2400" dirty="0"/>
              <a:t>The source code and all supporting material – including this presentation </a:t>
            </a:r>
            <a:r>
              <a:rPr lang="en-US" sz="2400"/>
              <a:t>- are </a:t>
            </a:r>
            <a:r>
              <a:rPr lang="en-US" sz="2400" dirty="0"/>
              <a:t>available under:</a:t>
            </a:r>
          </a:p>
          <a:p>
            <a:pPr marL="0" indent="0">
              <a:buNone/>
            </a:pPr>
            <a:r>
              <a:rPr lang="en-US" sz="2400" dirty="0">
                <a:hlinkClick r:id="rId2"/>
              </a:rPr>
              <a:t>https://github.com/darvat/ecomm-shopping-analysis-opit</a:t>
            </a:r>
            <a:r>
              <a:rPr lang="en-US" sz="2400" dirty="0"/>
              <a:t> </a:t>
            </a:r>
            <a:br>
              <a:rPr lang="en-US" dirty="0"/>
            </a:br>
            <a:endParaRPr lang="en-US" dirty="0"/>
          </a:p>
        </p:txBody>
      </p:sp>
    </p:spTree>
    <p:extLst>
      <p:ext uri="{BB962C8B-B14F-4D97-AF65-F5344CB8AC3E}">
        <p14:creationId xmlns:p14="http://schemas.microsoft.com/office/powerpoint/2010/main" val="19244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GB" sz="4700"/>
              <a:t>Dataset Overview</a:t>
            </a:r>
          </a:p>
        </p:txBody>
      </p:sp>
      <p:pic>
        <p:nvPicPr>
          <p:cNvPr id="5" name="Picture 4" descr="Graph">
            <a:extLst>
              <a:ext uri="{FF2B5EF4-FFF2-40B4-BE49-F238E27FC236}">
                <a16:creationId xmlns:a16="http://schemas.microsoft.com/office/drawing/2014/main" id="{26B3BB81-4A25-B421-7901-CE0F4177392E}"/>
              </a:ext>
            </a:extLst>
          </p:cNvPr>
          <p:cNvPicPr>
            <a:picLocks noChangeAspect="1"/>
          </p:cNvPicPr>
          <p:nvPr/>
        </p:nvPicPr>
        <p:blipFill>
          <a:blip r:embed="rId2"/>
          <a:srcRect l="28450" r="39716"/>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73321" y="2706624"/>
            <a:ext cx="4688333" cy="3483864"/>
          </a:xfrm>
        </p:spPr>
        <p:txBody>
          <a:bodyPr>
            <a:normAutofit/>
          </a:bodyPr>
          <a:lstStyle/>
          <a:p>
            <a:endParaRPr lang="en-IE" sz="1900"/>
          </a:p>
          <a:p>
            <a:pPr>
              <a:defRPr sz="1800"/>
            </a:pPr>
            <a:r>
              <a:rPr lang="en-IE" sz="1900"/>
              <a:t>Dataset: UCI Online Shoppers Purchasing Intention</a:t>
            </a:r>
          </a:p>
          <a:p>
            <a:pPr>
              <a:defRPr sz="1800"/>
            </a:pPr>
            <a:r>
              <a:rPr lang="en-IE" sz="1900"/>
              <a:t>12,330 sessions with 18 features</a:t>
            </a:r>
          </a:p>
          <a:p>
            <a:pPr>
              <a:defRPr sz="1800"/>
            </a:pPr>
            <a:r>
              <a:rPr lang="en-IE" sz="1900"/>
              <a:t>Includes behavioral, technical, and temporal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a:lnSpc>
                <a:spcPct val="90000"/>
              </a:lnSpc>
            </a:pPr>
            <a:r>
              <a:rPr lang="en-GB" sz="4000"/>
              <a:t>EDA – Class Imbalance</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a:lnSpc>
                <a:spcPct val="90000"/>
              </a:lnSpc>
            </a:pPr>
            <a:endParaRPr lang="en-IE" sz="1500"/>
          </a:p>
          <a:p>
            <a:pPr>
              <a:lnSpc>
                <a:spcPct val="90000"/>
              </a:lnSpc>
              <a:defRPr sz="1800"/>
            </a:pPr>
            <a:r>
              <a:rPr lang="en-IE" sz="1500"/>
              <a:t>Only ~15.5% of sessions end in a purchase</a:t>
            </a:r>
          </a:p>
          <a:p>
            <a:pPr>
              <a:lnSpc>
                <a:spcPct val="90000"/>
              </a:lnSpc>
              <a:defRPr sz="1800"/>
            </a:pPr>
            <a:r>
              <a:rPr lang="en-IE" sz="1500"/>
              <a:t>Severe imbalance → model could bias toward predicting 'no purchase'</a:t>
            </a:r>
          </a:p>
          <a:p>
            <a:pPr>
              <a:lnSpc>
                <a:spcPct val="90000"/>
              </a:lnSpc>
              <a:defRPr sz="1800"/>
            </a:pPr>
            <a:r>
              <a:rPr lang="en-IE" sz="1500"/>
              <a:t>Justifies the use of SMOTE</a:t>
            </a:r>
          </a:p>
          <a:p>
            <a:pPr lvl="1">
              <a:lnSpc>
                <a:spcPct val="90000"/>
              </a:lnSpc>
              <a:defRPr sz="1800"/>
            </a:pPr>
            <a:r>
              <a:rPr lang="en-IE" sz="1500"/>
              <a:t>This helps mitigate issues arising from class imbalance</a:t>
            </a:r>
          </a:p>
          <a:p>
            <a:pPr lvl="1">
              <a:lnSpc>
                <a:spcPct val="90000"/>
              </a:lnSpc>
              <a:defRPr sz="1800"/>
            </a:pPr>
            <a:r>
              <a:rPr lang="en-IE" sz="1500"/>
              <a:t>Integrated into the pipeline to oversample the minority class</a:t>
            </a:r>
          </a:p>
        </p:txBody>
      </p:sp>
      <p:pic>
        <p:nvPicPr>
          <p:cNvPr id="1026" name="Picture 2">
            <a:extLst>
              <a:ext uri="{FF2B5EF4-FFF2-40B4-BE49-F238E27FC236}">
                <a16:creationId xmlns:a16="http://schemas.microsoft.com/office/drawing/2014/main" id="{D9B2A02E-2D60-556F-1AD5-CF76B37F43B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603829"/>
            <a:ext cx="5177790" cy="3650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2571750" cy="1719072"/>
          </a:xfrm>
        </p:spPr>
        <p:txBody>
          <a:bodyPr anchor="b">
            <a:normAutofit/>
          </a:bodyPr>
          <a:lstStyle/>
          <a:p>
            <a:pPr>
              <a:lnSpc>
                <a:spcPct val="90000"/>
              </a:lnSpc>
            </a:pPr>
            <a:r>
              <a:rPr lang="en-GB" sz="3300"/>
              <a:t>EDA – Heavily Skewed Distributions</a:t>
            </a:r>
          </a:p>
        </p:txBody>
      </p:sp>
      <p:sp>
        <p:nvSpPr>
          <p:cNvPr id="206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807208"/>
            <a:ext cx="2571750" cy="3410712"/>
          </a:xfrm>
        </p:spPr>
        <p:txBody>
          <a:bodyPr anchor="t">
            <a:normAutofit/>
          </a:bodyPr>
          <a:lstStyle/>
          <a:p>
            <a:pPr>
              <a:lnSpc>
                <a:spcPct val="90000"/>
              </a:lnSpc>
            </a:pPr>
            <a:endParaRPr lang="en-IE" sz="1800"/>
          </a:p>
          <a:p>
            <a:pPr>
              <a:lnSpc>
                <a:spcPct val="90000"/>
              </a:lnSpc>
              <a:defRPr sz="1800"/>
            </a:pPr>
            <a:r>
              <a:rPr lang="en-IE" sz="1800"/>
              <a:t>Most numerical features (e.g. Administrative, informational, ProductRelated, and their durations), show a concentration of sessions at lower values, with a small subset extending to very high values</a:t>
            </a:r>
          </a:p>
          <a:p>
            <a:pPr>
              <a:lnSpc>
                <a:spcPct val="90000"/>
              </a:lnSpc>
              <a:defRPr sz="1800"/>
            </a:pPr>
            <a:endParaRPr lang="en-IE" sz="1800"/>
          </a:p>
        </p:txBody>
      </p:sp>
      <p:pic>
        <p:nvPicPr>
          <p:cNvPr id="2054" name="Picture 6">
            <a:extLst>
              <a:ext uri="{FF2B5EF4-FFF2-40B4-BE49-F238E27FC236}">
                <a16:creationId xmlns:a16="http://schemas.microsoft.com/office/drawing/2014/main" id="{04A7C6D6-F325-F3E0-6824-6574CB149E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153796" y="1234185"/>
            <a:ext cx="5813431" cy="45926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F487EF-956C-3BA7-8D70-432933023AE4}"/>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CBFE74-E587-04A7-A546-93F43BFFE0C7}"/>
              </a:ext>
            </a:extLst>
          </p:cNvPr>
          <p:cNvSpPr>
            <a:spLocks noGrp="1"/>
          </p:cNvSpPr>
          <p:nvPr>
            <p:ph type="title"/>
          </p:nvPr>
        </p:nvSpPr>
        <p:spPr>
          <a:xfrm>
            <a:off x="473202" y="639520"/>
            <a:ext cx="2571750" cy="1719072"/>
          </a:xfrm>
        </p:spPr>
        <p:txBody>
          <a:bodyPr anchor="b">
            <a:normAutofit/>
          </a:bodyPr>
          <a:lstStyle/>
          <a:p>
            <a:r>
              <a:rPr lang="en-GB" sz="4700"/>
              <a:t>EDA – Outliers</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B46BF8C-4C0B-FCD6-36A6-51D02739E30D}"/>
              </a:ext>
            </a:extLst>
          </p:cNvPr>
          <p:cNvSpPr>
            <a:spLocks noGrp="1"/>
          </p:cNvSpPr>
          <p:nvPr>
            <p:ph idx="1"/>
          </p:nvPr>
        </p:nvSpPr>
        <p:spPr>
          <a:xfrm>
            <a:off x="473202" y="2807208"/>
            <a:ext cx="2571750" cy="3410712"/>
          </a:xfrm>
        </p:spPr>
        <p:txBody>
          <a:bodyPr anchor="t">
            <a:normAutofit/>
          </a:bodyPr>
          <a:lstStyle/>
          <a:p>
            <a:pPr>
              <a:lnSpc>
                <a:spcPct val="90000"/>
              </a:lnSpc>
            </a:pPr>
            <a:endParaRPr lang="en-IE" sz="1200"/>
          </a:p>
          <a:p>
            <a:pPr>
              <a:lnSpc>
                <a:spcPct val="90000"/>
              </a:lnSpc>
              <a:defRPr sz="1800"/>
            </a:pPr>
            <a:r>
              <a:rPr lang="en-IE" sz="1200"/>
              <a:t>Boxplots reveal that a few sessions exhibit exceptionally large numbers of page visits or durations</a:t>
            </a:r>
          </a:p>
          <a:p>
            <a:pPr lvl="1">
              <a:lnSpc>
                <a:spcPct val="90000"/>
              </a:lnSpc>
              <a:defRPr sz="1800"/>
            </a:pPr>
            <a:r>
              <a:rPr lang="en-IE" sz="1200"/>
              <a:t>This leads to special consideration (robust scaling or outlier removal)</a:t>
            </a:r>
          </a:p>
          <a:p>
            <a:pPr>
              <a:lnSpc>
                <a:spcPct val="90000"/>
              </a:lnSpc>
              <a:defRPr sz="1800"/>
            </a:pPr>
            <a:r>
              <a:rPr lang="en-IE" sz="1200"/>
              <a:t>Given the skewness and outliers, transformations or robust methods may help improve model performance</a:t>
            </a:r>
          </a:p>
          <a:p>
            <a:pPr lvl="1">
              <a:lnSpc>
                <a:spcPct val="90000"/>
              </a:lnSpc>
              <a:defRPr sz="1800"/>
            </a:pPr>
            <a:r>
              <a:rPr lang="en-IE" sz="1200"/>
              <a:t>Additionally, the sparsity in some features (e.g. PageValues) will require careful consideration</a:t>
            </a:r>
          </a:p>
          <a:p>
            <a:pPr>
              <a:lnSpc>
                <a:spcPct val="90000"/>
              </a:lnSpc>
              <a:defRPr sz="1800"/>
            </a:pPr>
            <a:endParaRPr lang="en-IE" sz="1200"/>
          </a:p>
        </p:txBody>
      </p:sp>
      <p:pic>
        <p:nvPicPr>
          <p:cNvPr id="4098" name="Picture 2">
            <a:extLst>
              <a:ext uri="{FF2B5EF4-FFF2-40B4-BE49-F238E27FC236}">
                <a16:creationId xmlns:a16="http://schemas.microsoft.com/office/drawing/2014/main" id="{680529C8-53C3-73C1-D54C-6CB71417AB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357884"/>
            <a:ext cx="5177790" cy="4142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919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012CAB-B467-A1EA-2FC5-EEA2D9C4F0A6}"/>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A32EF3-9D93-2F19-6101-63ADC8226A41}"/>
              </a:ext>
            </a:extLst>
          </p:cNvPr>
          <p:cNvSpPr>
            <a:spLocks noGrp="1"/>
          </p:cNvSpPr>
          <p:nvPr>
            <p:ph type="title"/>
          </p:nvPr>
        </p:nvSpPr>
        <p:spPr>
          <a:xfrm>
            <a:off x="473202" y="639520"/>
            <a:ext cx="2571750" cy="1719072"/>
          </a:xfrm>
        </p:spPr>
        <p:txBody>
          <a:bodyPr anchor="b">
            <a:normAutofit/>
          </a:bodyPr>
          <a:lstStyle/>
          <a:p>
            <a:pPr>
              <a:lnSpc>
                <a:spcPct val="90000"/>
              </a:lnSpc>
            </a:pPr>
            <a:r>
              <a:rPr lang="en-GB" sz="2900"/>
              <a:t>EDA – Correlation</a:t>
            </a:r>
            <a:br>
              <a:rPr lang="en-GB" sz="2900"/>
            </a:br>
            <a:r>
              <a:rPr lang="en-GB" sz="2900"/>
              <a:t>Strongest Predictor</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843AFA-3A72-B835-4BE8-8CFFD851DBBE}"/>
              </a:ext>
            </a:extLst>
          </p:cNvPr>
          <p:cNvSpPr>
            <a:spLocks noGrp="1"/>
          </p:cNvSpPr>
          <p:nvPr>
            <p:ph idx="1"/>
          </p:nvPr>
        </p:nvSpPr>
        <p:spPr>
          <a:xfrm>
            <a:off x="473202" y="2807208"/>
            <a:ext cx="2571750" cy="3410712"/>
          </a:xfrm>
        </p:spPr>
        <p:txBody>
          <a:bodyPr anchor="t">
            <a:normAutofit/>
          </a:bodyPr>
          <a:lstStyle/>
          <a:p>
            <a:endParaRPr lang="en-IE" sz="1900" dirty="0"/>
          </a:p>
          <a:p>
            <a:pPr>
              <a:defRPr sz="1800"/>
            </a:pPr>
            <a:r>
              <a:rPr lang="en-IE" sz="1900" dirty="0" err="1"/>
              <a:t>PageValues</a:t>
            </a:r>
            <a:r>
              <a:rPr lang="en-IE" sz="1900" dirty="0"/>
              <a:t> shows the highest positive correlation with revenue</a:t>
            </a:r>
          </a:p>
          <a:p>
            <a:pPr lvl="1">
              <a:defRPr sz="1800"/>
            </a:pPr>
            <a:r>
              <a:rPr lang="en-IE" sz="1900" dirty="0"/>
              <a:t>Sessions with higher page values are more likely to result in a purchase</a:t>
            </a:r>
          </a:p>
        </p:txBody>
      </p:sp>
      <p:pic>
        <p:nvPicPr>
          <p:cNvPr id="2050" name="Picture 2">
            <a:extLst>
              <a:ext uri="{FF2B5EF4-FFF2-40B4-BE49-F238E27FC236}">
                <a16:creationId xmlns:a16="http://schemas.microsoft.com/office/drawing/2014/main" id="{D98635E7-C5DB-7127-F3EA-CFE356DABF8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034272"/>
            <a:ext cx="5177790" cy="478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772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39EBCE-2BCC-37C8-C085-30CAFA75468D}"/>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C2B30-9EA8-4E71-9BA7-501251F36086}"/>
              </a:ext>
            </a:extLst>
          </p:cNvPr>
          <p:cNvSpPr>
            <a:spLocks noGrp="1"/>
          </p:cNvSpPr>
          <p:nvPr>
            <p:ph type="title"/>
          </p:nvPr>
        </p:nvSpPr>
        <p:spPr>
          <a:xfrm>
            <a:off x="473202" y="639520"/>
            <a:ext cx="2571750" cy="1719072"/>
          </a:xfrm>
        </p:spPr>
        <p:txBody>
          <a:bodyPr anchor="b">
            <a:normAutofit/>
          </a:bodyPr>
          <a:lstStyle/>
          <a:p>
            <a:pPr>
              <a:lnSpc>
                <a:spcPct val="90000"/>
              </a:lnSpc>
            </a:pPr>
            <a:r>
              <a:rPr lang="en-GB" sz="2900"/>
              <a:t>EDA – Correlation</a:t>
            </a:r>
            <a:br>
              <a:rPr lang="en-GB" sz="2900"/>
            </a:br>
            <a:r>
              <a:rPr lang="en-GB" sz="2900"/>
              <a:t>Moderate Associations</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3E18351-D254-B080-3FC9-B5B32F6A0EAB}"/>
              </a:ext>
            </a:extLst>
          </p:cNvPr>
          <p:cNvSpPr>
            <a:spLocks noGrp="1"/>
          </p:cNvSpPr>
          <p:nvPr>
            <p:ph idx="1"/>
          </p:nvPr>
        </p:nvSpPr>
        <p:spPr>
          <a:xfrm>
            <a:off x="473202" y="2807208"/>
            <a:ext cx="2571750" cy="3410712"/>
          </a:xfrm>
        </p:spPr>
        <p:txBody>
          <a:bodyPr anchor="t">
            <a:normAutofit/>
          </a:bodyPr>
          <a:lstStyle/>
          <a:p>
            <a:pPr>
              <a:lnSpc>
                <a:spcPct val="90000"/>
              </a:lnSpc>
            </a:pPr>
            <a:endParaRPr lang="en-IE" sz="1600"/>
          </a:p>
          <a:p>
            <a:pPr>
              <a:lnSpc>
                <a:spcPct val="90000"/>
              </a:lnSpc>
              <a:defRPr sz="1800"/>
            </a:pPr>
            <a:r>
              <a:rPr lang="en-IE" sz="1600"/>
              <a:t>ProductRelated and ProductRelated_Duration also exhibit moderate positive correlations with revenue</a:t>
            </a:r>
          </a:p>
          <a:p>
            <a:pPr lvl="1">
              <a:lnSpc>
                <a:spcPct val="90000"/>
              </a:lnSpc>
              <a:defRPr sz="1800"/>
            </a:pPr>
            <a:r>
              <a:rPr lang="en-IE" sz="1600"/>
              <a:t>In line with intuition, browsing more product pages or more time on site indicates greater purchase likelihood</a:t>
            </a:r>
          </a:p>
        </p:txBody>
      </p:sp>
      <p:pic>
        <p:nvPicPr>
          <p:cNvPr id="2050" name="Picture 2">
            <a:extLst>
              <a:ext uri="{FF2B5EF4-FFF2-40B4-BE49-F238E27FC236}">
                <a16:creationId xmlns:a16="http://schemas.microsoft.com/office/drawing/2014/main" id="{9BFC1FC2-A289-FA1B-326D-51C6CF6E050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034272"/>
            <a:ext cx="5177790" cy="478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925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95470E-1286-BB29-704C-8776F932F193}"/>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9EF2C-950C-7488-0059-6743693FDEE4}"/>
              </a:ext>
            </a:extLst>
          </p:cNvPr>
          <p:cNvSpPr>
            <a:spLocks noGrp="1"/>
          </p:cNvSpPr>
          <p:nvPr>
            <p:ph type="title"/>
          </p:nvPr>
        </p:nvSpPr>
        <p:spPr>
          <a:xfrm>
            <a:off x="473202" y="639520"/>
            <a:ext cx="2571750" cy="1719072"/>
          </a:xfrm>
        </p:spPr>
        <p:txBody>
          <a:bodyPr anchor="b">
            <a:normAutofit/>
          </a:bodyPr>
          <a:lstStyle/>
          <a:p>
            <a:pPr>
              <a:lnSpc>
                <a:spcPct val="90000"/>
              </a:lnSpc>
            </a:pPr>
            <a:r>
              <a:rPr lang="en-GB" sz="2900"/>
              <a:t>EDA – Correlation</a:t>
            </a:r>
            <a:br>
              <a:rPr lang="en-GB" sz="2900"/>
            </a:br>
            <a:r>
              <a:rPr lang="en-GB" sz="2900"/>
              <a:t>Negative Correlations</a:t>
            </a:r>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AD9EE9-7CBD-22B1-279F-1BDA24B09956}"/>
              </a:ext>
            </a:extLst>
          </p:cNvPr>
          <p:cNvSpPr>
            <a:spLocks noGrp="1"/>
          </p:cNvSpPr>
          <p:nvPr>
            <p:ph idx="1"/>
          </p:nvPr>
        </p:nvSpPr>
        <p:spPr>
          <a:xfrm>
            <a:off x="473202" y="2807208"/>
            <a:ext cx="2571750" cy="3410712"/>
          </a:xfrm>
        </p:spPr>
        <p:txBody>
          <a:bodyPr anchor="t">
            <a:normAutofit/>
          </a:bodyPr>
          <a:lstStyle/>
          <a:p>
            <a:pPr>
              <a:lnSpc>
                <a:spcPct val="90000"/>
              </a:lnSpc>
            </a:pPr>
            <a:endParaRPr lang="en-IE" sz="1500"/>
          </a:p>
          <a:p>
            <a:pPr>
              <a:lnSpc>
                <a:spcPct val="90000"/>
              </a:lnSpc>
              <a:defRPr sz="1800"/>
            </a:pPr>
            <a:r>
              <a:rPr lang="en-IE" sz="1500"/>
              <a:t>BounceRates and ExitRates have a negative relationship with Revenue</a:t>
            </a:r>
          </a:p>
          <a:p>
            <a:pPr lvl="1">
              <a:lnSpc>
                <a:spcPct val="90000"/>
              </a:lnSpc>
              <a:defRPr sz="1800"/>
            </a:pPr>
            <a:r>
              <a:rPr lang="en-IE" sz="1500"/>
              <a:t>Also aligns with intuition, higher bounce rates suggest lower engagement</a:t>
            </a:r>
          </a:p>
          <a:p>
            <a:pPr lvl="1">
              <a:lnSpc>
                <a:spcPct val="90000"/>
              </a:lnSpc>
              <a:defRPr sz="1800"/>
            </a:pPr>
            <a:r>
              <a:rPr lang="en-IE" sz="1500"/>
              <a:t>In short, EDA confirms our intuition that less engagement means less purchases, more engagement means more purchases</a:t>
            </a:r>
          </a:p>
        </p:txBody>
      </p:sp>
      <p:pic>
        <p:nvPicPr>
          <p:cNvPr id="2050" name="Picture 2">
            <a:extLst>
              <a:ext uri="{FF2B5EF4-FFF2-40B4-BE49-F238E27FC236}">
                <a16:creationId xmlns:a16="http://schemas.microsoft.com/office/drawing/2014/main" id="{42DD3BF7-3EA1-3739-15B8-0CA87A8EF6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1034272"/>
            <a:ext cx="5177790" cy="4789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78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1338</Words>
  <Application>Microsoft Office PowerPoint</Application>
  <PresentationFormat>On-screen Show (4:3)</PresentationFormat>
  <Paragraphs>120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system-ui</vt:lpstr>
      <vt:lpstr>Office Theme</vt:lpstr>
      <vt:lpstr>Predicting Online Shoppers’ Purchasing Intention</vt:lpstr>
      <vt:lpstr>Problem Statement</vt:lpstr>
      <vt:lpstr>Dataset Overview</vt:lpstr>
      <vt:lpstr>EDA – Class Imbalance</vt:lpstr>
      <vt:lpstr>EDA – Heavily Skewed Distributions</vt:lpstr>
      <vt:lpstr>EDA – Outliers</vt:lpstr>
      <vt:lpstr>EDA – Correlation Strongest Predictor</vt:lpstr>
      <vt:lpstr>EDA – Correlation Moderate Associations</vt:lpstr>
      <vt:lpstr>EDA – Correlation Negative Correlations</vt:lpstr>
      <vt:lpstr>Data Preprocessing</vt:lpstr>
      <vt:lpstr>Data Preprocessing</vt:lpstr>
      <vt:lpstr>Data Preprocessing</vt:lpstr>
      <vt:lpstr>Data Preprocessing</vt:lpstr>
      <vt:lpstr>Handling Class Imbalance</vt:lpstr>
      <vt:lpstr>Handling Class Imbalance</vt:lpstr>
      <vt:lpstr>Hyperparameter Tuning</vt:lpstr>
      <vt:lpstr>Logistic Regression</vt:lpstr>
      <vt:lpstr>Random Forest</vt:lpstr>
      <vt:lpstr>Conclusion</vt:lpstr>
      <vt:lpstr>Real World Use Cases</vt:lpstr>
      <vt:lpstr>Appendix</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Tamas Darvas</cp:lastModifiedBy>
  <cp:revision>6</cp:revision>
  <dcterms:created xsi:type="dcterms:W3CDTF">2013-01-27T09:14:16Z</dcterms:created>
  <dcterms:modified xsi:type="dcterms:W3CDTF">2025-04-03T16:53:06Z</dcterms:modified>
  <cp:category/>
</cp:coreProperties>
</file>