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61" r:id="rId8"/>
    <p:sldId id="262" r:id="rId9"/>
    <p:sldId id="266" r:id="rId10"/>
    <p:sldId id="267" r:id="rId11"/>
    <p:sldId id="268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7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5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3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0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33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5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1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AA5C29-305B-4BDA-AD2E-4EA11E4BA957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E7AEAC-AE45-4DAF-9695-BE0837C0F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ph9rnwkjao72k60/RL_LAK_22%20%2814%29.pdf?dl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0A9575-6034-4FCA-B6AE-D31A8DEF95FC}"/>
              </a:ext>
            </a:extLst>
          </p:cNvPr>
          <p:cNvSpPr txBox="1"/>
          <p:nvPr/>
        </p:nvSpPr>
        <p:spPr>
          <a:xfrm>
            <a:off x="132907" y="562420"/>
            <a:ext cx="119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bg1"/>
                </a:solidFill>
                <a:effectLst/>
                <a:latin typeface="Times New Roman Regular"/>
                <a:ea typeface="宋体" panose="02010600030101010101" pitchFamily="2" charset="-122"/>
              </a:rPr>
              <a:t>Project: Using AI and Machine Learning to Improve Learning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3A8F4-4270-4C99-94DF-53CA3CF6F22C}"/>
              </a:ext>
            </a:extLst>
          </p:cNvPr>
          <p:cNvSpPr txBox="1"/>
          <p:nvPr/>
        </p:nvSpPr>
        <p:spPr>
          <a:xfrm>
            <a:off x="3823290" y="5056661"/>
            <a:ext cx="454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By Liu </a:t>
            </a:r>
            <a:r>
              <a:rPr lang="en-US" altLang="zh-CN" sz="2800" b="1" dirty="0" err="1">
                <a:solidFill>
                  <a:schemeClr val="bg1"/>
                </a:solidFill>
              </a:rPr>
              <a:t>Rongxing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FE78CE-091C-416D-A3C3-2A6F48B0C51F}"/>
              </a:ext>
            </a:extLst>
          </p:cNvPr>
          <p:cNvSpPr txBox="1"/>
          <p:nvPr/>
        </p:nvSpPr>
        <p:spPr>
          <a:xfrm>
            <a:off x="721243" y="3009595"/>
            <a:ext cx="1011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Focus: Supporting students’ learning in Educational Technologies</a:t>
            </a:r>
            <a:endParaRPr lang="zh-CN" altLang="en-US" sz="28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815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6A0B15-BA50-4673-A3C2-9F7D64CAF5CA}"/>
              </a:ext>
            </a:extLst>
          </p:cNvPr>
          <p:cNvSpPr txBox="1"/>
          <p:nvPr/>
        </p:nvSpPr>
        <p:spPr>
          <a:xfrm>
            <a:off x="2119423" y="1942952"/>
            <a:ext cx="7953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imes New Roman Regular"/>
              </a:rPr>
              <a:t>Thank you!</a:t>
            </a:r>
            <a:endParaRPr lang="zh-CN" altLang="en-US" sz="8000" b="1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12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70A954-1F22-473A-B02B-879C1BA8BF93}"/>
              </a:ext>
            </a:extLst>
          </p:cNvPr>
          <p:cNvSpPr txBox="1"/>
          <p:nvPr/>
        </p:nvSpPr>
        <p:spPr>
          <a:xfrm>
            <a:off x="191386" y="212651"/>
            <a:ext cx="9856381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 Regular"/>
              </a:rPr>
              <a:t>References: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Segal,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"A difficulty ranking approach to personalization in E-learning."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International Journal of Human-Computer Studies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 130 (2019): 261-272.</a:t>
            </a:r>
            <a:endParaRPr lang="en-US" altLang="zh-CN" sz="4000" b="1" dirty="0">
              <a:solidFill>
                <a:schemeClr val="bg1"/>
              </a:solidFill>
              <a:effectLst/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David, Yossi Ben,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Segal, and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Ya'akov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Gal. "Sequencing educational content in classrooms using Bayesian knowledge tracing."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Proceedings of the sixth international conference on Learning Analytics &amp; Knowledge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. 2016.</a:t>
            </a:r>
            <a:endParaRPr lang="en-US" altLang="zh-CN" sz="4000" b="1" dirty="0">
              <a:solidFill>
                <a:schemeClr val="bg1"/>
              </a:solidFill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Segal,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Avi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"Combining Difficulty Ranking with Multi-Armed Bandits to Sequence Educational Content." </a:t>
            </a:r>
            <a:r>
              <a:rPr lang="en-US" altLang="zh-CN" sz="1800" i="1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arXiv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 e-prints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 (2018): arXiv-1804.</a:t>
            </a:r>
            <a:endParaRPr lang="en-US" altLang="zh-CN" sz="4000" b="1" dirty="0">
              <a:solidFill>
                <a:schemeClr val="bg1"/>
              </a:solidFill>
              <a:effectLst/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 Regular"/>
                <a:cs typeface="Times New Roman" panose="02020603050405020304" pitchFamily="18" charset="0"/>
                <a:hlinkClick r:id="rId2"/>
              </a:rPr>
              <a:t>https://www.dropbox.com/s/ph9rnwkjao72k60/RL_LAK_22%20%2814%29.pdf?dl=0</a:t>
            </a:r>
            <a:r>
              <a:rPr lang="en-US" altLang="zh-CN" sz="1800" dirty="0">
                <a:effectLst/>
                <a:latin typeface="Times New Roman Regular"/>
                <a:cs typeface="Times New Roman" panose="02020603050405020304" pitchFamily="18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Times New Roman Regular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Choi,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Youngduck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, et al. "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Ednet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: A large-scale hierarchical dataset in education." </a:t>
            </a:r>
            <a:r>
              <a:rPr lang="en-US" altLang="zh-CN" sz="1800" i="1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International Conference on Artificial Intelligence in Education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 Regular"/>
                <a:cs typeface="Arial" panose="020B0604020202020204" pitchFamily="34" charset="0"/>
              </a:rPr>
              <a:t>. Springer, Cham, 2020.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Stamper, J., Niculescu-</a:t>
            </a:r>
            <a:r>
              <a:rPr lang="en-US" altLang="zh-CN" dirty="0" err="1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Mizil</a:t>
            </a:r>
            <a:r>
              <a:rPr lang="en-US" altLang="zh-CN" dirty="0">
                <a:solidFill>
                  <a:schemeClr val="bg1"/>
                </a:solidFill>
                <a:effectLst/>
                <a:latin typeface="Times New Roman Regular"/>
                <a:cs typeface="Arial" panose="020B0604020202020204" pitchFamily="34" charset="0"/>
              </a:rPr>
              <a:t>, A., Ritter, S., Gordon, G.J., &amp; Koedinger, K.R. (2010). [Data set name]. [Challenge/Development] data set from KDD Cup 2010 Educational Data Mining Challenge. Find it at http://pslcdatashop.web.cmu.edu/KDDCup/downloads.jsp</a:t>
            </a:r>
          </a:p>
          <a:p>
            <a:pPr marL="742950" indent="-742950">
              <a:buFont typeface="+mj-lt"/>
              <a:buAutoNum type="arabicPeriod"/>
            </a:pPr>
            <a:endParaRPr lang="zh-CN" altLang="en-US" sz="4000" b="1" dirty="0">
              <a:solidFill>
                <a:schemeClr val="bg1"/>
              </a:solidFill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999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8819D2-0E8D-4E41-8701-65E0CAE1A652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Week 6-10: Implementation of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 Regular"/>
              <a:ea typeface="幼圆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8DB7F9-7C7C-488B-8145-990BA7AC870A}"/>
                  </a:ext>
                </a:extLst>
              </p:cNvPr>
              <p:cNvSpPr txBox="1"/>
              <p:nvPr/>
            </p:nvSpPr>
            <p:spPr>
              <a:xfrm>
                <a:off x="361506" y="1541721"/>
                <a:ext cx="9569303" cy="345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Cold-Start Problem: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When new students join the system, we have little information about the students, which makes it harder to infer question rankings for them.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Incorporate a prior score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𝑝𝑟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 for every question by averaging the scores of other students who have attempted it.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The difference between the prior score for a question pair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 Regular"/>
                    <a:ea typeface="幼圆" panose="02010509060101010101" pitchFamily="49" charset="-122"/>
                    <a:cs typeface="+mn-cs"/>
                  </a:rPr>
                  <a:t> can be used as a proxy for the pair-wise ranking between these two questions.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8DB7F9-7C7C-488B-8145-990BA7AC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6" y="1541721"/>
                <a:ext cx="9569303" cy="3453318"/>
              </a:xfrm>
              <a:prstGeom prst="rect">
                <a:avLst/>
              </a:prstGeom>
              <a:blipFill>
                <a:blip r:embed="rId2"/>
                <a:stretch>
                  <a:fillRect l="-1274" b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67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8819D2-0E8D-4E41-8701-65E0CAE1A652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Week 6-10: Implementation of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 Regular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8DB7F9-7C7C-488B-8145-990BA7AC870A}"/>
              </a:ext>
            </a:extLst>
          </p:cNvPr>
          <p:cNvSpPr txBox="1"/>
          <p:nvPr/>
        </p:nvSpPr>
        <p:spPr>
          <a:xfrm>
            <a:off x="361506" y="1541721"/>
            <a:ext cx="9569303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Results and analysis: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Randomly take 50 students, remove 90% of their training data. Compare the performance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EduRank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 with and without cold-start problem addressed.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The average AP score is 0.49 without incorporating prior scores and 0.52 with prior scores.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Regular"/>
                <a:ea typeface="幼圆" panose="02010509060101010101" pitchFamily="49" charset="-122"/>
                <a:cs typeface="+mn-cs"/>
              </a:rPr>
              <a:t>Addressing cold-start problem leads to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8172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5F7AD-2216-456A-9301-4B596186B75A}"/>
              </a:ext>
            </a:extLst>
          </p:cNvPr>
          <p:cNvSpPr txBox="1"/>
          <p:nvPr/>
        </p:nvSpPr>
        <p:spPr>
          <a:xfrm>
            <a:off x="336698" y="1307805"/>
            <a:ext cx="8265042" cy="270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Idea is two-fold: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 Regular"/>
                <a:ea typeface="等线" panose="02010600030101010101" pitchFamily="2" charset="-122"/>
              </a:rPr>
              <a:t>• Build tools for modelling students when solving math problems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 Regular"/>
                <a:ea typeface="等线" panose="02010600030101010101" pitchFamily="2" charset="-122"/>
              </a:rPr>
              <a:t>• Use the model to predict their performance and sequence problems to students optimally, such that their learning grows over time.</a:t>
            </a:r>
            <a:endParaRPr lang="en-US" altLang="zh-CN" sz="20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61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A243D2-6C2E-47AE-99FA-64836C94161D}"/>
              </a:ext>
            </a:extLst>
          </p:cNvPr>
          <p:cNvSpPr txBox="1"/>
          <p:nvPr/>
        </p:nvSpPr>
        <p:spPr>
          <a:xfrm>
            <a:off x="2541181" y="297711"/>
            <a:ext cx="678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1-5: Literature Review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C900FC-2846-49BA-B722-6140C8011EE5}"/>
              </a:ext>
            </a:extLst>
          </p:cNvPr>
          <p:cNvSpPr txBox="1"/>
          <p:nvPr/>
        </p:nvSpPr>
        <p:spPr>
          <a:xfrm>
            <a:off x="425303" y="1339703"/>
            <a:ext cx="86655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Bayesian Knowledge Tracing:  </a:t>
            </a:r>
            <a:r>
              <a:rPr lang="en-US" altLang="zh-CN" sz="2000" dirty="0">
                <a:effectLst/>
                <a:latin typeface="Times New Roman Regular"/>
                <a:cs typeface="Times New Roman" panose="02020603050405020304" pitchFamily="18" charset="0"/>
              </a:rPr>
              <a:t>The algorithm is based on a Bayesian Knowledge Tracing (BKT) model that incorporates partial credit scores, reasoning about multiple attempts to solve problems, and integrating item difficulty. </a:t>
            </a:r>
            <a:endParaRPr lang="zh-CN" altLang="en-US" sz="2000" dirty="0">
              <a:latin typeface="Times New Roman Regula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AF3B6A-C653-40AA-994B-084E9DB2317C}"/>
              </a:ext>
            </a:extLst>
          </p:cNvPr>
          <p:cNvSpPr txBox="1"/>
          <p:nvPr/>
        </p:nvSpPr>
        <p:spPr>
          <a:xfrm>
            <a:off x="425303" y="2890391"/>
            <a:ext cx="8623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Difficulty Ranking Approach: </a:t>
            </a:r>
            <a:r>
              <a:rPr lang="en-US" altLang="zh-CN" sz="2000" dirty="0" err="1">
                <a:latin typeface="Times New Roman Regular"/>
              </a:rPr>
              <a:t>EduRank</a:t>
            </a:r>
            <a:r>
              <a:rPr lang="en-US" altLang="zh-CN" sz="2000" dirty="0">
                <a:latin typeface="Times New Roman Regular"/>
              </a:rPr>
              <a:t> constructs a difficulty ranking for each student by aggregating the rankings of similar students using different aspects of their performance on common questions. It is a student modelling approach that focuses on understanding personalized difficulty.</a:t>
            </a:r>
            <a:endParaRPr lang="zh-CN" altLang="en-US" sz="2000" dirty="0">
              <a:latin typeface="Times New Roman Regular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A60B53-3DF6-47CB-AA4A-2311CCF53A00}"/>
              </a:ext>
            </a:extLst>
          </p:cNvPr>
          <p:cNvSpPr txBox="1"/>
          <p:nvPr/>
        </p:nvSpPr>
        <p:spPr>
          <a:xfrm>
            <a:off x="425303" y="4667693"/>
            <a:ext cx="8516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Multi-Armed Bandits:</a:t>
            </a:r>
            <a:r>
              <a:rPr lang="en-US" altLang="zh-CN" sz="2800" dirty="0">
                <a:latin typeface="Times New Roman Regular"/>
              </a:rPr>
              <a:t> </a:t>
            </a:r>
            <a:r>
              <a:rPr lang="en-US" altLang="zh-CN" sz="2000" dirty="0">
                <a:latin typeface="Times New Roman Regular"/>
              </a:rPr>
              <a:t>Given a set of target questions, MAPLE estimates the expected learning gains for each question and uses an exploration-exploitation strategy to choose the next question to pose to students.</a:t>
            </a:r>
            <a:endParaRPr lang="zh-CN" altLang="en-US" sz="20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09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A243D2-6C2E-47AE-99FA-64836C94161D}"/>
              </a:ext>
            </a:extLst>
          </p:cNvPr>
          <p:cNvSpPr txBox="1"/>
          <p:nvPr/>
        </p:nvSpPr>
        <p:spPr>
          <a:xfrm>
            <a:off x="2541181" y="297711"/>
            <a:ext cx="678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 Regular"/>
              </a:rPr>
              <a:t>Week 1-5: Literature Review</a:t>
            </a:r>
            <a:endParaRPr lang="zh-CN" altLang="en-US" sz="3600" b="1" dirty="0">
              <a:latin typeface="Times New Roman Regular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2F375-F900-4B61-9E5C-CA5A6B0138DF}"/>
              </a:ext>
            </a:extLst>
          </p:cNvPr>
          <p:cNvSpPr txBox="1"/>
          <p:nvPr/>
        </p:nvSpPr>
        <p:spPr>
          <a:xfrm>
            <a:off x="510363" y="1318437"/>
            <a:ext cx="8591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Reinforcement Learning: </a:t>
            </a:r>
            <a:r>
              <a:rPr lang="en-US" altLang="zh-CN" sz="2000" dirty="0">
                <a:latin typeface="Times New Roman Regular"/>
              </a:rPr>
              <a:t>This paper studies the use of Reinforcement Learning policies for optimizing the sequencing of learning materials to maximize learning as measured by expected future student performance.</a:t>
            </a:r>
            <a:endParaRPr lang="zh-CN" altLang="en-US" sz="2000" b="1" dirty="0">
              <a:solidFill>
                <a:schemeClr val="bg1"/>
              </a:solidFill>
              <a:latin typeface="Times New Roman Regula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55494-860F-4C44-BF46-DFA5F0ED1A1C}"/>
              </a:ext>
            </a:extLst>
          </p:cNvPr>
          <p:cNvSpPr txBox="1"/>
          <p:nvPr/>
        </p:nvSpPr>
        <p:spPr>
          <a:xfrm>
            <a:off x="510363" y="3742660"/>
            <a:ext cx="88250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Times New Roman Regular"/>
              </a:rPr>
              <a:t>EdNet</a:t>
            </a: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: </a:t>
            </a:r>
            <a:r>
              <a:rPr lang="en-US" altLang="zh-CN" sz="2000" dirty="0">
                <a:latin typeface="Times New Roman Regular"/>
              </a:rPr>
              <a:t>This paper introduces </a:t>
            </a:r>
            <a:r>
              <a:rPr lang="en-US" altLang="zh-CN" sz="2000" i="0" dirty="0" err="1">
                <a:effectLst/>
                <a:latin typeface="Times New Roman Regular"/>
              </a:rPr>
              <a:t>EdNet</a:t>
            </a:r>
            <a:r>
              <a:rPr lang="en-US" altLang="zh-CN" sz="2000" i="0" dirty="0">
                <a:effectLst/>
                <a:latin typeface="Times New Roman Regular"/>
              </a:rPr>
              <a:t>, a large-scale hierarchical dataset of diverse student activities</a:t>
            </a:r>
            <a:r>
              <a:rPr lang="en-US" altLang="zh-CN" sz="2000" b="0" i="0" dirty="0">
                <a:effectLst/>
                <a:latin typeface="Times New Roman Regular"/>
              </a:rPr>
              <a:t>. It contains four hierarchies with a total of 131,441,538 interactions from 784,309 students collected over more than 2 years.</a:t>
            </a:r>
            <a:endParaRPr lang="zh-CN" altLang="en-US" sz="2000" b="1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25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CB403E-7D49-401C-9181-D3918B5D0DA3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6-10: Implementation of </a:t>
            </a:r>
            <a:r>
              <a:rPr lang="en-US" altLang="zh-CN" sz="3600" dirty="0" err="1">
                <a:latin typeface="Times New Roman Regular"/>
              </a:rPr>
              <a:t>EduRank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1E72D-F112-4D48-B559-00EBE30E8637}"/>
              </a:ext>
            </a:extLst>
          </p:cNvPr>
          <p:cNvSpPr txBox="1"/>
          <p:nvPr/>
        </p:nvSpPr>
        <p:spPr>
          <a:xfrm>
            <a:off x="430617" y="3476847"/>
            <a:ext cx="9595885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Dataset:</a:t>
            </a:r>
            <a:r>
              <a:rPr lang="en-US" altLang="zh-CN" dirty="0">
                <a:latin typeface="Times New Roman Regular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Published by Pittsburgh Science of Learning Center in the KDD cup 2010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Contains about 800,000 answer attempts by 575 students collected during 2005-2006.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Data sparsity is about 99%.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227 MB in size</a:t>
            </a:r>
            <a:endParaRPr lang="zh-CN" altLang="en-US" sz="2000" dirty="0">
              <a:latin typeface="Times New Roman Regular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CB4104-4F53-48E4-A04A-06D386E7A743}"/>
              </a:ext>
            </a:extLst>
          </p:cNvPr>
          <p:cNvSpPr txBox="1"/>
          <p:nvPr/>
        </p:nvSpPr>
        <p:spPr>
          <a:xfrm>
            <a:off x="396949" y="1439013"/>
            <a:ext cx="6227135" cy="114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Goal: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 Regular"/>
                <a:ea typeface="等线" panose="02010600030101010101" pitchFamily="2" charset="-122"/>
              </a:rPr>
              <a:t>• Personalize questions by order of personalized difficulty</a:t>
            </a:r>
            <a:endParaRPr lang="zh-CN" altLang="en-US" sz="20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09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A470DE-21B4-4363-9785-E038AC5C8D7F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6-10: Implementation of </a:t>
            </a:r>
            <a:r>
              <a:rPr lang="en-US" altLang="zh-CN" sz="3600" dirty="0" err="1">
                <a:latin typeface="Times New Roman Regular"/>
              </a:rPr>
              <a:t>EduRank</a:t>
            </a:r>
            <a:endParaRPr lang="zh-CN" altLang="en-US" sz="3600" dirty="0">
              <a:latin typeface="Times New Roman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B826B4-E7AF-435B-A2C5-99CD3FFE013D}"/>
                  </a:ext>
                </a:extLst>
              </p:cNvPr>
              <p:cNvSpPr txBox="1"/>
              <p:nvPr/>
            </p:nvSpPr>
            <p:spPr>
              <a:xfrm>
                <a:off x="455428" y="1169580"/>
                <a:ext cx="11281144" cy="4483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 Regular"/>
                  </a:rPr>
                  <a:t>How </a:t>
                </a:r>
                <a:r>
                  <a:rPr lang="en-US" altLang="zh-CN" sz="2800" b="1" dirty="0" err="1">
                    <a:solidFill>
                      <a:schemeClr val="bg1"/>
                    </a:solidFill>
                    <a:latin typeface="Times New Roman Regular"/>
                  </a:rPr>
                  <a:t>EduRank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Times New Roman Regular"/>
                  </a:rPr>
                  <a:t> works: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For each student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Times New Roman Regular"/>
                  </a:rPr>
                  <a:t>, calculate the AP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 Regular"/>
                  </a:rPr>
                  <a:t> (a correlation metric that gives more weight to error over items that appear at higher positions in the reference ranking) between the student’s 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 Regular"/>
                  </a:rPr>
                  <a:t> and every other student’s 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 Regular"/>
                  </a:rPr>
                  <a:t>over the given question set L.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Calculate the relative voting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 Regular"/>
                  </a:rPr>
                  <a:t> of the given student set S for each pair of questions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 Regular"/>
                  </a:rPr>
                  <a:t> in L by summing over all AP scores, each of which is multiplied by the win score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,≺)</m:t>
                    </m:r>
                  </m:oMath>
                </a14:m>
                <a:r>
                  <a:rPr lang="en-US" altLang="zh-CN" sz="2000" dirty="0">
                    <a:latin typeface="Times New Roman Regular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Calculate the Copeland score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 Regular"/>
                  </a:rPr>
                  <a:t> </a:t>
                </a:r>
                <a:r>
                  <a:rPr lang="en-US" altLang="zh-CN" sz="2000" dirty="0">
                    <a:latin typeface="Times New Roman Regular"/>
                  </a:rPr>
                  <a:t>for each question in L by summing over the relative voting between q and every other question in L.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Rank questions in L by decreasing Copeland scores.</a:t>
                </a:r>
                <a:endParaRPr lang="zh-CN" altLang="en-US" sz="2000" dirty="0">
                  <a:latin typeface="Times New Roman Regular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B826B4-E7AF-435B-A2C5-99CD3FFE0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8" y="1169580"/>
                <a:ext cx="11281144" cy="4483920"/>
              </a:xfrm>
              <a:prstGeom prst="rect">
                <a:avLst/>
              </a:prstGeom>
              <a:blipFill>
                <a:blip r:embed="rId2"/>
                <a:stretch>
                  <a:fillRect l="-1135" b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31952-EADC-4CC3-B269-29A4237C7788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6-10: Implementation of </a:t>
            </a:r>
            <a:r>
              <a:rPr lang="en-US" altLang="zh-CN" sz="3600" dirty="0" err="1">
                <a:latin typeface="Times New Roman Regular"/>
              </a:rPr>
              <a:t>EduRank</a:t>
            </a:r>
            <a:endParaRPr lang="zh-CN" altLang="en-US" sz="3600" dirty="0">
              <a:latin typeface="Times New Roman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640FDE-F476-43A3-89C0-D939F5BEA5EC}"/>
                  </a:ext>
                </a:extLst>
              </p:cNvPr>
              <p:cNvSpPr txBox="1"/>
              <p:nvPr/>
            </p:nvSpPr>
            <p:spPr>
              <a:xfrm>
                <a:off x="308344" y="1658678"/>
                <a:ext cx="11281144" cy="393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 Regular"/>
                  </a:rPr>
                  <a:t>Implementation: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For each student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Times New Roman Regular"/>
                  </a:rPr>
                  <a:t>, infer a difficulty ranking based on grades, number of incorrect attempts and time taken.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Split the questions by half.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 Regular"/>
                  </a:rPr>
                  <a:t> used for training (inferred rankings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 Regular"/>
                  </a:rPr>
                  <a:t> given) and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 Regular"/>
                  </a:rPr>
                  <a:t> </a:t>
                </a:r>
                <a:r>
                  <a:rPr lang="en-US" altLang="zh-CN" sz="2000" dirty="0">
                    <a:latin typeface="Times New Roman Regular"/>
                  </a:rPr>
                  <a:t>used for testing (inferred rankings hidden). 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 Regular"/>
                  </a:rPr>
                  <a:t>For each student, use </a:t>
                </a:r>
                <a:r>
                  <a:rPr lang="en-US" altLang="zh-CN" sz="2000" dirty="0" err="1">
                    <a:latin typeface="Times New Roman Regular"/>
                  </a:rPr>
                  <a:t>EduRank</a:t>
                </a:r>
                <a:r>
                  <a:rPr lang="en-US" altLang="zh-CN" sz="2000" dirty="0">
                    <a:latin typeface="Times New Roman Regular"/>
                  </a:rPr>
                  <a:t> to calculate the rankings for second half of the questions. Then compare with the inferred ranking to see the performance. </a:t>
                </a:r>
                <a:endParaRPr lang="zh-CN" altLang="en-US" sz="2000" dirty="0">
                  <a:latin typeface="Times New Roman Regular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640FDE-F476-43A3-89C0-D939F5BE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4" y="1658678"/>
                <a:ext cx="11281144" cy="3938066"/>
              </a:xfrm>
              <a:prstGeom prst="rect">
                <a:avLst/>
              </a:prstGeom>
              <a:blipFill>
                <a:blip r:embed="rId2"/>
                <a:stretch>
                  <a:fillRect l="-1135" r="-1135" b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71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94018A-AE30-4F58-9549-1E90051831A5}"/>
              </a:ext>
            </a:extLst>
          </p:cNvPr>
          <p:cNvSpPr txBox="1"/>
          <p:nvPr/>
        </p:nvSpPr>
        <p:spPr>
          <a:xfrm>
            <a:off x="1906772" y="361507"/>
            <a:ext cx="837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6-10: Implementation of </a:t>
            </a:r>
            <a:r>
              <a:rPr lang="en-US" altLang="zh-CN" sz="3600" dirty="0" err="1">
                <a:latin typeface="Times New Roman Regular"/>
              </a:rPr>
              <a:t>EduRank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BAF595-5CB1-4F19-B5B8-0ECDF9DB6766}"/>
              </a:ext>
            </a:extLst>
          </p:cNvPr>
          <p:cNvSpPr txBox="1"/>
          <p:nvPr/>
        </p:nvSpPr>
        <p:spPr>
          <a:xfrm>
            <a:off x="361506" y="1541721"/>
            <a:ext cx="9569303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Results and Analysis: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There are a lot of iterations involved in </a:t>
            </a:r>
            <a:r>
              <a:rPr lang="en-US" altLang="zh-CN" sz="2000" dirty="0" err="1">
                <a:latin typeface="Times New Roman Regular"/>
              </a:rPr>
              <a:t>EduRank</a:t>
            </a:r>
            <a:r>
              <a:rPr lang="en-US" altLang="zh-CN" sz="2000" dirty="0">
                <a:latin typeface="Times New Roman Regular"/>
              </a:rPr>
              <a:t>, which posed a big obstacle at first. I tried to cash in some common results to reduce the complexity of the algorithm.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It took about one and a half hours to run </a:t>
            </a:r>
            <a:r>
              <a:rPr lang="en-US" altLang="zh-CN" sz="2000" dirty="0" err="1">
                <a:latin typeface="Times New Roman Regular"/>
              </a:rPr>
              <a:t>EduRank</a:t>
            </a:r>
            <a:r>
              <a:rPr lang="en-US" altLang="zh-CN" sz="2000" dirty="0">
                <a:latin typeface="Times New Roman Regular"/>
              </a:rPr>
              <a:t> on a total of 172 students using a DICE computer. This speed is considered reasonable due to the limitation of python.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The AP score of predicted ranking is about 0.57.</a:t>
            </a:r>
            <a:endParaRPr lang="zh-CN" altLang="en-US" sz="2000" dirty="0">
              <a:latin typeface="Times New Ro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571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81A57E-6F19-44B0-BC78-0B4032FF6338}"/>
              </a:ext>
            </a:extLst>
          </p:cNvPr>
          <p:cNvSpPr txBox="1"/>
          <p:nvPr/>
        </p:nvSpPr>
        <p:spPr>
          <a:xfrm>
            <a:off x="2863702" y="346963"/>
            <a:ext cx="646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 Regular"/>
              </a:rPr>
              <a:t>Week 11 onwards</a:t>
            </a:r>
            <a:endParaRPr lang="zh-CN" altLang="en-US" sz="3600" dirty="0">
              <a:latin typeface="Times New Roman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193A6-5764-40C4-A77E-0F22704AEEEF}"/>
              </a:ext>
            </a:extLst>
          </p:cNvPr>
          <p:cNvSpPr txBox="1"/>
          <p:nvPr/>
        </p:nvSpPr>
        <p:spPr>
          <a:xfrm>
            <a:off x="361506" y="1541721"/>
            <a:ext cx="9569303" cy="332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 Regular"/>
              </a:rPr>
              <a:t>Future Plan: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Run </a:t>
            </a:r>
            <a:r>
              <a:rPr lang="en-US" altLang="zh-CN" sz="2000" dirty="0" err="1">
                <a:latin typeface="Times New Roman Regular"/>
              </a:rPr>
              <a:t>EduRank</a:t>
            </a:r>
            <a:r>
              <a:rPr lang="en-US" altLang="zh-CN" sz="2000" dirty="0">
                <a:latin typeface="Times New Roman Regular"/>
              </a:rPr>
              <a:t> on </a:t>
            </a:r>
            <a:r>
              <a:rPr lang="en-US" altLang="zh-CN" sz="2000" dirty="0" err="1">
                <a:latin typeface="Times New Roman Regular"/>
              </a:rPr>
              <a:t>EdNet</a:t>
            </a:r>
            <a:r>
              <a:rPr lang="en-US" altLang="zh-CN" sz="2000" dirty="0">
                <a:latin typeface="Times New Roman Regular"/>
              </a:rPr>
              <a:t>, which is 3.1GB compared to 227MB of PSLC dataset.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Use a smaller portion of it for train and validation purposes, use the whole dataset for final testing only.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/>
              </a:rPr>
              <a:t>Extend the work of Reinforcement Learning mentioned earlier.</a:t>
            </a:r>
          </a:p>
        </p:txBody>
      </p:sp>
    </p:spTree>
    <p:extLst>
      <p:ext uri="{BB962C8B-B14F-4D97-AF65-F5344CB8AC3E}">
        <p14:creationId xmlns:p14="http://schemas.microsoft.com/office/powerpoint/2010/main" val="31889439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444</TotalTime>
  <Words>1039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Times New Roman Regular</vt:lpstr>
      <vt:lpstr>Arial</vt:lpstr>
      <vt:lpstr>Cambria Math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RONGXING</dc:creator>
  <cp:lastModifiedBy>RONGXING</cp:lastModifiedBy>
  <cp:revision>10</cp:revision>
  <dcterms:created xsi:type="dcterms:W3CDTF">2021-11-23T19:41:35Z</dcterms:created>
  <dcterms:modified xsi:type="dcterms:W3CDTF">2021-12-09T22:19:11Z</dcterms:modified>
</cp:coreProperties>
</file>