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70" r:id="rId9"/>
    <p:sldId id="269" r:id="rId10"/>
    <p:sldId id="271" r:id="rId11"/>
    <p:sldId id="272" r:id="rId12"/>
    <p:sldId id="273" r:id="rId13"/>
    <p:sldId id="274" r:id="rId14"/>
    <p:sldId id="275" r:id="rId15"/>
    <p:sldId id="276" r:id="rId1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8"/>
      <p:bold r:id="rId19"/>
      <p:italic r:id="rId20"/>
      <p:boldItalic r:id="rId21"/>
    </p:embeddedFont>
    <p:embeddedFont>
      <p:font typeface="Barlow Medium" panose="00000600000000000000" pitchFamily="2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Raleway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2a4b591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212a4b591b7_0_0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212a4b591b7_0_0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12a4b591b7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212a4b591b7_0_134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g212a4b591b7_0_134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12a4b591b7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212a4b591b7_0_141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g212a4b591b7_0_14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2a4b591b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212a4b591b7_0_149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g212a4b591b7_0_14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12a4b591b7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212a4b591b7_0_157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g212a4b591b7_0_157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2a4b591b7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212a4b591b7_0_164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g212a4b591b7_0_164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12a4b591b7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212a4b591b7_0_171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g212a4b591b7_0_17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2a4b591b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212a4b591b7_0_8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g212a4b591b7_0_8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2a4b591b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212a4b591b7_0_33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g212a4b591b7_0_33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2a4b591b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212a4b591b7_0_41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212a4b591b7_0_4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2a4b591b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212a4b591b7_0_49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g212a4b591b7_0_4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2a4b591b7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212a4b591b7_0_591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212a4b591b7_0_59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2a4b591b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212a4b591b7_0_75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g212a4b591b7_0_75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12a4b591b7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212a4b591b7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g212a4b591b7_0_126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12a4b591b7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212a4b591b7_0_118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g212a4b591b7_0_118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 flipH="1">
            <a:off x="-1" y="2400"/>
            <a:ext cx="285606" cy="9752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470"/>
                </a:lnTo>
                <a:lnTo>
                  <a:pt x="21600" y="0"/>
                </a:lnTo>
                <a:lnTo>
                  <a:pt x="0" y="3130"/>
                </a:lnTo>
                <a:lnTo>
                  <a:pt x="0" y="21600"/>
                </a:lnTo>
                <a:close/>
              </a:path>
            </a:pathLst>
          </a:custGeom>
          <a:solidFill>
            <a:srgbClr val="FAA843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4"/>
          <p:cNvSpPr/>
          <p:nvPr/>
        </p:nvSpPr>
        <p:spPr>
          <a:xfrm flipH="1">
            <a:off x="-1" y="4576492"/>
            <a:ext cx="285606" cy="5693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3912"/>
                </a:lnTo>
                <a:lnTo>
                  <a:pt x="0" y="21600"/>
                </a:lnTo>
                <a:close/>
              </a:path>
            </a:pathLst>
          </a:custGeom>
          <a:solidFill>
            <a:srgbClr val="00799E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 flipH="1">
            <a:off x="-1" y="977628"/>
            <a:ext cx="285606" cy="36089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650"/>
                </a:lnTo>
                <a:lnTo>
                  <a:pt x="0" y="21600"/>
                </a:lnTo>
                <a:lnTo>
                  <a:pt x="21600" y="20950"/>
                </a:lnTo>
                <a:lnTo>
                  <a:pt x="21600" y="0"/>
                </a:lnTo>
                <a:close/>
              </a:path>
            </a:pathLst>
          </a:custGeom>
          <a:solidFill>
            <a:srgbClr val="0DB8CC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0" y="4700629"/>
            <a:ext cx="28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 1">
  <p:cSld name="CUSTOM_2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 flipH="1">
            <a:off x="-1" y="2400"/>
            <a:ext cx="285606" cy="9752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470"/>
                </a:lnTo>
                <a:lnTo>
                  <a:pt x="21600" y="0"/>
                </a:lnTo>
                <a:lnTo>
                  <a:pt x="0" y="3130"/>
                </a:lnTo>
                <a:lnTo>
                  <a:pt x="0" y="21600"/>
                </a:lnTo>
                <a:close/>
              </a:path>
            </a:pathLst>
          </a:custGeom>
          <a:solidFill>
            <a:srgbClr val="FAA843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5"/>
          <p:cNvSpPr/>
          <p:nvPr/>
        </p:nvSpPr>
        <p:spPr>
          <a:xfrm flipH="1">
            <a:off x="-1" y="4576492"/>
            <a:ext cx="285606" cy="5693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3912"/>
                </a:lnTo>
                <a:lnTo>
                  <a:pt x="0" y="21600"/>
                </a:lnTo>
                <a:close/>
              </a:path>
            </a:pathLst>
          </a:custGeom>
          <a:solidFill>
            <a:srgbClr val="00799E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5"/>
          <p:cNvSpPr/>
          <p:nvPr/>
        </p:nvSpPr>
        <p:spPr>
          <a:xfrm flipH="1">
            <a:off x="-1" y="977628"/>
            <a:ext cx="285606" cy="36089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650"/>
                </a:lnTo>
                <a:lnTo>
                  <a:pt x="0" y="21600"/>
                </a:lnTo>
                <a:lnTo>
                  <a:pt x="21600" y="20950"/>
                </a:lnTo>
                <a:lnTo>
                  <a:pt x="21600" y="0"/>
                </a:lnTo>
                <a:close/>
              </a:path>
            </a:pathLst>
          </a:custGeom>
          <a:solidFill>
            <a:srgbClr val="0DB8CC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0" y="4700629"/>
            <a:ext cx="28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85750" y="4778142"/>
            <a:ext cx="7059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Antwalk proprietary framework: strictly private &amp; confidential. only for intended audience</a:t>
            </a:r>
            <a:endParaRPr sz="7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 flipH="1">
            <a:off x="-1" y="2400"/>
            <a:ext cx="285606" cy="9752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470"/>
                </a:lnTo>
                <a:lnTo>
                  <a:pt x="21600" y="0"/>
                </a:lnTo>
                <a:lnTo>
                  <a:pt x="0" y="3130"/>
                </a:lnTo>
                <a:lnTo>
                  <a:pt x="0" y="21600"/>
                </a:lnTo>
                <a:close/>
              </a:path>
            </a:pathLst>
          </a:custGeom>
          <a:solidFill>
            <a:srgbClr val="FAA843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6"/>
          <p:cNvSpPr/>
          <p:nvPr/>
        </p:nvSpPr>
        <p:spPr>
          <a:xfrm flipH="1">
            <a:off x="-1" y="4576492"/>
            <a:ext cx="285606" cy="5693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3912"/>
                </a:lnTo>
                <a:lnTo>
                  <a:pt x="0" y="21600"/>
                </a:lnTo>
                <a:close/>
              </a:path>
            </a:pathLst>
          </a:custGeom>
          <a:solidFill>
            <a:srgbClr val="00799E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6"/>
          <p:cNvSpPr/>
          <p:nvPr/>
        </p:nvSpPr>
        <p:spPr>
          <a:xfrm flipH="1">
            <a:off x="-1" y="977628"/>
            <a:ext cx="285606" cy="36089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650"/>
                </a:lnTo>
                <a:lnTo>
                  <a:pt x="0" y="21600"/>
                </a:lnTo>
                <a:lnTo>
                  <a:pt x="21600" y="20950"/>
                </a:lnTo>
                <a:lnTo>
                  <a:pt x="21600" y="0"/>
                </a:lnTo>
                <a:close/>
              </a:path>
            </a:pathLst>
          </a:custGeom>
          <a:solidFill>
            <a:srgbClr val="0DB8CC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0" y="4700629"/>
            <a:ext cx="28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85750" y="4778142"/>
            <a:ext cx="7059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Antwalk proprietary framework: strictly private &amp; confidential. only for intended audience</a:t>
            </a:r>
            <a:endParaRPr sz="7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2">
            <a:alphaModFix/>
          </a:blip>
          <a:srcRect t="39277" r="81063" b="39064"/>
          <a:stretch/>
        </p:blipFill>
        <p:spPr>
          <a:xfrm>
            <a:off x="8639396" y="4576491"/>
            <a:ext cx="397992" cy="45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/>
        </p:nvSpPr>
        <p:spPr>
          <a:xfrm>
            <a:off x="356219" y="958553"/>
            <a:ext cx="8196202" cy="12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 b="1" dirty="0">
                <a:solidFill>
                  <a:srgbClr val="01579B"/>
                </a:solidFill>
                <a:latin typeface="Barlow"/>
                <a:ea typeface="Barlow"/>
                <a:cs typeface="Barlow"/>
                <a:sym typeface="Barlow"/>
              </a:rPr>
              <a:t>			     QuickBus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" sz="3200" b="1" dirty="0">
              <a:solidFill>
                <a:srgbClr val="01579B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 b="1" dirty="0">
                <a:solidFill>
                  <a:srgbClr val="01579B"/>
                </a:solidFill>
                <a:latin typeface="Barlow"/>
                <a:ea typeface="Barlow"/>
                <a:cs typeface="Barlow"/>
                <a:sym typeface="Barlow"/>
              </a:rPr>
              <a:t>	An Online Bus Ticket Booking Website</a:t>
            </a:r>
            <a:endParaRPr sz="3200" b="1" dirty="0">
              <a:solidFill>
                <a:srgbClr val="01579B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50800" y="3442700"/>
            <a:ext cx="90932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bg2">
                    <a:lumMod val="90000"/>
                    <a:lumOff val="1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				    Presented By:</a:t>
            </a:r>
            <a:endParaRPr dirty="0">
              <a:solidFill>
                <a:schemeClr val="bg2">
                  <a:lumMod val="90000"/>
                  <a:lumOff val="10000"/>
                </a:schemeClr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IN" dirty="0">
              <a:solidFill>
                <a:srgbClr val="01579B"/>
              </a:solidFill>
              <a:latin typeface="Barlow"/>
              <a:ea typeface="Barlow"/>
              <a:cs typeface="Barlow"/>
              <a:sym typeface="Barlow"/>
            </a:endParaRPr>
          </a:p>
          <a:p>
            <a:pPr>
              <a:buSzPts val="1100"/>
            </a:pPr>
            <a:r>
              <a:rPr lang="en" dirty="0">
                <a:solidFill>
                  <a:schemeClr val="bg2">
                    <a:lumMod val="90000"/>
                    <a:lumOff val="1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∙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 Abhinap Singh             </a:t>
            </a:r>
            <a:r>
              <a:rPr lang="en" dirty="0">
                <a:solidFill>
                  <a:schemeClr val="bg2">
                    <a:lumMod val="90000"/>
                    <a:lumOff val="1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∙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 Darvesh Chhatani             </a:t>
            </a:r>
            <a:r>
              <a:rPr lang="en" dirty="0">
                <a:solidFill>
                  <a:schemeClr val="bg2">
                    <a:lumMod val="90000"/>
                    <a:lumOff val="1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∙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 Ishika Tanwani             ∙ Janak Advani             </a:t>
            </a:r>
            <a:r>
              <a:rPr lang="en" dirty="0">
                <a:solidFill>
                  <a:schemeClr val="bg2">
                    <a:lumMod val="90000"/>
                    <a:lumOff val="1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∙ 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Kushlendra Kumar Gupta</a:t>
            </a:r>
          </a:p>
          <a:p>
            <a:pPr>
              <a:buSzPts val="1100"/>
            </a:pPr>
            <a:endParaRPr lang="en-IN" dirty="0">
              <a:solidFill>
                <a:srgbClr val="01579B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IN" dirty="0">
              <a:solidFill>
                <a:srgbClr val="01579B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2859220" y="605125"/>
            <a:ext cx="3190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1" i="0" u="none" strike="noStrike" cap="none">
              <a:solidFill>
                <a:srgbClr val="7A7A7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/>
        </p:nvSpPr>
        <p:spPr>
          <a:xfrm>
            <a:off x="464456" y="193913"/>
            <a:ext cx="4992300" cy="49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58800" dist="215900" dir="10560000" algn="br" rotWithShape="0">
              <a:srgbClr val="000000">
                <a:alpha val="12549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515151" y="237725"/>
            <a:ext cx="6809400" cy="37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rgbClr val="00799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Project Demonstration (View Booking)</a:t>
            </a:r>
            <a:endParaRPr lang="en-IN" sz="2200" b="1" i="0" u="none" strike="noStrike" cap="none" dirty="0">
              <a:solidFill>
                <a:srgbClr val="F165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F9A0E-0F4C-5BC8-D9BF-6F1F9BA0E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50" y="733325"/>
            <a:ext cx="8140264" cy="4284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/>
          <p:nvPr/>
        </p:nvSpPr>
        <p:spPr>
          <a:xfrm>
            <a:off x="464456" y="193913"/>
            <a:ext cx="4992300" cy="49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58800" dist="215900" dir="10560000" algn="br" rotWithShape="0">
              <a:srgbClr val="000000">
                <a:alpha val="12549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3"/>
          <p:cNvSpPr txBox="1"/>
          <p:nvPr/>
        </p:nvSpPr>
        <p:spPr>
          <a:xfrm>
            <a:off x="515150" y="237725"/>
            <a:ext cx="7266000" cy="37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rgbClr val="00799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Project Demonstration (My Booking)</a:t>
            </a:r>
            <a:endParaRPr lang="en-IN" sz="2000" b="1" i="0" u="none" strike="noStrike" cap="none" dirty="0">
              <a:solidFill>
                <a:srgbClr val="F165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3"/>
          <p:cNvSpPr txBox="1"/>
          <p:nvPr/>
        </p:nvSpPr>
        <p:spPr>
          <a:xfrm>
            <a:off x="1911275" y="1298800"/>
            <a:ext cx="42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25A71C-2AC4-36C1-776F-D9D10A8DE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55" y="733325"/>
            <a:ext cx="8177256" cy="42636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/>
          <p:nvPr/>
        </p:nvSpPr>
        <p:spPr>
          <a:xfrm>
            <a:off x="464456" y="193913"/>
            <a:ext cx="4992300" cy="49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58800" dist="215900" dir="10560000" algn="br" rotWithShape="0">
              <a:srgbClr val="000000">
                <a:alpha val="12549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4"/>
          <p:cNvSpPr txBox="1"/>
          <p:nvPr/>
        </p:nvSpPr>
        <p:spPr>
          <a:xfrm>
            <a:off x="515150" y="237725"/>
            <a:ext cx="7266000" cy="37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rgbClr val="00799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Project Demonstration (Add Bus)</a:t>
            </a:r>
            <a:endParaRPr lang="en-IN" sz="2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4"/>
          <p:cNvSpPr txBox="1"/>
          <p:nvPr/>
        </p:nvSpPr>
        <p:spPr>
          <a:xfrm>
            <a:off x="1911275" y="1298800"/>
            <a:ext cx="42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495D08-A280-63B5-A022-D6D806105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43" y="733325"/>
            <a:ext cx="8113073" cy="42810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464456" y="193913"/>
            <a:ext cx="4992300" cy="49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58800" dist="215900" dir="10560000" algn="br" rotWithShape="0">
              <a:srgbClr val="000000">
                <a:alpha val="12549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5"/>
          <p:cNvSpPr txBox="1"/>
          <p:nvPr/>
        </p:nvSpPr>
        <p:spPr>
          <a:xfrm>
            <a:off x="515145" y="237725"/>
            <a:ext cx="5695800" cy="37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rgbClr val="00799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Project Demonstration (Customer List)</a:t>
            </a:r>
            <a:endParaRPr lang="en-IN" sz="2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15A37-57E1-DE54-EE04-1E3EFA054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17" y="733325"/>
            <a:ext cx="8182536" cy="42627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/>
          <p:nvPr/>
        </p:nvSpPr>
        <p:spPr>
          <a:xfrm>
            <a:off x="464456" y="193913"/>
            <a:ext cx="4992300" cy="49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58800" dist="215900" dir="10560000" algn="br" rotWithShape="0">
              <a:srgbClr val="000000">
                <a:alpha val="12549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6"/>
          <p:cNvSpPr txBox="1"/>
          <p:nvPr/>
        </p:nvSpPr>
        <p:spPr>
          <a:xfrm>
            <a:off x="515150" y="237725"/>
            <a:ext cx="8480100" cy="6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buClr>
                <a:schemeClr val="dk1"/>
              </a:buClr>
              <a:buSzPts val="800"/>
            </a:pPr>
            <a:r>
              <a:rPr lang="en-IN" sz="2000" b="1" i="0" u="none" strike="noStrike" cap="none" dirty="0">
                <a:solidFill>
                  <a:srgbClr val="00799E"/>
                </a:solidFill>
                <a:latin typeface="Calibri"/>
                <a:ea typeface="Calibri"/>
                <a:cs typeface="Calibri"/>
                <a:sym typeface="Calibri"/>
              </a:rPr>
              <a:t>Project Demonstration (Operator List)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2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21A3A-D8F8-652D-8E3D-F63B40EAE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18" y="733325"/>
            <a:ext cx="8169088" cy="428242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/>
          <p:nvPr/>
        </p:nvSpPr>
        <p:spPr>
          <a:xfrm>
            <a:off x="341213" y="4814925"/>
            <a:ext cx="5055000" cy="26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7"/>
          <p:cNvSpPr txBox="1"/>
          <p:nvPr/>
        </p:nvSpPr>
        <p:spPr>
          <a:xfrm>
            <a:off x="626425" y="1859673"/>
            <a:ext cx="4769788" cy="12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n" sz="66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66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5119" y="0"/>
            <a:ext cx="4228902" cy="51435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7264" y="0"/>
                </a:moveTo>
                <a:lnTo>
                  <a:pt x="7264" y="4855"/>
                </a:lnTo>
                <a:lnTo>
                  <a:pt x="16434" y="3451"/>
                </a:lnTo>
                <a:lnTo>
                  <a:pt x="16434" y="0"/>
                </a:lnTo>
                <a:lnTo>
                  <a:pt x="7264" y="0"/>
                </a:lnTo>
                <a:close/>
                <a:moveTo>
                  <a:pt x="17165" y="0"/>
                </a:moveTo>
                <a:lnTo>
                  <a:pt x="17165" y="1328"/>
                </a:lnTo>
                <a:lnTo>
                  <a:pt x="21600" y="649"/>
                </a:lnTo>
                <a:lnTo>
                  <a:pt x="21600" y="0"/>
                </a:lnTo>
                <a:lnTo>
                  <a:pt x="17165" y="0"/>
                </a:lnTo>
                <a:close/>
                <a:moveTo>
                  <a:pt x="21600" y="1261"/>
                </a:moveTo>
                <a:lnTo>
                  <a:pt x="17165" y="1940"/>
                </a:lnTo>
                <a:lnTo>
                  <a:pt x="17165" y="13789"/>
                </a:lnTo>
                <a:lnTo>
                  <a:pt x="21600" y="13110"/>
                </a:lnTo>
                <a:lnTo>
                  <a:pt x="21600" y="1261"/>
                </a:lnTo>
                <a:close/>
                <a:moveTo>
                  <a:pt x="6534" y="2532"/>
                </a:moveTo>
                <a:lnTo>
                  <a:pt x="0" y="3534"/>
                </a:lnTo>
                <a:lnTo>
                  <a:pt x="0" y="11449"/>
                </a:lnTo>
                <a:lnTo>
                  <a:pt x="6534" y="10449"/>
                </a:lnTo>
                <a:lnTo>
                  <a:pt x="6534" y="2532"/>
                </a:lnTo>
                <a:close/>
                <a:moveTo>
                  <a:pt x="16434" y="4110"/>
                </a:moveTo>
                <a:lnTo>
                  <a:pt x="7264" y="5514"/>
                </a:lnTo>
                <a:lnTo>
                  <a:pt x="7264" y="21600"/>
                </a:lnTo>
                <a:lnTo>
                  <a:pt x="16434" y="21600"/>
                </a:lnTo>
                <a:lnTo>
                  <a:pt x="16434" y="4110"/>
                </a:lnTo>
                <a:close/>
                <a:moveTo>
                  <a:pt x="6534" y="11069"/>
                </a:moveTo>
                <a:lnTo>
                  <a:pt x="0" y="12069"/>
                </a:lnTo>
                <a:lnTo>
                  <a:pt x="0" y="21600"/>
                </a:lnTo>
                <a:lnTo>
                  <a:pt x="6534" y="21600"/>
                </a:lnTo>
                <a:lnTo>
                  <a:pt x="6534" y="11069"/>
                </a:lnTo>
                <a:close/>
                <a:moveTo>
                  <a:pt x="21600" y="13722"/>
                </a:moveTo>
                <a:lnTo>
                  <a:pt x="17165" y="14401"/>
                </a:lnTo>
                <a:lnTo>
                  <a:pt x="17165" y="18629"/>
                </a:lnTo>
                <a:lnTo>
                  <a:pt x="21600" y="17950"/>
                </a:lnTo>
                <a:lnTo>
                  <a:pt x="21600" y="13722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639888" y="982969"/>
            <a:ext cx="7001700" cy="263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3429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Barlow Medium"/>
              <a:buChar char="▶"/>
            </a:pPr>
            <a:r>
              <a:rPr lang="en" sz="1800" dirty="0">
                <a:solidFill>
                  <a:srgbClr val="222222"/>
                </a:solidFill>
                <a:highlight>
                  <a:schemeClr val="lt1"/>
                </a:highlight>
                <a:latin typeface="Barlow Medium"/>
                <a:ea typeface="Barlow Medium"/>
                <a:cs typeface="Barlow Medium"/>
                <a:sym typeface="Barlow Medium"/>
              </a:rPr>
              <a:t>Project Objective</a:t>
            </a:r>
            <a:endParaRPr sz="1800" dirty="0">
              <a:solidFill>
                <a:srgbClr val="222222"/>
              </a:solidFill>
              <a:highlight>
                <a:srgbClr val="FFFFFF"/>
              </a:highlight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3429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Barlow Medium"/>
              <a:buChar char="▶"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Barlow Medium"/>
                <a:ea typeface="Barlow Medium"/>
                <a:cs typeface="Barlow Medium"/>
                <a:sym typeface="Barlow Medium"/>
              </a:rPr>
              <a:t>Problem Domain</a:t>
            </a:r>
            <a:endParaRPr sz="1800" dirty="0">
              <a:solidFill>
                <a:srgbClr val="222222"/>
              </a:solidFill>
              <a:highlight>
                <a:srgbClr val="FFFFFF"/>
              </a:highlight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3429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Barlow Medium"/>
              <a:buChar char="▶"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Barlow Medium"/>
                <a:ea typeface="Barlow Medium"/>
                <a:cs typeface="Barlow Medium"/>
                <a:sym typeface="Barlow Medium"/>
              </a:rPr>
              <a:t>Solution Domain</a:t>
            </a:r>
          </a:p>
          <a:p>
            <a:pPr marL="3429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Barlow Medium"/>
              <a:buChar char="▶"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Barlow Medium"/>
                <a:ea typeface="Barlow Medium"/>
                <a:cs typeface="Barlow Medium"/>
                <a:sym typeface="Barlow Medium"/>
              </a:rPr>
              <a:t>Use Case Diagram</a:t>
            </a:r>
            <a:endParaRPr sz="1800" dirty="0">
              <a:solidFill>
                <a:srgbClr val="222222"/>
              </a:solidFill>
              <a:highlight>
                <a:srgbClr val="FFFFFF"/>
              </a:highlight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3429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Barlow Medium"/>
              <a:buChar char="▶"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Barlow Medium"/>
                <a:ea typeface="Barlow Medium"/>
                <a:cs typeface="Barlow Medium"/>
                <a:sym typeface="Barlow Medium"/>
              </a:rPr>
              <a:t>Tools &amp; Technologies Used</a:t>
            </a:r>
            <a:endParaRPr sz="1800" dirty="0">
              <a:solidFill>
                <a:srgbClr val="222222"/>
              </a:solidFill>
              <a:highlight>
                <a:srgbClr val="FFFFFF"/>
              </a:highlight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3429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Barlow Medium"/>
              <a:buChar char="▶"/>
            </a:pPr>
            <a:r>
              <a:rPr lang="en" sz="1800" dirty="0">
                <a:solidFill>
                  <a:srgbClr val="222222"/>
                </a:solidFill>
                <a:highlight>
                  <a:schemeClr val="lt1"/>
                </a:highlight>
                <a:latin typeface="Barlow Medium"/>
                <a:ea typeface="Barlow Medium"/>
                <a:cs typeface="Barlow Medium"/>
                <a:sym typeface="Barlow Medium"/>
              </a:rPr>
              <a:t>Demonstration</a:t>
            </a:r>
            <a:endParaRPr sz="1800" dirty="0">
              <a:solidFill>
                <a:srgbClr val="222222"/>
              </a:solidFill>
              <a:highlight>
                <a:srgbClr val="FFFFFF"/>
              </a:highlight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464456" y="193913"/>
            <a:ext cx="4992300" cy="49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58800" dist="215900" dir="10560000" algn="br" rotWithShape="0">
              <a:srgbClr val="000000">
                <a:alpha val="12549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515155" y="237713"/>
            <a:ext cx="29058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200" b="1" i="0" u="none" strike="noStrike" cap="none" dirty="0">
                <a:solidFill>
                  <a:srgbClr val="00799E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2200" b="1" i="0" u="none" strike="noStrike" cap="none" dirty="0">
              <a:solidFill>
                <a:srgbClr val="0079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464456" y="193913"/>
            <a:ext cx="4992300" cy="49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58800" dist="215900" dir="10560000" algn="br" rotWithShape="0">
              <a:srgbClr val="000000">
                <a:alpha val="12549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515155" y="237713"/>
            <a:ext cx="29058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200" b="1" dirty="0">
                <a:solidFill>
                  <a:srgbClr val="00799E"/>
                </a:solidFill>
                <a:latin typeface="Calibri"/>
                <a:ea typeface="Calibri"/>
                <a:cs typeface="Calibri"/>
                <a:sym typeface="Calibri"/>
              </a:rPr>
              <a:t>Project Objective</a:t>
            </a:r>
            <a:endParaRPr sz="2200" b="1" i="0" u="none" strike="noStrike" cap="none" dirty="0">
              <a:solidFill>
                <a:srgbClr val="0079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1911275" y="1298800"/>
            <a:ext cx="42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515150" y="790800"/>
            <a:ext cx="6573000" cy="386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bg2">
                    <a:lumMod val="90000"/>
                    <a:lumOff val="1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Passenger - </a:t>
            </a: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500"/>
              <a:buFont typeface="Barlow Medium"/>
              <a:buChar char="●"/>
            </a:pPr>
            <a:r>
              <a:rPr lang="en-IN" sz="1500" dirty="0">
                <a:solidFill>
                  <a:srgbClr val="232526"/>
                </a:solidFill>
                <a:latin typeface="Barlow Medium"/>
                <a:ea typeface="Barlow Medium"/>
                <a:cs typeface="Barlow Medium"/>
                <a:sym typeface="Barlow Medium"/>
              </a:rPr>
              <a:t>s</a:t>
            </a:r>
            <a:r>
              <a:rPr lang="en" sz="1500" dirty="0">
                <a:solidFill>
                  <a:srgbClr val="232526"/>
                </a:solidFill>
                <a:latin typeface="Barlow Medium"/>
                <a:ea typeface="Barlow Medium"/>
                <a:cs typeface="Barlow Medium"/>
                <a:sym typeface="Barlow Medium"/>
              </a:rPr>
              <a:t>hould be able to search bus</a:t>
            </a: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500"/>
              <a:buFont typeface="Barlow Medium"/>
              <a:buChar char="●"/>
            </a:pPr>
            <a:r>
              <a:rPr lang="en-US" sz="1500" dirty="0">
                <a:solidFill>
                  <a:srgbClr val="232526"/>
                </a:solidFill>
                <a:latin typeface="Barlow Medium"/>
                <a:ea typeface="Barlow Medium"/>
                <a:cs typeface="Barlow Medium"/>
                <a:sym typeface="Barlow Medium"/>
              </a:rPr>
              <a:t>should be able to see available seats</a:t>
            </a: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500"/>
              <a:buFont typeface="Barlow Medium"/>
              <a:buChar char="●"/>
            </a:pPr>
            <a:r>
              <a:rPr lang="en-US" sz="1500" dirty="0">
                <a:solidFill>
                  <a:srgbClr val="232526"/>
                </a:solidFill>
                <a:latin typeface="Barlow Medium"/>
                <a:ea typeface="Barlow Medium"/>
                <a:cs typeface="Barlow Medium"/>
                <a:sym typeface="Barlow Medium"/>
              </a:rPr>
              <a:t>should be able to book seat </a:t>
            </a: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500"/>
              <a:buFont typeface="Barlow Medium"/>
              <a:buChar char="●"/>
            </a:pPr>
            <a:r>
              <a:rPr lang="en-US" sz="1500" dirty="0">
                <a:solidFill>
                  <a:srgbClr val="232526"/>
                </a:solidFill>
                <a:latin typeface="Barlow Medium"/>
                <a:ea typeface="Barlow Medium"/>
                <a:cs typeface="Barlow Medium"/>
                <a:sym typeface="Barlow Medium"/>
              </a:rPr>
              <a:t>should be able to cancel booking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500" b="1" i="0" u="none" strike="noStrike" kern="0" cap="none" spc="0" normalizeH="0" baseline="0" noProof="0" dirty="0">
              <a:ln>
                <a:noFill/>
              </a:ln>
              <a:solidFill>
                <a:srgbClr val="232526"/>
              </a:solidFill>
              <a:effectLst/>
              <a:uLnTx/>
              <a:uFillTx/>
              <a:latin typeface="Barlow Medium"/>
              <a:ea typeface="Barlow"/>
              <a:cs typeface="Barlow"/>
              <a:sym typeface="Barlow Medium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1A1A1A">
                    <a:lumMod val="90000"/>
                    <a:lumOff val="10000"/>
                  </a:srgbClr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Bus Operator - </a:t>
            </a:r>
            <a:endParaRPr lang="en-IN" sz="1500" dirty="0">
              <a:solidFill>
                <a:srgbClr val="232526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500"/>
              <a:buFont typeface="Barlow Medium"/>
              <a:buChar char="●"/>
            </a:pPr>
            <a:r>
              <a:rPr lang="en-US" sz="1500" dirty="0">
                <a:solidFill>
                  <a:srgbClr val="232526"/>
                </a:solidFill>
                <a:latin typeface="Barlow Medium"/>
                <a:ea typeface="Barlow Medium"/>
                <a:cs typeface="Barlow Medium"/>
                <a:sym typeface="Barlow Medium"/>
              </a:rPr>
              <a:t>should be able to view bookings</a:t>
            </a: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500"/>
              <a:buFont typeface="Barlow Medium"/>
              <a:buChar char="●"/>
            </a:pPr>
            <a:r>
              <a:rPr lang="en-US" sz="1500" dirty="0">
                <a:solidFill>
                  <a:srgbClr val="232526"/>
                </a:solidFill>
                <a:latin typeface="Barlow Medium"/>
                <a:ea typeface="Barlow Medium"/>
                <a:cs typeface="Barlow Medium"/>
                <a:sym typeface="Barlow Medium"/>
              </a:rPr>
              <a:t>should be able to accept or cancel booking</a:t>
            </a: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500"/>
              <a:buFont typeface="Barlow Medium"/>
              <a:buChar char="●"/>
            </a:pPr>
            <a:r>
              <a:rPr lang="en-US" sz="1500" dirty="0">
                <a:solidFill>
                  <a:srgbClr val="232526"/>
                </a:solidFill>
                <a:latin typeface="Barlow Medium"/>
                <a:ea typeface="Barlow Medium"/>
                <a:cs typeface="Barlow Medium"/>
                <a:sym typeface="Barlow Medium"/>
              </a:rPr>
              <a:t>should be able to search booking based on booking id</a:t>
            </a: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500"/>
              <a:buFont typeface="Barlow Medium"/>
              <a:buChar char="●"/>
            </a:pPr>
            <a:endParaRPr lang="en-US" sz="1500" dirty="0">
              <a:solidFill>
                <a:srgbClr val="232526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b="1" dirty="0">
                <a:solidFill>
                  <a:srgbClr val="1A1A1A">
                    <a:lumMod val="90000"/>
                    <a:lumOff val="10000"/>
                  </a:srgbClr>
                </a:solidFill>
                <a:latin typeface="Barlow"/>
                <a:ea typeface="Barlow"/>
                <a:cs typeface="Barlow"/>
                <a:sym typeface="Barlow"/>
              </a:rPr>
              <a:t>Admin</a:t>
            </a: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1A1A1A">
                    <a:lumMod val="90000"/>
                    <a:lumOff val="10000"/>
                  </a:srgbClr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 – </a:t>
            </a:r>
            <a:endParaRPr kumimoji="0" lang="en-IN" sz="1500" b="0" i="0" u="none" strike="noStrike" kern="0" cap="none" spc="0" normalizeH="0" baseline="0" noProof="0" dirty="0">
              <a:ln>
                <a:noFill/>
              </a:ln>
              <a:solidFill>
                <a:srgbClr val="232526"/>
              </a:solidFill>
              <a:effectLst/>
              <a:uLnTx/>
              <a:uFillTx/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457200" marR="0" lvl="0" indent="-32385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500"/>
              <a:buFont typeface="Barlow Medium"/>
              <a:buChar char="●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232526"/>
                </a:solidFill>
                <a:effectLst/>
                <a:uLnTx/>
                <a:uFillTx/>
                <a:latin typeface="Barlow Medium"/>
                <a:ea typeface="Barlow Medium"/>
                <a:cs typeface="Barlow Medium"/>
                <a:sym typeface="Barlow Medium"/>
              </a:rPr>
              <a:t>should be able to add new passenger/bus operator</a:t>
            </a:r>
          </a:p>
          <a:p>
            <a:pPr marL="457200" marR="0" lvl="0" indent="-32385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500"/>
              <a:buFont typeface="Barlow Medium"/>
              <a:buChar char="●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232526"/>
                </a:solidFill>
                <a:effectLst/>
                <a:uLnTx/>
                <a:uFillTx/>
                <a:latin typeface="Barlow Medium"/>
                <a:ea typeface="Barlow Medium"/>
                <a:cs typeface="Barlow Medium"/>
                <a:sym typeface="Barlow Medium"/>
              </a:rPr>
              <a:t>should be able to view all passenger/bus operator</a:t>
            </a:r>
          </a:p>
          <a:p>
            <a:pPr marL="457200" indent="-323850" algn="just">
              <a:buClr>
                <a:srgbClr val="FAA843"/>
              </a:buClr>
              <a:buSzPts val="1500"/>
              <a:buFont typeface="Barlow Medium"/>
              <a:buChar char="●"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232526"/>
                </a:solidFill>
                <a:effectLst/>
                <a:uLnTx/>
                <a:uFillTx/>
                <a:latin typeface="Barlow Medium"/>
                <a:ea typeface="Barlow Medium"/>
                <a:cs typeface="Barlow Medium"/>
                <a:sym typeface="Barlow Medium"/>
              </a:rPr>
              <a:t>should be able to search passenger/bus operator</a:t>
            </a:r>
            <a:endParaRPr lang="en-US" sz="1500" dirty="0">
              <a:solidFill>
                <a:srgbClr val="232526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457200" indent="-323850" algn="just">
              <a:buClr>
                <a:srgbClr val="FAA843"/>
              </a:buClr>
              <a:buSzPts val="1500"/>
              <a:buFont typeface="Barlow Medium"/>
              <a:buChar char="●"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232526"/>
                </a:solidFill>
                <a:effectLst/>
                <a:uLnTx/>
                <a:uFillTx/>
                <a:latin typeface="Barlow Medium"/>
                <a:ea typeface="Barlow Medium"/>
                <a:cs typeface="Barlow Medium"/>
                <a:sym typeface="Barlow Medium"/>
              </a:rPr>
              <a:t>should be able to remove passenger/bus operator</a:t>
            </a:r>
            <a:endParaRPr lang="en-US" sz="1500" dirty="0">
              <a:solidFill>
                <a:srgbClr val="232526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75" y="4804025"/>
            <a:ext cx="5069825" cy="2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464456" y="193913"/>
            <a:ext cx="4992300" cy="49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58800" dist="215900" dir="10560000" algn="br" rotWithShape="0">
              <a:srgbClr val="000000">
                <a:alpha val="12549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515155" y="237713"/>
            <a:ext cx="29058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200" b="1">
                <a:solidFill>
                  <a:srgbClr val="00799E"/>
                </a:solidFill>
                <a:latin typeface="Calibri"/>
                <a:ea typeface="Calibri"/>
                <a:cs typeface="Calibri"/>
                <a:sym typeface="Calibri"/>
              </a:rPr>
              <a:t>Problem Domain</a:t>
            </a:r>
            <a:endParaRPr sz="2200" b="1" i="0" u="none" strike="noStrike" cap="none">
              <a:solidFill>
                <a:srgbClr val="0079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1911275" y="1298800"/>
            <a:ext cx="42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380300" y="903000"/>
            <a:ext cx="6573000" cy="450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799E"/>
              </a:buClr>
              <a:buSzPts val="1500"/>
              <a:buFont typeface="Barlow Medium"/>
              <a:buChar char="●"/>
            </a:pPr>
            <a:r>
              <a:rPr lang="en-US" sz="1600" dirty="0">
                <a:solidFill>
                  <a:srgbClr val="152039"/>
                </a:solidFill>
                <a:latin typeface="Barlow Medium"/>
                <a:ea typeface="Barlow Medium"/>
                <a:cs typeface="Barlow Medium"/>
                <a:sym typeface="Barlow Medium"/>
              </a:rPr>
              <a:t>Inefficient and time-consuming bus ticket booking process for passengers</a:t>
            </a:r>
            <a:endParaRPr sz="1600" dirty="0">
              <a:solidFill>
                <a:srgbClr val="152039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99E"/>
              </a:buClr>
              <a:buSzPts val="1500"/>
              <a:buFont typeface="Barlow Medium"/>
              <a:buChar char="●"/>
            </a:pPr>
            <a:r>
              <a:rPr lang="en-US" sz="1600" dirty="0">
                <a:solidFill>
                  <a:srgbClr val="152039"/>
                </a:solidFill>
                <a:latin typeface="Barlow Medium"/>
                <a:ea typeface="Barlow Medium"/>
                <a:cs typeface="Barlow Medium"/>
                <a:sym typeface="Barlow Medium"/>
              </a:rPr>
              <a:t>Lack of transparency in seat availability and pricing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99E"/>
              </a:buClr>
              <a:buSzPts val="1500"/>
              <a:buFont typeface="Barlow Medium"/>
              <a:buChar char="●"/>
            </a:pPr>
            <a:r>
              <a:rPr lang="en-US" sz="1600" dirty="0">
                <a:solidFill>
                  <a:srgbClr val="152039"/>
                </a:solidFill>
                <a:latin typeface="Barlow Medium"/>
                <a:ea typeface="Barlow Medium"/>
                <a:cs typeface="Barlow Medium"/>
                <a:sym typeface="Barlow Medium"/>
              </a:rPr>
              <a:t>Inability to view and cancel bookings easily for passengers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99E"/>
              </a:buClr>
              <a:buSzPts val="1500"/>
              <a:buFont typeface="Barlow Medium"/>
              <a:buChar char="●"/>
            </a:pPr>
            <a:r>
              <a:rPr lang="en-US" sz="1600" dirty="0">
                <a:solidFill>
                  <a:srgbClr val="152039"/>
                </a:solidFill>
                <a:latin typeface="Barlow Medium"/>
                <a:ea typeface="Barlow Medium"/>
                <a:cs typeface="Barlow Medium"/>
                <a:sym typeface="Barlow Medium"/>
              </a:rPr>
              <a:t>Real-time visibility of seat availability and booking status for bus operators</a:t>
            </a:r>
            <a:endParaRPr lang="en" sz="1600" dirty="0">
              <a:solidFill>
                <a:srgbClr val="152039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99E"/>
              </a:buClr>
              <a:buSzPts val="1500"/>
              <a:buFont typeface="Barlow Medium"/>
              <a:buChar char="●"/>
            </a:pPr>
            <a:r>
              <a:rPr lang="en-US" sz="1600" dirty="0">
                <a:solidFill>
                  <a:srgbClr val="152039"/>
                </a:solidFill>
                <a:latin typeface="Barlow Medium"/>
                <a:ea typeface="Barlow Medium"/>
                <a:cs typeface="Barlow Medium"/>
                <a:sym typeface="Barlow Medium"/>
              </a:rPr>
              <a:t>Difficulty in finding suitable bus schedules and seats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99E"/>
              </a:buClr>
              <a:buSzPts val="1500"/>
              <a:buFont typeface="Barlow Medium"/>
              <a:buChar char="●"/>
            </a:pPr>
            <a:r>
              <a:rPr lang="en-US" sz="1600" dirty="0">
                <a:solidFill>
                  <a:srgbClr val="152039"/>
                </a:solidFill>
                <a:latin typeface="Barlow Medium"/>
                <a:ea typeface="Barlow Medium"/>
                <a:cs typeface="Barlow Medium"/>
                <a:sym typeface="Barlow Medium"/>
              </a:rPr>
              <a:t>Inability to manage and track bookings efficiently for bus operators</a:t>
            </a:r>
            <a:endParaRPr lang="en" sz="1600" dirty="0">
              <a:solidFill>
                <a:srgbClr val="152039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1333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99E"/>
              </a:buClr>
              <a:buSzPts val="1500"/>
            </a:pPr>
            <a:endParaRPr sz="1500" dirty="0">
              <a:solidFill>
                <a:srgbClr val="152039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b="1" dirty="0">
              <a:solidFill>
                <a:srgbClr val="FAA8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975" y="4817950"/>
            <a:ext cx="4449600" cy="1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464456" y="193913"/>
            <a:ext cx="4992300" cy="49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58800" dist="215900" dir="10560000" algn="br" rotWithShape="0">
              <a:srgbClr val="000000">
                <a:alpha val="12549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515155" y="237713"/>
            <a:ext cx="29058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200" b="1">
                <a:solidFill>
                  <a:srgbClr val="00799E"/>
                </a:solidFill>
                <a:latin typeface="Calibri"/>
                <a:ea typeface="Calibri"/>
                <a:cs typeface="Calibri"/>
                <a:sym typeface="Calibri"/>
              </a:rPr>
              <a:t>Solution Domain</a:t>
            </a:r>
            <a:endParaRPr sz="2200" b="1" i="0" u="none" strike="noStrike" cap="none">
              <a:solidFill>
                <a:srgbClr val="0079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1911275" y="1298800"/>
            <a:ext cx="42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464450" y="996500"/>
            <a:ext cx="6573000" cy="360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 Medium"/>
              <a:buChar char="●"/>
            </a:pPr>
            <a:r>
              <a:rPr lang="en-US" sz="1500" dirty="0">
                <a:solidFill>
                  <a:srgbClr val="232526"/>
                </a:solidFill>
                <a:latin typeface="Barlow Medium"/>
                <a:ea typeface="Barlow Medium"/>
                <a:cs typeface="Barlow Medium"/>
                <a:sym typeface="Barlow Medium"/>
              </a:rPr>
              <a:t>User-friendly interface with easy navigation and clear instructions for booking tickets and managing reservations.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 Medium"/>
              <a:buChar char="●"/>
            </a:pPr>
            <a:r>
              <a:rPr lang="en-US" sz="1500" dirty="0">
                <a:solidFill>
                  <a:srgbClr val="232526"/>
                </a:solidFill>
                <a:latin typeface="Barlow Medium"/>
                <a:ea typeface="Barlow Medium"/>
                <a:cs typeface="Barlow Medium"/>
                <a:sym typeface="Barlow Medium"/>
              </a:rPr>
              <a:t>Responsive and fast website with compatibility across different devices and platforms.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 Medium"/>
              <a:buChar char="●"/>
            </a:pPr>
            <a:r>
              <a:rPr lang="en-US" sz="1500" dirty="0">
                <a:solidFill>
                  <a:srgbClr val="232526"/>
                </a:solidFill>
                <a:latin typeface="Barlow Medium"/>
                <a:ea typeface="Barlow Medium"/>
                <a:cs typeface="Barlow Medium"/>
                <a:sym typeface="Barlow Medium"/>
              </a:rPr>
              <a:t>Real-time updates on seat availability and booking status for passengers and bus operators.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 Medium"/>
              <a:buChar char="●"/>
            </a:pPr>
            <a:r>
              <a:rPr lang="en-US" sz="1500" dirty="0">
                <a:solidFill>
                  <a:srgbClr val="232526"/>
                </a:solidFill>
                <a:latin typeface="Barlow Medium"/>
                <a:ea typeface="Barlow Medium"/>
                <a:cs typeface="Barlow Medium"/>
                <a:sym typeface="Barlow Medium"/>
              </a:rPr>
              <a:t>Comprehensive booking management system for bus operators to efficiently manage reservations and schedules.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 Medium"/>
              <a:buChar char="●"/>
            </a:pPr>
            <a:r>
              <a:rPr lang="en-US" sz="1500" dirty="0">
                <a:solidFill>
                  <a:srgbClr val="232526"/>
                </a:solidFill>
                <a:latin typeface="Barlow Medium"/>
                <a:ea typeface="Barlow Medium"/>
                <a:cs typeface="Barlow Medium"/>
                <a:sym typeface="Barlow Medium"/>
              </a:rPr>
              <a:t>Configurable system settings and customizable services for admins to modify the system based on changing needs.</a:t>
            </a:r>
            <a:endParaRPr lang="en-IN" sz="1500" dirty="0">
              <a:solidFill>
                <a:srgbClr val="232526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650" y="4772675"/>
            <a:ext cx="5056125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/>
          <p:nvPr/>
        </p:nvSpPr>
        <p:spPr>
          <a:xfrm>
            <a:off x="464456" y="193913"/>
            <a:ext cx="4992300" cy="49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58800" dist="215900" dir="10560000" algn="br" rotWithShape="0">
              <a:srgbClr val="000000">
                <a:alpha val="12549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515155" y="237713"/>
            <a:ext cx="29058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200" b="1">
                <a:solidFill>
                  <a:srgbClr val="00799E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sz="2200" b="1" i="0" u="none" strike="noStrike" cap="none">
              <a:solidFill>
                <a:srgbClr val="0079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1911275" y="1298800"/>
            <a:ext cx="42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75" y="4859325"/>
            <a:ext cx="921824" cy="1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730799-FD69-9595-FBEA-2EC9108E6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55" y="733312"/>
            <a:ext cx="7732948" cy="38386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/>
          <p:nvPr/>
        </p:nvSpPr>
        <p:spPr>
          <a:xfrm>
            <a:off x="464456" y="193913"/>
            <a:ext cx="4992300" cy="49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58800" dist="215900" dir="10560000" algn="br" rotWithShape="0">
              <a:srgbClr val="000000">
                <a:alpha val="12549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515154" y="237713"/>
            <a:ext cx="4288665" cy="40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200" b="1" dirty="0">
                <a:solidFill>
                  <a:srgbClr val="00799E"/>
                </a:solidFill>
                <a:latin typeface="Calibri"/>
                <a:ea typeface="Calibri"/>
                <a:cs typeface="Calibri"/>
                <a:sym typeface="Calibri"/>
              </a:rPr>
              <a:t>Technologies &amp; Tools Used</a:t>
            </a:r>
            <a:endParaRPr sz="2200" b="1" i="0" u="none" strike="noStrike" cap="none" dirty="0">
              <a:solidFill>
                <a:srgbClr val="0079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515154" y="1494268"/>
            <a:ext cx="2640170" cy="5339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1900"/>
              <a:buFont typeface="Barlow"/>
              <a:buChar char="❏"/>
            </a:pPr>
            <a:r>
              <a:rPr lang="en" sz="2400" b="1" dirty="0">
                <a:solidFill>
                  <a:srgbClr val="00799E"/>
                </a:solidFill>
                <a:latin typeface="Barlow" panose="00000500000000000000" pitchFamily="2" charset="0"/>
                <a:ea typeface="Calibri"/>
                <a:cs typeface="Calibri"/>
                <a:sym typeface="Calibri"/>
              </a:rPr>
              <a:t>FrontEnd</a:t>
            </a:r>
            <a:endParaRPr lang="en" sz="2400" b="1" dirty="0">
              <a:solidFill>
                <a:srgbClr val="009999"/>
              </a:solidFill>
              <a:latin typeface="Barlow" panose="00000500000000000000" pitchFamily="2" charset="0"/>
              <a:ea typeface="Barlow"/>
              <a:cs typeface="Barlow"/>
              <a:sym typeface="Barlow"/>
            </a:endParaRPr>
          </a:p>
          <a:p>
            <a:pPr marL="457200" marR="0" lvl="0" indent="-3492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9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AA843"/>
                </a:solidFill>
                <a:effectLst/>
                <a:uLnTx/>
                <a:uFillTx/>
                <a:latin typeface="Barlow" panose="00000500000000000000" pitchFamily="2" charset="0"/>
                <a:ea typeface="Barlow"/>
                <a:cs typeface="Barlow"/>
                <a:sym typeface="Barlow"/>
              </a:rPr>
              <a:t>HTML 5</a:t>
            </a:r>
          </a:p>
          <a:p>
            <a:pPr marL="457200" marR="0" lvl="0" indent="-3492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9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AA843"/>
                </a:solidFill>
                <a:effectLst/>
                <a:uLnTx/>
                <a:uFillTx/>
                <a:latin typeface="Barlow" panose="00000500000000000000" pitchFamily="2" charset="0"/>
                <a:ea typeface="Barlow"/>
                <a:cs typeface="Barlow"/>
                <a:sym typeface="Barlow"/>
              </a:rPr>
              <a:t>CSS 3</a:t>
            </a:r>
          </a:p>
          <a:p>
            <a:pPr marL="457200" marR="0" lvl="0" indent="-3492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9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AA843"/>
                </a:solidFill>
                <a:effectLst/>
                <a:uLnTx/>
                <a:uFillTx/>
                <a:latin typeface="Barlow" panose="00000500000000000000" pitchFamily="2" charset="0"/>
                <a:ea typeface="Barlow"/>
                <a:cs typeface="Barlow"/>
                <a:sym typeface="Barlow"/>
              </a:rPr>
              <a:t>JavaScript</a:t>
            </a:r>
          </a:p>
          <a:p>
            <a:pPr marL="457200" marR="0" lvl="0" indent="-3492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9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AA843"/>
                </a:solidFill>
                <a:effectLst/>
                <a:uLnTx/>
                <a:uFillTx/>
                <a:latin typeface="Barlow" panose="00000500000000000000" pitchFamily="2" charset="0"/>
                <a:ea typeface="Barlow"/>
                <a:cs typeface="Barlow"/>
                <a:sym typeface="Barlow"/>
              </a:rPr>
              <a:t>React</a:t>
            </a:r>
          </a:p>
          <a:p>
            <a:pPr marL="457200" marR="0" lvl="0" indent="-3492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9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AA843"/>
                </a:solidFill>
                <a:effectLst/>
                <a:uLnTx/>
                <a:uFillTx/>
                <a:latin typeface="Barlow" panose="00000500000000000000" pitchFamily="2" charset="0"/>
                <a:ea typeface="Barlow"/>
                <a:cs typeface="Barlow"/>
                <a:sym typeface="Barlow"/>
              </a:rPr>
              <a:t>Axios</a:t>
            </a:r>
          </a:p>
          <a:p>
            <a:pPr marL="107950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900"/>
              <a:tabLst/>
              <a:defRPr/>
            </a:pPr>
            <a:endParaRPr lang="en" sz="2800" b="1" dirty="0">
              <a:solidFill>
                <a:srgbClr val="FAA8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07950" lvl="0" algn="l" rtl="0"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900"/>
            </a:pPr>
            <a:endParaRPr lang="en" sz="1900" b="1" dirty="0">
              <a:solidFill>
                <a:srgbClr val="FAA843"/>
              </a:solidFill>
              <a:highlight>
                <a:srgbClr val="FFFF00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900"/>
              <a:buFont typeface="Barlow"/>
              <a:buChar char="❏"/>
            </a:pPr>
            <a:endParaRPr lang="en" sz="1900" b="1" dirty="0">
              <a:solidFill>
                <a:srgbClr val="FAA843"/>
              </a:solidFill>
              <a:highlight>
                <a:srgbClr val="FFFF00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900"/>
              <a:buFont typeface="Barlow"/>
              <a:buChar char="❏"/>
            </a:pPr>
            <a:endParaRPr lang="en" sz="1900" b="1" dirty="0">
              <a:solidFill>
                <a:srgbClr val="FAA843"/>
              </a:solidFill>
              <a:highlight>
                <a:srgbClr val="FFFF00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900"/>
              <a:buFont typeface="Barlow"/>
              <a:buChar char="❏"/>
            </a:pPr>
            <a:endParaRPr lang="en" sz="1900" b="1" dirty="0">
              <a:solidFill>
                <a:srgbClr val="FAA843"/>
              </a:solidFill>
              <a:highlight>
                <a:srgbClr val="FFFF00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900"/>
              <a:buFont typeface="Barlow"/>
              <a:buChar char="❏"/>
            </a:pPr>
            <a:endParaRPr lang="en" sz="1900" b="1" dirty="0">
              <a:solidFill>
                <a:srgbClr val="FAA843"/>
              </a:solidFill>
              <a:highlight>
                <a:srgbClr val="FFFF00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900"/>
              <a:buFont typeface="Barlow"/>
              <a:buChar char="❏"/>
            </a:pPr>
            <a:endParaRPr lang="en" sz="1900" b="1" dirty="0">
              <a:solidFill>
                <a:srgbClr val="FAA843"/>
              </a:solidFill>
              <a:highlight>
                <a:srgbClr val="FFFF00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900"/>
              <a:buFont typeface="Barlow"/>
              <a:buChar char="❏"/>
            </a:pPr>
            <a:endParaRPr lang="en" sz="1900" b="1" dirty="0">
              <a:solidFill>
                <a:srgbClr val="FAA843"/>
              </a:solidFill>
              <a:highlight>
                <a:srgbClr val="FFFF00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900"/>
              <a:buFont typeface="Barlow"/>
              <a:buChar char="❏"/>
            </a:pPr>
            <a:endParaRPr lang="en" sz="1900" b="1" dirty="0">
              <a:solidFill>
                <a:srgbClr val="FAA843"/>
              </a:solidFill>
              <a:highlight>
                <a:srgbClr val="FFFF00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900"/>
              <a:buFont typeface="Barlow"/>
              <a:buChar char="❏"/>
            </a:pPr>
            <a:endParaRPr lang="en" sz="1900" b="1" dirty="0">
              <a:solidFill>
                <a:srgbClr val="FAA843"/>
              </a:solidFill>
              <a:highlight>
                <a:srgbClr val="FFFF00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107950" lvl="0" algn="l" rtl="0"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900"/>
            </a:pPr>
            <a:endParaRPr sz="2200" b="1" dirty="0">
              <a:solidFill>
                <a:srgbClr val="FAA843"/>
              </a:solidFill>
              <a:highlight>
                <a:srgbClr val="FFFF00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500" y="4813750"/>
            <a:ext cx="4570175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AAFCB0-AC18-8698-1524-0DEFB0DFB2A7}"/>
              </a:ext>
            </a:extLst>
          </p:cNvPr>
          <p:cNvSpPr txBox="1"/>
          <p:nvPr/>
        </p:nvSpPr>
        <p:spPr>
          <a:xfrm>
            <a:off x="2528792" y="1494268"/>
            <a:ext cx="47297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1900"/>
              <a:buFont typeface="Barlow"/>
              <a:buChar char="❏"/>
            </a:pPr>
            <a:r>
              <a:rPr lang="en" sz="2400" b="1" dirty="0">
                <a:solidFill>
                  <a:srgbClr val="00799E"/>
                </a:solidFill>
                <a:latin typeface="Barlow" panose="00000500000000000000" pitchFamily="2" charset="0"/>
                <a:ea typeface="Calibri"/>
                <a:cs typeface="Calibri"/>
                <a:sym typeface="Calibri"/>
              </a:rPr>
              <a:t>BackEnd</a:t>
            </a:r>
            <a:endParaRPr lang="en" sz="2400" b="1" dirty="0">
              <a:solidFill>
                <a:srgbClr val="FAA8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3492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9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AA843"/>
                </a:solidFill>
                <a:effectLst/>
                <a:uLnTx/>
                <a:uFillTx/>
                <a:latin typeface="Barlow" panose="00000500000000000000" pitchFamily="2" charset="0"/>
                <a:ea typeface="Barlow"/>
                <a:cs typeface="Barlow"/>
                <a:sym typeface="Barlow"/>
              </a:rPr>
              <a:t>Springboot</a:t>
            </a:r>
          </a:p>
          <a:p>
            <a:pPr marL="457200" marR="0" lvl="0" indent="-3492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900"/>
              <a:buFont typeface="Wingdings" panose="05000000000000000000" pitchFamily="2" charset="2"/>
              <a:buChar char="§"/>
              <a:tabLst/>
              <a:defRPr/>
            </a:pPr>
            <a:r>
              <a:rPr lang="en" sz="1800" b="1" dirty="0">
                <a:solidFill>
                  <a:srgbClr val="FAA843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Oracle</a:t>
            </a:r>
          </a:p>
          <a:p>
            <a:pPr marL="457200" marR="0" lvl="0" indent="-3492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9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AA843"/>
                </a:solidFill>
                <a:effectLst/>
                <a:uLnTx/>
                <a:uFillTx/>
                <a:latin typeface="Barlow" panose="00000500000000000000" pitchFamily="2" charset="0"/>
                <a:ea typeface="Barlow"/>
                <a:cs typeface="Barlow"/>
                <a:sym typeface="Barlow"/>
              </a:rPr>
              <a:t>Java</a:t>
            </a:r>
          </a:p>
          <a:p>
            <a:pPr marL="457200" marR="0" lvl="0" indent="-3492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900"/>
              <a:buFont typeface="Wingdings" panose="05000000000000000000" pitchFamily="2" charset="2"/>
              <a:buChar char="§"/>
              <a:tabLst/>
              <a:defRPr/>
            </a:pPr>
            <a:endParaRPr lang="en" sz="1800" b="1" dirty="0">
              <a:solidFill>
                <a:srgbClr val="FAA8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5E7E0-FAB7-C52E-C8A5-2159397ACFB8}"/>
              </a:ext>
            </a:extLst>
          </p:cNvPr>
          <p:cNvSpPr txBox="1"/>
          <p:nvPr/>
        </p:nvSpPr>
        <p:spPr>
          <a:xfrm>
            <a:off x="4572000" y="1494268"/>
            <a:ext cx="352720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1900"/>
              <a:buFont typeface="Barlow"/>
              <a:buChar char="❏"/>
            </a:pPr>
            <a:r>
              <a:rPr lang="en-IN" sz="2400" b="1" dirty="0">
                <a:solidFill>
                  <a:srgbClr val="00799E"/>
                </a:solidFill>
                <a:latin typeface="Barlow" panose="00000500000000000000" pitchFamily="2" charset="0"/>
                <a:ea typeface="Calibri"/>
                <a:cs typeface="Calibri"/>
                <a:sym typeface="Calibri"/>
              </a:rPr>
              <a:t>O</a:t>
            </a:r>
            <a:r>
              <a:rPr lang="en" sz="2400" b="1" dirty="0">
                <a:solidFill>
                  <a:srgbClr val="00799E"/>
                </a:solidFill>
                <a:latin typeface="Barlow" panose="00000500000000000000" pitchFamily="2" charset="0"/>
                <a:ea typeface="Calibri"/>
                <a:cs typeface="Calibri"/>
                <a:sym typeface="Calibri"/>
              </a:rPr>
              <a:t>ther Tools</a:t>
            </a:r>
            <a:r>
              <a:rPr lang="en" sz="2400" b="1" dirty="0">
                <a:solidFill>
                  <a:srgbClr val="FAA843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</a:p>
          <a:p>
            <a:pPr marL="457200" marR="0" lvl="0" indent="-3492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900"/>
              <a:buFont typeface="Wingdings" panose="05000000000000000000" pitchFamily="2" charset="2"/>
              <a:buChar char="§"/>
              <a:tabLst/>
              <a:defRPr/>
            </a:pPr>
            <a:r>
              <a:rPr lang="en" sz="1800" b="1" dirty="0">
                <a:solidFill>
                  <a:srgbClr val="FAA843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POSTMAN</a:t>
            </a:r>
            <a:endParaRPr kumimoji="0" lang="en" sz="1800" b="1" i="0" u="none" strike="noStrike" kern="0" cap="none" spc="0" normalizeH="0" baseline="0" noProof="0" dirty="0">
              <a:ln>
                <a:noFill/>
              </a:ln>
              <a:solidFill>
                <a:srgbClr val="FAA843"/>
              </a:solidFill>
              <a:effectLst/>
              <a:uLnTx/>
              <a:uFillTx/>
              <a:latin typeface="Barlow" panose="00000500000000000000" pitchFamily="2" charset="0"/>
              <a:ea typeface="Barlow"/>
              <a:cs typeface="Barlow"/>
              <a:sym typeface="Barlow"/>
            </a:endParaRPr>
          </a:p>
          <a:p>
            <a:pPr marL="457200" marR="0" lvl="0" indent="-3492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9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AA843"/>
                </a:solidFill>
                <a:effectLst/>
                <a:uLnTx/>
                <a:uFillTx/>
                <a:latin typeface="Barlow" panose="00000500000000000000" pitchFamily="2" charset="0"/>
                <a:ea typeface="Barlow"/>
                <a:cs typeface="Barlow"/>
                <a:sym typeface="Barlow"/>
              </a:rPr>
              <a:t>Eclipse</a:t>
            </a:r>
          </a:p>
          <a:p>
            <a:pPr marL="457200" marR="0" lvl="0" indent="-3492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A843"/>
              </a:buClr>
              <a:buSzPts val="1900"/>
              <a:buFont typeface="Wingdings" panose="05000000000000000000" pitchFamily="2" charset="2"/>
              <a:buChar char="§"/>
              <a:tabLst/>
              <a:defRPr/>
            </a:pPr>
            <a:r>
              <a:rPr lang="en" sz="1800" b="1" dirty="0">
                <a:solidFill>
                  <a:srgbClr val="FAA843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VSCode</a:t>
            </a:r>
            <a:endParaRPr lang="en" sz="1800" b="1" dirty="0">
              <a:solidFill>
                <a:srgbClr val="FAA8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/>
          <p:nvPr/>
        </p:nvSpPr>
        <p:spPr>
          <a:xfrm>
            <a:off x="464456" y="193913"/>
            <a:ext cx="4992300" cy="49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58800" dist="215900" dir="10560000" algn="br" rotWithShape="0">
              <a:srgbClr val="000000">
                <a:alpha val="12549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515152" y="237725"/>
            <a:ext cx="7497900" cy="37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rgbClr val="00799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Project Demonstration (Login Page)</a:t>
            </a:r>
            <a:endParaRPr lang="en-IN" sz="2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1911275" y="1298800"/>
            <a:ext cx="42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8C59BE-7AE4-2A0B-6262-18DF1D371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42" y="733325"/>
            <a:ext cx="8122154" cy="42723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464456" y="193913"/>
            <a:ext cx="4992300" cy="49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58800" dist="215900" dir="10560000" algn="br" rotWithShape="0">
              <a:srgbClr val="000000">
                <a:alpha val="12549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515151" y="237725"/>
            <a:ext cx="7281300" cy="37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rgbClr val="00799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Project Demonstration (Home Page)</a:t>
            </a:r>
            <a:endParaRPr lang="en-IN" sz="2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1911275" y="1298800"/>
            <a:ext cx="42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3507F-D5FB-0509-61A3-86A55A881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89" y="733325"/>
            <a:ext cx="8160504" cy="42959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364</Words>
  <Application>Microsoft Office PowerPoint</Application>
  <PresentationFormat>On-screen Show (16:9)</PresentationFormat>
  <Paragraphs>91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Barlow</vt:lpstr>
      <vt:lpstr>Lato</vt:lpstr>
      <vt:lpstr>Calibri</vt:lpstr>
      <vt:lpstr>Raleway</vt:lpstr>
      <vt:lpstr>Barlow Medium</vt:lpstr>
      <vt:lpstr>Wingdings</vt:lpstr>
      <vt:lpstr>Arial</vt:lpstr>
      <vt:lpstr>Streamline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Janak Advani</cp:lastModifiedBy>
  <cp:revision>9</cp:revision>
  <dcterms:modified xsi:type="dcterms:W3CDTF">2023-04-21T07:27:52Z</dcterms:modified>
</cp:coreProperties>
</file>