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9" r:id="rId1"/>
  </p:sldMasterIdLst>
  <p:notesMasterIdLst>
    <p:notesMasterId r:id="rId19"/>
  </p:notesMasterIdLst>
  <p:sldIdLst>
    <p:sldId id="256" r:id="rId2"/>
    <p:sldId id="296" r:id="rId3"/>
    <p:sldId id="262" r:id="rId4"/>
    <p:sldId id="283" r:id="rId5"/>
    <p:sldId id="270" r:id="rId6"/>
    <p:sldId id="284" r:id="rId7"/>
    <p:sldId id="271" r:id="rId8"/>
    <p:sldId id="286" r:id="rId9"/>
    <p:sldId id="287" r:id="rId10"/>
    <p:sldId id="288" r:id="rId11"/>
    <p:sldId id="285" r:id="rId12"/>
    <p:sldId id="289" r:id="rId13"/>
    <p:sldId id="291" r:id="rId14"/>
    <p:sldId id="293" r:id="rId15"/>
    <p:sldId id="294" r:id="rId16"/>
    <p:sldId id="295" r:id="rId17"/>
    <p:sldId id="260" r:id="rId18"/>
  </p:sldIdLst>
  <p:sldSz cx="9144000" cy="6858000" type="screen4x3"/>
  <p:notesSz cx="6858000" cy="9144000"/>
  <p:defaultTextStyle>
    <a:defPPr>
      <a:defRPr lang="es-ES_tradn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rgbClr val="535353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60"/>
  </p:normalViewPr>
  <p:slideViewPr>
    <p:cSldViewPr>
      <p:cViewPr varScale="1">
        <p:scale>
          <a:sx n="104" d="100"/>
          <a:sy n="104" d="100"/>
        </p:scale>
        <p:origin x="12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2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3074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 cmpd="sng">
            <a:noFill/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" noProof="0">
                <a:sym typeface="Avenir Roman" charset="0"/>
              </a:rPr>
              <a:t>Click to edit Master text styles</a:t>
            </a:r>
          </a:p>
          <a:p>
            <a:pPr lvl="1"/>
            <a:r>
              <a:rPr lang="es-ES_tradnl" altLang="es-ES" noProof="0">
                <a:sym typeface="Avenir Roman" charset="0"/>
              </a:rPr>
              <a:t>Second level</a:t>
            </a:r>
          </a:p>
          <a:p>
            <a:pPr lvl="2"/>
            <a:r>
              <a:rPr lang="es-ES_tradnl" altLang="es-ES" noProof="0">
                <a:sym typeface="Avenir Roman" charset="0"/>
              </a:rPr>
              <a:t>Third level</a:t>
            </a:r>
          </a:p>
          <a:p>
            <a:pPr lvl="3"/>
            <a:r>
              <a:rPr lang="es-ES_tradnl" altLang="es-ES" noProof="0">
                <a:sym typeface="Avenir Roman" charset="0"/>
              </a:rPr>
              <a:t>Fourth level</a:t>
            </a:r>
          </a:p>
          <a:p>
            <a:pPr lvl="4"/>
            <a:r>
              <a:rPr lang="es-ES_tradnl" altLang="es-ES" noProof="0">
                <a:sym typeface="Avenir Roman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43029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1pPr>
    <a:lvl2pPr indent="2286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2pPr>
    <a:lvl3pPr indent="4572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3pPr>
    <a:lvl4pPr indent="6858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4pPr>
    <a:lvl5pPr indent="914400" algn="l" defTabSz="457200" rtl="0" eaLnBrk="0" fontAlgn="base" hangingPunct="0">
      <a:lnSpc>
        <a:spcPct val="125000"/>
      </a:lnSpc>
      <a:spcBef>
        <a:spcPct val="0"/>
      </a:spcBef>
      <a:spcAft>
        <a:spcPct val="0"/>
      </a:spcAft>
      <a:defRPr sz="2400" kern="1200">
        <a:solidFill>
          <a:srgbClr val="000000"/>
        </a:solidFill>
        <a:latin typeface="Avenir Roman" charset="0"/>
        <a:ea typeface="Avenir Roman" charset="0"/>
        <a:cs typeface="Avenir Roman" charset="0"/>
        <a:sym typeface="Avenir Roman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A68DC-8D44-46D1-9898-E9900966F9F5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10106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CEDE8-1188-49AC-A773-0DB104AE675C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373626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BE817-F41D-465E-94FD-1135CE974347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296991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s-ES_tradnl" dirty="0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8FBC8-AD0D-4AA1-A1D2-420D0494CB46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48914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602E9-129B-49BE-AD97-2AB5CD99F89D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5658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5981B-E526-448C-9C5A-35967FD3F76D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35410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E3D16-A814-4B63-AA5C-13FAA4141D03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412696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42A05-51DB-4A79-B894-4C4A9702E3CF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206687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F242D-5631-42A6-A4ED-5A7EC1437986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37964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797F3-5EA4-4B89-AFF2-C8BA5B876FBB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294044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>
              <a:sym typeface="Arial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2B1DE-A33D-4BAC-880C-92A3EDDE2F26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08247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/>
        </p:nvGrpSpPr>
        <p:grpSpPr bwMode="auto">
          <a:xfrm>
            <a:off x="0" y="6402388"/>
            <a:ext cx="9150350" cy="463550"/>
            <a:chOff x="0" y="0"/>
            <a:chExt cx="9151698" cy="464252"/>
          </a:xfrm>
        </p:grpSpPr>
        <p:sp>
          <p:nvSpPr>
            <p:cNvPr id="2050" name="Rectangle 2"/>
            <p:cNvSpPr>
              <a:spLocks/>
            </p:cNvSpPr>
            <p:nvPr/>
          </p:nvSpPr>
          <p:spPr bwMode="auto">
            <a:xfrm>
              <a:off x="0" y="0"/>
              <a:ext cx="9151698" cy="464252"/>
            </a:xfrm>
            <a:prstGeom prst="rect">
              <a:avLst/>
            </a:prstGeom>
            <a:solidFill>
              <a:srgbClr val="0098CD"/>
            </a:solidFill>
            <a:ln w="12700" cap="flat" cmpd="sng">
              <a:noFill/>
              <a:prstDash val="solid"/>
              <a:miter lim="0"/>
              <a:headEnd type="none" w="med" len="med"/>
              <a:tailEnd type="none" w="med" len="med"/>
            </a:ln>
            <a:effectLst/>
          </p:spPr>
          <p:txBody>
            <a:bodyPr lIns="0" tIns="0" rIns="0" bIns="0" anchor="ctr"/>
            <a:lstStyle>
              <a:lvl1pPr eaLnBrk="0">
                <a:defRPr sz="2400">
                  <a:solidFill>
                    <a:srgbClr val="535353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1pPr>
              <a:lvl2pPr marL="37931725" indent="-37474525" eaLnBrk="0">
                <a:defRPr sz="2400">
                  <a:solidFill>
                    <a:srgbClr val="535353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2pPr>
              <a:lvl3pPr eaLnBrk="0">
                <a:defRPr sz="2400">
                  <a:solidFill>
                    <a:srgbClr val="535353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3pPr>
              <a:lvl4pPr eaLnBrk="0">
                <a:defRPr sz="2400">
                  <a:solidFill>
                    <a:srgbClr val="535353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4pPr>
              <a:lvl5pPr eaLnBrk="0">
                <a:defRPr sz="2400">
                  <a:solidFill>
                    <a:srgbClr val="535353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35353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35353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35353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35353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9pPr>
            </a:lstStyle>
            <a:p>
              <a:pPr algn="ctr" eaLnBrk="1">
                <a:defRPr/>
              </a:pPr>
              <a:endParaRPr lang="es-ES" altLang="es-ES" sz="1800">
                <a:solidFill>
                  <a:srgbClr val="FFFFFF"/>
                </a:solidFill>
              </a:endParaRPr>
            </a:p>
          </p:txBody>
        </p:sp>
        <p:sp>
          <p:nvSpPr>
            <p:cNvPr id="1029" name="Line 3"/>
            <p:cNvSpPr>
              <a:spLocks noChangeShapeType="1"/>
            </p:cNvSpPr>
            <p:nvPr/>
          </p:nvSpPr>
          <p:spPr bwMode="auto">
            <a:xfrm flipV="1">
              <a:off x="8453095" y="174889"/>
              <a:ext cx="1588" cy="13673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s-ES"/>
            </a:p>
          </p:txBody>
        </p:sp>
        <p:sp>
          <p:nvSpPr>
            <p:cNvPr id="2052" name="Rectangle 4"/>
            <p:cNvSpPr>
              <a:spLocks/>
            </p:cNvSpPr>
            <p:nvPr/>
          </p:nvSpPr>
          <p:spPr bwMode="auto">
            <a:xfrm>
              <a:off x="1673471" y="133552"/>
              <a:ext cx="6566867" cy="216227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0"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>
              <a:lvl1pPr eaLnBrk="0">
                <a:defRPr sz="2400">
                  <a:solidFill>
                    <a:srgbClr val="535353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1pPr>
              <a:lvl2pPr marL="37931725" indent="-37474525" eaLnBrk="0">
                <a:defRPr sz="2400">
                  <a:solidFill>
                    <a:srgbClr val="535353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2pPr>
              <a:lvl3pPr eaLnBrk="0">
                <a:defRPr sz="2400">
                  <a:solidFill>
                    <a:srgbClr val="535353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3pPr>
              <a:lvl4pPr eaLnBrk="0">
                <a:defRPr sz="2400">
                  <a:solidFill>
                    <a:srgbClr val="535353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4pPr>
              <a:lvl5pPr eaLnBrk="0">
                <a:defRPr sz="2400">
                  <a:solidFill>
                    <a:srgbClr val="535353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35353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35353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35353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535353"/>
                  </a:solidFill>
                  <a:latin typeface="Arial" pitchFamily="34" charset="0"/>
                  <a:cs typeface="Arial" pitchFamily="34" charset="0"/>
                  <a:sym typeface="Arial" pitchFamily="34" charset="0"/>
                </a:defRPr>
              </a:lvl9pPr>
            </a:lstStyle>
            <a:p>
              <a:pPr algn="ctr" eaLnBrk="1">
                <a:defRPr/>
              </a:pPr>
              <a:r>
                <a:rPr lang="es-ES_tradnl" altLang="es-ES" sz="1400" dirty="0">
                  <a:solidFill>
                    <a:srgbClr val="FFFFFF"/>
                  </a:solidFill>
                  <a:sym typeface="Arial Narrow" pitchFamily="34" charset="0"/>
                </a:rPr>
                <a:t>Inteligencia Artificial e Ingeniería del Conocimiento </a:t>
              </a:r>
              <a:r>
                <a:rPr lang="es-ES_tradnl" altLang="es-ES" sz="1200" dirty="0">
                  <a:solidFill>
                    <a:srgbClr val="FFFFFF"/>
                  </a:solidFill>
                  <a:sym typeface="Arial Narrow" pitchFamily="34" charset="0"/>
                </a:rPr>
                <a:t>– Elena Verdú Pérez</a:t>
              </a:r>
              <a:endParaRPr lang="es-ES_tradnl" altLang="es-ES" sz="1800" dirty="0">
                <a:solidFill>
                  <a:srgbClr val="000000"/>
                </a:solidFill>
              </a:endParaRPr>
            </a:p>
          </p:txBody>
        </p:sp>
        <p:pic>
          <p:nvPicPr>
            <p:cNvPr id="1031" name="Picture 5" descr="logoblanco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159" y="26315"/>
              <a:ext cx="1221275" cy="387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</p:pic>
      </p:grpSp>
      <p:sp>
        <p:nvSpPr>
          <p:cNvPr id="2054" name="Rectangle 6"/>
          <p:cNvSpPr>
            <a:spLocks noGrp="1"/>
          </p:cNvSpPr>
          <p:nvPr>
            <p:ph type="sldNum" sz="quarter" idx="2"/>
          </p:nvPr>
        </p:nvSpPr>
        <p:spPr bwMode="auto">
          <a:xfrm>
            <a:off x="8485188" y="6559550"/>
            <a:ext cx="273050" cy="17303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3BDD6A4-1005-4A34-88D0-39DA1868BFEF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  <a:sym typeface="Arial Narrow" panose="020B0606020202030204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panose="020B0606020202030204" pitchFamily="34" charset="0"/>
        </a:defRPr>
      </a:lvl5pPr>
      <a:lvl6pPr marL="4572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6pPr>
      <a:lvl7pPr marL="9144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7pPr>
      <a:lvl8pPr marL="13716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8pPr>
      <a:lvl9pPr marL="1828800" algn="l" defTabSz="457200" rtl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Arial Narrow" charset="0"/>
          <a:ea typeface="Arial Narrow" charset="0"/>
          <a:cs typeface="Arial Narrow" charset="0"/>
          <a:sym typeface="Arial Narrow" charset="0"/>
        </a:defRPr>
      </a:lvl9pPr>
    </p:titleStyle>
    <p:bodyStyle>
      <a:lvl1pPr marL="342900" indent="-3429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–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SzPct val="100000"/>
        <a:buFont typeface="Arial" panose="020B0604020202020204" pitchFamily="34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6pPr>
      <a:lvl7pPr marL="29718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7pPr>
      <a:lvl8pPr marL="34290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8pPr>
      <a:lvl9pPr marL="3886200" indent="-228600" algn="l" defTabSz="457200" rtl="0" fontAlgn="base" hangingPunct="0">
        <a:spcBef>
          <a:spcPts val="400"/>
        </a:spcBef>
        <a:spcAft>
          <a:spcPct val="0"/>
        </a:spcAft>
        <a:buSzPct val="100000"/>
        <a:buFont typeface="Arial" charset="0"/>
        <a:buChar char="»"/>
        <a:defRPr sz="2000">
          <a:solidFill>
            <a:srgbClr val="666666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0" y="5611813"/>
            <a:ext cx="9144000" cy="133350"/>
          </a:xfrm>
          <a:prstGeom prst="rect">
            <a:avLst/>
          </a:prstGeom>
          <a:solidFill>
            <a:srgbClr val="0098C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s-ES" altLang="es-ES">
              <a:solidFill>
                <a:srgbClr val="0098CD"/>
              </a:solidFill>
            </a:endParaRPr>
          </a:p>
        </p:txBody>
      </p:sp>
      <p:pic>
        <p:nvPicPr>
          <p:cNvPr id="3075" name="Picture 2" descr="logotip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5813425"/>
            <a:ext cx="12477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pic>
        <p:nvPicPr>
          <p:cNvPr id="3076" name="Picture 3" descr="clai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8" y="6134100"/>
            <a:ext cx="2338387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3077" name="Rectangle 4"/>
          <p:cNvSpPr>
            <a:spLocks/>
          </p:cNvSpPr>
          <p:nvPr/>
        </p:nvSpPr>
        <p:spPr bwMode="auto">
          <a:xfrm>
            <a:off x="0" y="-133350"/>
            <a:ext cx="9151938" cy="5745163"/>
          </a:xfrm>
          <a:prstGeom prst="rect">
            <a:avLst/>
          </a:prstGeom>
          <a:solidFill>
            <a:srgbClr val="0098C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s-ES" altLang="es-ES">
              <a:solidFill>
                <a:srgbClr val="FFFFFF"/>
              </a:solidFill>
            </a:endParaRPr>
          </a:p>
        </p:txBody>
      </p:sp>
      <p:sp>
        <p:nvSpPr>
          <p:cNvPr id="4101" name="Rectangle 5"/>
          <p:cNvSpPr>
            <a:spLocks/>
          </p:cNvSpPr>
          <p:nvPr/>
        </p:nvSpPr>
        <p:spPr bwMode="auto">
          <a:xfrm>
            <a:off x="0" y="4243388"/>
            <a:ext cx="9144000" cy="1368425"/>
          </a:xfrm>
          <a:prstGeom prst="rect">
            <a:avLst/>
          </a:prstGeom>
          <a:gradFill rotWithShape="0">
            <a:gsLst>
              <a:gs pos="0">
                <a:schemeClr val="tx1">
                  <a:lumMod val="50000"/>
                </a:schemeClr>
              </a:gs>
              <a:gs pos="100000">
                <a:srgbClr val="272727">
                  <a:alpha val="0"/>
                </a:srgbClr>
              </a:gs>
            </a:gsLst>
            <a:lin ang="10260000" scaled="0"/>
          </a:gradFill>
          <a:ln w="12700" cap="flat" cmpd="sng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>
            <a:lvl1pPr eaLnBrk="0">
              <a:defRPr sz="2400"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1pPr>
            <a:lvl2pPr marL="37931725" indent="-37474525" eaLnBrk="0">
              <a:defRPr sz="2400"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2pPr>
            <a:lvl3pPr eaLnBrk="0">
              <a:defRPr sz="2400"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3pPr>
            <a:lvl4pPr eaLnBrk="0">
              <a:defRPr sz="2400"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4pPr>
            <a:lvl5pPr eaLnBrk="0">
              <a:defRPr sz="2400"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35353"/>
                </a:solidFill>
                <a:latin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pPr algn="ctr" eaLnBrk="1">
              <a:defRPr/>
            </a:pPr>
            <a:endParaRPr lang="es-ES" altLang="es-ES" sz="1800">
              <a:solidFill>
                <a:srgbClr val="FFFFFF"/>
              </a:solidFill>
            </a:endParaRPr>
          </a:p>
        </p:txBody>
      </p:sp>
      <p:sp>
        <p:nvSpPr>
          <p:cNvPr id="307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988425" cy="49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>
              <a:lnSpc>
                <a:spcPct val="70000"/>
              </a:lnSpc>
            </a:pPr>
            <a:r>
              <a:rPr lang="es-ES_tradnl" altLang="es-ES" sz="2400">
                <a:solidFill>
                  <a:schemeClr val="bg1"/>
                </a:solidFill>
                <a:latin typeface="Arial" panose="020B0604020202020204" pitchFamily="34" charset="0"/>
              </a:rPr>
              <a:t>Inteligencia Artificial e Ingeniería de Conocimiento</a:t>
            </a:r>
            <a:endParaRPr lang="es-ES_tradnl" altLang="es-ES" sz="18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80" name="Rectangle 7"/>
          <p:cNvSpPr>
            <a:spLocks/>
          </p:cNvSpPr>
          <p:nvPr/>
        </p:nvSpPr>
        <p:spPr bwMode="auto">
          <a:xfrm>
            <a:off x="-381000" y="4610100"/>
            <a:ext cx="89868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defTabSz="350838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350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>
              <a:lnSpc>
                <a:spcPct val="70000"/>
              </a:lnSpc>
            </a:pPr>
            <a:r>
              <a:rPr lang="es-ES_tradnl" altLang="es-ES" sz="3000" dirty="0">
                <a:solidFill>
                  <a:srgbClr val="FFFFFF"/>
                </a:solidFill>
                <a:sym typeface="Arial Narrow" panose="020B0606020202030204" pitchFamily="34" charset="0"/>
              </a:rPr>
              <a:t>Búsqueda Primero el Mejor</a:t>
            </a:r>
            <a:endParaRPr lang="es-ES_tradnl" altLang="es-ES" sz="3000" dirty="0">
              <a:solidFill>
                <a:srgbClr val="000000"/>
              </a:solidFill>
              <a:sym typeface="Arial Narrow" panose="020B0606020202030204" pitchFamily="34" charset="0"/>
            </a:endParaRPr>
          </a:p>
        </p:txBody>
      </p:sp>
      <p:sp>
        <p:nvSpPr>
          <p:cNvPr id="3081" name="Rectangle 8"/>
          <p:cNvSpPr>
            <a:spLocks/>
          </p:cNvSpPr>
          <p:nvPr/>
        </p:nvSpPr>
        <p:spPr bwMode="auto">
          <a:xfrm>
            <a:off x="554038" y="611188"/>
            <a:ext cx="528955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>
              <a:lnSpc>
                <a:spcPct val="70000"/>
              </a:lnSpc>
            </a:pPr>
            <a:r>
              <a:rPr lang="es-ES_tradnl" altLang="es-ES">
                <a:solidFill>
                  <a:srgbClr val="FFFFFF"/>
                </a:solidFill>
                <a:sym typeface="Arial Narrow" panose="020B0606020202030204" pitchFamily="34" charset="0"/>
              </a:rPr>
              <a:t>Elena Verdú Pérez</a:t>
            </a:r>
            <a:endParaRPr lang="es-ES_tradnl" altLang="es-ES">
              <a:solidFill>
                <a:srgbClr val="000000"/>
              </a:solidFill>
              <a:sym typeface="Arial Narrow" panose="020B0606020202030204" pitchFamily="34" charset="0"/>
            </a:endParaRPr>
          </a:p>
        </p:txBody>
      </p:sp>
      <p:sp>
        <p:nvSpPr>
          <p:cNvPr id="3082" name="Marcador de número de diapositiva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EE29A96F-D26D-4B25-B103-ACF21F854608}" type="slidenum">
              <a:rPr lang="es-ES_tradnl" altLang="es-ES" smtClean="0">
                <a:solidFill>
                  <a:srgbClr val="FFFFFF"/>
                </a:solidFill>
              </a:rPr>
              <a:pPr/>
              <a:t>1</a:t>
            </a:fld>
            <a:endParaRPr lang="es-ES_tradnl" altLang="es-E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 bwMode="auto">
          <a:xfrm>
            <a:off x="0" y="116632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dirty="0"/>
              <a:t>Ejemplo. Primero el Mejor. Búsqueda Avariciosa</a:t>
            </a:r>
          </a:p>
        </p:txBody>
      </p:sp>
      <p:sp>
        <p:nvSpPr>
          <p:cNvPr id="5124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2E9E240D-6096-4429-BB14-364F3E9A7C52}" type="slidenum">
              <a:rPr lang="es-ES_tradnl" altLang="es-ES" smtClean="0">
                <a:solidFill>
                  <a:srgbClr val="FFFFFF"/>
                </a:solidFill>
              </a:rPr>
              <a:pPr/>
              <a:t>10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2" name="Elipse 1"/>
          <p:cNvSpPr/>
          <p:nvPr/>
        </p:nvSpPr>
        <p:spPr bwMode="auto">
          <a:xfrm>
            <a:off x="3851920" y="1029119"/>
            <a:ext cx="1080120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Arad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860032" y="107496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h=366</a:t>
            </a:r>
          </a:p>
        </p:txBody>
      </p:sp>
      <p:cxnSp>
        <p:nvCxnSpPr>
          <p:cNvPr id="5" name="Conector recto 4"/>
          <p:cNvCxnSpPr>
            <a:stCxn id="2" idx="3"/>
          </p:cNvCxnSpPr>
          <p:nvPr/>
        </p:nvCxnSpPr>
        <p:spPr bwMode="auto">
          <a:xfrm flipH="1">
            <a:off x="2915816" y="1472413"/>
            <a:ext cx="1094284" cy="644473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7" name="Conector recto 6"/>
          <p:cNvCxnSpPr>
            <a:stCxn id="2" idx="4"/>
          </p:cNvCxnSpPr>
          <p:nvPr/>
        </p:nvCxnSpPr>
        <p:spPr bwMode="auto">
          <a:xfrm>
            <a:off x="4391980" y="1548470"/>
            <a:ext cx="36004" cy="640424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9" name="Conector recto 8"/>
          <p:cNvCxnSpPr>
            <a:stCxn id="2" idx="5"/>
            <a:endCxn id="15" idx="0"/>
          </p:cNvCxnSpPr>
          <p:nvPr/>
        </p:nvCxnSpPr>
        <p:spPr bwMode="auto">
          <a:xfrm>
            <a:off x="4773860" y="1472413"/>
            <a:ext cx="1638835" cy="588435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10" name="Elipse 9"/>
          <p:cNvSpPr/>
          <p:nvPr/>
        </p:nvSpPr>
        <p:spPr bwMode="auto">
          <a:xfrm>
            <a:off x="2123728" y="2073235"/>
            <a:ext cx="936104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>
                <a:latin typeface="Arial" charset="0"/>
                <a:ea typeface="Arial" charset="0"/>
                <a:cs typeface="Arial" charset="0"/>
                <a:sym typeface="Arial" charset="0"/>
              </a:rPr>
              <a:t>Sibiu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4" name="Elipse 13"/>
          <p:cNvSpPr/>
          <p:nvPr/>
        </p:nvSpPr>
        <p:spPr bwMode="auto">
          <a:xfrm>
            <a:off x="3707904" y="2076527"/>
            <a:ext cx="1584176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err="1">
                <a:latin typeface="Arial" charset="0"/>
                <a:ea typeface="Arial" charset="0"/>
                <a:cs typeface="Arial" charset="0"/>
                <a:sym typeface="Arial" charset="0"/>
              </a:rPr>
              <a:t>Timisoara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5" name="Elipse 14"/>
          <p:cNvSpPr/>
          <p:nvPr/>
        </p:nvSpPr>
        <p:spPr bwMode="auto">
          <a:xfrm>
            <a:off x="5790974" y="2060848"/>
            <a:ext cx="1243442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err="1">
                <a:latin typeface="Arial" charset="0"/>
                <a:ea typeface="Arial" charset="0"/>
                <a:cs typeface="Arial" charset="0"/>
                <a:sym typeface="Arial" charset="0"/>
              </a:rPr>
              <a:t>Zerind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1320479" y="227687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h=253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4027250" y="253954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h=329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7034416" y="220786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h=374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-15678" y="5133655"/>
            <a:ext cx="5729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/>
              <a:t>Bucarest es el nodo meta </a:t>
            </a:r>
            <a:r>
              <a:rPr lang="es-ES" b="1" u="sng" dirty="0">
                <a:sym typeface="Wingdings" panose="05000000000000000000" pitchFamily="2" charset="2"/>
              </a:rPr>
              <a:t> FIN</a:t>
            </a:r>
            <a:endParaRPr lang="es-ES" b="1" u="sng" dirty="0"/>
          </a:p>
          <a:p>
            <a:r>
              <a:rPr lang="es-ES" dirty="0"/>
              <a:t>Cerrada=[Arad, Sibiu, </a:t>
            </a:r>
            <a:r>
              <a:rPr lang="es-ES" dirty="0" err="1"/>
              <a:t>Fagaras</a:t>
            </a:r>
            <a:r>
              <a:rPr lang="es-ES" dirty="0"/>
              <a:t>]</a:t>
            </a:r>
          </a:p>
          <a:p>
            <a:r>
              <a:rPr lang="es-ES" dirty="0"/>
              <a:t>Abierta=[</a:t>
            </a:r>
            <a:r>
              <a:rPr lang="es-ES" b="1" dirty="0"/>
              <a:t>Bucarest-0</a:t>
            </a:r>
            <a:r>
              <a:rPr lang="es-ES" dirty="0"/>
              <a:t>,Rim.Vic-193, Sibiu-253,Timisoara-329, Arad-366, Zerind-374,Oradea-380]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162" y="3663444"/>
            <a:ext cx="3786900" cy="2663667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 bwMode="auto">
          <a:xfrm>
            <a:off x="218097" y="3169936"/>
            <a:ext cx="825511" cy="47607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Arad</a:t>
            </a:r>
          </a:p>
        </p:txBody>
      </p:sp>
      <p:cxnSp>
        <p:nvCxnSpPr>
          <p:cNvPr id="8" name="Conector recto 7"/>
          <p:cNvCxnSpPr>
            <a:stCxn id="10" idx="3"/>
            <a:endCxn id="4" idx="0"/>
          </p:cNvCxnSpPr>
          <p:nvPr/>
        </p:nvCxnSpPr>
        <p:spPr bwMode="auto">
          <a:xfrm flipH="1">
            <a:off x="630853" y="2516529"/>
            <a:ext cx="1629964" cy="653407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12" name="Conector recto 11"/>
          <p:cNvCxnSpPr>
            <a:endCxn id="27" idx="0"/>
          </p:cNvCxnSpPr>
          <p:nvPr/>
        </p:nvCxnSpPr>
        <p:spPr bwMode="auto">
          <a:xfrm flipH="1">
            <a:off x="1830162" y="2526030"/>
            <a:ext cx="592998" cy="661343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18" name="Conector recto 17"/>
          <p:cNvCxnSpPr/>
          <p:nvPr/>
        </p:nvCxnSpPr>
        <p:spPr bwMode="auto">
          <a:xfrm>
            <a:off x="2742506" y="2582068"/>
            <a:ext cx="420648" cy="631680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26" name="Conector recto 25"/>
          <p:cNvCxnSpPr>
            <a:stCxn id="10" idx="5"/>
          </p:cNvCxnSpPr>
          <p:nvPr/>
        </p:nvCxnSpPr>
        <p:spPr bwMode="auto">
          <a:xfrm>
            <a:off x="2922743" y="2516529"/>
            <a:ext cx="1649257" cy="697219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27" name="Elipse 26"/>
          <p:cNvSpPr/>
          <p:nvPr/>
        </p:nvSpPr>
        <p:spPr bwMode="auto">
          <a:xfrm>
            <a:off x="1251846" y="3187373"/>
            <a:ext cx="1156631" cy="47607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Oradea</a:t>
            </a:r>
          </a:p>
        </p:txBody>
      </p:sp>
      <p:sp>
        <p:nvSpPr>
          <p:cNvPr id="30" name="Elipse 29"/>
          <p:cNvSpPr/>
          <p:nvPr/>
        </p:nvSpPr>
        <p:spPr bwMode="auto">
          <a:xfrm>
            <a:off x="2513552" y="3144472"/>
            <a:ext cx="1362957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Fagaras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35" name="Elipse 34"/>
          <p:cNvSpPr/>
          <p:nvPr/>
        </p:nvSpPr>
        <p:spPr bwMode="auto">
          <a:xfrm>
            <a:off x="4056746" y="3095948"/>
            <a:ext cx="1362957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Rim.Vic</a:t>
            </a: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.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-9432" y="360778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h=366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1285305" y="361049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h=380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2771221" y="358996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h=176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4303643" y="36474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h=193</a:t>
            </a:r>
          </a:p>
        </p:txBody>
      </p:sp>
      <p:cxnSp>
        <p:nvCxnSpPr>
          <p:cNvPr id="11" name="Conector recto 10"/>
          <p:cNvCxnSpPr/>
          <p:nvPr/>
        </p:nvCxnSpPr>
        <p:spPr bwMode="auto">
          <a:xfrm flipH="1">
            <a:off x="2184576" y="3646007"/>
            <a:ext cx="581324" cy="860175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13" name="Elipse 12"/>
          <p:cNvSpPr/>
          <p:nvPr/>
        </p:nvSpPr>
        <p:spPr bwMode="auto">
          <a:xfrm>
            <a:off x="1445835" y="4457222"/>
            <a:ext cx="1296671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Sibiu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866409" y="471627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h=253</a:t>
            </a:r>
          </a:p>
        </p:txBody>
      </p:sp>
      <p:cxnSp>
        <p:nvCxnSpPr>
          <p:cNvPr id="23" name="Conector recto 22"/>
          <p:cNvCxnSpPr/>
          <p:nvPr/>
        </p:nvCxnSpPr>
        <p:spPr bwMode="auto">
          <a:xfrm>
            <a:off x="3462958" y="3646007"/>
            <a:ext cx="593788" cy="905475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40" name="Elipse 39"/>
          <p:cNvSpPr/>
          <p:nvPr/>
        </p:nvSpPr>
        <p:spPr bwMode="auto">
          <a:xfrm>
            <a:off x="3424081" y="4369419"/>
            <a:ext cx="1743658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Bucarest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4132644" y="478402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h=0</a:t>
            </a:r>
          </a:p>
        </p:txBody>
      </p:sp>
      <p:cxnSp>
        <p:nvCxnSpPr>
          <p:cNvPr id="31" name="Conector recto de flecha 30"/>
          <p:cNvCxnSpPr/>
          <p:nvPr/>
        </p:nvCxnSpPr>
        <p:spPr bwMode="auto">
          <a:xfrm>
            <a:off x="6012160" y="4457222"/>
            <a:ext cx="1656184" cy="431548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triangle"/>
          </a:ln>
          <a:effectLst/>
        </p:spPr>
      </p:cxnSp>
      <p:cxnSp>
        <p:nvCxnSpPr>
          <p:cNvPr id="34" name="Conector recto de flecha 33"/>
          <p:cNvCxnSpPr/>
          <p:nvPr/>
        </p:nvCxnSpPr>
        <p:spPr bwMode="auto">
          <a:xfrm flipV="1">
            <a:off x="7668344" y="4716276"/>
            <a:ext cx="816844" cy="172494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triangle"/>
          </a:ln>
          <a:effectLst/>
        </p:spPr>
      </p:cxnSp>
      <p:cxnSp>
        <p:nvCxnSpPr>
          <p:cNvPr id="44" name="Conector recto de flecha 43"/>
          <p:cNvCxnSpPr/>
          <p:nvPr/>
        </p:nvCxnSpPr>
        <p:spPr bwMode="auto">
          <a:xfrm>
            <a:off x="8485188" y="4716276"/>
            <a:ext cx="479300" cy="137702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triangle"/>
          </a:ln>
          <a:effectLst/>
        </p:spPr>
      </p:cxnSp>
      <p:sp>
        <p:nvSpPr>
          <p:cNvPr id="45" name="CuadroTexto 44"/>
          <p:cNvSpPr txBox="1"/>
          <p:nvPr/>
        </p:nvSpPr>
        <p:spPr>
          <a:xfrm>
            <a:off x="7223851" y="3035971"/>
            <a:ext cx="1858064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Ha encontrado un camino de Arad a Bucarest ¡pero no el más corto!</a:t>
            </a:r>
          </a:p>
        </p:txBody>
      </p:sp>
    </p:spTree>
    <p:extLst>
      <p:ext uri="{BB962C8B-B14F-4D97-AF65-F5344CB8AC3E}">
        <p14:creationId xmlns:p14="http://schemas.microsoft.com/office/powerpoint/2010/main" val="9503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23813"/>
            <a:ext cx="8229600" cy="1143000"/>
          </a:xfrm>
        </p:spPr>
        <p:txBody>
          <a:bodyPr/>
          <a:lstStyle/>
          <a:p>
            <a:r>
              <a:rPr lang="es-ES" dirty="0"/>
              <a:t>Ejemplo Primero  el mejor. A*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C8FBC8-AD0D-4AA1-A1D2-420D0494CB46}" type="slidenum">
              <a:rPr lang="es-ES_tradnl" altLang="es-ES" smtClean="0"/>
              <a:pPr>
                <a:defRPr/>
              </a:pPr>
              <a:t>11</a:t>
            </a:fld>
            <a:endParaRPr lang="es-ES_tradnl" altLang="es-ES"/>
          </a:p>
        </p:txBody>
      </p:sp>
      <p:sp>
        <p:nvSpPr>
          <p:cNvPr id="5" name="Rectángulo redondeado 4"/>
          <p:cNvSpPr/>
          <p:nvPr/>
        </p:nvSpPr>
        <p:spPr bwMode="auto">
          <a:xfrm>
            <a:off x="6444208" y="186690"/>
            <a:ext cx="1656184" cy="408623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>
                <a:latin typeface="Arial" charset="0"/>
                <a:ea typeface="Arial" charset="0"/>
                <a:cs typeface="Arial" charset="0"/>
                <a:sym typeface="Arial" charset="0"/>
              </a:rPr>
              <a:t>f(s)=g(s)+h(s)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7" name="Elipse 6"/>
          <p:cNvSpPr/>
          <p:nvPr/>
        </p:nvSpPr>
        <p:spPr bwMode="auto">
          <a:xfrm>
            <a:off x="3838452" y="988760"/>
            <a:ext cx="1080120" cy="51935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Arad</a:t>
            </a:r>
          </a:p>
        </p:txBody>
      </p:sp>
      <p:cxnSp>
        <p:nvCxnSpPr>
          <p:cNvPr id="8" name="Conector recto 7"/>
          <p:cNvCxnSpPr>
            <a:stCxn id="7" idx="3"/>
          </p:cNvCxnSpPr>
          <p:nvPr/>
        </p:nvCxnSpPr>
        <p:spPr bwMode="auto">
          <a:xfrm flipH="1">
            <a:off x="2902348" y="1432054"/>
            <a:ext cx="1094284" cy="644473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chemeClr val="bg2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9" name="Conector recto 8"/>
          <p:cNvCxnSpPr>
            <a:stCxn id="7" idx="4"/>
          </p:cNvCxnSpPr>
          <p:nvPr/>
        </p:nvCxnSpPr>
        <p:spPr bwMode="auto">
          <a:xfrm>
            <a:off x="4378512" y="1508111"/>
            <a:ext cx="36004" cy="640424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chemeClr val="bg2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10" name="Conector recto 9"/>
          <p:cNvCxnSpPr>
            <a:stCxn id="7" idx="5"/>
            <a:endCxn id="13" idx="0"/>
          </p:cNvCxnSpPr>
          <p:nvPr/>
        </p:nvCxnSpPr>
        <p:spPr bwMode="auto">
          <a:xfrm>
            <a:off x="4760392" y="1432054"/>
            <a:ext cx="1652303" cy="628794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chemeClr val="bg2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11" name="Elipse 10"/>
          <p:cNvSpPr/>
          <p:nvPr/>
        </p:nvSpPr>
        <p:spPr bwMode="auto">
          <a:xfrm>
            <a:off x="2110260" y="2017197"/>
            <a:ext cx="936104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chemeClr val="bg2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>
                <a:latin typeface="Arial" charset="0"/>
                <a:ea typeface="Arial" charset="0"/>
                <a:cs typeface="Arial" charset="0"/>
                <a:sym typeface="Arial" charset="0"/>
              </a:rPr>
              <a:t>Sibiu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2" name="Elipse 11"/>
          <p:cNvSpPr/>
          <p:nvPr/>
        </p:nvSpPr>
        <p:spPr bwMode="auto">
          <a:xfrm>
            <a:off x="3694436" y="2076527"/>
            <a:ext cx="1584176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chemeClr val="bg2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err="1">
                <a:latin typeface="Arial" charset="0"/>
                <a:ea typeface="Arial" charset="0"/>
                <a:cs typeface="Arial" charset="0"/>
                <a:sym typeface="Arial" charset="0"/>
              </a:rPr>
              <a:t>Timisoara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3" name="Elipse 12"/>
          <p:cNvSpPr/>
          <p:nvPr/>
        </p:nvSpPr>
        <p:spPr bwMode="auto">
          <a:xfrm>
            <a:off x="5790974" y="2060848"/>
            <a:ext cx="1243442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chemeClr val="bg2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err="1">
                <a:latin typeface="Arial" charset="0"/>
                <a:ea typeface="Arial" charset="0"/>
                <a:cs typeface="Arial" charset="0"/>
                <a:sym typeface="Arial" charset="0"/>
              </a:rPr>
              <a:t>Zerind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4913712" y="960358"/>
            <a:ext cx="175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f=0+366=366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1159992" y="2541900"/>
            <a:ext cx="188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f=140+253=393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3700171" y="2611557"/>
            <a:ext cx="188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f=118+329=447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6240350" y="2595878"/>
            <a:ext cx="188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f=75+374=449</a:t>
            </a: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162" y="3663444"/>
            <a:ext cx="3786900" cy="2663667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118280" y="3063766"/>
            <a:ext cx="5468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Cerrada=[Arad]</a:t>
            </a:r>
          </a:p>
          <a:p>
            <a:r>
              <a:rPr lang="es-ES" dirty="0"/>
              <a:t>Abierta=[Sibiu-393, Timisoara-447, Zerind-449]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61" y="3747788"/>
            <a:ext cx="5409974" cy="264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4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 bwMode="auto">
          <a:xfrm>
            <a:off x="-13468" y="116632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dirty="0"/>
              <a:t>Ejemplo. Primero el Mejor. A*</a:t>
            </a:r>
          </a:p>
        </p:txBody>
      </p:sp>
      <p:sp>
        <p:nvSpPr>
          <p:cNvPr id="5124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2E9E240D-6096-4429-BB14-364F3E9A7C52}" type="slidenum">
              <a:rPr lang="es-ES_tradnl" altLang="es-ES" smtClean="0">
                <a:solidFill>
                  <a:srgbClr val="FFFFFF"/>
                </a:solidFill>
              </a:rPr>
              <a:pPr/>
              <a:t>12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2" name="Elipse 1"/>
          <p:cNvSpPr/>
          <p:nvPr/>
        </p:nvSpPr>
        <p:spPr bwMode="auto">
          <a:xfrm>
            <a:off x="3838452" y="973081"/>
            <a:ext cx="1080120" cy="51935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Arad</a:t>
            </a:r>
          </a:p>
        </p:txBody>
      </p:sp>
      <p:cxnSp>
        <p:nvCxnSpPr>
          <p:cNvPr id="5" name="Conector recto 4"/>
          <p:cNvCxnSpPr>
            <a:stCxn id="2" idx="3"/>
          </p:cNvCxnSpPr>
          <p:nvPr/>
        </p:nvCxnSpPr>
        <p:spPr bwMode="auto">
          <a:xfrm flipH="1">
            <a:off x="2902348" y="1416375"/>
            <a:ext cx="1094284" cy="644473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7" name="Conector recto 6"/>
          <p:cNvCxnSpPr>
            <a:stCxn id="2" idx="4"/>
          </p:cNvCxnSpPr>
          <p:nvPr/>
        </p:nvCxnSpPr>
        <p:spPr bwMode="auto">
          <a:xfrm>
            <a:off x="4378512" y="1492432"/>
            <a:ext cx="36004" cy="640424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9" name="Conector recto 8"/>
          <p:cNvCxnSpPr>
            <a:stCxn id="2" idx="5"/>
            <a:endCxn id="15" idx="0"/>
          </p:cNvCxnSpPr>
          <p:nvPr/>
        </p:nvCxnSpPr>
        <p:spPr bwMode="auto">
          <a:xfrm>
            <a:off x="4760392" y="1416375"/>
            <a:ext cx="1652303" cy="644473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10" name="Elipse 9"/>
          <p:cNvSpPr/>
          <p:nvPr/>
        </p:nvSpPr>
        <p:spPr bwMode="auto">
          <a:xfrm>
            <a:off x="2110260" y="2017197"/>
            <a:ext cx="936104" cy="51935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>
                <a:latin typeface="Arial" charset="0"/>
                <a:ea typeface="Arial" charset="0"/>
                <a:cs typeface="Arial" charset="0"/>
                <a:sym typeface="Arial" charset="0"/>
              </a:rPr>
              <a:t>Sibiu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4" name="Elipse 13"/>
          <p:cNvSpPr/>
          <p:nvPr/>
        </p:nvSpPr>
        <p:spPr bwMode="auto">
          <a:xfrm>
            <a:off x="3694436" y="2076527"/>
            <a:ext cx="1584176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err="1">
                <a:latin typeface="Arial" charset="0"/>
                <a:ea typeface="Arial" charset="0"/>
                <a:cs typeface="Arial" charset="0"/>
                <a:sym typeface="Arial" charset="0"/>
              </a:rPr>
              <a:t>Timisoara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5" name="Elipse 14"/>
          <p:cNvSpPr/>
          <p:nvPr/>
        </p:nvSpPr>
        <p:spPr bwMode="auto">
          <a:xfrm>
            <a:off x="5790974" y="2060848"/>
            <a:ext cx="1243442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err="1">
                <a:latin typeface="Arial" charset="0"/>
                <a:ea typeface="Arial" charset="0"/>
                <a:cs typeface="Arial" charset="0"/>
                <a:sym typeface="Arial" charset="0"/>
              </a:rPr>
              <a:t>Zerind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81684" y="5044198"/>
            <a:ext cx="5468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Cerrada=[Arad, Sibiu]</a:t>
            </a:r>
          </a:p>
          <a:p>
            <a:r>
              <a:rPr lang="es-ES" dirty="0"/>
              <a:t>Abierta=[Rim.Vic-413, Fagaras-415,Timisoara-447, Zerind-449,Arad-646,Oradea-671]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162" y="3663444"/>
            <a:ext cx="3786900" cy="2663667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 bwMode="auto">
          <a:xfrm>
            <a:off x="218097" y="3169936"/>
            <a:ext cx="825511" cy="47607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chemeClr val="bg2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Arad</a:t>
            </a:r>
          </a:p>
        </p:txBody>
      </p:sp>
      <p:cxnSp>
        <p:nvCxnSpPr>
          <p:cNvPr id="8" name="Conector recto 7"/>
          <p:cNvCxnSpPr>
            <a:stCxn id="10" idx="3"/>
            <a:endCxn id="4" idx="0"/>
          </p:cNvCxnSpPr>
          <p:nvPr/>
        </p:nvCxnSpPr>
        <p:spPr bwMode="auto">
          <a:xfrm flipH="1">
            <a:off x="630853" y="2460491"/>
            <a:ext cx="1616496" cy="709445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chemeClr val="bg2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12" name="Conector recto 11"/>
          <p:cNvCxnSpPr>
            <a:endCxn id="27" idx="0"/>
          </p:cNvCxnSpPr>
          <p:nvPr/>
        </p:nvCxnSpPr>
        <p:spPr bwMode="auto">
          <a:xfrm flipH="1">
            <a:off x="1830162" y="2526030"/>
            <a:ext cx="592998" cy="661343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chemeClr val="bg2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18" name="Conector recto 17"/>
          <p:cNvCxnSpPr/>
          <p:nvPr/>
        </p:nvCxnSpPr>
        <p:spPr bwMode="auto">
          <a:xfrm>
            <a:off x="2742506" y="2526030"/>
            <a:ext cx="420648" cy="631680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chemeClr val="bg2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26" name="Conector recto 25"/>
          <p:cNvCxnSpPr>
            <a:stCxn id="10" idx="5"/>
          </p:cNvCxnSpPr>
          <p:nvPr/>
        </p:nvCxnSpPr>
        <p:spPr bwMode="auto">
          <a:xfrm>
            <a:off x="2909275" y="2460491"/>
            <a:ext cx="1649257" cy="697219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chemeClr val="bg2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27" name="Elipse 26"/>
          <p:cNvSpPr/>
          <p:nvPr/>
        </p:nvSpPr>
        <p:spPr bwMode="auto">
          <a:xfrm>
            <a:off x="1251846" y="3187373"/>
            <a:ext cx="1156631" cy="47607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chemeClr val="bg2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Oradea</a:t>
            </a:r>
          </a:p>
        </p:txBody>
      </p:sp>
      <p:sp>
        <p:nvSpPr>
          <p:cNvPr id="30" name="Elipse 29"/>
          <p:cNvSpPr/>
          <p:nvPr/>
        </p:nvSpPr>
        <p:spPr bwMode="auto">
          <a:xfrm>
            <a:off x="2513552" y="3088434"/>
            <a:ext cx="1362957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chemeClr val="bg2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Fagaras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35" name="Elipse 34"/>
          <p:cNvSpPr/>
          <p:nvPr/>
        </p:nvSpPr>
        <p:spPr bwMode="auto">
          <a:xfrm>
            <a:off x="4056746" y="3095948"/>
            <a:ext cx="1362957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chemeClr val="bg2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Rim.Vic</a:t>
            </a: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.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4913712" y="960358"/>
            <a:ext cx="175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f=0+366=366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1722220" y="2519281"/>
            <a:ext cx="188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f=140+253=393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3700171" y="2611557"/>
            <a:ext cx="188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f=118+329=447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6240350" y="2595878"/>
            <a:ext cx="188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f=75+374=449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-94110" y="3541893"/>
            <a:ext cx="1345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f=280+366</a:t>
            </a:r>
          </a:p>
          <a:p>
            <a:r>
              <a:rPr lang="es-ES" sz="1400" dirty="0"/>
              <a:t>=646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1232356" y="3658636"/>
            <a:ext cx="1345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f=291+380</a:t>
            </a:r>
          </a:p>
          <a:p>
            <a:r>
              <a:rPr lang="es-ES" sz="1400" dirty="0"/>
              <a:t>=671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2776512" y="3577121"/>
            <a:ext cx="1345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f=239+176</a:t>
            </a:r>
          </a:p>
          <a:p>
            <a:r>
              <a:rPr lang="es-ES" sz="1400" dirty="0"/>
              <a:t>=415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4139469" y="3577121"/>
            <a:ext cx="1345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f=220+193</a:t>
            </a:r>
          </a:p>
          <a:p>
            <a:r>
              <a:rPr lang="es-ES" sz="1400" dirty="0"/>
              <a:t>=413</a:t>
            </a:r>
          </a:p>
        </p:txBody>
      </p:sp>
    </p:spTree>
    <p:extLst>
      <p:ext uri="{BB962C8B-B14F-4D97-AF65-F5344CB8AC3E}">
        <p14:creationId xmlns:p14="http://schemas.microsoft.com/office/powerpoint/2010/main" val="1028181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 bwMode="auto">
          <a:xfrm>
            <a:off x="-13468" y="116632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dirty="0"/>
              <a:t>Ejemplo. Primero el Mejor. A*</a:t>
            </a:r>
          </a:p>
        </p:txBody>
      </p:sp>
      <p:sp>
        <p:nvSpPr>
          <p:cNvPr id="5124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2E9E240D-6096-4429-BB14-364F3E9A7C52}" type="slidenum">
              <a:rPr lang="es-ES_tradnl" altLang="es-ES" smtClean="0">
                <a:solidFill>
                  <a:srgbClr val="FFFFFF"/>
                </a:solidFill>
              </a:rPr>
              <a:pPr/>
              <a:t>13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2" name="Elipse 1"/>
          <p:cNvSpPr/>
          <p:nvPr/>
        </p:nvSpPr>
        <p:spPr bwMode="auto">
          <a:xfrm>
            <a:off x="3838452" y="973081"/>
            <a:ext cx="1080120" cy="51935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Arad</a:t>
            </a:r>
          </a:p>
        </p:txBody>
      </p:sp>
      <p:cxnSp>
        <p:nvCxnSpPr>
          <p:cNvPr id="5" name="Conector recto 4"/>
          <p:cNvCxnSpPr>
            <a:stCxn id="2" idx="3"/>
          </p:cNvCxnSpPr>
          <p:nvPr/>
        </p:nvCxnSpPr>
        <p:spPr bwMode="auto">
          <a:xfrm flipH="1">
            <a:off x="2902348" y="1416375"/>
            <a:ext cx="1094284" cy="644473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7" name="Conector recto 6"/>
          <p:cNvCxnSpPr>
            <a:stCxn id="2" idx="4"/>
          </p:cNvCxnSpPr>
          <p:nvPr/>
        </p:nvCxnSpPr>
        <p:spPr bwMode="auto">
          <a:xfrm>
            <a:off x="4378512" y="1492432"/>
            <a:ext cx="36004" cy="640424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9" name="Conector recto 8"/>
          <p:cNvCxnSpPr>
            <a:stCxn id="2" idx="5"/>
            <a:endCxn id="15" idx="0"/>
          </p:cNvCxnSpPr>
          <p:nvPr/>
        </p:nvCxnSpPr>
        <p:spPr bwMode="auto">
          <a:xfrm>
            <a:off x="4760392" y="1416375"/>
            <a:ext cx="1652303" cy="644473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10" name="Elipse 9"/>
          <p:cNvSpPr/>
          <p:nvPr/>
        </p:nvSpPr>
        <p:spPr bwMode="auto">
          <a:xfrm>
            <a:off x="2110260" y="2017197"/>
            <a:ext cx="936104" cy="51935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>
                <a:latin typeface="Arial" charset="0"/>
                <a:ea typeface="Arial" charset="0"/>
                <a:cs typeface="Arial" charset="0"/>
                <a:sym typeface="Arial" charset="0"/>
              </a:rPr>
              <a:t>Sibiu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4" name="Elipse 13"/>
          <p:cNvSpPr/>
          <p:nvPr/>
        </p:nvSpPr>
        <p:spPr bwMode="auto">
          <a:xfrm>
            <a:off x="3694436" y="2076527"/>
            <a:ext cx="1584176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err="1">
                <a:latin typeface="Arial" charset="0"/>
                <a:ea typeface="Arial" charset="0"/>
                <a:cs typeface="Arial" charset="0"/>
                <a:sym typeface="Arial" charset="0"/>
              </a:rPr>
              <a:t>Timisoara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5" name="Elipse 14"/>
          <p:cNvSpPr/>
          <p:nvPr/>
        </p:nvSpPr>
        <p:spPr bwMode="auto">
          <a:xfrm>
            <a:off x="5790974" y="2060848"/>
            <a:ext cx="1243442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err="1">
                <a:latin typeface="Arial" charset="0"/>
                <a:ea typeface="Arial" charset="0"/>
                <a:cs typeface="Arial" charset="0"/>
                <a:sym typeface="Arial" charset="0"/>
              </a:rPr>
              <a:t>Zerind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30127" y="5267674"/>
            <a:ext cx="5468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Cerrada=[Arad, Sibiu, </a:t>
            </a:r>
            <a:r>
              <a:rPr lang="es-ES" dirty="0" err="1"/>
              <a:t>Rim.Vic</a:t>
            </a:r>
            <a:r>
              <a:rPr lang="es-ES" dirty="0"/>
              <a:t>]</a:t>
            </a:r>
          </a:p>
          <a:p>
            <a:r>
              <a:rPr lang="es-ES" dirty="0"/>
              <a:t>Abierta=[Fagaras-415, Pitesti-417,Timisoara-447, Zerind-449, Craiova-526,  Sibiu-553, Arad-646,Oradea-671]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394" y="3658636"/>
            <a:ext cx="3786900" cy="2663667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 bwMode="auto">
          <a:xfrm>
            <a:off x="218097" y="3169936"/>
            <a:ext cx="825511" cy="47607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Arad</a:t>
            </a:r>
          </a:p>
        </p:txBody>
      </p:sp>
      <p:cxnSp>
        <p:nvCxnSpPr>
          <p:cNvPr id="8" name="Conector recto 7"/>
          <p:cNvCxnSpPr>
            <a:stCxn id="10" idx="3"/>
            <a:endCxn id="4" idx="0"/>
          </p:cNvCxnSpPr>
          <p:nvPr/>
        </p:nvCxnSpPr>
        <p:spPr bwMode="auto">
          <a:xfrm flipH="1">
            <a:off x="630853" y="2460491"/>
            <a:ext cx="1616496" cy="709445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12" name="Conector recto 11"/>
          <p:cNvCxnSpPr>
            <a:endCxn id="27" idx="0"/>
          </p:cNvCxnSpPr>
          <p:nvPr/>
        </p:nvCxnSpPr>
        <p:spPr bwMode="auto">
          <a:xfrm flipH="1">
            <a:off x="1830162" y="2526030"/>
            <a:ext cx="592998" cy="661343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18" name="Conector recto 17"/>
          <p:cNvCxnSpPr/>
          <p:nvPr/>
        </p:nvCxnSpPr>
        <p:spPr bwMode="auto">
          <a:xfrm>
            <a:off x="2742506" y="2526030"/>
            <a:ext cx="420648" cy="631680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26" name="Conector recto 25"/>
          <p:cNvCxnSpPr>
            <a:stCxn id="10" idx="5"/>
          </p:cNvCxnSpPr>
          <p:nvPr/>
        </p:nvCxnSpPr>
        <p:spPr bwMode="auto">
          <a:xfrm>
            <a:off x="2909275" y="2460491"/>
            <a:ext cx="1649257" cy="697219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27" name="Elipse 26"/>
          <p:cNvSpPr/>
          <p:nvPr/>
        </p:nvSpPr>
        <p:spPr bwMode="auto">
          <a:xfrm>
            <a:off x="1251846" y="3187373"/>
            <a:ext cx="1156631" cy="47607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Oradea</a:t>
            </a:r>
          </a:p>
        </p:txBody>
      </p:sp>
      <p:sp>
        <p:nvSpPr>
          <p:cNvPr id="30" name="Elipse 29"/>
          <p:cNvSpPr/>
          <p:nvPr/>
        </p:nvSpPr>
        <p:spPr bwMode="auto">
          <a:xfrm>
            <a:off x="2513552" y="3088434"/>
            <a:ext cx="1362957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Fagaras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35" name="Elipse 34"/>
          <p:cNvSpPr/>
          <p:nvPr/>
        </p:nvSpPr>
        <p:spPr bwMode="auto">
          <a:xfrm>
            <a:off x="4056746" y="3095948"/>
            <a:ext cx="1362957" cy="51935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Rim.Vic</a:t>
            </a: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.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4913712" y="960358"/>
            <a:ext cx="175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f=0+366=366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1722220" y="2519281"/>
            <a:ext cx="188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f=140+253=393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3700171" y="2611557"/>
            <a:ext cx="188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f=118+329=447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6240350" y="2595878"/>
            <a:ext cx="188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f=75+374=449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-94110" y="3541893"/>
            <a:ext cx="1345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f=280+366</a:t>
            </a:r>
          </a:p>
          <a:p>
            <a:r>
              <a:rPr lang="es-ES" sz="1400" dirty="0"/>
              <a:t>=646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1232356" y="3658636"/>
            <a:ext cx="1345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f=291+380</a:t>
            </a:r>
          </a:p>
          <a:p>
            <a:r>
              <a:rPr lang="es-ES" sz="1400" dirty="0"/>
              <a:t>=671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2776512" y="3577121"/>
            <a:ext cx="1345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f=239+176</a:t>
            </a:r>
          </a:p>
          <a:p>
            <a:r>
              <a:rPr lang="es-ES" sz="1400" dirty="0"/>
              <a:t>=415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4139469" y="3577121"/>
            <a:ext cx="1345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f=220+193</a:t>
            </a:r>
          </a:p>
          <a:p>
            <a:r>
              <a:rPr lang="es-ES" sz="1400" dirty="0"/>
              <a:t>=413</a:t>
            </a:r>
          </a:p>
        </p:txBody>
      </p:sp>
      <p:sp>
        <p:nvSpPr>
          <p:cNvPr id="3" name="Elipse 2"/>
          <p:cNvSpPr/>
          <p:nvPr/>
        </p:nvSpPr>
        <p:spPr bwMode="auto">
          <a:xfrm>
            <a:off x="4190746" y="4217965"/>
            <a:ext cx="1329279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chemeClr val="bg2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>
                <a:latin typeface="Arial" charset="0"/>
                <a:ea typeface="Arial" charset="0"/>
                <a:cs typeface="Arial" charset="0"/>
                <a:sym typeface="Arial" charset="0"/>
              </a:rPr>
              <a:t>Craiova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34" name="Elipse 33"/>
          <p:cNvSpPr/>
          <p:nvPr/>
        </p:nvSpPr>
        <p:spPr bwMode="auto">
          <a:xfrm>
            <a:off x="2584790" y="4245446"/>
            <a:ext cx="1329279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chemeClr val="bg2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err="1">
                <a:latin typeface="Arial" charset="0"/>
                <a:ea typeface="Arial" charset="0"/>
                <a:cs typeface="Arial" charset="0"/>
                <a:sym typeface="Arial" charset="0"/>
              </a:rPr>
              <a:t>Pitesti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36" name="Elipse 35"/>
          <p:cNvSpPr/>
          <p:nvPr/>
        </p:nvSpPr>
        <p:spPr bwMode="auto">
          <a:xfrm>
            <a:off x="5812587" y="4167506"/>
            <a:ext cx="1329279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chemeClr val="bg2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>
                <a:latin typeface="Arial" charset="0"/>
                <a:ea typeface="Arial" charset="0"/>
                <a:cs typeface="Arial" charset="0"/>
                <a:sym typeface="Arial" charset="0"/>
              </a:rPr>
              <a:t>Sibiu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cxnSp>
        <p:nvCxnSpPr>
          <p:cNvPr id="11" name="Conector recto 10"/>
          <p:cNvCxnSpPr>
            <a:stCxn id="43" idx="0"/>
            <a:endCxn id="3" idx="0"/>
          </p:cNvCxnSpPr>
          <p:nvPr/>
        </p:nvCxnSpPr>
        <p:spPr bwMode="auto">
          <a:xfrm>
            <a:off x="4812447" y="3577121"/>
            <a:ext cx="42939" cy="640844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chemeClr val="bg2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19" name="Conector recto 18"/>
          <p:cNvCxnSpPr>
            <a:endCxn id="34" idx="0"/>
          </p:cNvCxnSpPr>
          <p:nvPr/>
        </p:nvCxnSpPr>
        <p:spPr bwMode="auto">
          <a:xfrm flipH="1">
            <a:off x="3249430" y="3574963"/>
            <a:ext cx="1135998" cy="670483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chemeClr val="bg2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21" name="Conector recto 20"/>
          <p:cNvCxnSpPr>
            <a:stCxn id="35" idx="5"/>
            <a:endCxn id="36" idx="1"/>
          </p:cNvCxnSpPr>
          <p:nvPr/>
        </p:nvCxnSpPr>
        <p:spPr bwMode="auto">
          <a:xfrm>
            <a:off x="5220103" y="3539242"/>
            <a:ext cx="787152" cy="704321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chemeClr val="bg2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44" name="CuadroTexto 43"/>
          <p:cNvSpPr txBox="1"/>
          <p:nvPr/>
        </p:nvSpPr>
        <p:spPr>
          <a:xfrm>
            <a:off x="2191279" y="4771935"/>
            <a:ext cx="1647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f=317+100=417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4070236" y="4756314"/>
            <a:ext cx="1647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f=366+160=526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5854216" y="4762461"/>
            <a:ext cx="1647173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f=300+253=553</a:t>
            </a:r>
          </a:p>
        </p:txBody>
      </p:sp>
    </p:spTree>
    <p:extLst>
      <p:ext uri="{BB962C8B-B14F-4D97-AF65-F5344CB8AC3E}">
        <p14:creationId xmlns:p14="http://schemas.microsoft.com/office/powerpoint/2010/main" val="496623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 bwMode="auto">
          <a:xfrm>
            <a:off x="-13468" y="116632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dirty="0"/>
              <a:t>Ejemplo. Primero el Mejor. A*</a:t>
            </a:r>
          </a:p>
        </p:txBody>
      </p:sp>
      <p:sp>
        <p:nvSpPr>
          <p:cNvPr id="5124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2E9E240D-6096-4429-BB14-364F3E9A7C52}" type="slidenum">
              <a:rPr lang="es-ES_tradnl" altLang="es-ES" smtClean="0">
                <a:solidFill>
                  <a:srgbClr val="FFFFFF"/>
                </a:solidFill>
              </a:rPr>
              <a:pPr/>
              <a:t>14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2" name="Elipse 1"/>
          <p:cNvSpPr/>
          <p:nvPr/>
        </p:nvSpPr>
        <p:spPr bwMode="auto">
          <a:xfrm>
            <a:off x="3903294" y="973081"/>
            <a:ext cx="1080120" cy="51935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Arad</a:t>
            </a:r>
          </a:p>
        </p:txBody>
      </p:sp>
      <p:cxnSp>
        <p:nvCxnSpPr>
          <p:cNvPr id="5" name="Conector recto 4"/>
          <p:cNvCxnSpPr>
            <a:stCxn id="2" idx="3"/>
          </p:cNvCxnSpPr>
          <p:nvPr/>
        </p:nvCxnSpPr>
        <p:spPr bwMode="auto">
          <a:xfrm flipH="1">
            <a:off x="2967190" y="1416375"/>
            <a:ext cx="1094284" cy="644473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7" name="Conector recto 6"/>
          <p:cNvCxnSpPr>
            <a:stCxn id="2" idx="4"/>
          </p:cNvCxnSpPr>
          <p:nvPr/>
        </p:nvCxnSpPr>
        <p:spPr bwMode="auto">
          <a:xfrm>
            <a:off x="4443354" y="1492432"/>
            <a:ext cx="36004" cy="640424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9" name="Conector recto 8"/>
          <p:cNvCxnSpPr>
            <a:stCxn id="2" idx="5"/>
            <a:endCxn id="15" idx="0"/>
          </p:cNvCxnSpPr>
          <p:nvPr/>
        </p:nvCxnSpPr>
        <p:spPr bwMode="auto">
          <a:xfrm>
            <a:off x="4825234" y="1416375"/>
            <a:ext cx="1587461" cy="644473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10" name="Elipse 9"/>
          <p:cNvSpPr/>
          <p:nvPr/>
        </p:nvSpPr>
        <p:spPr bwMode="auto">
          <a:xfrm>
            <a:off x="2175102" y="2017197"/>
            <a:ext cx="936104" cy="51935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>
                <a:latin typeface="Arial" charset="0"/>
                <a:ea typeface="Arial" charset="0"/>
                <a:cs typeface="Arial" charset="0"/>
                <a:sym typeface="Arial" charset="0"/>
              </a:rPr>
              <a:t>Sibiu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4" name="Elipse 13"/>
          <p:cNvSpPr/>
          <p:nvPr/>
        </p:nvSpPr>
        <p:spPr bwMode="auto">
          <a:xfrm>
            <a:off x="3694436" y="2076527"/>
            <a:ext cx="1584176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err="1">
                <a:latin typeface="Arial" charset="0"/>
                <a:ea typeface="Arial" charset="0"/>
                <a:cs typeface="Arial" charset="0"/>
                <a:sym typeface="Arial" charset="0"/>
              </a:rPr>
              <a:t>Timisoara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5" name="Elipse 14"/>
          <p:cNvSpPr/>
          <p:nvPr/>
        </p:nvSpPr>
        <p:spPr bwMode="auto">
          <a:xfrm>
            <a:off x="5790974" y="2060848"/>
            <a:ext cx="1243442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err="1">
                <a:latin typeface="Arial" charset="0"/>
                <a:ea typeface="Arial" charset="0"/>
                <a:cs typeface="Arial" charset="0"/>
                <a:sym typeface="Arial" charset="0"/>
              </a:rPr>
              <a:t>Zerind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75732" y="5284259"/>
            <a:ext cx="5824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Cerrada=[Arad, Sibiu, </a:t>
            </a:r>
            <a:r>
              <a:rPr lang="es-ES" dirty="0" err="1"/>
              <a:t>Rim.Vic</a:t>
            </a:r>
            <a:r>
              <a:rPr lang="es-ES" dirty="0"/>
              <a:t>, </a:t>
            </a:r>
            <a:r>
              <a:rPr lang="es-ES" dirty="0" err="1"/>
              <a:t>Fagaras</a:t>
            </a:r>
            <a:r>
              <a:rPr lang="es-ES" dirty="0"/>
              <a:t>]</a:t>
            </a:r>
          </a:p>
          <a:p>
            <a:r>
              <a:rPr lang="es-ES" dirty="0"/>
              <a:t>Abierta=[Pitesti-417,Timisoara-447, Zerind-449, Bucarest-450, Craiova-526, Sibiu-553, Sibiu-591,Arad-646,Oradea-671]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939" y="3658636"/>
            <a:ext cx="3786900" cy="2663667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 bwMode="auto">
          <a:xfrm>
            <a:off x="218097" y="3169936"/>
            <a:ext cx="825511" cy="47607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Arad</a:t>
            </a:r>
          </a:p>
        </p:txBody>
      </p:sp>
      <p:cxnSp>
        <p:nvCxnSpPr>
          <p:cNvPr id="8" name="Conector recto 7"/>
          <p:cNvCxnSpPr>
            <a:stCxn id="10" idx="3"/>
            <a:endCxn id="4" idx="0"/>
          </p:cNvCxnSpPr>
          <p:nvPr/>
        </p:nvCxnSpPr>
        <p:spPr bwMode="auto">
          <a:xfrm flipH="1">
            <a:off x="630853" y="2460491"/>
            <a:ext cx="1681338" cy="709445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12" name="Conector recto 11"/>
          <p:cNvCxnSpPr>
            <a:endCxn id="27" idx="0"/>
          </p:cNvCxnSpPr>
          <p:nvPr/>
        </p:nvCxnSpPr>
        <p:spPr bwMode="auto">
          <a:xfrm flipH="1">
            <a:off x="1830162" y="2526030"/>
            <a:ext cx="592998" cy="661343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18" name="Conector recto 17"/>
          <p:cNvCxnSpPr/>
          <p:nvPr/>
        </p:nvCxnSpPr>
        <p:spPr bwMode="auto">
          <a:xfrm>
            <a:off x="2742506" y="2526030"/>
            <a:ext cx="420648" cy="631680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26" name="Conector recto 25"/>
          <p:cNvCxnSpPr>
            <a:stCxn id="10" idx="5"/>
          </p:cNvCxnSpPr>
          <p:nvPr/>
        </p:nvCxnSpPr>
        <p:spPr bwMode="auto">
          <a:xfrm>
            <a:off x="2974117" y="2460491"/>
            <a:ext cx="1649257" cy="697219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27" name="Elipse 26"/>
          <p:cNvSpPr/>
          <p:nvPr/>
        </p:nvSpPr>
        <p:spPr bwMode="auto">
          <a:xfrm>
            <a:off x="1251846" y="3187373"/>
            <a:ext cx="1156631" cy="47607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Oradea</a:t>
            </a:r>
          </a:p>
        </p:txBody>
      </p:sp>
      <p:sp>
        <p:nvSpPr>
          <p:cNvPr id="30" name="Elipse 29"/>
          <p:cNvSpPr/>
          <p:nvPr/>
        </p:nvSpPr>
        <p:spPr bwMode="auto">
          <a:xfrm>
            <a:off x="2513552" y="3088434"/>
            <a:ext cx="1362957" cy="51935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Fagaras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35" name="Elipse 34"/>
          <p:cNvSpPr/>
          <p:nvPr/>
        </p:nvSpPr>
        <p:spPr bwMode="auto">
          <a:xfrm>
            <a:off x="4056746" y="3095948"/>
            <a:ext cx="1362957" cy="51935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Rim.Vic</a:t>
            </a: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.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4913712" y="960358"/>
            <a:ext cx="175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f=0+366=366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1722220" y="2519281"/>
            <a:ext cx="188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f=140+253=393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3700171" y="2611557"/>
            <a:ext cx="188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f=118+329=447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6240350" y="2595878"/>
            <a:ext cx="188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f=75+374=449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-94110" y="3541893"/>
            <a:ext cx="1345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f=280+366</a:t>
            </a:r>
          </a:p>
          <a:p>
            <a:r>
              <a:rPr lang="es-ES" sz="1400" dirty="0"/>
              <a:t>=646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1232356" y="3658636"/>
            <a:ext cx="1345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f=291+380</a:t>
            </a:r>
          </a:p>
          <a:p>
            <a:r>
              <a:rPr lang="es-ES" sz="1400" dirty="0"/>
              <a:t>=671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2776512" y="3577121"/>
            <a:ext cx="1345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f=239+176</a:t>
            </a:r>
          </a:p>
          <a:p>
            <a:r>
              <a:rPr lang="es-ES" sz="1400" dirty="0"/>
              <a:t>=415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4139469" y="3577121"/>
            <a:ext cx="1345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f=220+193</a:t>
            </a:r>
          </a:p>
          <a:p>
            <a:r>
              <a:rPr lang="es-ES" sz="1400" dirty="0"/>
              <a:t>=413</a:t>
            </a:r>
          </a:p>
        </p:txBody>
      </p:sp>
      <p:sp>
        <p:nvSpPr>
          <p:cNvPr id="3" name="Elipse 2"/>
          <p:cNvSpPr/>
          <p:nvPr/>
        </p:nvSpPr>
        <p:spPr bwMode="auto">
          <a:xfrm>
            <a:off x="4954499" y="4149926"/>
            <a:ext cx="1329279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>
                <a:latin typeface="Arial" charset="0"/>
                <a:ea typeface="Arial" charset="0"/>
                <a:cs typeface="Arial" charset="0"/>
                <a:sym typeface="Arial" charset="0"/>
              </a:rPr>
              <a:t>Craiova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34" name="Elipse 33"/>
          <p:cNvSpPr/>
          <p:nvPr/>
        </p:nvSpPr>
        <p:spPr bwMode="auto">
          <a:xfrm>
            <a:off x="3522718" y="4199459"/>
            <a:ext cx="1329279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err="1">
                <a:latin typeface="Arial" charset="0"/>
                <a:ea typeface="Arial" charset="0"/>
                <a:cs typeface="Arial" charset="0"/>
                <a:sym typeface="Arial" charset="0"/>
              </a:rPr>
              <a:t>Pitesti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36" name="Elipse 35"/>
          <p:cNvSpPr/>
          <p:nvPr/>
        </p:nvSpPr>
        <p:spPr bwMode="auto">
          <a:xfrm>
            <a:off x="6288553" y="3838731"/>
            <a:ext cx="1329279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>
                <a:latin typeface="Arial" charset="0"/>
                <a:ea typeface="Arial" charset="0"/>
                <a:cs typeface="Arial" charset="0"/>
                <a:sym typeface="Arial" charset="0"/>
              </a:rPr>
              <a:t>Sibiu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cxnSp>
        <p:nvCxnSpPr>
          <p:cNvPr id="11" name="Conector recto 10"/>
          <p:cNvCxnSpPr>
            <a:stCxn id="43" idx="0"/>
            <a:endCxn id="3" idx="0"/>
          </p:cNvCxnSpPr>
          <p:nvPr/>
        </p:nvCxnSpPr>
        <p:spPr bwMode="auto">
          <a:xfrm>
            <a:off x="4812447" y="3577121"/>
            <a:ext cx="806692" cy="572805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19" name="Conector recto 18"/>
          <p:cNvCxnSpPr>
            <a:endCxn id="34" idx="0"/>
          </p:cNvCxnSpPr>
          <p:nvPr/>
        </p:nvCxnSpPr>
        <p:spPr bwMode="auto">
          <a:xfrm flipH="1">
            <a:off x="4187358" y="3637122"/>
            <a:ext cx="402184" cy="562337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21" name="Conector recto 20"/>
          <p:cNvCxnSpPr>
            <a:stCxn id="35" idx="5"/>
            <a:endCxn id="36" idx="1"/>
          </p:cNvCxnSpPr>
          <p:nvPr/>
        </p:nvCxnSpPr>
        <p:spPr bwMode="auto">
          <a:xfrm>
            <a:off x="5220103" y="3539242"/>
            <a:ext cx="1263118" cy="375546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44" name="CuadroTexto 43"/>
          <p:cNvSpPr txBox="1"/>
          <p:nvPr/>
        </p:nvSpPr>
        <p:spPr>
          <a:xfrm>
            <a:off x="3343725" y="4668263"/>
            <a:ext cx="1647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f=317+100=417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4760392" y="4753215"/>
            <a:ext cx="1647173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f=366+160=526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6412695" y="4351232"/>
            <a:ext cx="1647173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f=300+253=553</a:t>
            </a:r>
          </a:p>
        </p:txBody>
      </p:sp>
      <p:sp>
        <p:nvSpPr>
          <p:cNvPr id="24" name="Elipse 23"/>
          <p:cNvSpPr/>
          <p:nvPr/>
        </p:nvSpPr>
        <p:spPr bwMode="auto">
          <a:xfrm>
            <a:off x="567878" y="4331063"/>
            <a:ext cx="1152396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chemeClr val="bg2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>
                <a:latin typeface="Arial" charset="0"/>
                <a:ea typeface="Arial" charset="0"/>
                <a:cs typeface="Arial" charset="0"/>
                <a:sym typeface="Arial" charset="0"/>
              </a:rPr>
              <a:t>Sibiu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cxnSp>
        <p:nvCxnSpPr>
          <p:cNvPr id="28" name="Conector recto 27"/>
          <p:cNvCxnSpPr>
            <a:endCxn id="24" idx="0"/>
          </p:cNvCxnSpPr>
          <p:nvPr/>
        </p:nvCxnSpPr>
        <p:spPr bwMode="auto">
          <a:xfrm flipH="1">
            <a:off x="1144076" y="3613230"/>
            <a:ext cx="1831985" cy="717833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chemeClr val="bg2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47" name="Elipse 46"/>
          <p:cNvSpPr/>
          <p:nvPr/>
        </p:nvSpPr>
        <p:spPr bwMode="auto">
          <a:xfrm>
            <a:off x="1891084" y="4325965"/>
            <a:ext cx="1435387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chemeClr val="bg2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>
                <a:latin typeface="Arial" charset="0"/>
                <a:ea typeface="Arial" charset="0"/>
                <a:cs typeface="Arial" charset="0"/>
                <a:sym typeface="Arial" charset="0"/>
              </a:rPr>
              <a:t>Bucarest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cxnSp>
        <p:nvCxnSpPr>
          <p:cNvPr id="48" name="Conector recto 47"/>
          <p:cNvCxnSpPr>
            <a:stCxn id="47" idx="0"/>
          </p:cNvCxnSpPr>
          <p:nvPr/>
        </p:nvCxnSpPr>
        <p:spPr bwMode="auto">
          <a:xfrm flipV="1">
            <a:off x="2608778" y="3613230"/>
            <a:ext cx="613301" cy="712735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chemeClr val="bg2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52" name="CuadroTexto 51"/>
          <p:cNvSpPr txBox="1"/>
          <p:nvPr/>
        </p:nvSpPr>
        <p:spPr>
          <a:xfrm>
            <a:off x="324439" y="4763163"/>
            <a:ext cx="1647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f=338+253=591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1918919" y="4830548"/>
            <a:ext cx="1647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f=450+0=450</a:t>
            </a:r>
          </a:p>
        </p:txBody>
      </p:sp>
    </p:spTree>
    <p:extLst>
      <p:ext uri="{BB962C8B-B14F-4D97-AF65-F5344CB8AC3E}">
        <p14:creationId xmlns:p14="http://schemas.microsoft.com/office/powerpoint/2010/main" val="374976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28"/>
          <p:cNvSpPr txBox="1"/>
          <p:nvPr/>
        </p:nvSpPr>
        <p:spPr>
          <a:xfrm>
            <a:off x="4913712" y="960358"/>
            <a:ext cx="175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f=0+366=366</a:t>
            </a:r>
          </a:p>
        </p:txBody>
      </p:sp>
      <p:sp>
        <p:nvSpPr>
          <p:cNvPr id="5122" name="Título 1"/>
          <p:cNvSpPr>
            <a:spLocks noGrp="1"/>
          </p:cNvSpPr>
          <p:nvPr>
            <p:ph type="title"/>
          </p:nvPr>
        </p:nvSpPr>
        <p:spPr bwMode="auto">
          <a:xfrm>
            <a:off x="-13468" y="116632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dirty="0"/>
              <a:t>Ejemplo. Primero el Mejor. A*</a:t>
            </a:r>
          </a:p>
        </p:txBody>
      </p:sp>
      <p:sp>
        <p:nvSpPr>
          <p:cNvPr id="5124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2E9E240D-6096-4429-BB14-364F3E9A7C52}" type="slidenum">
              <a:rPr lang="es-ES_tradnl" altLang="es-ES" smtClean="0">
                <a:solidFill>
                  <a:srgbClr val="FFFFFF"/>
                </a:solidFill>
              </a:rPr>
              <a:pPr/>
              <a:t>15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2" name="Elipse 1"/>
          <p:cNvSpPr/>
          <p:nvPr/>
        </p:nvSpPr>
        <p:spPr bwMode="auto">
          <a:xfrm>
            <a:off x="3838452" y="973081"/>
            <a:ext cx="1080120" cy="51935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Arad</a:t>
            </a:r>
          </a:p>
        </p:txBody>
      </p:sp>
      <p:cxnSp>
        <p:nvCxnSpPr>
          <p:cNvPr id="5" name="Conector recto 4"/>
          <p:cNvCxnSpPr>
            <a:stCxn id="2" idx="3"/>
          </p:cNvCxnSpPr>
          <p:nvPr/>
        </p:nvCxnSpPr>
        <p:spPr bwMode="auto">
          <a:xfrm flipH="1">
            <a:off x="2902348" y="1416375"/>
            <a:ext cx="1094284" cy="644473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7" name="Conector recto 6"/>
          <p:cNvCxnSpPr>
            <a:stCxn id="2" idx="4"/>
          </p:cNvCxnSpPr>
          <p:nvPr/>
        </p:nvCxnSpPr>
        <p:spPr bwMode="auto">
          <a:xfrm>
            <a:off x="4378512" y="1492432"/>
            <a:ext cx="36004" cy="640424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9" name="Conector recto 8"/>
          <p:cNvCxnSpPr>
            <a:stCxn id="2" idx="5"/>
            <a:endCxn id="15" idx="0"/>
          </p:cNvCxnSpPr>
          <p:nvPr/>
        </p:nvCxnSpPr>
        <p:spPr bwMode="auto">
          <a:xfrm>
            <a:off x="4760392" y="1416375"/>
            <a:ext cx="1652303" cy="644473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10" name="Elipse 9"/>
          <p:cNvSpPr/>
          <p:nvPr/>
        </p:nvSpPr>
        <p:spPr bwMode="auto">
          <a:xfrm>
            <a:off x="2110260" y="2017197"/>
            <a:ext cx="936104" cy="51935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>
                <a:latin typeface="Arial" charset="0"/>
                <a:ea typeface="Arial" charset="0"/>
                <a:cs typeface="Arial" charset="0"/>
                <a:sym typeface="Arial" charset="0"/>
              </a:rPr>
              <a:t>Sibiu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4" name="Elipse 13"/>
          <p:cNvSpPr/>
          <p:nvPr/>
        </p:nvSpPr>
        <p:spPr bwMode="auto">
          <a:xfrm>
            <a:off x="3694436" y="2076527"/>
            <a:ext cx="1584176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err="1">
                <a:latin typeface="Arial" charset="0"/>
                <a:ea typeface="Arial" charset="0"/>
                <a:cs typeface="Arial" charset="0"/>
                <a:sym typeface="Arial" charset="0"/>
              </a:rPr>
              <a:t>Timisoara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5" name="Elipse 14"/>
          <p:cNvSpPr/>
          <p:nvPr/>
        </p:nvSpPr>
        <p:spPr bwMode="auto">
          <a:xfrm>
            <a:off x="5790974" y="2060848"/>
            <a:ext cx="1243442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err="1">
                <a:latin typeface="Arial" charset="0"/>
                <a:ea typeface="Arial" charset="0"/>
                <a:cs typeface="Arial" charset="0"/>
                <a:sym typeface="Arial" charset="0"/>
              </a:rPr>
              <a:t>Zerind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75143" y="1190894"/>
            <a:ext cx="590902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Cerrada=[Arad, Sibiu, </a:t>
            </a:r>
            <a:r>
              <a:rPr lang="es-ES" dirty="0" err="1"/>
              <a:t>Rim.Vic</a:t>
            </a:r>
            <a:r>
              <a:rPr lang="es-ES" dirty="0"/>
              <a:t>, </a:t>
            </a:r>
            <a:r>
              <a:rPr lang="es-ES" dirty="0" err="1"/>
              <a:t>Fagaras</a:t>
            </a:r>
            <a:r>
              <a:rPr lang="es-ES" dirty="0"/>
              <a:t>, </a:t>
            </a:r>
            <a:r>
              <a:rPr lang="es-ES" dirty="0" err="1"/>
              <a:t>Pitesti</a:t>
            </a:r>
            <a:r>
              <a:rPr lang="es-ES" dirty="0"/>
              <a:t>]</a:t>
            </a:r>
          </a:p>
          <a:p>
            <a:r>
              <a:rPr lang="es-ES" dirty="0"/>
              <a:t>Abierta=[</a:t>
            </a:r>
            <a:r>
              <a:rPr lang="es-ES" u="sng" dirty="0">
                <a:solidFill>
                  <a:schemeClr val="accent1"/>
                </a:solidFill>
              </a:rPr>
              <a:t>Bucarest-418,</a:t>
            </a:r>
            <a:r>
              <a:rPr lang="es-ES" dirty="0"/>
              <a:t>Timisoara-447, Zerind-449, Bucarest-450, Craiova-526,Sibiu-553,Sibiu-591,Rim.-Vic. 607,Craiova-615,Arad-646,Oradea-671]</a:t>
            </a:r>
          </a:p>
        </p:txBody>
      </p:sp>
      <p:sp>
        <p:nvSpPr>
          <p:cNvPr id="4" name="Elipse 3"/>
          <p:cNvSpPr/>
          <p:nvPr/>
        </p:nvSpPr>
        <p:spPr bwMode="auto">
          <a:xfrm>
            <a:off x="218097" y="3169936"/>
            <a:ext cx="825511" cy="47607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Arad</a:t>
            </a:r>
          </a:p>
        </p:txBody>
      </p:sp>
      <p:cxnSp>
        <p:nvCxnSpPr>
          <p:cNvPr id="8" name="Conector recto 7"/>
          <p:cNvCxnSpPr>
            <a:stCxn id="10" idx="3"/>
            <a:endCxn id="4" idx="0"/>
          </p:cNvCxnSpPr>
          <p:nvPr/>
        </p:nvCxnSpPr>
        <p:spPr bwMode="auto">
          <a:xfrm flipH="1">
            <a:off x="630853" y="2460491"/>
            <a:ext cx="1616496" cy="709445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12" name="Conector recto 11"/>
          <p:cNvCxnSpPr>
            <a:endCxn id="27" idx="0"/>
          </p:cNvCxnSpPr>
          <p:nvPr/>
        </p:nvCxnSpPr>
        <p:spPr bwMode="auto">
          <a:xfrm flipH="1">
            <a:off x="1830162" y="2526030"/>
            <a:ext cx="592998" cy="661343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18" name="Conector recto 17"/>
          <p:cNvCxnSpPr/>
          <p:nvPr/>
        </p:nvCxnSpPr>
        <p:spPr bwMode="auto">
          <a:xfrm>
            <a:off x="2742506" y="2526030"/>
            <a:ext cx="420648" cy="631680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26" name="Conector recto 25"/>
          <p:cNvCxnSpPr>
            <a:stCxn id="10" idx="5"/>
          </p:cNvCxnSpPr>
          <p:nvPr/>
        </p:nvCxnSpPr>
        <p:spPr bwMode="auto">
          <a:xfrm>
            <a:off x="2909275" y="2460491"/>
            <a:ext cx="1649257" cy="697219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27" name="Elipse 26"/>
          <p:cNvSpPr/>
          <p:nvPr/>
        </p:nvSpPr>
        <p:spPr bwMode="auto">
          <a:xfrm>
            <a:off x="1251846" y="3187373"/>
            <a:ext cx="1156631" cy="47607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Oradea</a:t>
            </a:r>
          </a:p>
        </p:txBody>
      </p:sp>
      <p:sp>
        <p:nvSpPr>
          <p:cNvPr id="30" name="Elipse 29"/>
          <p:cNvSpPr/>
          <p:nvPr/>
        </p:nvSpPr>
        <p:spPr bwMode="auto">
          <a:xfrm>
            <a:off x="2513552" y="3088434"/>
            <a:ext cx="1362957" cy="51935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Fagaras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35" name="Elipse 34"/>
          <p:cNvSpPr/>
          <p:nvPr/>
        </p:nvSpPr>
        <p:spPr bwMode="auto">
          <a:xfrm>
            <a:off x="4056746" y="3095948"/>
            <a:ext cx="1362957" cy="51935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Rim.Vic</a:t>
            </a: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.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1722220" y="2519281"/>
            <a:ext cx="188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f=140+253=393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3700171" y="2611557"/>
            <a:ext cx="188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f=118+329=447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6240350" y="2595878"/>
            <a:ext cx="188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f=75+374=449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-94110" y="3541893"/>
            <a:ext cx="1345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f=280+366</a:t>
            </a:r>
          </a:p>
          <a:p>
            <a:r>
              <a:rPr lang="es-ES" sz="1400" dirty="0"/>
              <a:t>=646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1232356" y="3658636"/>
            <a:ext cx="1345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f=291+380</a:t>
            </a:r>
          </a:p>
          <a:p>
            <a:r>
              <a:rPr lang="es-ES" sz="1400" dirty="0"/>
              <a:t>=671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2776512" y="3577121"/>
            <a:ext cx="1345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f=239+176</a:t>
            </a:r>
          </a:p>
          <a:p>
            <a:r>
              <a:rPr lang="es-ES" sz="1400" dirty="0"/>
              <a:t>=415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4139469" y="3577121"/>
            <a:ext cx="1345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f=220+193</a:t>
            </a:r>
          </a:p>
          <a:p>
            <a:r>
              <a:rPr lang="es-ES" sz="1400" dirty="0"/>
              <a:t>=413</a:t>
            </a:r>
          </a:p>
        </p:txBody>
      </p:sp>
      <p:sp>
        <p:nvSpPr>
          <p:cNvPr id="3" name="Elipse 2"/>
          <p:cNvSpPr/>
          <p:nvPr/>
        </p:nvSpPr>
        <p:spPr bwMode="auto">
          <a:xfrm>
            <a:off x="4954499" y="4149926"/>
            <a:ext cx="1329279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>
                <a:latin typeface="Arial" charset="0"/>
                <a:ea typeface="Arial" charset="0"/>
                <a:cs typeface="Arial" charset="0"/>
                <a:sym typeface="Arial" charset="0"/>
              </a:rPr>
              <a:t>Craiova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34" name="Elipse 33"/>
          <p:cNvSpPr/>
          <p:nvPr/>
        </p:nvSpPr>
        <p:spPr bwMode="auto">
          <a:xfrm>
            <a:off x="3522718" y="4199459"/>
            <a:ext cx="1329279" cy="51935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err="1">
                <a:latin typeface="Arial" charset="0"/>
                <a:ea typeface="Arial" charset="0"/>
                <a:cs typeface="Arial" charset="0"/>
                <a:sym typeface="Arial" charset="0"/>
              </a:rPr>
              <a:t>Pitesti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36" name="Elipse 35"/>
          <p:cNvSpPr/>
          <p:nvPr/>
        </p:nvSpPr>
        <p:spPr bwMode="auto">
          <a:xfrm>
            <a:off x="6288553" y="3838731"/>
            <a:ext cx="1329279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>
                <a:latin typeface="Arial" charset="0"/>
                <a:ea typeface="Arial" charset="0"/>
                <a:cs typeface="Arial" charset="0"/>
                <a:sym typeface="Arial" charset="0"/>
              </a:rPr>
              <a:t>Sibiu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cxnSp>
        <p:nvCxnSpPr>
          <p:cNvPr id="11" name="Conector recto 10"/>
          <p:cNvCxnSpPr>
            <a:stCxn id="43" idx="0"/>
            <a:endCxn id="3" idx="0"/>
          </p:cNvCxnSpPr>
          <p:nvPr/>
        </p:nvCxnSpPr>
        <p:spPr bwMode="auto">
          <a:xfrm>
            <a:off x="4812447" y="3577121"/>
            <a:ext cx="806692" cy="572805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19" name="Conector recto 18"/>
          <p:cNvCxnSpPr>
            <a:endCxn id="34" idx="0"/>
          </p:cNvCxnSpPr>
          <p:nvPr/>
        </p:nvCxnSpPr>
        <p:spPr bwMode="auto">
          <a:xfrm flipH="1">
            <a:off x="4187358" y="3637122"/>
            <a:ext cx="402184" cy="562337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21" name="Conector recto 20"/>
          <p:cNvCxnSpPr>
            <a:stCxn id="35" idx="5"/>
            <a:endCxn id="36" idx="1"/>
          </p:cNvCxnSpPr>
          <p:nvPr/>
        </p:nvCxnSpPr>
        <p:spPr bwMode="auto">
          <a:xfrm>
            <a:off x="5220103" y="3539242"/>
            <a:ext cx="1263118" cy="375546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44" name="CuadroTexto 43"/>
          <p:cNvSpPr txBox="1"/>
          <p:nvPr/>
        </p:nvSpPr>
        <p:spPr>
          <a:xfrm>
            <a:off x="3343725" y="4668263"/>
            <a:ext cx="1647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f=317+100=417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4760392" y="4753215"/>
            <a:ext cx="1647173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f=366+160=526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6412695" y="4351232"/>
            <a:ext cx="1647173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f=300+253=553</a:t>
            </a:r>
          </a:p>
        </p:txBody>
      </p:sp>
      <p:sp>
        <p:nvSpPr>
          <p:cNvPr id="24" name="Elipse 23"/>
          <p:cNvSpPr/>
          <p:nvPr/>
        </p:nvSpPr>
        <p:spPr bwMode="auto">
          <a:xfrm>
            <a:off x="567878" y="4331063"/>
            <a:ext cx="1152396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>
                <a:latin typeface="Arial" charset="0"/>
                <a:ea typeface="Arial" charset="0"/>
                <a:cs typeface="Arial" charset="0"/>
                <a:sym typeface="Arial" charset="0"/>
              </a:rPr>
              <a:t>Sibiu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cxnSp>
        <p:nvCxnSpPr>
          <p:cNvPr id="28" name="Conector recto 27"/>
          <p:cNvCxnSpPr>
            <a:endCxn id="24" idx="0"/>
          </p:cNvCxnSpPr>
          <p:nvPr/>
        </p:nvCxnSpPr>
        <p:spPr bwMode="auto">
          <a:xfrm flipH="1">
            <a:off x="1144076" y="3613230"/>
            <a:ext cx="1831985" cy="717833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47" name="Elipse 46"/>
          <p:cNvSpPr/>
          <p:nvPr/>
        </p:nvSpPr>
        <p:spPr bwMode="auto">
          <a:xfrm>
            <a:off x="1891084" y="4325965"/>
            <a:ext cx="1435387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>
                <a:latin typeface="Arial" charset="0"/>
                <a:ea typeface="Arial" charset="0"/>
                <a:cs typeface="Arial" charset="0"/>
                <a:sym typeface="Arial" charset="0"/>
              </a:rPr>
              <a:t>Bucarest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cxnSp>
        <p:nvCxnSpPr>
          <p:cNvPr id="48" name="Conector recto 47"/>
          <p:cNvCxnSpPr>
            <a:stCxn id="47" idx="0"/>
          </p:cNvCxnSpPr>
          <p:nvPr/>
        </p:nvCxnSpPr>
        <p:spPr bwMode="auto">
          <a:xfrm flipV="1">
            <a:off x="2608778" y="3613230"/>
            <a:ext cx="613301" cy="712735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52" name="CuadroTexto 51"/>
          <p:cNvSpPr txBox="1"/>
          <p:nvPr/>
        </p:nvSpPr>
        <p:spPr>
          <a:xfrm>
            <a:off x="324439" y="4763163"/>
            <a:ext cx="1647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f=338+253=591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1895033" y="4879837"/>
            <a:ext cx="1647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f=450+0=450</a:t>
            </a:r>
          </a:p>
        </p:txBody>
      </p:sp>
      <p:sp>
        <p:nvSpPr>
          <p:cNvPr id="6" name="Elipse 5"/>
          <p:cNvSpPr/>
          <p:nvPr/>
        </p:nvSpPr>
        <p:spPr bwMode="auto">
          <a:xfrm>
            <a:off x="1878656" y="5679378"/>
            <a:ext cx="1607141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chemeClr val="tx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Bucarest</a:t>
            </a:r>
          </a:p>
        </p:txBody>
      </p:sp>
      <p:cxnSp>
        <p:nvCxnSpPr>
          <p:cNvPr id="20" name="Conector recto 19"/>
          <p:cNvCxnSpPr>
            <a:endCxn id="6" idx="0"/>
          </p:cNvCxnSpPr>
          <p:nvPr/>
        </p:nvCxnSpPr>
        <p:spPr bwMode="auto">
          <a:xfrm flipH="1">
            <a:off x="2682227" y="4681341"/>
            <a:ext cx="1176271" cy="998037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chemeClr val="tx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49" name="Elipse 48"/>
          <p:cNvSpPr/>
          <p:nvPr/>
        </p:nvSpPr>
        <p:spPr bwMode="auto">
          <a:xfrm>
            <a:off x="3754961" y="5632463"/>
            <a:ext cx="1607141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chemeClr val="tx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Craiova</a:t>
            </a:r>
          </a:p>
        </p:txBody>
      </p:sp>
      <p:cxnSp>
        <p:nvCxnSpPr>
          <p:cNvPr id="23" name="Conector recto 22"/>
          <p:cNvCxnSpPr>
            <a:endCxn id="49" idx="0"/>
          </p:cNvCxnSpPr>
          <p:nvPr/>
        </p:nvCxnSpPr>
        <p:spPr bwMode="auto">
          <a:xfrm>
            <a:off x="4396514" y="4681341"/>
            <a:ext cx="162018" cy="951122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chemeClr val="tx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51" name="Elipse 50"/>
          <p:cNvSpPr/>
          <p:nvPr/>
        </p:nvSpPr>
        <p:spPr bwMode="auto">
          <a:xfrm>
            <a:off x="5766932" y="5519478"/>
            <a:ext cx="1037316" cy="735747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chemeClr val="tx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Rimnicu</a:t>
            </a:r>
            <a:r>
              <a:rPr kumimoji="0" lang="es-ES" sz="1400" b="0" i="0" u="none" strike="noStrike" cap="none" normalizeH="0" dirty="0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 </a:t>
            </a:r>
            <a:r>
              <a:rPr kumimoji="0" lang="es-ES" sz="1400" b="0" i="0" u="none" strike="noStrike" cap="none" normalizeH="0" dirty="0" err="1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Vilcea</a:t>
            </a:r>
            <a:endParaRPr kumimoji="0" lang="es-ES" sz="14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cxnSp>
        <p:nvCxnSpPr>
          <p:cNvPr id="38" name="Conector recto 37"/>
          <p:cNvCxnSpPr>
            <a:stCxn id="34" idx="5"/>
            <a:endCxn id="51" idx="0"/>
          </p:cNvCxnSpPr>
          <p:nvPr/>
        </p:nvCxnSpPr>
        <p:spPr bwMode="auto">
          <a:xfrm>
            <a:off x="4657329" y="4642753"/>
            <a:ext cx="1628261" cy="876725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chemeClr val="tx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61" name="CuadroTexto 60"/>
          <p:cNvSpPr txBox="1"/>
          <p:nvPr/>
        </p:nvSpPr>
        <p:spPr>
          <a:xfrm>
            <a:off x="1515981" y="6133927"/>
            <a:ext cx="1647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f=418+0=418</a:t>
            </a:r>
          </a:p>
        </p:txBody>
      </p:sp>
      <p:sp>
        <p:nvSpPr>
          <p:cNvPr id="62" name="CuadroTexto 61"/>
          <p:cNvSpPr txBox="1"/>
          <p:nvPr/>
        </p:nvSpPr>
        <p:spPr>
          <a:xfrm>
            <a:off x="3737875" y="6093554"/>
            <a:ext cx="1647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f=455+160=615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6794245" y="5980038"/>
            <a:ext cx="1647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f=414+193=607</a:t>
            </a:r>
          </a:p>
        </p:txBody>
      </p:sp>
    </p:spTree>
    <p:extLst>
      <p:ext uri="{BB962C8B-B14F-4D97-AF65-F5344CB8AC3E}">
        <p14:creationId xmlns:p14="http://schemas.microsoft.com/office/powerpoint/2010/main" val="310966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28"/>
          <p:cNvSpPr txBox="1"/>
          <p:nvPr/>
        </p:nvSpPr>
        <p:spPr>
          <a:xfrm>
            <a:off x="4913712" y="960358"/>
            <a:ext cx="175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f=0+366=366</a:t>
            </a:r>
          </a:p>
        </p:txBody>
      </p:sp>
      <p:sp>
        <p:nvSpPr>
          <p:cNvPr id="5122" name="Título 1"/>
          <p:cNvSpPr>
            <a:spLocks noGrp="1"/>
          </p:cNvSpPr>
          <p:nvPr>
            <p:ph type="title"/>
          </p:nvPr>
        </p:nvSpPr>
        <p:spPr bwMode="auto">
          <a:xfrm>
            <a:off x="-13468" y="116632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dirty="0"/>
              <a:t>Ejemplo. Primero el Mejor. A*</a:t>
            </a:r>
          </a:p>
        </p:txBody>
      </p:sp>
      <p:sp>
        <p:nvSpPr>
          <p:cNvPr id="5124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2E9E240D-6096-4429-BB14-364F3E9A7C52}" type="slidenum">
              <a:rPr lang="es-ES_tradnl" altLang="es-ES" smtClean="0">
                <a:solidFill>
                  <a:srgbClr val="FFFFFF"/>
                </a:solidFill>
              </a:rPr>
              <a:pPr/>
              <a:t>16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2" name="Elipse 1"/>
          <p:cNvSpPr/>
          <p:nvPr/>
        </p:nvSpPr>
        <p:spPr bwMode="auto">
          <a:xfrm>
            <a:off x="3838452" y="973081"/>
            <a:ext cx="1080120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Arad</a:t>
            </a:r>
          </a:p>
        </p:txBody>
      </p:sp>
      <p:cxnSp>
        <p:nvCxnSpPr>
          <p:cNvPr id="5" name="Conector recto 4"/>
          <p:cNvCxnSpPr>
            <a:stCxn id="2" idx="3"/>
          </p:cNvCxnSpPr>
          <p:nvPr/>
        </p:nvCxnSpPr>
        <p:spPr bwMode="auto">
          <a:xfrm flipH="1">
            <a:off x="2902348" y="1416375"/>
            <a:ext cx="1094284" cy="644473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7" name="Conector recto 6"/>
          <p:cNvCxnSpPr>
            <a:stCxn id="2" idx="4"/>
          </p:cNvCxnSpPr>
          <p:nvPr/>
        </p:nvCxnSpPr>
        <p:spPr bwMode="auto">
          <a:xfrm>
            <a:off x="4378512" y="1492432"/>
            <a:ext cx="36004" cy="640424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9" name="Conector recto 8"/>
          <p:cNvCxnSpPr>
            <a:stCxn id="2" idx="5"/>
            <a:endCxn id="15" idx="0"/>
          </p:cNvCxnSpPr>
          <p:nvPr/>
        </p:nvCxnSpPr>
        <p:spPr bwMode="auto">
          <a:xfrm>
            <a:off x="4760392" y="1416375"/>
            <a:ext cx="1652303" cy="644473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10" name="Elipse 9"/>
          <p:cNvSpPr/>
          <p:nvPr/>
        </p:nvSpPr>
        <p:spPr bwMode="auto">
          <a:xfrm>
            <a:off x="2110260" y="2017197"/>
            <a:ext cx="936104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>
                <a:latin typeface="Arial" charset="0"/>
                <a:ea typeface="Arial" charset="0"/>
                <a:cs typeface="Arial" charset="0"/>
                <a:sym typeface="Arial" charset="0"/>
              </a:rPr>
              <a:t>Sibiu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4" name="Elipse 13"/>
          <p:cNvSpPr/>
          <p:nvPr/>
        </p:nvSpPr>
        <p:spPr bwMode="auto">
          <a:xfrm>
            <a:off x="3694436" y="2076527"/>
            <a:ext cx="1584176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err="1">
                <a:latin typeface="Arial" charset="0"/>
                <a:ea typeface="Arial" charset="0"/>
                <a:cs typeface="Arial" charset="0"/>
                <a:sym typeface="Arial" charset="0"/>
              </a:rPr>
              <a:t>Timisoara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5" name="Elipse 14"/>
          <p:cNvSpPr/>
          <p:nvPr/>
        </p:nvSpPr>
        <p:spPr bwMode="auto">
          <a:xfrm>
            <a:off x="5790974" y="2060848"/>
            <a:ext cx="1243442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err="1">
                <a:latin typeface="Arial" charset="0"/>
                <a:ea typeface="Arial" charset="0"/>
                <a:cs typeface="Arial" charset="0"/>
                <a:sym typeface="Arial" charset="0"/>
              </a:rPr>
              <a:t>Zerind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163154" y="1344667"/>
            <a:ext cx="590122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Cerrada=[Arad, Sibiu, </a:t>
            </a:r>
            <a:r>
              <a:rPr lang="es-ES" dirty="0" err="1"/>
              <a:t>Rim.Vic</a:t>
            </a:r>
            <a:r>
              <a:rPr lang="es-ES" dirty="0"/>
              <a:t>, </a:t>
            </a:r>
            <a:r>
              <a:rPr lang="es-ES" dirty="0" err="1"/>
              <a:t>Fagaras</a:t>
            </a:r>
            <a:r>
              <a:rPr lang="es-ES" dirty="0"/>
              <a:t>, </a:t>
            </a:r>
            <a:r>
              <a:rPr lang="es-ES" dirty="0" err="1"/>
              <a:t>Pitesti</a:t>
            </a:r>
            <a:r>
              <a:rPr lang="es-ES" dirty="0"/>
              <a:t>]</a:t>
            </a:r>
          </a:p>
          <a:p>
            <a:r>
              <a:rPr lang="es-ES" dirty="0"/>
              <a:t>Abierta=[</a:t>
            </a:r>
            <a:r>
              <a:rPr lang="es-ES" u="sng" dirty="0">
                <a:solidFill>
                  <a:schemeClr val="accent1"/>
                </a:solidFill>
              </a:rPr>
              <a:t>Bucarest-418,</a:t>
            </a:r>
            <a:r>
              <a:rPr lang="es-ES" dirty="0"/>
              <a:t> Timisoara-447, Zerind-449, Bucarest-450, Craiova-526,Sibiu-553,Sibiu-591,Rim.-Vic. 607,Craiova-615,Arad-646,Oradea-671]</a:t>
            </a:r>
          </a:p>
        </p:txBody>
      </p:sp>
      <p:sp>
        <p:nvSpPr>
          <p:cNvPr id="4" name="Elipse 3"/>
          <p:cNvSpPr/>
          <p:nvPr/>
        </p:nvSpPr>
        <p:spPr bwMode="auto">
          <a:xfrm>
            <a:off x="218097" y="3169936"/>
            <a:ext cx="825511" cy="47607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Arad</a:t>
            </a:r>
          </a:p>
        </p:txBody>
      </p:sp>
      <p:cxnSp>
        <p:nvCxnSpPr>
          <p:cNvPr id="8" name="Conector recto 7"/>
          <p:cNvCxnSpPr>
            <a:stCxn id="10" idx="3"/>
            <a:endCxn id="4" idx="0"/>
          </p:cNvCxnSpPr>
          <p:nvPr/>
        </p:nvCxnSpPr>
        <p:spPr bwMode="auto">
          <a:xfrm flipH="1">
            <a:off x="630853" y="2460491"/>
            <a:ext cx="1616496" cy="709445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12" name="Conector recto 11"/>
          <p:cNvCxnSpPr>
            <a:endCxn id="27" idx="0"/>
          </p:cNvCxnSpPr>
          <p:nvPr/>
        </p:nvCxnSpPr>
        <p:spPr bwMode="auto">
          <a:xfrm flipH="1">
            <a:off x="1830162" y="2526030"/>
            <a:ext cx="592998" cy="661343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18" name="Conector recto 17"/>
          <p:cNvCxnSpPr/>
          <p:nvPr/>
        </p:nvCxnSpPr>
        <p:spPr bwMode="auto">
          <a:xfrm>
            <a:off x="2742506" y="2526030"/>
            <a:ext cx="420648" cy="631680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26" name="Conector recto 25"/>
          <p:cNvCxnSpPr>
            <a:stCxn id="10" idx="5"/>
          </p:cNvCxnSpPr>
          <p:nvPr/>
        </p:nvCxnSpPr>
        <p:spPr bwMode="auto">
          <a:xfrm>
            <a:off x="2909275" y="2460491"/>
            <a:ext cx="1649257" cy="697219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27" name="Elipse 26"/>
          <p:cNvSpPr/>
          <p:nvPr/>
        </p:nvSpPr>
        <p:spPr bwMode="auto">
          <a:xfrm>
            <a:off x="1251846" y="3187373"/>
            <a:ext cx="1156631" cy="47607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Oradea</a:t>
            </a:r>
          </a:p>
        </p:txBody>
      </p:sp>
      <p:sp>
        <p:nvSpPr>
          <p:cNvPr id="30" name="Elipse 29"/>
          <p:cNvSpPr/>
          <p:nvPr/>
        </p:nvSpPr>
        <p:spPr bwMode="auto">
          <a:xfrm>
            <a:off x="2513552" y="3088434"/>
            <a:ext cx="1362957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Fagaras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35" name="Elipse 34"/>
          <p:cNvSpPr/>
          <p:nvPr/>
        </p:nvSpPr>
        <p:spPr bwMode="auto">
          <a:xfrm>
            <a:off x="4056746" y="3095948"/>
            <a:ext cx="1362957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Rim.Vic</a:t>
            </a: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.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1722220" y="2519281"/>
            <a:ext cx="188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f=140+253=393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3700171" y="2611557"/>
            <a:ext cx="188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f=118+329=447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6240350" y="2595878"/>
            <a:ext cx="188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f=75+374=449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-94110" y="3541893"/>
            <a:ext cx="1345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f=280+366</a:t>
            </a:r>
          </a:p>
          <a:p>
            <a:r>
              <a:rPr lang="es-ES" sz="1400" dirty="0"/>
              <a:t>=646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1232356" y="3658636"/>
            <a:ext cx="1345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f=291+380</a:t>
            </a:r>
          </a:p>
          <a:p>
            <a:r>
              <a:rPr lang="es-ES" sz="1400" dirty="0"/>
              <a:t>=671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2776512" y="3577121"/>
            <a:ext cx="1345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f=239+176</a:t>
            </a:r>
          </a:p>
          <a:p>
            <a:r>
              <a:rPr lang="es-ES" sz="1400" dirty="0"/>
              <a:t>=415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4139469" y="3577121"/>
            <a:ext cx="1345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f=220+193</a:t>
            </a:r>
          </a:p>
          <a:p>
            <a:r>
              <a:rPr lang="es-ES" sz="1400" dirty="0"/>
              <a:t>=413</a:t>
            </a:r>
          </a:p>
        </p:txBody>
      </p:sp>
      <p:sp>
        <p:nvSpPr>
          <p:cNvPr id="3" name="Elipse 2"/>
          <p:cNvSpPr/>
          <p:nvPr/>
        </p:nvSpPr>
        <p:spPr bwMode="auto">
          <a:xfrm>
            <a:off x="4954499" y="4149926"/>
            <a:ext cx="1329279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>
                <a:latin typeface="Arial" charset="0"/>
                <a:ea typeface="Arial" charset="0"/>
                <a:cs typeface="Arial" charset="0"/>
                <a:sym typeface="Arial" charset="0"/>
              </a:rPr>
              <a:t>Craiova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34" name="Elipse 33"/>
          <p:cNvSpPr/>
          <p:nvPr/>
        </p:nvSpPr>
        <p:spPr bwMode="auto">
          <a:xfrm>
            <a:off x="3522718" y="4199459"/>
            <a:ext cx="1329279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err="1">
                <a:latin typeface="Arial" charset="0"/>
                <a:ea typeface="Arial" charset="0"/>
                <a:cs typeface="Arial" charset="0"/>
                <a:sym typeface="Arial" charset="0"/>
              </a:rPr>
              <a:t>Pitesti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36" name="Elipse 35"/>
          <p:cNvSpPr/>
          <p:nvPr/>
        </p:nvSpPr>
        <p:spPr bwMode="auto">
          <a:xfrm>
            <a:off x="6288553" y="3838731"/>
            <a:ext cx="1329279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>
                <a:latin typeface="Arial" charset="0"/>
                <a:ea typeface="Arial" charset="0"/>
                <a:cs typeface="Arial" charset="0"/>
                <a:sym typeface="Arial" charset="0"/>
              </a:rPr>
              <a:t>Sibiu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cxnSp>
        <p:nvCxnSpPr>
          <p:cNvPr id="11" name="Conector recto 10"/>
          <p:cNvCxnSpPr>
            <a:stCxn id="43" idx="0"/>
            <a:endCxn id="3" idx="0"/>
          </p:cNvCxnSpPr>
          <p:nvPr/>
        </p:nvCxnSpPr>
        <p:spPr bwMode="auto">
          <a:xfrm>
            <a:off x="4812447" y="3577121"/>
            <a:ext cx="806692" cy="572805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19" name="Conector recto 18"/>
          <p:cNvCxnSpPr>
            <a:endCxn id="34" idx="0"/>
          </p:cNvCxnSpPr>
          <p:nvPr/>
        </p:nvCxnSpPr>
        <p:spPr bwMode="auto">
          <a:xfrm flipH="1">
            <a:off x="4187358" y="3637122"/>
            <a:ext cx="402184" cy="562337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21" name="Conector recto 20"/>
          <p:cNvCxnSpPr>
            <a:stCxn id="35" idx="5"/>
            <a:endCxn id="36" idx="1"/>
          </p:cNvCxnSpPr>
          <p:nvPr/>
        </p:nvCxnSpPr>
        <p:spPr bwMode="auto">
          <a:xfrm>
            <a:off x="5220103" y="3539242"/>
            <a:ext cx="1263118" cy="375546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44" name="CuadroTexto 43"/>
          <p:cNvSpPr txBox="1"/>
          <p:nvPr/>
        </p:nvSpPr>
        <p:spPr>
          <a:xfrm>
            <a:off x="3343725" y="4668263"/>
            <a:ext cx="1647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f=317+100=417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4760392" y="4753215"/>
            <a:ext cx="1647173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f=366+160=526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6412695" y="4351232"/>
            <a:ext cx="1647173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s-ES" sz="1400" dirty="0"/>
              <a:t>f=300+253=553</a:t>
            </a:r>
          </a:p>
        </p:txBody>
      </p:sp>
      <p:sp>
        <p:nvSpPr>
          <p:cNvPr id="24" name="Elipse 23"/>
          <p:cNvSpPr/>
          <p:nvPr/>
        </p:nvSpPr>
        <p:spPr bwMode="auto">
          <a:xfrm>
            <a:off x="567878" y="4331063"/>
            <a:ext cx="1152396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>
                <a:latin typeface="Arial" charset="0"/>
                <a:ea typeface="Arial" charset="0"/>
                <a:cs typeface="Arial" charset="0"/>
                <a:sym typeface="Arial" charset="0"/>
              </a:rPr>
              <a:t>Sibiu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cxnSp>
        <p:nvCxnSpPr>
          <p:cNvPr id="28" name="Conector recto 27"/>
          <p:cNvCxnSpPr>
            <a:endCxn id="24" idx="0"/>
          </p:cNvCxnSpPr>
          <p:nvPr/>
        </p:nvCxnSpPr>
        <p:spPr bwMode="auto">
          <a:xfrm flipH="1">
            <a:off x="1144076" y="3613230"/>
            <a:ext cx="1831985" cy="717833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47" name="Elipse 46"/>
          <p:cNvSpPr/>
          <p:nvPr/>
        </p:nvSpPr>
        <p:spPr bwMode="auto">
          <a:xfrm>
            <a:off x="1891084" y="4325965"/>
            <a:ext cx="1435387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>
                <a:latin typeface="Arial" charset="0"/>
                <a:ea typeface="Arial" charset="0"/>
                <a:cs typeface="Arial" charset="0"/>
                <a:sym typeface="Arial" charset="0"/>
              </a:rPr>
              <a:t>Bucarest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cxnSp>
        <p:nvCxnSpPr>
          <p:cNvPr id="48" name="Conector recto 47"/>
          <p:cNvCxnSpPr>
            <a:stCxn id="47" idx="0"/>
          </p:cNvCxnSpPr>
          <p:nvPr/>
        </p:nvCxnSpPr>
        <p:spPr bwMode="auto">
          <a:xfrm flipV="1">
            <a:off x="2608778" y="3613230"/>
            <a:ext cx="613301" cy="712735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52" name="CuadroTexto 51"/>
          <p:cNvSpPr txBox="1"/>
          <p:nvPr/>
        </p:nvSpPr>
        <p:spPr>
          <a:xfrm>
            <a:off x="324439" y="4763163"/>
            <a:ext cx="1647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f=338+253=591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1895033" y="4879837"/>
            <a:ext cx="1647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f=450+0=450</a:t>
            </a:r>
          </a:p>
        </p:txBody>
      </p:sp>
      <p:sp>
        <p:nvSpPr>
          <p:cNvPr id="6" name="Elipse 5"/>
          <p:cNvSpPr/>
          <p:nvPr/>
        </p:nvSpPr>
        <p:spPr bwMode="auto">
          <a:xfrm>
            <a:off x="1878656" y="5679378"/>
            <a:ext cx="1607141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Bucarest</a:t>
            </a:r>
          </a:p>
        </p:txBody>
      </p:sp>
      <p:cxnSp>
        <p:nvCxnSpPr>
          <p:cNvPr id="20" name="Conector recto 19"/>
          <p:cNvCxnSpPr>
            <a:endCxn id="6" idx="0"/>
          </p:cNvCxnSpPr>
          <p:nvPr/>
        </p:nvCxnSpPr>
        <p:spPr bwMode="auto">
          <a:xfrm flipH="1">
            <a:off x="2682227" y="4681341"/>
            <a:ext cx="1176271" cy="998037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0B050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49" name="Elipse 48"/>
          <p:cNvSpPr/>
          <p:nvPr/>
        </p:nvSpPr>
        <p:spPr bwMode="auto">
          <a:xfrm>
            <a:off x="3754961" y="5632463"/>
            <a:ext cx="1607141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Craiova</a:t>
            </a:r>
          </a:p>
        </p:txBody>
      </p:sp>
      <p:cxnSp>
        <p:nvCxnSpPr>
          <p:cNvPr id="23" name="Conector recto 22"/>
          <p:cNvCxnSpPr>
            <a:endCxn id="49" idx="0"/>
          </p:cNvCxnSpPr>
          <p:nvPr/>
        </p:nvCxnSpPr>
        <p:spPr bwMode="auto">
          <a:xfrm>
            <a:off x="4396514" y="4681341"/>
            <a:ext cx="162018" cy="951122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51" name="Elipse 50"/>
          <p:cNvSpPr/>
          <p:nvPr/>
        </p:nvSpPr>
        <p:spPr bwMode="auto">
          <a:xfrm>
            <a:off x="5766932" y="5519478"/>
            <a:ext cx="1037316" cy="735747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4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Rimnicu</a:t>
            </a:r>
            <a:r>
              <a:rPr kumimoji="0" lang="es-ES" sz="1400" b="0" i="0" u="none" strike="noStrike" cap="none" normalizeH="0" dirty="0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 </a:t>
            </a:r>
            <a:r>
              <a:rPr kumimoji="0" lang="es-ES" sz="1400" b="0" i="0" u="none" strike="noStrike" cap="none" normalizeH="0" dirty="0" err="1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Vilcea</a:t>
            </a:r>
            <a:endParaRPr kumimoji="0" lang="es-ES" sz="14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cxnSp>
        <p:nvCxnSpPr>
          <p:cNvPr id="38" name="Conector recto 37"/>
          <p:cNvCxnSpPr>
            <a:stCxn id="34" idx="5"/>
            <a:endCxn id="51" idx="0"/>
          </p:cNvCxnSpPr>
          <p:nvPr/>
        </p:nvCxnSpPr>
        <p:spPr bwMode="auto">
          <a:xfrm>
            <a:off x="4657329" y="4642753"/>
            <a:ext cx="1628261" cy="876725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chemeClr val="accent1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61" name="CuadroTexto 60"/>
          <p:cNvSpPr txBox="1"/>
          <p:nvPr/>
        </p:nvSpPr>
        <p:spPr>
          <a:xfrm>
            <a:off x="1515981" y="6133927"/>
            <a:ext cx="1647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f=418+0=418</a:t>
            </a:r>
          </a:p>
        </p:txBody>
      </p:sp>
      <p:sp>
        <p:nvSpPr>
          <p:cNvPr id="62" name="CuadroTexto 61"/>
          <p:cNvSpPr txBox="1"/>
          <p:nvPr/>
        </p:nvSpPr>
        <p:spPr>
          <a:xfrm>
            <a:off x="3737875" y="6093554"/>
            <a:ext cx="1647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f=455+160=615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6794245" y="5980038"/>
            <a:ext cx="1647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f=414+193=607</a:t>
            </a:r>
          </a:p>
        </p:txBody>
      </p:sp>
    </p:spTree>
    <p:extLst>
      <p:ext uri="{BB962C8B-B14F-4D97-AF65-F5344CB8AC3E}">
        <p14:creationId xmlns:p14="http://schemas.microsoft.com/office/powerpoint/2010/main" val="270093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 descr="logo_fi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2449513"/>
            <a:ext cx="5076825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/>
          </p:cNvSpPr>
          <p:nvPr/>
        </p:nvSpPr>
        <p:spPr bwMode="auto">
          <a:xfrm>
            <a:off x="3922713" y="5881688"/>
            <a:ext cx="17049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37931725" indent="-37474525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s-ES_tradnl" altLang="es-ES" sz="2200">
                <a:solidFill>
                  <a:srgbClr val="989898"/>
                </a:solidFill>
                <a:sym typeface="Arial Narrow" panose="020B0606020202030204" pitchFamily="34" charset="0"/>
              </a:rPr>
              <a:t>www.unir.net</a:t>
            </a:r>
            <a:endParaRPr lang="es-ES_tradnl" altLang="es-ES">
              <a:solidFill>
                <a:srgbClr val="000000"/>
              </a:solidFill>
              <a:sym typeface="Arial Narrow" panose="020B0606020202030204" pitchFamily="34" charset="0"/>
            </a:endParaRPr>
          </a:p>
        </p:txBody>
      </p:sp>
      <p:sp>
        <p:nvSpPr>
          <p:cNvPr id="6148" name="Marcador de número de diapositiva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4CD06FC9-F137-4A84-A4C0-85ADA2C1F09E}" type="slidenum">
              <a:rPr lang="es-ES_tradnl" altLang="es-ES" smtClean="0">
                <a:solidFill>
                  <a:srgbClr val="FFFFFF"/>
                </a:solidFill>
              </a:rPr>
              <a:pPr/>
              <a:t>17</a:t>
            </a:fld>
            <a:endParaRPr lang="es-ES_tradnl" altLang="es-E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5992B82-8BEC-4984-8C55-E09672CB21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4F242D-5631-42A6-A4ED-5A7EC1437986}" type="slidenum">
              <a:rPr lang="es-ES_tradnl" altLang="es-ES" smtClean="0"/>
              <a:pPr>
                <a:defRPr/>
              </a:pPr>
              <a:t>2</a:t>
            </a:fld>
            <a:endParaRPr lang="es-ES_tradnl" alt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F7213B2-1C72-4ECC-8650-A31FFDD9322C}"/>
              </a:ext>
            </a:extLst>
          </p:cNvPr>
          <p:cNvSpPr/>
          <p:nvPr/>
        </p:nvSpPr>
        <p:spPr>
          <a:xfrm>
            <a:off x="2267744" y="1988840"/>
            <a:ext cx="736588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>
                <a:solidFill>
                  <a:srgbClr val="333333"/>
                </a:solidFill>
                <a:latin typeface="opensans"/>
              </a:rPr>
              <a:t>Búsqueda de Mejor Primero</a:t>
            </a:r>
            <a:r>
              <a:rPr lang="es-ES" sz="1600" dirty="0">
                <a:solidFill>
                  <a:srgbClr val="333333"/>
                </a:solidFill>
                <a:latin typeface="opensans"/>
              </a:rPr>
              <a:t> (Estado inicial I)</a:t>
            </a:r>
            <a:br>
              <a:rPr lang="es-ES" sz="1600" dirty="0"/>
            </a:br>
            <a:r>
              <a:rPr lang="es-ES" sz="1600" dirty="0">
                <a:solidFill>
                  <a:srgbClr val="333333"/>
                </a:solidFill>
                <a:latin typeface="opensans"/>
              </a:rPr>
              <a:t>1. Crear lista ABIERTA con I.</a:t>
            </a:r>
            <a:br>
              <a:rPr lang="es-ES" sz="1600" dirty="0"/>
            </a:br>
            <a:r>
              <a:rPr lang="es-ES" sz="1600" dirty="0">
                <a:solidFill>
                  <a:srgbClr val="333333"/>
                </a:solidFill>
                <a:latin typeface="opensans"/>
              </a:rPr>
              <a:t>2. ÉXITO &lt;- Falso.</a:t>
            </a:r>
            <a:br>
              <a:rPr lang="es-ES" sz="1600" dirty="0"/>
            </a:br>
            <a:r>
              <a:rPr lang="es-ES" sz="1600" dirty="0">
                <a:solidFill>
                  <a:srgbClr val="333333"/>
                </a:solidFill>
                <a:latin typeface="opensans"/>
              </a:rPr>
              <a:t>3. Mientras ABIERTA no esté vacía Y ÉXITO = Falso.</a:t>
            </a:r>
            <a:br>
              <a:rPr lang="es-ES" sz="1600" dirty="0"/>
            </a:br>
            <a:r>
              <a:rPr lang="es-ES" sz="1600" dirty="0"/>
              <a:t>    </a:t>
            </a:r>
            <a:r>
              <a:rPr lang="es-ES" sz="1600" dirty="0">
                <a:solidFill>
                  <a:srgbClr val="333333"/>
                </a:solidFill>
                <a:latin typeface="opensans"/>
              </a:rPr>
              <a:t>Quitar de ABIERTA el nodo N de menor f(N).</a:t>
            </a:r>
            <a:br>
              <a:rPr lang="es-ES" sz="1600" dirty="0"/>
            </a:br>
            <a:r>
              <a:rPr lang="es-ES" sz="1600" dirty="0"/>
              <a:t>    </a:t>
            </a:r>
            <a:r>
              <a:rPr lang="es-ES" sz="1600" dirty="0">
                <a:solidFill>
                  <a:srgbClr val="333333"/>
                </a:solidFill>
                <a:latin typeface="opensans"/>
              </a:rPr>
              <a:t>Si N es nodo meta.</a:t>
            </a:r>
            <a:br>
              <a:rPr lang="es-ES" sz="1600" dirty="0"/>
            </a:br>
            <a:r>
              <a:rPr lang="es-ES" sz="1600" dirty="0"/>
              <a:t>       </a:t>
            </a:r>
            <a:r>
              <a:rPr lang="es-ES" sz="1600" dirty="0">
                <a:solidFill>
                  <a:srgbClr val="333333"/>
                </a:solidFill>
                <a:latin typeface="opensans"/>
              </a:rPr>
              <a:t>Entonces ÉXITO &lt;- Verdadero.</a:t>
            </a:r>
            <a:br>
              <a:rPr lang="es-ES" sz="1600" dirty="0"/>
            </a:br>
            <a:r>
              <a:rPr lang="es-ES" sz="1600" dirty="0"/>
              <a:t>    </a:t>
            </a:r>
            <a:r>
              <a:rPr lang="es-ES" sz="1600" dirty="0">
                <a:solidFill>
                  <a:srgbClr val="333333"/>
                </a:solidFill>
                <a:latin typeface="opensans"/>
              </a:rPr>
              <a:t>Si no</a:t>
            </a:r>
            <a:br>
              <a:rPr lang="es-ES" sz="1600" dirty="0"/>
            </a:br>
            <a:r>
              <a:rPr lang="es-ES" sz="1600" dirty="0"/>
              <a:t>       </a:t>
            </a:r>
            <a:r>
              <a:rPr lang="es-ES" sz="1600" dirty="0">
                <a:solidFill>
                  <a:srgbClr val="333333"/>
                </a:solidFill>
                <a:latin typeface="opensans"/>
              </a:rPr>
              <a:t>Entonces Almacenar N en CERRADA.</a:t>
            </a:r>
            <a:br>
              <a:rPr lang="es-ES" sz="1600" dirty="0"/>
            </a:br>
            <a:r>
              <a:rPr lang="es-ES" sz="1600" dirty="0"/>
              <a:t>       </a:t>
            </a:r>
            <a:r>
              <a:rPr lang="es-ES" sz="1600" dirty="0">
                <a:solidFill>
                  <a:srgbClr val="333333"/>
                </a:solidFill>
                <a:latin typeface="opensans"/>
              </a:rPr>
              <a:t>Si N no está duplicado Y tiene sucesores.</a:t>
            </a:r>
          </a:p>
          <a:p>
            <a:r>
              <a:rPr lang="es-ES" sz="1600" dirty="0">
                <a:solidFill>
                  <a:srgbClr val="333333"/>
                </a:solidFill>
                <a:latin typeface="opensans"/>
              </a:rPr>
              <a:t>          Entonces Generar los sucesores de N.</a:t>
            </a:r>
            <a:br>
              <a:rPr lang="es-ES" sz="1600" dirty="0">
                <a:solidFill>
                  <a:srgbClr val="333333"/>
                </a:solidFill>
                <a:latin typeface="opensans"/>
              </a:rPr>
            </a:br>
            <a:r>
              <a:rPr lang="es-ES" sz="1600" dirty="0">
                <a:solidFill>
                  <a:srgbClr val="333333"/>
                </a:solidFill>
                <a:latin typeface="opensans"/>
              </a:rPr>
              <a:t>          Crear punteros desde los sucesores hacia N.</a:t>
            </a:r>
            <a:br>
              <a:rPr lang="es-ES" sz="1600" dirty="0">
                <a:solidFill>
                  <a:srgbClr val="333333"/>
                </a:solidFill>
                <a:latin typeface="opensans"/>
              </a:rPr>
            </a:br>
            <a:r>
              <a:rPr lang="es-ES" sz="1600" dirty="0">
                <a:solidFill>
                  <a:srgbClr val="333333"/>
                </a:solidFill>
                <a:latin typeface="opensans"/>
              </a:rPr>
              <a:t>          Añadir los sucesores ordenados por f en ABIERTA.</a:t>
            </a:r>
            <a:br>
              <a:rPr lang="es-ES" sz="1600" dirty="0">
                <a:solidFill>
                  <a:srgbClr val="333333"/>
                </a:solidFill>
                <a:latin typeface="opensans"/>
              </a:rPr>
            </a:br>
            <a:r>
              <a:rPr lang="es-ES" sz="1600" dirty="0">
                <a:solidFill>
                  <a:srgbClr val="333333"/>
                </a:solidFill>
                <a:latin typeface="opensans"/>
              </a:rPr>
              <a:t>4. Si ÉXITO</a:t>
            </a:r>
            <a:br>
              <a:rPr lang="es-ES" sz="1600" dirty="0">
                <a:solidFill>
                  <a:srgbClr val="333333"/>
                </a:solidFill>
                <a:latin typeface="opensans"/>
              </a:rPr>
            </a:br>
            <a:r>
              <a:rPr lang="es-ES" sz="1600" dirty="0">
                <a:solidFill>
                  <a:srgbClr val="333333"/>
                </a:solidFill>
                <a:latin typeface="opensans"/>
              </a:rPr>
              <a:t>       Entonces devolver el camino inverso de N a I.</a:t>
            </a:r>
            <a:br>
              <a:rPr lang="es-ES" sz="1600" dirty="0">
                <a:solidFill>
                  <a:srgbClr val="333333"/>
                </a:solidFill>
                <a:latin typeface="opensans"/>
              </a:rPr>
            </a:br>
            <a:r>
              <a:rPr lang="es-ES" sz="1600" dirty="0">
                <a:solidFill>
                  <a:srgbClr val="333333"/>
                </a:solidFill>
                <a:latin typeface="opensans"/>
              </a:rPr>
              <a:t>    Si no, devolver fracaso.</a:t>
            </a:r>
          </a:p>
        </p:txBody>
      </p:sp>
      <p:sp>
        <p:nvSpPr>
          <p:cNvPr id="4" name="1 Título">
            <a:extLst>
              <a:ext uri="{FF2B5EF4-FFF2-40B4-BE49-F238E27FC236}">
                <a16:creationId xmlns:a16="http://schemas.microsoft.com/office/drawing/2014/main" id="{20901386-E6D4-4C56-9003-29DC9DCAC9F8}"/>
              </a:ext>
            </a:extLst>
          </p:cNvPr>
          <p:cNvSpPr txBox="1">
            <a:spLocks/>
          </p:cNvSpPr>
          <p:nvPr/>
        </p:nvSpPr>
        <p:spPr bwMode="auto">
          <a:xfrm>
            <a:off x="19472" y="116632"/>
            <a:ext cx="8964488" cy="70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  <a:sym typeface="Arial Narrow" panose="020B0606020202030204" pitchFamily="34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panose="020B060602020203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panose="020B060602020203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panose="020B060602020203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panose="020B0606020202030204" pitchFamily="34" charset="0"/>
              </a:defRPr>
            </a:lvl5pPr>
            <a:lvl6pPr marL="457200" algn="l" defTabSz="457200" rtl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charset="0"/>
              </a:defRPr>
            </a:lvl6pPr>
            <a:lvl7pPr marL="914400" algn="l" defTabSz="457200" rtl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charset="0"/>
              </a:defRPr>
            </a:lvl7pPr>
            <a:lvl8pPr marL="1371600" algn="l" defTabSz="457200" rtl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charset="0"/>
              </a:defRPr>
            </a:lvl8pPr>
            <a:lvl9pPr marL="1828800" algn="l" defTabSz="457200" rtl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FFFFFF"/>
                </a:solidFill>
                <a:latin typeface="Arial Narrow" charset="0"/>
                <a:ea typeface="Arial Narrow" charset="0"/>
                <a:cs typeface="Arial Narrow" charset="0"/>
                <a:sym typeface="Arial Narrow" charset="0"/>
              </a:defRPr>
            </a:lvl9pPr>
          </a:lstStyle>
          <a:p>
            <a:pPr eaLnBrk="1" hangingPunct="1"/>
            <a:r>
              <a:rPr lang="es-ES" sz="3600" kern="0" dirty="0">
                <a:solidFill>
                  <a:schemeClr val="accent2"/>
                </a:solidFill>
              </a:rPr>
              <a:t>Búsqueda informada. Algoritmos de primero el mejor</a:t>
            </a:r>
            <a:endParaRPr lang="es-ES" altLang="es-ES" sz="3200" b="1" kern="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AF463F4-6522-4C11-88CA-DBC2F6D3CE98}"/>
              </a:ext>
            </a:extLst>
          </p:cNvPr>
          <p:cNvSpPr/>
          <p:nvPr/>
        </p:nvSpPr>
        <p:spPr bwMode="auto">
          <a:xfrm>
            <a:off x="539552" y="1017603"/>
            <a:ext cx="7776864" cy="646331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La lista abierta</a:t>
            </a:r>
            <a:r>
              <a:rPr kumimoji="0" lang="es-ES" sz="1800" b="0" i="0" u="none" strike="noStrike" cap="none" normalizeH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 se ordena según el valor de la función de evaluación f(s), eligiendo en cada paso el nodo co</a:t>
            </a:r>
            <a:r>
              <a:rPr lang="es-ES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n menor valor f(s).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29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 bwMode="auto">
          <a:xfrm>
            <a:off x="0" y="-3919"/>
            <a:ext cx="9217024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dirty="0"/>
              <a:t>Ejemplo. Primero el Mejor</a:t>
            </a:r>
          </a:p>
        </p:txBody>
      </p:sp>
      <p:sp>
        <p:nvSpPr>
          <p:cNvPr id="5124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2E9E240D-6096-4429-BB14-364F3E9A7C52}" type="slidenum">
              <a:rPr lang="es-ES_tradnl" altLang="es-ES" smtClean="0">
                <a:solidFill>
                  <a:srgbClr val="FFFFFF"/>
                </a:solidFill>
              </a:rPr>
              <a:pPr/>
              <a:t>3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2" name="Rectángulo 1"/>
          <p:cNvSpPr/>
          <p:nvPr/>
        </p:nvSpPr>
        <p:spPr bwMode="auto">
          <a:xfrm>
            <a:off x="297895" y="1340768"/>
            <a:ext cx="8291840" cy="36933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b="1" dirty="0">
                <a:latin typeface="Arial" charset="0"/>
                <a:ea typeface="Arial" charset="0"/>
                <a:cs typeface="Arial" charset="0"/>
                <a:sym typeface="Arial" charset="0"/>
              </a:rPr>
              <a:t>Descripción del problema: </a:t>
            </a:r>
            <a:r>
              <a:rPr lang="es-ES" dirty="0">
                <a:latin typeface="Arial" charset="0"/>
                <a:ea typeface="Arial" charset="0"/>
                <a:cs typeface="Arial" charset="0"/>
                <a:sym typeface="Arial" charset="0"/>
              </a:rPr>
              <a:t>encontrar la ruta más corta desde Arad a Bucarest.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437464" y="2276872"/>
            <a:ext cx="6342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es-ES" dirty="0"/>
              <a:t>REFERENCIA: </a:t>
            </a:r>
            <a:r>
              <a:rPr lang="es-ES" altLang="es-ES" i="1" dirty="0"/>
              <a:t>Russell and </a:t>
            </a:r>
            <a:r>
              <a:rPr lang="es-ES" altLang="es-ES" i="1" dirty="0" err="1"/>
              <a:t>Norvig</a:t>
            </a:r>
            <a:r>
              <a:rPr lang="es-ES" altLang="es-ES" i="1" dirty="0"/>
              <a:t>, “Artificial </a:t>
            </a:r>
            <a:r>
              <a:rPr lang="es-ES" altLang="es-ES" i="1" dirty="0" err="1"/>
              <a:t>Intelligence</a:t>
            </a:r>
            <a:r>
              <a:rPr lang="es-ES" altLang="es-ES" i="1" dirty="0"/>
              <a:t> A </a:t>
            </a:r>
            <a:r>
              <a:rPr lang="es-ES" altLang="es-ES" i="1" dirty="0" err="1"/>
              <a:t>modern</a:t>
            </a:r>
            <a:r>
              <a:rPr lang="es-ES" altLang="es-ES" i="1" dirty="0"/>
              <a:t> </a:t>
            </a:r>
            <a:r>
              <a:rPr lang="es-ES" altLang="es-ES" i="1" dirty="0" err="1"/>
              <a:t>Approach</a:t>
            </a:r>
            <a:r>
              <a:rPr lang="es-ES" altLang="es-ES" i="1" dirty="0"/>
              <a:t>”, Pearson </a:t>
            </a:r>
            <a:r>
              <a:rPr lang="es-ES" altLang="es-ES" i="1" dirty="0" err="1"/>
              <a:t>Education</a:t>
            </a:r>
            <a:r>
              <a:rPr lang="es-ES" altLang="es-ES" i="1" dirty="0"/>
              <a:t>, 2014.</a:t>
            </a:r>
            <a:endParaRPr lang="es-ES" alt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C8FBC8-AD0D-4AA1-A1D2-420D0494CB46}" type="slidenum">
              <a:rPr lang="es-ES_tradnl" altLang="es-ES" smtClean="0"/>
              <a:pPr>
                <a:defRPr/>
              </a:pPr>
              <a:t>4</a:t>
            </a:fld>
            <a:endParaRPr lang="es-ES_tradnl" alt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6" y="67138"/>
            <a:ext cx="8975970" cy="6242182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 bwMode="auto">
          <a:xfrm flipV="1">
            <a:off x="611560" y="2420888"/>
            <a:ext cx="144016" cy="648072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FFFF00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10" name="CuadroTexto 9"/>
          <p:cNvSpPr txBox="1"/>
          <p:nvPr/>
        </p:nvSpPr>
        <p:spPr>
          <a:xfrm>
            <a:off x="215516" y="256025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FF00"/>
                </a:solidFill>
              </a:rPr>
              <a:t>118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1519124" y="311153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.</a:t>
            </a:r>
            <a:r>
              <a:rPr lang="es-ES" sz="1200" dirty="0" err="1">
                <a:solidFill>
                  <a:schemeClr val="bg1"/>
                </a:solidFill>
              </a:rPr>
              <a:t>Lugoj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951172" y="375398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.</a:t>
            </a:r>
            <a:r>
              <a:rPr lang="es-ES" sz="1200" dirty="0" err="1">
                <a:solidFill>
                  <a:schemeClr val="bg1"/>
                </a:solidFill>
              </a:rPr>
              <a:t>Mehadia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14" name="Conector recto 13"/>
          <p:cNvCxnSpPr/>
          <p:nvPr/>
        </p:nvCxnSpPr>
        <p:spPr bwMode="auto">
          <a:xfrm>
            <a:off x="611560" y="3068960"/>
            <a:ext cx="1008112" cy="303487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FFFF00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16" name="Conector recto 15"/>
          <p:cNvCxnSpPr>
            <a:endCxn id="12" idx="1"/>
          </p:cNvCxnSpPr>
          <p:nvPr/>
        </p:nvCxnSpPr>
        <p:spPr bwMode="auto">
          <a:xfrm>
            <a:off x="1633987" y="3372287"/>
            <a:ext cx="317185" cy="566368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FFFF00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18" name="Conector recto 17"/>
          <p:cNvCxnSpPr/>
          <p:nvPr/>
        </p:nvCxnSpPr>
        <p:spPr bwMode="auto">
          <a:xfrm>
            <a:off x="1951172" y="3943227"/>
            <a:ext cx="100548" cy="565893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FFFF00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20" name="CuadroTexto 19"/>
          <p:cNvSpPr txBox="1"/>
          <p:nvPr/>
        </p:nvSpPr>
        <p:spPr>
          <a:xfrm>
            <a:off x="712198" y="317108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FF00"/>
                </a:solidFill>
              </a:rPr>
              <a:t>111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1735148" y="344808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FF00"/>
                </a:solidFill>
              </a:rPr>
              <a:t>70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1619672" y="408944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FF00"/>
                </a:solidFill>
              </a:rPr>
              <a:t>75</a:t>
            </a:r>
          </a:p>
        </p:txBody>
      </p:sp>
      <p:cxnSp>
        <p:nvCxnSpPr>
          <p:cNvPr id="28" name="Conector recto 27"/>
          <p:cNvCxnSpPr/>
          <p:nvPr/>
        </p:nvCxnSpPr>
        <p:spPr bwMode="auto">
          <a:xfrm>
            <a:off x="2051720" y="4481456"/>
            <a:ext cx="1296144" cy="819752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FFFF00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30" name="CuadroTexto 29"/>
          <p:cNvSpPr txBox="1"/>
          <p:nvPr/>
        </p:nvSpPr>
        <p:spPr>
          <a:xfrm>
            <a:off x="2483768" y="45574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FF00"/>
                </a:solidFill>
              </a:rPr>
              <a:t>120</a:t>
            </a:r>
          </a:p>
        </p:txBody>
      </p:sp>
      <p:cxnSp>
        <p:nvCxnSpPr>
          <p:cNvPr id="32" name="Conector recto 31"/>
          <p:cNvCxnSpPr/>
          <p:nvPr/>
        </p:nvCxnSpPr>
        <p:spPr bwMode="auto">
          <a:xfrm flipV="1">
            <a:off x="3347864" y="4509120"/>
            <a:ext cx="1116864" cy="814769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FFFF00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35" name="Conector recto 34"/>
          <p:cNvCxnSpPr/>
          <p:nvPr/>
        </p:nvCxnSpPr>
        <p:spPr bwMode="auto">
          <a:xfrm flipV="1">
            <a:off x="3347864" y="4089443"/>
            <a:ext cx="594502" cy="1211765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FFFF00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36" name="CuadroTexto 35"/>
          <p:cNvSpPr txBox="1"/>
          <p:nvPr/>
        </p:nvSpPr>
        <p:spPr>
          <a:xfrm>
            <a:off x="3887924" y="469532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FF00"/>
                </a:solidFill>
              </a:rPr>
              <a:t>138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3225856" y="430800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FF00"/>
                </a:solidFill>
              </a:rPr>
              <a:t>146</a:t>
            </a:r>
          </a:p>
        </p:txBody>
      </p:sp>
      <p:cxnSp>
        <p:nvCxnSpPr>
          <p:cNvPr id="40" name="Conector recto 39"/>
          <p:cNvCxnSpPr/>
          <p:nvPr/>
        </p:nvCxnSpPr>
        <p:spPr bwMode="auto">
          <a:xfrm>
            <a:off x="3942366" y="4112124"/>
            <a:ext cx="484878" cy="346650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FFFF00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43" name="CuadroTexto 42"/>
          <p:cNvSpPr txBox="1"/>
          <p:nvPr/>
        </p:nvSpPr>
        <p:spPr>
          <a:xfrm>
            <a:off x="4095438" y="40230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FF00"/>
                </a:solidFill>
              </a:rPr>
              <a:t>97</a:t>
            </a:r>
          </a:p>
        </p:txBody>
      </p:sp>
      <p:cxnSp>
        <p:nvCxnSpPr>
          <p:cNvPr id="45" name="Conector recto 44"/>
          <p:cNvCxnSpPr/>
          <p:nvPr/>
        </p:nvCxnSpPr>
        <p:spPr bwMode="auto">
          <a:xfrm>
            <a:off x="4464358" y="4486438"/>
            <a:ext cx="1242574" cy="596203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FFFF00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46" name="CuadroTexto 45"/>
          <p:cNvSpPr txBox="1"/>
          <p:nvPr/>
        </p:nvSpPr>
        <p:spPr>
          <a:xfrm>
            <a:off x="4635498" y="476040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FF00"/>
                </a:solidFill>
              </a:rPr>
              <a:t>101</a:t>
            </a:r>
          </a:p>
        </p:txBody>
      </p:sp>
      <p:cxnSp>
        <p:nvCxnSpPr>
          <p:cNvPr id="48" name="Conector recto 47"/>
          <p:cNvCxnSpPr/>
          <p:nvPr/>
        </p:nvCxnSpPr>
        <p:spPr bwMode="auto">
          <a:xfrm flipH="1" flipV="1">
            <a:off x="3645115" y="3111538"/>
            <a:ext cx="261181" cy="1011784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FFFF00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49" name="CuadroTexto 48"/>
          <p:cNvSpPr txBox="1"/>
          <p:nvPr/>
        </p:nvSpPr>
        <p:spPr>
          <a:xfrm>
            <a:off x="3131840" y="289666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Sibiu</a:t>
            </a:r>
            <a:r>
              <a:rPr lang="es-ES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3761613" y="338290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FF00"/>
                </a:solidFill>
              </a:rPr>
              <a:t>80</a:t>
            </a:r>
          </a:p>
        </p:txBody>
      </p:sp>
      <p:cxnSp>
        <p:nvCxnSpPr>
          <p:cNvPr id="54" name="Conector recto 53"/>
          <p:cNvCxnSpPr/>
          <p:nvPr/>
        </p:nvCxnSpPr>
        <p:spPr bwMode="auto">
          <a:xfrm flipH="1" flipV="1">
            <a:off x="799886" y="2420889"/>
            <a:ext cx="2714148" cy="697279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FFFF00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57" name="CuadroTexto 56"/>
          <p:cNvSpPr txBox="1"/>
          <p:nvPr/>
        </p:nvSpPr>
        <p:spPr>
          <a:xfrm>
            <a:off x="1959395" y="24929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FF00"/>
                </a:solidFill>
              </a:rPr>
              <a:t>140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4409685" y="253598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solidFill>
                  <a:schemeClr val="bg1"/>
                </a:solidFill>
              </a:rPr>
              <a:t>Fagaras</a:t>
            </a:r>
            <a:r>
              <a:rPr lang="es-ES" b="1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60" name="Conector recto 59"/>
          <p:cNvCxnSpPr/>
          <p:nvPr/>
        </p:nvCxnSpPr>
        <p:spPr bwMode="auto">
          <a:xfrm flipV="1">
            <a:off x="3624819" y="2843470"/>
            <a:ext cx="1401383" cy="302886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FFFF00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2" name="Conector recto 61"/>
          <p:cNvCxnSpPr/>
          <p:nvPr/>
        </p:nvCxnSpPr>
        <p:spPr bwMode="auto">
          <a:xfrm>
            <a:off x="5026202" y="2843470"/>
            <a:ext cx="689416" cy="2257155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FFFF00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63" name="CuadroTexto 62"/>
          <p:cNvSpPr txBox="1"/>
          <p:nvPr/>
        </p:nvSpPr>
        <p:spPr>
          <a:xfrm>
            <a:off x="3935166" y="267809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FF00"/>
                </a:solidFill>
              </a:rPr>
              <a:t>99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5196972" y="335575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FF00"/>
                </a:solidFill>
              </a:rPr>
              <a:t>211</a:t>
            </a:r>
          </a:p>
        </p:txBody>
      </p:sp>
      <p:cxnSp>
        <p:nvCxnSpPr>
          <p:cNvPr id="66" name="Conector recto 65"/>
          <p:cNvCxnSpPr/>
          <p:nvPr/>
        </p:nvCxnSpPr>
        <p:spPr bwMode="auto">
          <a:xfrm flipV="1">
            <a:off x="769891" y="1616791"/>
            <a:ext cx="199025" cy="777071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FFFF00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8" name="Conector recto 67"/>
          <p:cNvCxnSpPr/>
          <p:nvPr/>
        </p:nvCxnSpPr>
        <p:spPr bwMode="auto">
          <a:xfrm flipV="1">
            <a:off x="971600" y="1124744"/>
            <a:ext cx="432048" cy="504056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FFFF00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70" name="Conector recto 69"/>
          <p:cNvCxnSpPr/>
          <p:nvPr/>
        </p:nvCxnSpPr>
        <p:spPr bwMode="auto">
          <a:xfrm>
            <a:off x="1443435" y="1165467"/>
            <a:ext cx="2120453" cy="1915864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FFFF00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72" name="CuadroTexto 71"/>
          <p:cNvSpPr txBox="1"/>
          <p:nvPr/>
        </p:nvSpPr>
        <p:spPr>
          <a:xfrm>
            <a:off x="2159732" y="166102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FF00"/>
                </a:solidFill>
              </a:rPr>
              <a:t>151</a:t>
            </a:r>
          </a:p>
        </p:txBody>
      </p:sp>
      <p:sp>
        <p:nvSpPr>
          <p:cNvPr id="73" name="CuadroTexto 72"/>
          <p:cNvSpPr txBox="1"/>
          <p:nvPr/>
        </p:nvSpPr>
        <p:spPr>
          <a:xfrm>
            <a:off x="424779" y="180454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FF00"/>
                </a:solidFill>
              </a:rPr>
              <a:t>75</a:t>
            </a:r>
          </a:p>
        </p:txBody>
      </p:sp>
      <p:sp>
        <p:nvSpPr>
          <p:cNvPr id="74" name="CuadroTexto 73"/>
          <p:cNvSpPr txBox="1"/>
          <p:nvPr/>
        </p:nvSpPr>
        <p:spPr>
          <a:xfrm>
            <a:off x="712198" y="115435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FF00"/>
                </a:solidFill>
              </a:rPr>
              <a:t>71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919073" y="143521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.</a:t>
            </a:r>
            <a:r>
              <a:rPr lang="es-ES" sz="1200" dirty="0" err="1">
                <a:solidFill>
                  <a:schemeClr val="bg1"/>
                </a:solidFill>
              </a:rPr>
              <a:t>Zerind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19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2E9E240D-6096-4429-BB14-364F3E9A7C52}" type="slidenum">
              <a:rPr lang="es-ES_tradnl" altLang="es-ES" smtClean="0">
                <a:solidFill>
                  <a:srgbClr val="FFFFFF"/>
                </a:solidFill>
              </a:rPr>
              <a:pPr/>
              <a:t>5</a:t>
            </a:fld>
            <a:endParaRPr lang="es-ES_tradnl" altLang="es-ES">
              <a:solidFill>
                <a:srgbClr val="FFFFFF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6" y="67138"/>
            <a:ext cx="8975970" cy="6242182"/>
          </a:xfrm>
          <a:prstGeom prst="rect">
            <a:avLst/>
          </a:prstGeom>
        </p:spPr>
      </p:pic>
      <p:cxnSp>
        <p:nvCxnSpPr>
          <p:cNvPr id="4" name="Conector recto 3"/>
          <p:cNvCxnSpPr/>
          <p:nvPr/>
        </p:nvCxnSpPr>
        <p:spPr bwMode="auto">
          <a:xfrm>
            <a:off x="755576" y="2348880"/>
            <a:ext cx="5040560" cy="2808312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" name="Conector recto 5"/>
          <p:cNvCxnSpPr/>
          <p:nvPr/>
        </p:nvCxnSpPr>
        <p:spPr bwMode="auto">
          <a:xfrm>
            <a:off x="611560" y="3068960"/>
            <a:ext cx="5256584" cy="2088232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8" name="Conector recto 7"/>
          <p:cNvCxnSpPr/>
          <p:nvPr/>
        </p:nvCxnSpPr>
        <p:spPr bwMode="auto">
          <a:xfrm flipV="1">
            <a:off x="3275856" y="5157192"/>
            <a:ext cx="2520280" cy="72008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14" name="CuadroTexto 13"/>
          <p:cNvSpPr txBox="1"/>
          <p:nvPr/>
        </p:nvSpPr>
        <p:spPr>
          <a:xfrm>
            <a:off x="768558" y="836712"/>
            <a:ext cx="823366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Tomamos como </a:t>
            </a:r>
            <a:r>
              <a:rPr lang="es-ES" u="sng" dirty="0"/>
              <a:t>función heurística </a:t>
            </a:r>
            <a:r>
              <a:rPr lang="es-ES" dirty="0"/>
              <a:t>la distancia en línea recta desde las ciudades a Bucarest</a:t>
            </a:r>
          </a:p>
        </p:txBody>
      </p:sp>
    </p:spTree>
    <p:extLst>
      <p:ext uri="{BB962C8B-B14F-4D97-AF65-F5344CB8AC3E}">
        <p14:creationId xmlns:p14="http://schemas.microsoft.com/office/powerpoint/2010/main" val="153946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588" y="55650"/>
            <a:ext cx="8229600" cy="1143000"/>
          </a:xfrm>
        </p:spPr>
        <p:txBody>
          <a:bodyPr/>
          <a:lstStyle/>
          <a:p>
            <a:r>
              <a:rPr lang="es-ES" altLang="es-ES" dirty="0"/>
              <a:t>Ejemplo. Primero el Mejor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C8FBC8-AD0D-4AA1-A1D2-420D0494CB46}" type="slidenum">
              <a:rPr lang="es-ES_tradnl" altLang="es-ES" smtClean="0"/>
              <a:pPr>
                <a:defRPr/>
              </a:pPr>
              <a:t>6</a:t>
            </a:fld>
            <a:endParaRPr lang="es-ES_tradnl" altLang="es-ES"/>
          </a:p>
        </p:txBody>
      </p:sp>
      <p:graphicFrame>
        <p:nvGraphicFramePr>
          <p:cNvPr id="5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6305487"/>
              </p:ext>
            </p:extLst>
          </p:nvPr>
        </p:nvGraphicFramePr>
        <p:xfrm>
          <a:off x="291064" y="3068960"/>
          <a:ext cx="8229600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Pitesti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Bucarest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Rimnicu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Vilcea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Craiova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Sibiu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Drobeta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Timisoara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Fagaras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Urziceni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Lugoj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Vaslui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Mehadia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Zerind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Oradea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595738" y="1285309"/>
            <a:ext cx="762025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Tomamos como </a:t>
            </a:r>
            <a:r>
              <a:rPr lang="es-ES" u="sng" dirty="0"/>
              <a:t>función heurística </a:t>
            </a:r>
            <a:r>
              <a:rPr lang="es-ES" dirty="0"/>
              <a:t>la distancia en línea recta desde las ciudades a Bucarest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95536" y="266463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Valores de h:</a:t>
            </a:r>
          </a:p>
        </p:txBody>
      </p:sp>
    </p:spTree>
    <p:extLst>
      <p:ext uri="{BB962C8B-B14F-4D97-AF65-F5344CB8AC3E}">
        <p14:creationId xmlns:p14="http://schemas.microsoft.com/office/powerpoint/2010/main" val="3395866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 bwMode="auto">
          <a:xfrm>
            <a:off x="0" y="116632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dirty="0"/>
              <a:t>Ejemplo. Primero el Mejor. Búsqueda Avariciosa</a:t>
            </a:r>
          </a:p>
        </p:txBody>
      </p:sp>
      <p:sp>
        <p:nvSpPr>
          <p:cNvPr id="5124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2E9E240D-6096-4429-BB14-364F3E9A7C52}" type="slidenum">
              <a:rPr lang="es-ES_tradnl" altLang="es-ES" smtClean="0">
                <a:solidFill>
                  <a:srgbClr val="FFFFFF"/>
                </a:solidFill>
              </a:rPr>
              <a:pPr/>
              <a:t>7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2" name="Elipse 1"/>
          <p:cNvSpPr/>
          <p:nvPr/>
        </p:nvSpPr>
        <p:spPr bwMode="auto">
          <a:xfrm>
            <a:off x="3851920" y="973081"/>
            <a:ext cx="1080120" cy="51935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Arad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860032" y="107496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h=366</a:t>
            </a:r>
          </a:p>
        </p:txBody>
      </p:sp>
      <p:cxnSp>
        <p:nvCxnSpPr>
          <p:cNvPr id="5" name="Conector recto 4"/>
          <p:cNvCxnSpPr>
            <a:stCxn id="2" idx="3"/>
          </p:cNvCxnSpPr>
          <p:nvPr/>
        </p:nvCxnSpPr>
        <p:spPr bwMode="auto">
          <a:xfrm flipH="1">
            <a:off x="2915816" y="1416375"/>
            <a:ext cx="1094284" cy="644473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7" name="Conector recto 6"/>
          <p:cNvCxnSpPr>
            <a:stCxn id="2" idx="4"/>
          </p:cNvCxnSpPr>
          <p:nvPr/>
        </p:nvCxnSpPr>
        <p:spPr bwMode="auto">
          <a:xfrm>
            <a:off x="4391980" y="1492432"/>
            <a:ext cx="36004" cy="640424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9" name="Conector recto 8"/>
          <p:cNvCxnSpPr>
            <a:stCxn id="2" idx="5"/>
            <a:endCxn id="15" idx="0"/>
          </p:cNvCxnSpPr>
          <p:nvPr/>
        </p:nvCxnSpPr>
        <p:spPr bwMode="auto">
          <a:xfrm>
            <a:off x="4773860" y="1416375"/>
            <a:ext cx="1638835" cy="644473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10" name="Elipse 9"/>
          <p:cNvSpPr/>
          <p:nvPr/>
        </p:nvSpPr>
        <p:spPr bwMode="auto">
          <a:xfrm>
            <a:off x="2123728" y="2017197"/>
            <a:ext cx="936104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>
                <a:latin typeface="Arial" charset="0"/>
                <a:ea typeface="Arial" charset="0"/>
                <a:cs typeface="Arial" charset="0"/>
                <a:sym typeface="Arial" charset="0"/>
              </a:rPr>
              <a:t>Sibiu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4" name="Elipse 13"/>
          <p:cNvSpPr/>
          <p:nvPr/>
        </p:nvSpPr>
        <p:spPr bwMode="auto">
          <a:xfrm>
            <a:off x="3635896" y="2132856"/>
            <a:ext cx="1584176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err="1">
                <a:latin typeface="Arial" charset="0"/>
                <a:ea typeface="Arial" charset="0"/>
                <a:cs typeface="Arial" charset="0"/>
                <a:sym typeface="Arial" charset="0"/>
              </a:rPr>
              <a:t>Timisoara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5" name="Elipse 14"/>
          <p:cNvSpPr/>
          <p:nvPr/>
        </p:nvSpPr>
        <p:spPr bwMode="auto">
          <a:xfrm>
            <a:off x="5790974" y="2060848"/>
            <a:ext cx="1243442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err="1">
                <a:latin typeface="Arial" charset="0"/>
                <a:ea typeface="Arial" charset="0"/>
                <a:cs typeface="Arial" charset="0"/>
                <a:sym typeface="Arial" charset="0"/>
              </a:rPr>
              <a:t>Zerind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1320479" y="227687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h=253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3851920" y="2646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h=329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7034416" y="220786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h=374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4832633" y="2973814"/>
            <a:ext cx="4050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Cerrada=[Arad]</a:t>
            </a:r>
          </a:p>
          <a:p>
            <a:r>
              <a:rPr lang="es-ES" dirty="0"/>
              <a:t>Abierta=[Sibiu-253, Timisoara-329, Zerind-374]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9" y="3227180"/>
            <a:ext cx="4432711" cy="3117924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395536" y="1074966"/>
            <a:ext cx="12241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i="1" dirty="0"/>
              <a:t>f(s)=h(s)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276" y="4045670"/>
            <a:ext cx="4840724" cy="236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2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 bwMode="auto">
          <a:xfrm>
            <a:off x="-13468" y="116632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dirty="0"/>
              <a:t>Ejemplo. Primero el Mejor. Búsqueda Avariciosa</a:t>
            </a:r>
          </a:p>
        </p:txBody>
      </p:sp>
      <p:sp>
        <p:nvSpPr>
          <p:cNvPr id="5124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2E9E240D-6096-4429-BB14-364F3E9A7C52}" type="slidenum">
              <a:rPr lang="es-ES_tradnl" altLang="es-ES" smtClean="0">
                <a:solidFill>
                  <a:srgbClr val="FFFFFF"/>
                </a:solidFill>
              </a:rPr>
              <a:pPr/>
              <a:t>8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2" name="Elipse 1"/>
          <p:cNvSpPr/>
          <p:nvPr/>
        </p:nvSpPr>
        <p:spPr bwMode="auto">
          <a:xfrm>
            <a:off x="3838452" y="973081"/>
            <a:ext cx="1080120" cy="51935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Arad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860032" y="107496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h=366</a:t>
            </a:r>
          </a:p>
        </p:txBody>
      </p:sp>
      <p:cxnSp>
        <p:nvCxnSpPr>
          <p:cNvPr id="5" name="Conector recto 4"/>
          <p:cNvCxnSpPr>
            <a:stCxn id="2" idx="3"/>
          </p:cNvCxnSpPr>
          <p:nvPr/>
        </p:nvCxnSpPr>
        <p:spPr bwMode="auto">
          <a:xfrm flipH="1">
            <a:off x="2902348" y="1416375"/>
            <a:ext cx="1094284" cy="644473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7" name="Conector recto 6"/>
          <p:cNvCxnSpPr>
            <a:stCxn id="2" idx="4"/>
          </p:cNvCxnSpPr>
          <p:nvPr/>
        </p:nvCxnSpPr>
        <p:spPr bwMode="auto">
          <a:xfrm>
            <a:off x="4378512" y="1492432"/>
            <a:ext cx="36004" cy="640424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9" name="Conector recto 8"/>
          <p:cNvCxnSpPr>
            <a:stCxn id="2" idx="5"/>
            <a:endCxn id="15" idx="0"/>
          </p:cNvCxnSpPr>
          <p:nvPr/>
        </p:nvCxnSpPr>
        <p:spPr bwMode="auto">
          <a:xfrm>
            <a:off x="4760392" y="1416375"/>
            <a:ext cx="1652303" cy="644473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10" name="Elipse 9"/>
          <p:cNvSpPr/>
          <p:nvPr/>
        </p:nvSpPr>
        <p:spPr bwMode="auto">
          <a:xfrm>
            <a:off x="2110260" y="2017197"/>
            <a:ext cx="936104" cy="51935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>
                <a:latin typeface="Arial" charset="0"/>
                <a:ea typeface="Arial" charset="0"/>
                <a:cs typeface="Arial" charset="0"/>
                <a:sym typeface="Arial" charset="0"/>
              </a:rPr>
              <a:t>Sibiu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4" name="Elipse 13"/>
          <p:cNvSpPr/>
          <p:nvPr/>
        </p:nvSpPr>
        <p:spPr bwMode="auto">
          <a:xfrm>
            <a:off x="3694436" y="2076527"/>
            <a:ext cx="1584176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err="1">
                <a:latin typeface="Arial" charset="0"/>
                <a:ea typeface="Arial" charset="0"/>
                <a:cs typeface="Arial" charset="0"/>
                <a:sym typeface="Arial" charset="0"/>
              </a:rPr>
              <a:t>Timisoara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5" name="Elipse 14"/>
          <p:cNvSpPr/>
          <p:nvPr/>
        </p:nvSpPr>
        <p:spPr bwMode="auto">
          <a:xfrm>
            <a:off x="5790974" y="2060848"/>
            <a:ext cx="1243442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err="1">
                <a:latin typeface="Arial" charset="0"/>
                <a:ea typeface="Arial" charset="0"/>
                <a:cs typeface="Arial" charset="0"/>
                <a:sym typeface="Arial" charset="0"/>
              </a:rPr>
              <a:t>Zerind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1320479" y="227687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h=253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4027250" y="253954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h=329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7034416" y="220786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h=374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181684" y="5044198"/>
            <a:ext cx="5468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Cerrada=[Arad, Sibiu]</a:t>
            </a:r>
          </a:p>
          <a:p>
            <a:r>
              <a:rPr lang="es-ES" dirty="0"/>
              <a:t>Abierta=[Fagaras-176,Rim.Vic-193, Timisoara-329, Arad-366, Zerind-374, Oradea-380]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162" y="3663444"/>
            <a:ext cx="3786900" cy="2663667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 bwMode="auto">
          <a:xfrm>
            <a:off x="218097" y="3169936"/>
            <a:ext cx="825511" cy="47607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Arad</a:t>
            </a:r>
          </a:p>
        </p:txBody>
      </p:sp>
      <p:cxnSp>
        <p:nvCxnSpPr>
          <p:cNvPr id="8" name="Conector recto 7"/>
          <p:cNvCxnSpPr>
            <a:stCxn id="10" idx="3"/>
            <a:endCxn id="4" idx="0"/>
          </p:cNvCxnSpPr>
          <p:nvPr/>
        </p:nvCxnSpPr>
        <p:spPr bwMode="auto">
          <a:xfrm flipH="1">
            <a:off x="630853" y="2460491"/>
            <a:ext cx="1616496" cy="709445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12" name="Conector recto 11"/>
          <p:cNvCxnSpPr>
            <a:endCxn id="27" idx="0"/>
          </p:cNvCxnSpPr>
          <p:nvPr/>
        </p:nvCxnSpPr>
        <p:spPr bwMode="auto">
          <a:xfrm flipH="1">
            <a:off x="1830162" y="2526030"/>
            <a:ext cx="592998" cy="661343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18" name="Conector recto 17"/>
          <p:cNvCxnSpPr/>
          <p:nvPr/>
        </p:nvCxnSpPr>
        <p:spPr bwMode="auto">
          <a:xfrm>
            <a:off x="2742506" y="2526030"/>
            <a:ext cx="420648" cy="631680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26" name="Conector recto 25"/>
          <p:cNvCxnSpPr>
            <a:stCxn id="10" idx="5"/>
          </p:cNvCxnSpPr>
          <p:nvPr/>
        </p:nvCxnSpPr>
        <p:spPr bwMode="auto">
          <a:xfrm>
            <a:off x="2909275" y="2460491"/>
            <a:ext cx="1649257" cy="697219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27" name="Elipse 26"/>
          <p:cNvSpPr/>
          <p:nvPr/>
        </p:nvSpPr>
        <p:spPr bwMode="auto">
          <a:xfrm>
            <a:off x="1251846" y="3187373"/>
            <a:ext cx="1156631" cy="47607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Oradea</a:t>
            </a:r>
          </a:p>
        </p:txBody>
      </p:sp>
      <p:sp>
        <p:nvSpPr>
          <p:cNvPr id="30" name="Elipse 29"/>
          <p:cNvSpPr/>
          <p:nvPr/>
        </p:nvSpPr>
        <p:spPr bwMode="auto">
          <a:xfrm>
            <a:off x="2513552" y="3088434"/>
            <a:ext cx="1362957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Fagaras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35" name="Elipse 34"/>
          <p:cNvSpPr/>
          <p:nvPr/>
        </p:nvSpPr>
        <p:spPr bwMode="auto">
          <a:xfrm>
            <a:off x="4056746" y="3095948"/>
            <a:ext cx="1362957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Rim.Vic</a:t>
            </a: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.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-9432" y="360778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h=366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1285305" y="361049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h=380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2771221" y="358996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h=176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4303643" y="36474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h=193</a:t>
            </a:r>
          </a:p>
        </p:txBody>
      </p:sp>
    </p:spTree>
    <p:extLst>
      <p:ext uri="{BB962C8B-B14F-4D97-AF65-F5344CB8AC3E}">
        <p14:creationId xmlns:p14="http://schemas.microsoft.com/office/powerpoint/2010/main" val="45654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 bwMode="auto">
          <a:xfrm>
            <a:off x="0" y="116632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es-ES" dirty="0"/>
              <a:t>Ejemplo. Primero el Mejor. Búsqueda Avariciosa</a:t>
            </a:r>
          </a:p>
        </p:txBody>
      </p:sp>
      <p:sp>
        <p:nvSpPr>
          <p:cNvPr id="5124" name="Marcador de número de diapositiva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535353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2E9E240D-6096-4429-BB14-364F3E9A7C52}" type="slidenum">
              <a:rPr lang="es-ES_tradnl" altLang="es-ES" smtClean="0">
                <a:solidFill>
                  <a:srgbClr val="FFFFFF"/>
                </a:solidFill>
              </a:rPr>
              <a:pPr/>
              <a:t>9</a:t>
            </a:fld>
            <a:endParaRPr lang="es-ES_tradnl" altLang="es-ES">
              <a:solidFill>
                <a:srgbClr val="FFFFFF"/>
              </a:solidFill>
            </a:endParaRPr>
          </a:p>
        </p:txBody>
      </p:sp>
      <p:sp>
        <p:nvSpPr>
          <p:cNvPr id="2" name="Elipse 1"/>
          <p:cNvSpPr/>
          <p:nvPr/>
        </p:nvSpPr>
        <p:spPr bwMode="auto">
          <a:xfrm>
            <a:off x="3851920" y="973081"/>
            <a:ext cx="1080120" cy="51935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Arad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860032" y="107496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h=366</a:t>
            </a:r>
          </a:p>
        </p:txBody>
      </p:sp>
      <p:cxnSp>
        <p:nvCxnSpPr>
          <p:cNvPr id="5" name="Conector recto 4"/>
          <p:cNvCxnSpPr>
            <a:stCxn id="2" idx="3"/>
          </p:cNvCxnSpPr>
          <p:nvPr/>
        </p:nvCxnSpPr>
        <p:spPr bwMode="auto">
          <a:xfrm flipH="1">
            <a:off x="2915816" y="1416375"/>
            <a:ext cx="1094284" cy="644473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7" name="Conector recto 6"/>
          <p:cNvCxnSpPr>
            <a:stCxn id="2" idx="4"/>
          </p:cNvCxnSpPr>
          <p:nvPr/>
        </p:nvCxnSpPr>
        <p:spPr bwMode="auto">
          <a:xfrm>
            <a:off x="4391980" y="1492432"/>
            <a:ext cx="36004" cy="640424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9" name="Conector recto 8"/>
          <p:cNvCxnSpPr>
            <a:stCxn id="2" idx="5"/>
            <a:endCxn id="15" idx="0"/>
          </p:cNvCxnSpPr>
          <p:nvPr/>
        </p:nvCxnSpPr>
        <p:spPr bwMode="auto">
          <a:xfrm>
            <a:off x="4773860" y="1416375"/>
            <a:ext cx="1638835" cy="644473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10" name="Elipse 9"/>
          <p:cNvSpPr/>
          <p:nvPr/>
        </p:nvSpPr>
        <p:spPr bwMode="auto">
          <a:xfrm>
            <a:off x="2123728" y="2017197"/>
            <a:ext cx="936104" cy="51935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>
                <a:latin typeface="Arial" charset="0"/>
                <a:ea typeface="Arial" charset="0"/>
                <a:cs typeface="Arial" charset="0"/>
                <a:sym typeface="Arial" charset="0"/>
              </a:rPr>
              <a:t>Sibiu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4" name="Elipse 13"/>
          <p:cNvSpPr/>
          <p:nvPr/>
        </p:nvSpPr>
        <p:spPr bwMode="auto">
          <a:xfrm>
            <a:off x="3707904" y="2076527"/>
            <a:ext cx="1584176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err="1">
                <a:latin typeface="Arial" charset="0"/>
                <a:ea typeface="Arial" charset="0"/>
                <a:cs typeface="Arial" charset="0"/>
                <a:sym typeface="Arial" charset="0"/>
              </a:rPr>
              <a:t>Timisoara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5" name="Elipse 14"/>
          <p:cNvSpPr/>
          <p:nvPr/>
        </p:nvSpPr>
        <p:spPr bwMode="auto">
          <a:xfrm>
            <a:off x="5790974" y="2060848"/>
            <a:ext cx="1243442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dirty="0" err="1">
                <a:latin typeface="Arial" charset="0"/>
                <a:ea typeface="Arial" charset="0"/>
                <a:cs typeface="Arial" charset="0"/>
                <a:sym typeface="Arial" charset="0"/>
              </a:rPr>
              <a:t>Zerind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1320479" y="227687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h=253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4027250" y="253954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h=329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7034416" y="220786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h=374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125014" y="5312693"/>
            <a:ext cx="5468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Cerrada=[Arad, Sibiu, </a:t>
            </a:r>
            <a:r>
              <a:rPr lang="es-ES" dirty="0" err="1"/>
              <a:t>Fagaras</a:t>
            </a:r>
            <a:r>
              <a:rPr lang="es-ES" dirty="0"/>
              <a:t>]</a:t>
            </a:r>
          </a:p>
          <a:p>
            <a:r>
              <a:rPr lang="es-ES" dirty="0"/>
              <a:t>Abierta=[Bucarest-0,Rim.Vic-193, Sibiu-253, Timisoara-329, Arad-366, Zerind-374,Oradea-380]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162" y="3663444"/>
            <a:ext cx="3786900" cy="2663667"/>
          </a:xfrm>
          <a:prstGeom prst="rect">
            <a:avLst/>
          </a:prstGeom>
        </p:spPr>
      </p:pic>
      <p:sp>
        <p:nvSpPr>
          <p:cNvPr id="4" name="Elipse 3"/>
          <p:cNvSpPr/>
          <p:nvPr/>
        </p:nvSpPr>
        <p:spPr bwMode="auto">
          <a:xfrm>
            <a:off x="218097" y="3169936"/>
            <a:ext cx="825511" cy="47607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Arad</a:t>
            </a:r>
          </a:p>
        </p:txBody>
      </p:sp>
      <p:cxnSp>
        <p:nvCxnSpPr>
          <p:cNvPr id="8" name="Conector recto 7"/>
          <p:cNvCxnSpPr>
            <a:stCxn id="10" idx="3"/>
            <a:endCxn id="4" idx="0"/>
          </p:cNvCxnSpPr>
          <p:nvPr/>
        </p:nvCxnSpPr>
        <p:spPr bwMode="auto">
          <a:xfrm flipH="1">
            <a:off x="630853" y="2460491"/>
            <a:ext cx="1629964" cy="709445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12" name="Conector recto 11"/>
          <p:cNvCxnSpPr>
            <a:endCxn id="27" idx="0"/>
          </p:cNvCxnSpPr>
          <p:nvPr/>
        </p:nvCxnSpPr>
        <p:spPr bwMode="auto">
          <a:xfrm flipH="1">
            <a:off x="1830162" y="2526030"/>
            <a:ext cx="592998" cy="661343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18" name="Conector recto 17"/>
          <p:cNvCxnSpPr/>
          <p:nvPr/>
        </p:nvCxnSpPr>
        <p:spPr bwMode="auto">
          <a:xfrm>
            <a:off x="2742506" y="2526030"/>
            <a:ext cx="420648" cy="631680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26" name="Conector recto 25"/>
          <p:cNvCxnSpPr>
            <a:stCxn id="10" idx="5"/>
          </p:cNvCxnSpPr>
          <p:nvPr/>
        </p:nvCxnSpPr>
        <p:spPr bwMode="auto">
          <a:xfrm>
            <a:off x="2922743" y="2460491"/>
            <a:ext cx="1649257" cy="697219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27" name="Elipse 26"/>
          <p:cNvSpPr/>
          <p:nvPr/>
        </p:nvSpPr>
        <p:spPr bwMode="auto">
          <a:xfrm>
            <a:off x="1251846" y="3187373"/>
            <a:ext cx="1156631" cy="47607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Oradea</a:t>
            </a:r>
          </a:p>
        </p:txBody>
      </p:sp>
      <p:sp>
        <p:nvSpPr>
          <p:cNvPr id="30" name="Elipse 29"/>
          <p:cNvSpPr/>
          <p:nvPr/>
        </p:nvSpPr>
        <p:spPr bwMode="auto">
          <a:xfrm>
            <a:off x="2513552" y="3088434"/>
            <a:ext cx="1362957" cy="51935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Fagaras</a:t>
            </a:r>
            <a:endParaRPr kumimoji="0" lang="es-ES" sz="1800" b="0" i="0" u="none" strike="noStrike" cap="none" normalizeH="0" baseline="0" dirty="0">
              <a:ln>
                <a:noFill/>
              </a:ln>
              <a:solidFill>
                <a:srgbClr val="535353"/>
              </a:solidFill>
              <a:effectLst/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35" name="Elipse 34"/>
          <p:cNvSpPr/>
          <p:nvPr/>
        </p:nvSpPr>
        <p:spPr bwMode="auto">
          <a:xfrm>
            <a:off x="4056746" y="3095948"/>
            <a:ext cx="1362957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 err="1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Rim.Vic</a:t>
            </a: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.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-9432" y="360778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h=366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1285305" y="361049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h=380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2771221" y="358996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h=176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4303643" y="36474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h=193</a:t>
            </a:r>
          </a:p>
        </p:txBody>
      </p:sp>
      <p:cxnSp>
        <p:nvCxnSpPr>
          <p:cNvPr id="11" name="Conector recto 10"/>
          <p:cNvCxnSpPr/>
          <p:nvPr/>
        </p:nvCxnSpPr>
        <p:spPr bwMode="auto">
          <a:xfrm flipH="1">
            <a:off x="2184575" y="3580835"/>
            <a:ext cx="731241" cy="925347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13" name="Elipse 12"/>
          <p:cNvSpPr/>
          <p:nvPr/>
        </p:nvSpPr>
        <p:spPr bwMode="auto">
          <a:xfrm>
            <a:off x="1445835" y="4457222"/>
            <a:ext cx="1296671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Sibiu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866409" y="471627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h=253</a:t>
            </a:r>
          </a:p>
        </p:txBody>
      </p:sp>
      <p:cxnSp>
        <p:nvCxnSpPr>
          <p:cNvPr id="23" name="Conector recto 22"/>
          <p:cNvCxnSpPr/>
          <p:nvPr/>
        </p:nvCxnSpPr>
        <p:spPr bwMode="auto">
          <a:xfrm>
            <a:off x="3462958" y="3589969"/>
            <a:ext cx="593788" cy="905475"/>
          </a:xfrm>
          <a:prstGeom prst="lin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40" name="Elipse 39"/>
          <p:cNvSpPr/>
          <p:nvPr/>
        </p:nvSpPr>
        <p:spPr bwMode="auto">
          <a:xfrm>
            <a:off x="3424081" y="4369419"/>
            <a:ext cx="1743658" cy="519351"/>
          </a:xfrm>
          <a:prstGeom prst="ellipse">
            <a:avLst/>
          </a:prstGeom>
          <a:solidFill>
            <a:srgbClr val="FFFFFF"/>
          </a:solidFill>
          <a:ln w="25400" cap="flat" cmpd="sng" algn="ctr">
            <a:solidFill>
              <a:srgbClr val="0F7EC5"/>
            </a:solidFill>
            <a:prstDash val="solid"/>
            <a:bevel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normalizeH="0" baseline="0" dirty="0">
                <a:ln>
                  <a:noFill/>
                </a:ln>
                <a:solidFill>
                  <a:srgbClr val="535353"/>
                </a:solidFill>
                <a:effectLst/>
                <a:latin typeface="Arial" charset="0"/>
                <a:ea typeface="Arial" charset="0"/>
                <a:cs typeface="Arial" charset="0"/>
                <a:sym typeface="Arial" charset="0"/>
              </a:rPr>
              <a:t>Bucarest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4132644" y="478402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h=0</a:t>
            </a:r>
          </a:p>
        </p:txBody>
      </p:sp>
    </p:spTree>
    <p:extLst>
      <p:ext uri="{BB962C8B-B14F-4D97-AF65-F5344CB8AC3E}">
        <p14:creationId xmlns:p14="http://schemas.microsoft.com/office/powerpoint/2010/main" val="135509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Default - 1_Quote slide">
  <a:themeElements>
    <a:clrScheme name="">
      <a:dk1>
        <a:srgbClr val="535353"/>
      </a:dk1>
      <a:lt1>
        <a:srgbClr val="FFFFFF"/>
      </a:lt1>
      <a:dk2>
        <a:srgbClr val="A7A7A7"/>
      </a:dk2>
      <a:lt2>
        <a:srgbClr val="535353"/>
      </a:lt2>
      <a:accent1>
        <a:srgbClr val="0F7EC5"/>
      </a:accent1>
      <a:accent2>
        <a:srgbClr val="11A1FF"/>
      </a:accent2>
      <a:accent3>
        <a:srgbClr val="FFFFFF"/>
      </a:accent3>
      <a:accent4>
        <a:srgbClr val="464646"/>
      </a:accent4>
      <a:accent5>
        <a:srgbClr val="AAC0DF"/>
      </a:accent5>
      <a:accent6>
        <a:srgbClr val="0E91E7"/>
      </a:accent6>
      <a:hlink>
        <a:srgbClr val="0000FF"/>
      </a:hlink>
      <a:folHlink>
        <a:srgbClr val="FF00FF"/>
      </a:folHlink>
    </a:clrScheme>
    <a:fontScheme name="Default - 1_Quote slide">
      <a:majorFont>
        <a:latin typeface="Arial Narrow"/>
        <a:ea typeface="Arial Narrow"/>
        <a:cs typeface="Arial Narrow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rgbClr val="0F7EC5"/>
          </a:solidFill>
          <a:prstDash val="solid"/>
          <a:bevel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1800" b="0" i="0" u="none" strike="noStrike" cap="none" normalizeH="0" baseline="0">
            <a:ln>
              <a:noFill/>
            </a:ln>
            <a:solidFill>
              <a:srgbClr val="535353"/>
            </a:solidFill>
            <a:effectLst/>
            <a:latin typeface="Arial" charset="0"/>
            <a:ea typeface="Arial" charset="0"/>
            <a:cs typeface="Arial" charset="0"/>
            <a:sym typeface="Arial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7EC5"/>
      </a:accent1>
      <a:accent2>
        <a:srgbClr val="11A1FF"/>
      </a:accent2>
      <a:accent3>
        <a:srgbClr val="FFFFFF"/>
      </a:accent3>
      <a:accent4>
        <a:srgbClr val="000000"/>
      </a:accent4>
      <a:accent5>
        <a:srgbClr val="AAC0DF"/>
      </a:accent5>
      <a:accent6>
        <a:srgbClr val="0E91E7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1199</Words>
  <Application>Microsoft Office PowerPoint</Application>
  <PresentationFormat>Presentación en pantalla (4:3)</PresentationFormat>
  <Paragraphs>337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Arial Narrow</vt:lpstr>
      <vt:lpstr>Avenir Roman</vt:lpstr>
      <vt:lpstr>opensans</vt:lpstr>
      <vt:lpstr>Default - 1_Quote slide</vt:lpstr>
      <vt:lpstr>Inteligencia Artificial e Ingeniería de Conocimiento</vt:lpstr>
      <vt:lpstr>Presentación de PowerPoint</vt:lpstr>
      <vt:lpstr>Ejemplo. Primero el Mejor</vt:lpstr>
      <vt:lpstr>Presentación de PowerPoint</vt:lpstr>
      <vt:lpstr>Presentación de PowerPoint</vt:lpstr>
      <vt:lpstr>Ejemplo. Primero el Mejor</vt:lpstr>
      <vt:lpstr>Ejemplo. Primero el Mejor. Búsqueda Avariciosa</vt:lpstr>
      <vt:lpstr>Ejemplo. Primero el Mejor. Búsqueda Avariciosa</vt:lpstr>
      <vt:lpstr>Ejemplo. Primero el Mejor. Búsqueda Avariciosa</vt:lpstr>
      <vt:lpstr>Ejemplo. Primero el Mejor. Búsqueda Avariciosa</vt:lpstr>
      <vt:lpstr>Ejemplo Primero  el mejor. A* </vt:lpstr>
      <vt:lpstr>Ejemplo. Primero el Mejor. A*</vt:lpstr>
      <vt:lpstr>Ejemplo. Primero el Mejor. A*</vt:lpstr>
      <vt:lpstr>Ejemplo. Primero el Mejor. A*</vt:lpstr>
      <vt:lpstr>Ejemplo. Primero el Mejor. A*</vt:lpstr>
      <vt:lpstr>Ejemplo. Primero el Mejor. A*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asignatura</dc:title>
  <dc:creator>Maria Gomez</dc:creator>
  <cp:lastModifiedBy>everdu</cp:lastModifiedBy>
  <cp:revision>35</cp:revision>
  <dcterms:modified xsi:type="dcterms:W3CDTF">2022-03-23T11:15:56Z</dcterms:modified>
</cp:coreProperties>
</file>