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4"/>
    <p:sldMasterId id="2147483649" r:id="rId5"/>
  </p:sldMasterIdLst>
  <p:notesMasterIdLst>
    <p:notesMasterId r:id="rId31"/>
  </p:notesMasterIdLst>
  <p:handoutMasterIdLst>
    <p:handoutMasterId r:id="rId32"/>
  </p:handoutMasterIdLst>
  <p:sldIdLst>
    <p:sldId id="256" r:id="rId6"/>
    <p:sldId id="312" r:id="rId7"/>
    <p:sldId id="334" r:id="rId8"/>
    <p:sldId id="313" r:id="rId9"/>
    <p:sldId id="314" r:id="rId10"/>
    <p:sldId id="315" r:id="rId11"/>
    <p:sldId id="316" r:id="rId12"/>
    <p:sldId id="318" r:id="rId13"/>
    <p:sldId id="319" r:id="rId14"/>
    <p:sldId id="320" r:id="rId15"/>
    <p:sldId id="321" r:id="rId16"/>
    <p:sldId id="333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6" r:id="rId26"/>
    <p:sldId id="337" r:id="rId27"/>
    <p:sldId id="281" r:id="rId28"/>
    <p:sldId id="332" r:id="rId29"/>
    <p:sldId id="260" r:id="rId30"/>
  </p:sldIdLst>
  <p:sldSz cx="9144000" cy="6858000" type="screen4x3"/>
  <p:notesSz cx="6858000" cy="9144000"/>
  <p:defaultTextStyle>
    <a:defPPr>
      <a:defRPr lang="es-ES_trad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9"/>
    <p:restoredTop sz="94687"/>
  </p:normalViewPr>
  <p:slideViewPr>
    <p:cSldViewPr>
      <p:cViewPr varScale="1">
        <p:scale>
          <a:sx n="100" d="100"/>
          <a:sy n="100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0CFDE833-0BD4-46B9-8231-55BF461510E1}" type="datetimeFigureOut">
              <a:rPr lang="en-US" altLang="es-ES"/>
              <a:pPr>
                <a:defRPr/>
              </a:pPr>
              <a:t>4/1/2022</a:t>
            </a:fld>
            <a:endParaRPr lang="en-US" alt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8372DC30-39F1-4383-9B57-0A80B3B199E0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963549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es-ES_tradnl" altLang="x-none" noProof="0">
                <a:sym typeface="Avenir Roman" charset="0"/>
              </a:rPr>
              <a:t>Second level</a:t>
            </a:r>
          </a:p>
          <a:p>
            <a:pPr lvl="2"/>
            <a:r>
              <a:rPr lang="es-ES_tradnl" altLang="x-none" noProof="0">
                <a:sym typeface="Avenir Roman" charset="0"/>
              </a:rPr>
              <a:t>Third level</a:t>
            </a:r>
          </a:p>
          <a:p>
            <a:pPr lvl="3"/>
            <a:r>
              <a:rPr lang="es-ES_tradnl" altLang="x-none" noProof="0">
                <a:sym typeface="Avenir Roman" charset="0"/>
              </a:rPr>
              <a:t>Fourth level</a:t>
            </a:r>
          </a:p>
          <a:p>
            <a:pPr lvl="4"/>
            <a:r>
              <a:rPr lang="es-ES_tradnl" altLang="x-none" noProof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606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4245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07100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1600200"/>
            <a:ext cx="2286000" cy="4525963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0" y="1600200"/>
            <a:ext cx="6705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090443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559C9-38E5-4829-BB63-69732E377D68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181011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AE887-E28D-4862-BA74-C271250C363B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292223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D8632-62E8-4FC3-8811-10B4785B28FC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441192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E798E-D80F-4F23-B657-AC9AD3A04273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605623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EEF0D-276E-4B94-8BB2-0443B3B7DC37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48081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633E2-035D-43C3-B704-DD20F2D64AFF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934914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5B510-EC14-4C60-B092-218B926FB436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7146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6C346-E22F-45DE-8342-A7A70CDBF160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10512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964123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1C263-F2F0-456E-BFC2-3D759B44C4F7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107596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7C997-1DE0-445D-911B-B4BA9FADC9AF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20695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30F30-2927-49FF-956C-B2297B154FA3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76611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3689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6260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9315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151753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62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5355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1573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0" y="2957513"/>
            <a:ext cx="91440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>
                <a:sym typeface="Arial Narrow" panose="020B0606020202030204" pitchFamily="34" charset="0"/>
              </a:rPr>
              <a:t>Click to edit Master title style</a:t>
            </a:r>
          </a:p>
        </p:txBody>
      </p:sp>
      <p:pic>
        <p:nvPicPr>
          <p:cNvPr id="1027" name="Picture 2" descr="logoblanc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3106738"/>
            <a:ext cx="122237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6402388"/>
            <a:ext cx="9150350" cy="463550"/>
            <a:chOff x="0" y="0"/>
            <a:chExt cx="9151698" cy="464252"/>
          </a:xfrm>
        </p:grpSpPr>
        <p:sp>
          <p:nvSpPr>
            <p:cNvPr id="2" name="Rectangle 2"/>
            <p:cNvSpPr>
              <a:spLocks/>
            </p:cNvSpPr>
            <p:nvPr/>
          </p:nvSpPr>
          <p:spPr bwMode="auto">
            <a:xfrm>
              <a:off x="0" y="0"/>
              <a:ext cx="9151698" cy="464252"/>
            </a:xfrm>
            <a:prstGeom prst="rect">
              <a:avLst/>
            </a:prstGeom>
            <a:solidFill>
              <a:srgbClr val="0098CD"/>
            </a:solidFill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>
              <a:lvl1pPr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defRPr/>
              </a:pPr>
              <a:endParaRPr lang="es-ES" altLang="es-ES">
                <a:solidFill>
                  <a:srgbClr val="FFFFFF"/>
                </a:solidFill>
              </a:endParaRPr>
            </a:p>
          </p:txBody>
        </p:sp>
        <p:sp>
          <p:nvSpPr>
            <p:cNvPr id="3" name="Line 3"/>
            <p:cNvSpPr>
              <a:spLocks noChangeShapeType="1"/>
            </p:cNvSpPr>
            <p:nvPr/>
          </p:nvSpPr>
          <p:spPr bwMode="auto">
            <a:xfrm flipV="1">
              <a:off x="8453095" y="174889"/>
              <a:ext cx="1588" cy="13673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</p:grpSp>
      <p:sp>
        <p:nvSpPr>
          <p:cNvPr id="2054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5050A4-6F1E-4098-8CDD-126DAB3F7D6C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  <p:pic>
        <p:nvPicPr>
          <p:cNvPr id="2052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02388"/>
            <a:ext cx="16732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qhFf01NkmT" TargetMode="Externa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0" y="5611813"/>
            <a:ext cx="9144000" cy="133350"/>
          </a:xfrm>
          <a:prstGeom prst="rect">
            <a:avLst/>
          </a:prstGeom>
          <a:solidFill>
            <a:srgbClr val="0098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s-ES" altLang="es-ES">
              <a:solidFill>
                <a:srgbClr val="0098CD"/>
              </a:solidFill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988425" cy="495300"/>
          </a:xfrm>
        </p:spPr>
        <p:txBody>
          <a:bodyPr anchor="t"/>
          <a:lstStyle/>
          <a:p>
            <a:pPr eaLnBrk="1">
              <a:lnSpc>
                <a:spcPct val="70000"/>
              </a:lnSpc>
            </a:pPr>
            <a:r>
              <a:rPr lang="es-ES_tradnl" altLang="es-ES" sz="2400">
                <a:solidFill>
                  <a:srgbClr val="0098CD"/>
                </a:solidFill>
                <a:latin typeface="Arial" panose="020B0604020202020204" pitchFamily="34" charset="0"/>
              </a:rPr>
              <a:t>Inteligencia Artificial e Ingeniería del Conocimiento</a:t>
            </a:r>
            <a:endParaRPr lang="es-ES_tradnl" altLang="es-ES" sz="1800">
              <a:solidFill>
                <a:srgbClr val="0098CD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7"/>
          <p:cNvSpPr>
            <a:spLocks/>
          </p:cNvSpPr>
          <p:nvPr/>
        </p:nvSpPr>
        <p:spPr bwMode="auto">
          <a:xfrm>
            <a:off x="-180975" y="4678363"/>
            <a:ext cx="89868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>
              <a:lnSpc>
                <a:spcPct val="70000"/>
              </a:lnSpc>
            </a:pPr>
            <a:r>
              <a:rPr lang="es-ES_tradnl" altLang="es-ES" sz="3000">
                <a:solidFill>
                  <a:srgbClr val="000000"/>
                </a:solidFill>
                <a:sym typeface="Arial Narrow" panose="020B0606020202030204" pitchFamily="34" charset="0"/>
              </a:rPr>
              <a:t>Satisfacibilidad booleana y de restricciones</a:t>
            </a:r>
          </a:p>
        </p:txBody>
      </p:sp>
      <p:sp>
        <p:nvSpPr>
          <p:cNvPr id="5125" name="Rectangle 8"/>
          <p:cNvSpPr>
            <a:spLocks/>
          </p:cNvSpPr>
          <p:nvPr/>
        </p:nvSpPr>
        <p:spPr bwMode="auto">
          <a:xfrm>
            <a:off x="554038" y="611188"/>
            <a:ext cx="52895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70000"/>
              </a:lnSpc>
            </a:pPr>
            <a:r>
              <a:rPr lang="es-ES_tradnl" altLang="es-ES">
                <a:solidFill>
                  <a:srgbClr val="0098CD"/>
                </a:solidFill>
                <a:sym typeface="Arial Narrow" panose="020B0606020202030204" pitchFamily="34" charset="0"/>
              </a:rPr>
              <a:t>Elena Verdú Pérez</a:t>
            </a:r>
          </a:p>
        </p:txBody>
      </p:sp>
      <p:pic>
        <p:nvPicPr>
          <p:cNvPr id="512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49950"/>
            <a:ext cx="249713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64163" y="6154738"/>
            <a:ext cx="31686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/>
            <a:r>
              <a:rPr lang="en-US" altLang="es-ES" sz="1300">
                <a:solidFill>
                  <a:srgbClr val="0098CD"/>
                </a:solidFill>
                <a:latin typeface="Unit"/>
              </a:rPr>
              <a:t>Universidad Internacional de La Rioja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 Booleana: DPLL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1600" y="2204864"/>
            <a:ext cx="7308850" cy="372427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dirty="0"/>
              <a:t>Características del problema SAT: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s-ES" dirty="0"/>
              <a:t>No es relevante que la solución sea óptima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s-ES" dirty="0"/>
              <a:t>Construir la solución </a:t>
            </a:r>
            <a:r>
              <a:rPr lang="es-ES" dirty="0">
                <a:solidFill>
                  <a:schemeClr val="accent2"/>
                </a:solidFill>
              </a:rPr>
              <a:t>asignando valores incrementalmente </a:t>
            </a:r>
            <a:r>
              <a:rPr lang="es-ES" dirty="0"/>
              <a:t>es beneficioso  porque si una cláusula contiene: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s-ES" dirty="0"/>
              <a:t>el literal elegido, se puede eliminar la cláusula porque ya está satisfecha.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s-ES" dirty="0"/>
              <a:t>la negación de un literal, se puede eliminar dicho literal pues la </a:t>
            </a:r>
            <a:r>
              <a:rPr lang="es-ES" dirty="0" err="1"/>
              <a:t>satisfacibilidad</a:t>
            </a:r>
            <a:r>
              <a:rPr lang="es-ES" dirty="0"/>
              <a:t> de la cláusula depende del resto de literales.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s-ES" dirty="0"/>
              <a:t>Se tiene un </a:t>
            </a:r>
            <a:r>
              <a:rPr lang="es-ES" dirty="0">
                <a:solidFill>
                  <a:schemeClr val="accent2"/>
                </a:solidFill>
              </a:rPr>
              <a:t>límite en la profundidad de la solución</a:t>
            </a:r>
          </a:p>
        </p:txBody>
      </p:sp>
      <p:sp>
        <p:nvSpPr>
          <p:cNvPr id="14340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540AA5DC-B1A4-4F51-B887-2AB21D7870EF}" type="slidenum">
              <a:rPr lang="es-ES_tradnl" altLang="es-ES" smtClean="0">
                <a:solidFill>
                  <a:srgbClr val="FFFFFF"/>
                </a:solidFill>
              </a:rPr>
              <a:pPr/>
              <a:t>10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917575" y="1268760"/>
            <a:ext cx="7308850" cy="646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20" rIns="45720" anchor="ctr">
            <a:spAutoFit/>
          </a:bodyPr>
          <a:lstStyle/>
          <a:p>
            <a:pPr eaLnBrk="1">
              <a:defRPr/>
            </a:pPr>
            <a:r>
              <a:rPr lang="es-ES" dirty="0">
                <a:solidFill>
                  <a:schemeClr val="accent2"/>
                </a:solidFill>
                <a:sym typeface="Arial" charset="0"/>
              </a:rPr>
              <a:t>DPLL </a:t>
            </a:r>
            <a:r>
              <a:rPr lang="es-ES" dirty="0">
                <a:solidFill>
                  <a:schemeClr val="tx1"/>
                </a:solidFill>
                <a:sym typeface="Arial" charset="0"/>
              </a:rPr>
              <a:t>es un </a:t>
            </a:r>
            <a:r>
              <a:rPr lang="es-ES" dirty="0">
                <a:solidFill>
                  <a:schemeClr val="accent2"/>
                </a:solidFill>
                <a:sym typeface="Arial" charset="0"/>
              </a:rPr>
              <a:t>algoritmo para resolver el problema de SAT </a:t>
            </a:r>
            <a:r>
              <a:rPr lang="es-ES" dirty="0">
                <a:solidFill>
                  <a:schemeClr val="tx1"/>
                </a:solidFill>
                <a:sym typeface="Arial" charset="0"/>
              </a:rPr>
              <a:t>con una búsqueda en profundidad.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417638"/>
            <a:ext cx="4683125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 Booleana: DPLL</a:t>
            </a:r>
          </a:p>
        </p:txBody>
      </p:sp>
      <p:sp>
        <p:nvSpPr>
          <p:cNvPr id="15364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7238F9BB-541C-4288-9D39-C41DF4A59389}" type="slidenum">
              <a:rPr lang="es-ES_tradnl" altLang="es-ES" smtClean="0">
                <a:solidFill>
                  <a:srgbClr val="FFFFFF"/>
                </a:solidFill>
              </a:rPr>
              <a:pPr/>
              <a:t>11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15365" name="Rectángulo 5"/>
          <p:cNvSpPr>
            <a:spLocks noChangeArrowheads="1"/>
          </p:cNvSpPr>
          <p:nvPr/>
        </p:nvSpPr>
        <p:spPr bwMode="auto">
          <a:xfrm>
            <a:off x="744538" y="1682750"/>
            <a:ext cx="3540125" cy="1755775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" altLang="es-ES"/>
              <a:t>Dado que es beneficioso resolver el problema SAT asignando valores incrementalmente…</a:t>
            </a:r>
            <a:r>
              <a:rPr lang="es-ES" altLang="es-ES">
                <a:solidFill>
                  <a:schemeClr val="accent2"/>
                </a:solidFill>
              </a:rPr>
              <a:t>la solución puede verse como una secuencia de asignaciones de valores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8" y="3933825"/>
            <a:ext cx="2828925" cy="466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11" name="Conector recto de flecha 10"/>
          <p:cNvCxnSpPr>
            <a:cxnSpLocks noChangeShapeType="1"/>
            <a:stCxn id="9" idx="2"/>
          </p:cNvCxnSpPr>
          <p:nvPr/>
        </p:nvCxnSpPr>
        <p:spPr bwMode="auto">
          <a:xfrm flipH="1">
            <a:off x="2411413" y="4400550"/>
            <a:ext cx="26987" cy="684213"/>
          </a:xfrm>
          <a:prstGeom prst="straightConnector1">
            <a:avLst/>
          </a:prstGeom>
          <a:noFill/>
          <a:ln w="25400" algn="ctr">
            <a:solidFill>
              <a:srgbClr val="0F7EC5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CuadroTexto 11"/>
          <p:cNvSpPr txBox="1">
            <a:spLocks noChangeArrowheads="1"/>
          </p:cNvSpPr>
          <p:nvPr/>
        </p:nvSpPr>
        <p:spPr bwMode="auto">
          <a:xfrm>
            <a:off x="2514600" y="4529138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 i="1">
                <a:latin typeface="Adobe Garamond Pro" panose="02020502060506020403" pitchFamily="18" charset="0"/>
                <a:ea typeface="Adobe Heiti Std R" panose="020B0400000000000000" pitchFamily="34" charset="-128"/>
              </a:rPr>
              <a:t>a=1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803400" y="5084763"/>
            <a:ext cx="1255713" cy="369887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" altLang="es-ES"/>
              <a:t>𝐹 = (𝑏 ∨ 𝑐)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873BD4-7549-49E5-8623-CCF97EB89F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AE887-E28D-4862-BA74-C271250C363B}" type="slidenum">
              <a:rPr lang="es-ES_tradnl" altLang="es-ES" smtClean="0"/>
              <a:pPr>
                <a:defRPr/>
              </a:pPr>
              <a:t>12</a:t>
            </a:fld>
            <a:endParaRPr lang="es-ES_tradnl" alt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271B169-61E8-460C-BA51-261472D3B3B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 dirty="0" err="1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</a:t>
            </a:r>
            <a:r>
              <a:rPr lang="es-ES" altLang="es-ES" sz="2800" dirty="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Booleana: DPLL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3161E1-FF03-4186-A4A2-01A90A58C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1" y="906031"/>
            <a:ext cx="5324475" cy="6286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B5C5D1E-F477-408F-8D04-5A6B554F8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" y="3100388"/>
            <a:ext cx="2581275" cy="1754187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" altLang="es-ES" dirty="0">
                <a:solidFill>
                  <a:schemeClr val="accent2"/>
                </a:solidFill>
              </a:rPr>
              <a:t>Resolución unitaria: </a:t>
            </a:r>
            <a:r>
              <a:rPr lang="es-ES" altLang="es-ES" dirty="0"/>
              <a:t>si en un nodo hay una o más cláusulas unitarias, se eligen directamente los literales que los componen.</a:t>
            </a:r>
          </a:p>
        </p:txBody>
      </p:sp>
      <p:cxnSp>
        <p:nvCxnSpPr>
          <p:cNvPr id="8" name="Conector recto de flecha 8">
            <a:extLst>
              <a:ext uri="{FF2B5EF4-FFF2-40B4-BE49-F238E27FC236}">
                <a16:creationId xmlns:a16="http://schemas.microsoft.com/office/drawing/2014/main" id="{7784B772-E732-4916-928E-29A2C1AF130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08263" y="3789363"/>
            <a:ext cx="523875" cy="188912"/>
          </a:xfrm>
          <a:prstGeom prst="straightConnector1">
            <a:avLst/>
          </a:prstGeom>
          <a:noFill/>
          <a:ln w="25400" algn="ctr">
            <a:solidFill>
              <a:srgbClr val="0F7EC5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0BDAD919-F3B3-4DD1-B971-7CDB49BDE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69" y="1772816"/>
            <a:ext cx="2743200" cy="12382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B17D5D3-869E-49DD-8127-2BC5E549F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431" y="2990850"/>
            <a:ext cx="1362075" cy="4381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22E1D5F-D6F8-4D65-B56F-400A66585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516" y="3366655"/>
            <a:ext cx="1943100" cy="13144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2F18C11-DD34-441D-8DA3-7C5A35703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5325" y="4681105"/>
            <a:ext cx="1609725" cy="13906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508522A-710C-4FF5-803C-37E07A9E96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2966605"/>
            <a:ext cx="1600200" cy="4000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DD53747-67B6-48CE-8CC3-C6A0308FF1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3531" y="3335430"/>
            <a:ext cx="2200275" cy="12668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B019314-35B0-448C-B032-943F975494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8275" y="4681105"/>
            <a:ext cx="34480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 Booleana: DPLL</a:t>
            </a:r>
          </a:p>
        </p:txBody>
      </p:sp>
      <p:sp>
        <p:nvSpPr>
          <p:cNvPr id="17411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D9231662-19C2-43A6-A774-432EAD9CD013}" type="slidenum">
              <a:rPr lang="es-ES_tradnl" altLang="es-ES" smtClean="0">
                <a:solidFill>
                  <a:srgbClr val="FFFFFF"/>
                </a:solidFill>
              </a:rPr>
              <a:pPr/>
              <a:t>13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647700" y="4221163"/>
            <a:ext cx="7848600" cy="193833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/>
          <a:p>
            <a:pPr eaLnBrk="1">
              <a:defRPr/>
            </a:pPr>
            <a:r>
              <a:rPr lang="es-ES" sz="2400" dirty="0">
                <a:solidFill>
                  <a:schemeClr val="accent2"/>
                </a:solidFill>
                <a:latin typeface="Arial" charset="0"/>
                <a:cs typeface="Arial" charset="0"/>
                <a:sym typeface="Arial" charset="0"/>
              </a:rPr>
              <a:t>Podemos utilizar heurísticas para estimar qué nodo es el que lleva a una solución con mayor probabilidad:</a:t>
            </a:r>
          </a:p>
          <a:p>
            <a:pPr marL="342900" indent="-342900" eaLnBrk="1">
              <a:buFont typeface="Wingdings" panose="05000000000000000000" pitchFamily="2" charset="2"/>
              <a:buChar char="q"/>
              <a:defRPr/>
            </a:pPr>
            <a:r>
              <a:rPr lang="es-ES" sz="2400" dirty="0"/>
              <a:t>Elegir la variable y el literal que más simplifiquen F</a:t>
            </a:r>
          </a:p>
          <a:p>
            <a:pPr marL="342900" indent="-342900" eaLnBrk="1">
              <a:buFont typeface="Wingdings" panose="05000000000000000000" pitchFamily="2" charset="2"/>
              <a:buChar char="q"/>
              <a:defRPr/>
            </a:pPr>
            <a:r>
              <a:rPr lang="es-ES" sz="2400" dirty="0"/>
              <a:t>Elegir la variable y el literal que satisfaga cláusulas difíciles de resolver</a:t>
            </a:r>
            <a:endParaRPr lang="es-ES" sz="2400" dirty="0">
              <a:solidFill>
                <a:schemeClr val="accent2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" name="Rectángulo 5"/>
          <p:cNvSpPr/>
          <p:nvPr/>
        </p:nvSpPr>
        <p:spPr bwMode="auto">
          <a:xfrm>
            <a:off x="1042988" y="1417638"/>
            <a:ext cx="6769100" cy="230822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/>
          <a:p>
            <a:pPr eaLnBrk="1">
              <a:defRPr/>
            </a:pPr>
            <a:r>
              <a:rPr lang="es-ES" sz="2400" dirty="0">
                <a:latin typeface="Arial" charset="0"/>
                <a:cs typeface="Arial" charset="0"/>
                <a:sym typeface="Arial" charset="0"/>
              </a:rPr>
              <a:t>En cada nodo del árbol se decide:</a:t>
            </a: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r>
              <a:rPr lang="es-ES" sz="2400" dirty="0">
                <a:latin typeface="Arial" charset="0"/>
                <a:cs typeface="Arial" charset="0"/>
                <a:sym typeface="Arial" charset="0"/>
              </a:rPr>
              <a:t>Qué variable asignar</a:t>
            </a: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r>
              <a:rPr lang="es-ES" sz="2400" dirty="0">
                <a:latin typeface="Arial" charset="0"/>
                <a:cs typeface="Arial" charset="0"/>
                <a:sym typeface="Arial" charset="0"/>
              </a:rPr>
              <a:t>Qué valor dar a la variable</a:t>
            </a: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endParaRPr lang="es-ES" sz="2400" dirty="0">
              <a:latin typeface="Arial" charset="0"/>
              <a:cs typeface="Arial" charset="0"/>
              <a:sym typeface="Arial" charset="0"/>
            </a:endParaRPr>
          </a:p>
          <a:p>
            <a:pPr eaLnBrk="1">
              <a:defRPr/>
            </a:pPr>
            <a:r>
              <a:rPr lang="es-ES" sz="2400" dirty="0">
                <a:solidFill>
                  <a:schemeClr val="accent2"/>
                </a:solidFill>
                <a:latin typeface="Arial" charset="0"/>
                <a:cs typeface="Arial" charset="0"/>
                <a:sym typeface="Arial" charset="0"/>
              </a:rPr>
              <a:t>¡Estas decisiones tienen un impacto significativo en el número de ramas que hay que explorar!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 bwMode="auto">
          <a:xfrm>
            <a:off x="179388" y="11588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 Booleana: búsqueda local estocástica</a:t>
            </a:r>
          </a:p>
        </p:txBody>
      </p:sp>
      <p:sp>
        <p:nvSpPr>
          <p:cNvPr id="18435" name="Marcador de contenido 2"/>
          <p:cNvSpPr>
            <a:spLocks noGrp="1"/>
          </p:cNvSpPr>
          <p:nvPr>
            <p:ph idx="1"/>
          </p:nvPr>
        </p:nvSpPr>
        <p:spPr bwMode="auto">
          <a:xfrm>
            <a:off x="323850" y="1628775"/>
            <a:ext cx="8569325" cy="3095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altLang="es-ES" dirty="0"/>
              <a:t>La </a:t>
            </a:r>
            <a:r>
              <a:rPr lang="es-ES" altLang="es-ES" dirty="0">
                <a:solidFill>
                  <a:schemeClr val="accent2"/>
                </a:solidFill>
              </a:rPr>
              <a:t>búsqueda local estocástica </a:t>
            </a:r>
            <a:r>
              <a:rPr lang="es-ES" altLang="es-ES" dirty="0">
                <a:solidFill>
                  <a:schemeClr val="tx1"/>
                </a:solidFill>
              </a:rPr>
              <a:t>consiste en ir cambiando la asignación de valores de las variables hasta encontrar una solución, partiendo de un modelo inicial no válido generado aleatoriamente.</a:t>
            </a:r>
          </a:p>
          <a:p>
            <a:pPr>
              <a:buFont typeface="Wingdings" panose="05000000000000000000" pitchFamily="2" charset="2"/>
              <a:buChar char="q"/>
            </a:pPr>
            <a:endParaRPr lang="es-ES" altLang="es-E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altLang="es-ES" dirty="0">
                <a:solidFill>
                  <a:schemeClr val="tx1"/>
                </a:solidFill>
              </a:rPr>
              <a:t>El cambio se realiza entre asignaciones vecinas (a las que se puede llegar con un único cambio).</a:t>
            </a:r>
          </a:p>
          <a:p>
            <a:pPr>
              <a:buFont typeface="Wingdings" panose="05000000000000000000" pitchFamily="2" charset="2"/>
              <a:buChar char="q"/>
            </a:pPr>
            <a:endParaRPr lang="es-ES" altLang="es-E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altLang="es-ES" dirty="0">
                <a:solidFill>
                  <a:schemeClr val="tx1"/>
                </a:solidFill>
              </a:rPr>
              <a:t>La aleatoriedad permite tener cierta probabilidad de escapar de regiones poco prometedoras.</a:t>
            </a:r>
          </a:p>
          <a:p>
            <a:pPr>
              <a:buFont typeface="Wingdings" panose="05000000000000000000" pitchFamily="2" charset="2"/>
              <a:buChar char="q"/>
            </a:pPr>
            <a:endParaRPr lang="es-ES" altLang="es-E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ES" altLang="es-ES" dirty="0">
              <a:solidFill>
                <a:schemeClr val="tx1"/>
              </a:solidFill>
            </a:endParaRPr>
          </a:p>
          <a:p>
            <a:endParaRPr lang="es-ES" altLang="es-ES" dirty="0">
              <a:solidFill>
                <a:schemeClr val="tx1"/>
              </a:solidFill>
            </a:endParaRPr>
          </a:p>
          <a:p>
            <a:endParaRPr lang="es-ES" altLang="es-ES" dirty="0"/>
          </a:p>
        </p:txBody>
      </p:sp>
      <p:sp>
        <p:nvSpPr>
          <p:cNvPr id="18436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A01A4A73-2D4F-4039-8FEE-9A183B32F971}" type="slidenum">
              <a:rPr lang="es-ES_tradnl" altLang="es-ES" smtClean="0">
                <a:solidFill>
                  <a:srgbClr val="FFFFFF"/>
                </a:solidFill>
              </a:rPr>
              <a:pPr/>
              <a:t>14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323850" y="4814411"/>
            <a:ext cx="8569325" cy="147732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/>
          <a:p>
            <a:pPr eaLnBrk="1">
              <a:defRPr/>
            </a:pPr>
            <a:r>
              <a:rPr lang="es-E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Arial" charset="0"/>
              </a:rPr>
              <a:t>GSAT: </a:t>
            </a:r>
            <a:r>
              <a:rPr lang="es-ES" dirty="0"/>
              <a:t>Cambia una variable al azar o elige el cambio que minimice el nº de cláusulas sin satisfacer, alternando con una probabilidad.</a:t>
            </a:r>
          </a:p>
          <a:p>
            <a:pPr eaLnBrk="1">
              <a:defRPr/>
            </a:pPr>
            <a:r>
              <a:rPr lang="es-E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Arial" charset="0"/>
              </a:rPr>
              <a:t>WalkSAT</a:t>
            </a:r>
            <a:r>
              <a:rPr lang="es-E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Arial" charset="0"/>
              </a:rPr>
              <a:t>: </a:t>
            </a:r>
            <a:r>
              <a:rPr lang="es-ES" dirty="0"/>
              <a:t>Elige una cláusula sin satisfacer al azar y cambia el valor de una de las variables que contiene para satisfacerla (de la variable que permita satisfacer más cláusulas o escogida al azar, alternando).</a:t>
            </a:r>
            <a:endParaRPr lang="es-ES" dirty="0"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 bwMode="auto">
          <a:xfrm>
            <a:off x="255588" y="241300"/>
            <a:ext cx="8637587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de Satisfacción de Restricciones</a:t>
            </a:r>
          </a:p>
        </p:txBody>
      </p:sp>
      <p:sp>
        <p:nvSpPr>
          <p:cNvPr id="19459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B63BB3F1-FF1A-4E5F-B85E-5E05EBDD1300}" type="slidenum">
              <a:rPr lang="es-ES_tradnl" altLang="es-ES" smtClean="0">
                <a:solidFill>
                  <a:srgbClr val="FFFFFF"/>
                </a:solidFill>
              </a:rPr>
              <a:pPr/>
              <a:t>15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19460" name="Rectángulo 5"/>
          <p:cNvSpPr>
            <a:spLocks noChangeArrowheads="1"/>
          </p:cNvSpPr>
          <p:nvPr/>
        </p:nvSpPr>
        <p:spPr bwMode="auto">
          <a:xfrm>
            <a:off x="1116013" y="1384300"/>
            <a:ext cx="7200900" cy="3692525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 marL="2857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buFont typeface="Wingdings" panose="05000000000000000000" pitchFamily="2" charset="2"/>
              <a:buChar char="q"/>
            </a:pPr>
            <a:r>
              <a:rPr lang="es-ES" altLang="es-ES" dirty="0"/>
              <a:t>CSP – </a:t>
            </a:r>
            <a:r>
              <a:rPr lang="es-ES" altLang="es-ES" dirty="0" err="1"/>
              <a:t>Constraint</a:t>
            </a:r>
            <a:r>
              <a:rPr lang="es-ES" altLang="es-ES" dirty="0"/>
              <a:t> </a:t>
            </a:r>
            <a:r>
              <a:rPr lang="es-ES" altLang="es-ES" dirty="0" err="1"/>
              <a:t>Satisfaction</a:t>
            </a:r>
            <a:r>
              <a:rPr lang="es-ES" altLang="es-ES" dirty="0"/>
              <a:t> </a:t>
            </a:r>
            <a:r>
              <a:rPr lang="es-ES" altLang="es-ES" dirty="0" err="1"/>
              <a:t>Problem</a:t>
            </a:r>
            <a:endParaRPr lang="es-ES" altLang="es-ES" dirty="0"/>
          </a:p>
          <a:p>
            <a:pPr eaLnBrk="1">
              <a:buFont typeface="Wingdings" panose="05000000000000000000" pitchFamily="2" charset="2"/>
              <a:buChar char="q"/>
            </a:pPr>
            <a:endParaRPr lang="es-ES" altLang="es-ES" dirty="0"/>
          </a:p>
          <a:p>
            <a:pPr eaLnBrk="1">
              <a:buFont typeface="Wingdings" panose="05000000000000000000" pitchFamily="2" charset="2"/>
              <a:buChar char="q"/>
            </a:pPr>
            <a:r>
              <a:rPr lang="es-ES" altLang="es-ES" dirty="0"/>
              <a:t>Las variables tienen un número finito de valores</a:t>
            </a:r>
          </a:p>
          <a:p>
            <a:pPr eaLnBrk="1">
              <a:buFont typeface="Wingdings" panose="05000000000000000000" pitchFamily="2" charset="2"/>
              <a:buChar char="q"/>
            </a:pPr>
            <a:endParaRPr lang="es-ES" altLang="es-ES" dirty="0"/>
          </a:p>
          <a:p>
            <a:pPr eaLnBrk="1">
              <a:buFont typeface="Wingdings" panose="05000000000000000000" pitchFamily="2" charset="2"/>
              <a:buChar char="q"/>
            </a:pPr>
            <a:r>
              <a:rPr lang="es-ES" altLang="es-ES" dirty="0"/>
              <a:t>Las restricciones no se limitan a disyunciones lógicas</a:t>
            </a:r>
          </a:p>
          <a:p>
            <a:pPr eaLnBrk="1">
              <a:buFont typeface="Wingdings" panose="05000000000000000000" pitchFamily="2" charset="2"/>
              <a:buChar char="q"/>
            </a:pPr>
            <a:endParaRPr lang="es-ES" altLang="es-ES" dirty="0"/>
          </a:p>
          <a:p>
            <a:pPr eaLnBrk="1">
              <a:buFont typeface="Wingdings" panose="05000000000000000000" pitchFamily="2" charset="2"/>
              <a:buChar char="q"/>
            </a:pPr>
            <a:r>
              <a:rPr lang="es-ES" altLang="es-ES" dirty="0"/>
              <a:t>Se representan con tuplas </a:t>
            </a:r>
            <a:r>
              <a:rPr lang="es-ES" altLang="es-ES" i="1" dirty="0">
                <a:solidFill>
                  <a:schemeClr val="accent1"/>
                </a:solidFill>
              </a:rPr>
              <a:t>&lt;X,D,C&gt;</a:t>
            </a:r>
          </a:p>
          <a:p>
            <a:pPr eaLnBrk="1">
              <a:buFont typeface="Wingdings" panose="05000000000000000000" pitchFamily="2" charset="2"/>
              <a:buChar char="q"/>
            </a:pPr>
            <a:endParaRPr lang="es-ES" altLang="es-ES" dirty="0"/>
          </a:p>
          <a:p>
            <a:pPr lvl="1" eaLnBrk="1">
              <a:buFont typeface="Courier New" panose="02070309020205020404" pitchFamily="49" charset="0"/>
              <a:buChar char="o"/>
            </a:pPr>
            <a:r>
              <a:rPr lang="es-ES" altLang="es-ES" dirty="0">
                <a:solidFill>
                  <a:schemeClr val="accent1"/>
                </a:solidFill>
              </a:rPr>
              <a:t>X: </a:t>
            </a:r>
            <a:r>
              <a:rPr lang="es-ES" altLang="es-ES" dirty="0"/>
              <a:t>variables del problema</a:t>
            </a:r>
          </a:p>
          <a:p>
            <a:pPr lvl="1" eaLnBrk="1">
              <a:buFont typeface="Courier New" panose="02070309020205020404" pitchFamily="49" charset="0"/>
              <a:buChar char="o"/>
            </a:pPr>
            <a:endParaRPr lang="es-ES" altLang="es-ES" dirty="0"/>
          </a:p>
          <a:p>
            <a:pPr lvl="1" eaLnBrk="1">
              <a:buFont typeface="Courier New" panose="02070309020205020404" pitchFamily="49" charset="0"/>
              <a:buChar char="o"/>
            </a:pPr>
            <a:r>
              <a:rPr lang="es-ES" altLang="es-ES" dirty="0">
                <a:solidFill>
                  <a:schemeClr val="accent1"/>
                </a:solidFill>
              </a:rPr>
              <a:t>D: </a:t>
            </a:r>
            <a:r>
              <a:rPr lang="es-ES" altLang="es-ES" dirty="0"/>
              <a:t>dominio (valores posibles de las variables)</a:t>
            </a:r>
          </a:p>
          <a:p>
            <a:pPr lvl="1" eaLnBrk="1">
              <a:buFont typeface="Courier New" panose="02070309020205020404" pitchFamily="49" charset="0"/>
              <a:buChar char="o"/>
            </a:pPr>
            <a:endParaRPr lang="es-ES" altLang="es-ES" dirty="0"/>
          </a:p>
          <a:p>
            <a:pPr lvl="1" eaLnBrk="1">
              <a:buFont typeface="Courier New" panose="02070309020205020404" pitchFamily="49" charset="0"/>
              <a:buChar char="o"/>
            </a:pPr>
            <a:r>
              <a:rPr lang="es-ES" altLang="es-ES" dirty="0">
                <a:solidFill>
                  <a:schemeClr val="accent1"/>
                </a:solidFill>
              </a:rPr>
              <a:t>C: </a:t>
            </a:r>
            <a:r>
              <a:rPr lang="es-ES" altLang="es-ES" dirty="0"/>
              <a:t>restricciones del problema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de satisfacción de restricciones</a:t>
            </a:r>
          </a:p>
        </p:txBody>
      </p:sp>
      <p:sp>
        <p:nvSpPr>
          <p:cNvPr id="20483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6968914A-B52A-4CAD-8807-494BED25B71A}" type="slidenum">
              <a:rPr lang="es-ES_tradnl" altLang="es-ES" smtClean="0">
                <a:solidFill>
                  <a:srgbClr val="FFFFFF"/>
                </a:solidFill>
              </a:rPr>
              <a:pPr/>
              <a:t>16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539750" y="2038350"/>
            <a:ext cx="7945438" cy="831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lstStyle/>
          <a:p>
            <a:pPr eaLnBrk="1">
              <a:defRPr/>
            </a:pPr>
            <a:r>
              <a:rPr lang="es-ES" sz="2400" dirty="0">
                <a:solidFill>
                  <a:schemeClr val="bg2"/>
                </a:solidFill>
                <a:sym typeface="Arial" charset="0"/>
              </a:rPr>
              <a:t>Para que una asignación sea solución debe ser consistente y completa</a:t>
            </a:r>
          </a:p>
        </p:txBody>
      </p:sp>
      <p:sp>
        <p:nvSpPr>
          <p:cNvPr id="20485" name="Rectángulo 5"/>
          <p:cNvSpPr>
            <a:spLocks noChangeArrowheads="1"/>
          </p:cNvSpPr>
          <p:nvPr/>
        </p:nvSpPr>
        <p:spPr bwMode="auto">
          <a:xfrm>
            <a:off x="1042988" y="3392488"/>
            <a:ext cx="1441450" cy="369887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" altLang="es-ES"/>
              <a:t>Consistente</a:t>
            </a:r>
          </a:p>
        </p:txBody>
      </p:sp>
      <p:sp>
        <p:nvSpPr>
          <p:cNvPr id="20486" name="Flecha derecha 6"/>
          <p:cNvSpPr>
            <a:spLocks noChangeArrowheads="1"/>
          </p:cNvSpPr>
          <p:nvPr/>
        </p:nvSpPr>
        <p:spPr bwMode="auto">
          <a:xfrm>
            <a:off x="2627313" y="3443288"/>
            <a:ext cx="936625" cy="292100"/>
          </a:xfrm>
          <a:prstGeom prst="rightArrow">
            <a:avLst>
              <a:gd name="adj1" fmla="val 50000"/>
              <a:gd name="adj2" fmla="val 50132"/>
            </a:avLst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es-ES" altLang="es-ES"/>
          </a:p>
        </p:txBody>
      </p:sp>
      <p:sp>
        <p:nvSpPr>
          <p:cNvPr id="20487" name="CuadroTexto 7"/>
          <p:cNvSpPr txBox="1">
            <a:spLocks noChangeArrowheads="1"/>
          </p:cNvSpPr>
          <p:nvPr/>
        </p:nvSpPr>
        <p:spPr bwMode="auto">
          <a:xfrm>
            <a:off x="3708400" y="3392488"/>
            <a:ext cx="4464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/>
              <a:t>No viola ninguna restricción de C</a:t>
            </a:r>
          </a:p>
        </p:txBody>
      </p:sp>
      <p:sp>
        <p:nvSpPr>
          <p:cNvPr id="20488" name="Rectángulo 8"/>
          <p:cNvSpPr>
            <a:spLocks noChangeArrowheads="1"/>
          </p:cNvSpPr>
          <p:nvPr/>
        </p:nvSpPr>
        <p:spPr bwMode="auto">
          <a:xfrm>
            <a:off x="1042988" y="3995738"/>
            <a:ext cx="1441450" cy="369887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" altLang="es-ES"/>
              <a:t>Completa</a:t>
            </a:r>
          </a:p>
        </p:txBody>
      </p:sp>
      <p:sp>
        <p:nvSpPr>
          <p:cNvPr id="20489" name="Flecha derecha 9"/>
          <p:cNvSpPr>
            <a:spLocks noChangeArrowheads="1"/>
          </p:cNvSpPr>
          <p:nvPr/>
        </p:nvSpPr>
        <p:spPr bwMode="auto">
          <a:xfrm>
            <a:off x="2627313" y="4010025"/>
            <a:ext cx="936625" cy="292100"/>
          </a:xfrm>
          <a:prstGeom prst="rightArrow">
            <a:avLst>
              <a:gd name="adj1" fmla="val 50000"/>
              <a:gd name="adj2" fmla="val 50132"/>
            </a:avLst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es-ES" altLang="es-ES"/>
          </a:p>
        </p:txBody>
      </p:sp>
      <p:sp>
        <p:nvSpPr>
          <p:cNvPr id="20490" name="CuadroTexto 10"/>
          <p:cNvSpPr txBox="1">
            <a:spLocks noChangeArrowheads="1"/>
          </p:cNvSpPr>
          <p:nvPr/>
        </p:nvSpPr>
        <p:spPr bwMode="auto">
          <a:xfrm>
            <a:off x="3708400" y="3924300"/>
            <a:ext cx="477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/>
              <a:t>Todas las variables tienen un valor asignado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 bwMode="auto">
          <a:xfrm>
            <a:off x="42863" y="333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de satisfacción de restricciones</a:t>
            </a:r>
          </a:p>
        </p:txBody>
      </p:sp>
      <p:sp>
        <p:nvSpPr>
          <p:cNvPr id="21507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7B9B1DBA-C886-4A9B-9B18-8C594D3318E3}" type="slidenum">
              <a:rPr lang="es-ES_tradnl" altLang="es-ES" smtClean="0">
                <a:solidFill>
                  <a:srgbClr val="FFFFFF"/>
                </a:solidFill>
              </a:rPr>
              <a:pPr/>
              <a:t>17</a:t>
            </a:fld>
            <a:endParaRPr lang="es-ES_tradnl" altLang="es-ES">
              <a:solidFill>
                <a:srgbClr val="FFFFFF"/>
              </a:solidFill>
            </a:endParaRPr>
          </a:p>
        </p:txBody>
      </p:sp>
      <p:pic>
        <p:nvPicPr>
          <p:cNvPr id="2150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109788"/>
            <a:ext cx="3724275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/>
          <p:cNvSpPr/>
          <p:nvPr/>
        </p:nvSpPr>
        <p:spPr bwMode="auto">
          <a:xfrm>
            <a:off x="539750" y="1165225"/>
            <a:ext cx="8424863" cy="7080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anchor="ctr">
            <a:spAutoFit/>
          </a:bodyPr>
          <a:lstStyle/>
          <a:p>
            <a:pPr eaLnBrk="1">
              <a:defRPr/>
            </a:pPr>
            <a:r>
              <a:rPr lang="es-ES" sz="2000" b="1" dirty="0">
                <a:solidFill>
                  <a:schemeClr val="bg2"/>
                </a:solidFill>
                <a:sym typeface="Arial" charset="0"/>
              </a:rPr>
              <a:t>Ejemplo: </a:t>
            </a:r>
            <a:r>
              <a:rPr lang="es-ES" sz="2000" i="1" dirty="0">
                <a:solidFill>
                  <a:schemeClr val="accent2"/>
                </a:solidFill>
                <a:sym typeface="Arial" charset="0"/>
              </a:rPr>
              <a:t>Juego de las 8-Reinas 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 Hay que colocar 8 reinas en un tablero de ajedrez de tal forma que ninguna reina amenace a otra reina.</a:t>
            </a:r>
            <a:endParaRPr lang="es-ES" sz="2000" dirty="0">
              <a:solidFill>
                <a:schemeClr val="bg2"/>
              </a:solidFill>
              <a:sym typeface="Arial" charset="0"/>
            </a:endParaRPr>
          </a:p>
        </p:txBody>
      </p:sp>
      <p:sp>
        <p:nvSpPr>
          <p:cNvPr id="21510" name="CuadroTexto 6"/>
          <p:cNvSpPr txBox="1">
            <a:spLocks noChangeArrowheads="1"/>
          </p:cNvSpPr>
          <p:nvPr/>
        </p:nvSpPr>
        <p:spPr bwMode="auto">
          <a:xfrm>
            <a:off x="4157663" y="2109788"/>
            <a:ext cx="4878387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2001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altLang="es-ES" dirty="0"/>
              <a:t>Dos variables por reina con dominio {1..8}, representando fila y columna de la posición de la reina</a:t>
            </a:r>
          </a:p>
          <a:p>
            <a:pPr>
              <a:buFont typeface="Arial" panose="020B0604020202020204" pitchFamily="34" charset="0"/>
              <a:buChar char="•"/>
            </a:pPr>
            <a:endParaRPr lang="es-ES" altLang="es-ES" dirty="0"/>
          </a:p>
          <a:p>
            <a:pPr>
              <a:buFont typeface="Arial" panose="020B0604020202020204" pitchFamily="34" charset="0"/>
              <a:buChar char="•"/>
            </a:pPr>
            <a:endParaRPr lang="es-ES" alt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altLang="es-ES" dirty="0"/>
              <a:t>Restricciones: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altLang="es-ES" dirty="0"/>
              <a:t>La primera y la segunda reina no pueden estar en la misma columna: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altLang="es-ES" dirty="0"/>
              <a:t>R</a:t>
            </a:r>
            <a:r>
              <a:rPr lang="es-ES" altLang="es-ES" baseline="-25000" dirty="0"/>
              <a:t>c12</a:t>
            </a:r>
            <a:r>
              <a:rPr lang="es-ES" altLang="es-ES" dirty="0"/>
              <a:t>= {(1,2), (1,3),..., (1,8), (2,1), (2,3),..., (8,7)}  (</a:t>
            </a:r>
            <a:r>
              <a:rPr lang="es-ES" altLang="es-ES" i="1" dirty="0"/>
              <a:t>explícita</a:t>
            </a:r>
            <a:r>
              <a:rPr lang="es-ES" altLang="es-ES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altLang="es-ES" dirty="0"/>
              <a:t>𝑅</a:t>
            </a:r>
            <a:r>
              <a:rPr lang="es-ES" altLang="es-ES" baseline="-25000" dirty="0"/>
              <a:t>1𝑐</a:t>
            </a:r>
            <a:r>
              <a:rPr lang="es-ES" altLang="es-ES" dirty="0"/>
              <a:t>≠𝑅</a:t>
            </a:r>
            <a:r>
              <a:rPr lang="es-ES" altLang="es-ES" baseline="-25000" dirty="0"/>
              <a:t>2𝑐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altLang="es-ES" dirty="0"/>
              <a:t>Dos reinas no pueden estar en la misma diagonal:</a:t>
            </a:r>
          </a:p>
          <a:p>
            <a:pPr marL="457200" lvl="1" indent="0"/>
            <a:r>
              <a:rPr lang="es-ES" altLang="es-ES" dirty="0"/>
              <a:t>      | X</a:t>
            </a:r>
            <a:r>
              <a:rPr lang="es-ES" altLang="es-ES" baseline="-25000" dirty="0"/>
              <a:t>1f </a:t>
            </a:r>
            <a:r>
              <a:rPr lang="es-ES" altLang="es-ES" dirty="0"/>
              <a:t>– X</a:t>
            </a:r>
            <a:r>
              <a:rPr lang="es-ES" altLang="es-ES" baseline="-25000" dirty="0"/>
              <a:t>2f </a:t>
            </a:r>
            <a:r>
              <a:rPr lang="es-ES" altLang="es-ES" dirty="0"/>
              <a:t>|≠ | X</a:t>
            </a:r>
            <a:r>
              <a:rPr lang="es-ES" altLang="es-ES" baseline="-25000" dirty="0"/>
              <a:t>1c </a:t>
            </a:r>
            <a:r>
              <a:rPr lang="es-ES" altLang="es-ES" dirty="0"/>
              <a:t>– X</a:t>
            </a:r>
            <a:r>
              <a:rPr lang="es-ES" altLang="es-ES" baseline="-25000" dirty="0"/>
              <a:t>2c </a:t>
            </a:r>
            <a:r>
              <a:rPr lang="es-ES" altLang="es-ES" dirty="0"/>
              <a:t>|</a:t>
            </a:r>
          </a:p>
          <a:p>
            <a:pPr lvl="1"/>
            <a:endParaRPr lang="es-ES" altLang="es-ES" dirty="0"/>
          </a:p>
        </p:txBody>
      </p:sp>
      <p:cxnSp>
        <p:nvCxnSpPr>
          <p:cNvPr id="21511" name="Conector recto de flecha 8"/>
          <p:cNvCxnSpPr>
            <a:cxnSpLocks noChangeShapeType="1"/>
          </p:cNvCxnSpPr>
          <p:nvPr/>
        </p:nvCxnSpPr>
        <p:spPr bwMode="auto">
          <a:xfrm flipH="1" flipV="1">
            <a:off x="2843213" y="2636838"/>
            <a:ext cx="1657350" cy="720725"/>
          </a:xfrm>
          <a:prstGeom prst="straightConnector1">
            <a:avLst/>
          </a:prstGeom>
          <a:noFill/>
          <a:ln w="25400" algn="ctr">
            <a:solidFill>
              <a:srgbClr val="0F7EC5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Rectángulo 13"/>
          <p:cNvSpPr>
            <a:spLocks noChangeArrowheads="1"/>
          </p:cNvSpPr>
          <p:nvPr/>
        </p:nvSpPr>
        <p:spPr bwMode="auto">
          <a:xfrm>
            <a:off x="4002088" y="3089275"/>
            <a:ext cx="1620837" cy="369888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" altLang="es-ES"/>
              <a:t>X</a:t>
            </a:r>
            <a:r>
              <a:rPr lang="es-ES" altLang="es-ES" baseline="-25000"/>
              <a:t>1f</a:t>
            </a:r>
            <a:r>
              <a:rPr lang="es-ES" altLang="es-ES"/>
              <a:t>=8 </a:t>
            </a:r>
            <a:r>
              <a:rPr lang="es-ES" altLang="es-ES" dirty="0"/>
              <a:t>y X</a:t>
            </a:r>
            <a:r>
              <a:rPr lang="es-ES" altLang="es-ES" baseline="-25000" dirty="0"/>
              <a:t>1c</a:t>
            </a:r>
            <a:r>
              <a:rPr lang="es-ES" altLang="es-ES" dirty="0"/>
              <a:t>=6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 bwMode="auto">
          <a:xfrm>
            <a:off x="34925" y="11588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de satisfacción de restricciones</a:t>
            </a:r>
          </a:p>
        </p:txBody>
      </p:sp>
      <p:sp>
        <p:nvSpPr>
          <p:cNvPr id="22531" name="Marcador de contenido 2"/>
          <p:cNvSpPr>
            <a:spLocks noGrp="1"/>
          </p:cNvSpPr>
          <p:nvPr>
            <p:ph idx="1"/>
          </p:nvPr>
        </p:nvSpPr>
        <p:spPr bwMode="auto">
          <a:xfrm>
            <a:off x="3859213" y="2924175"/>
            <a:ext cx="47625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/>
              <a:t>81 variables (A1, A2….I9)</a:t>
            </a:r>
          </a:p>
          <a:p>
            <a:r>
              <a:rPr lang="es-ES" altLang="es-ES" dirty="0"/>
              <a:t>Dominio {1, 2, 3, 4, 5, 6, 7, 8, 9}</a:t>
            </a:r>
          </a:p>
          <a:p>
            <a:r>
              <a:rPr lang="es-ES" altLang="es-ES" dirty="0"/>
              <a:t>Los números ya dispuestos tienen un único valor de dominio, el inicial.</a:t>
            </a:r>
          </a:p>
          <a:p>
            <a:r>
              <a:rPr lang="es-ES" altLang="es-ES" dirty="0"/>
              <a:t>Utilizamos 27 restricciones </a:t>
            </a:r>
            <a:r>
              <a:rPr lang="es-ES" altLang="es-ES" i="1" dirty="0" err="1"/>
              <a:t>AllDiff</a:t>
            </a:r>
            <a:r>
              <a:rPr lang="es-ES" altLang="es-ES" dirty="0"/>
              <a:t> (fuerzan a que las variables afectadas sean diferentes):</a:t>
            </a:r>
          </a:p>
          <a:p>
            <a:pPr lvl="1"/>
            <a:r>
              <a:rPr lang="es-ES" altLang="es-ES" sz="1600" dirty="0" err="1"/>
              <a:t>AllDiff</a:t>
            </a:r>
            <a:r>
              <a:rPr lang="es-ES" altLang="es-ES" sz="1600" dirty="0"/>
              <a:t>(A1, A2, A3, A4, A5, A6, A7, A8, A9)</a:t>
            </a:r>
          </a:p>
          <a:p>
            <a:pPr lvl="1"/>
            <a:r>
              <a:rPr lang="es-ES" altLang="es-ES" sz="1600" dirty="0" err="1"/>
              <a:t>AllDiff</a:t>
            </a:r>
            <a:r>
              <a:rPr lang="es-ES" altLang="es-ES" sz="1600" dirty="0"/>
              <a:t>(A1,A2,A3, B1,B2, B3, C1,C2, C3)</a:t>
            </a:r>
          </a:p>
          <a:p>
            <a:pPr lvl="1"/>
            <a:r>
              <a:rPr lang="es-ES" altLang="es-ES" sz="1600" dirty="0"/>
              <a:t>Etc..</a:t>
            </a:r>
          </a:p>
        </p:txBody>
      </p:sp>
      <p:sp>
        <p:nvSpPr>
          <p:cNvPr id="22532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3390947-0CCE-41E5-84EB-0ED811B750AD}" type="slidenum">
              <a:rPr lang="es-ES_tradnl" altLang="es-ES" smtClean="0">
                <a:solidFill>
                  <a:srgbClr val="FFFFFF"/>
                </a:solidFill>
              </a:rPr>
              <a:pPr/>
              <a:t>18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536575" y="990600"/>
            <a:ext cx="8426450" cy="1323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anchor="ctr">
            <a:spAutoFit/>
          </a:bodyPr>
          <a:lstStyle/>
          <a:p>
            <a:pPr eaLnBrk="1">
              <a:defRPr/>
            </a:pPr>
            <a:r>
              <a:rPr lang="es-ES" sz="2000" b="1" dirty="0">
                <a:solidFill>
                  <a:schemeClr val="bg2"/>
                </a:solidFill>
                <a:sym typeface="Arial" charset="0"/>
              </a:rPr>
              <a:t>Ejemplo: </a:t>
            </a:r>
            <a:r>
              <a:rPr lang="es-ES" sz="2000" i="1" dirty="0">
                <a:solidFill>
                  <a:schemeClr val="accent2"/>
                </a:solidFill>
                <a:sym typeface="Arial" charset="0"/>
              </a:rPr>
              <a:t>Sudoku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 Hay que rellenar cuadrícula con 9x9 casillas con números de 1  a  9 una, partiendo de algunos números ya dispuestos tal que no se repitan los números en una misma fila, columna o </a:t>
            </a:r>
            <a:r>
              <a:rPr lang="es-E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subcuadrícula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.</a:t>
            </a:r>
            <a:endParaRPr lang="es-ES" sz="2000" dirty="0">
              <a:solidFill>
                <a:schemeClr val="bg2"/>
              </a:solidFill>
              <a:sym typeface="Arial" charset="0"/>
            </a:endParaRPr>
          </a:p>
        </p:txBody>
      </p:sp>
      <p:sp>
        <p:nvSpPr>
          <p:cNvPr id="22534" name="Rectángulo 5"/>
          <p:cNvSpPr>
            <a:spLocks noChangeArrowheads="1"/>
          </p:cNvSpPr>
          <p:nvPr/>
        </p:nvSpPr>
        <p:spPr bwMode="auto">
          <a:xfrm>
            <a:off x="34925" y="5454650"/>
            <a:ext cx="4572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 sz="1400">
                <a:solidFill>
                  <a:srgbClr val="000008"/>
                </a:solidFill>
                <a:latin typeface="Georgia" panose="02040502050405020303" pitchFamily="18" charset="0"/>
              </a:rPr>
              <a:t>Fuente: </a:t>
            </a:r>
            <a:r>
              <a:rPr lang="es-ES" altLang="es-ES" sz="1400">
                <a:solidFill>
                  <a:srgbClr val="003199"/>
                </a:solidFill>
                <a:latin typeface="Georgia" panose="02040502050405020303" pitchFamily="18" charset="0"/>
              </a:rPr>
              <a:t>http://commons.wikimedia.org/wiki/File:Sudoku-by-L2G-20050714.gif </a:t>
            </a:r>
            <a:endParaRPr lang="es-ES" altLang="es-ES" sz="1400"/>
          </a:p>
        </p:txBody>
      </p:sp>
      <p:pic>
        <p:nvPicPr>
          <p:cNvPr id="22535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565400"/>
            <a:ext cx="2951162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CuadroTexto 7"/>
          <p:cNvSpPr txBox="1">
            <a:spLocks noChangeArrowheads="1"/>
          </p:cNvSpPr>
          <p:nvPr/>
        </p:nvSpPr>
        <p:spPr bwMode="auto">
          <a:xfrm>
            <a:off x="238125" y="2617788"/>
            <a:ext cx="295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/>
              <a:t>A</a:t>
            </a:r>
          </a:p>
          <a:p>
            <a:r>
              <a:rPr lang="es-ES" altLang="es-ES"/>
              <a:t>B</a:t>
            </a:r>
          </a:p>
          <a:p>
            <a:r>
              <a:rPr lang="es-ES" altLang="es-ES"/>
              <a:t>C</a:t>
            </a:r>
          </a:p>
          <a:p>
            <a:endParaRPr lang="es-ES" altLang="es-ES"/>
          </a:p>
        </p:txBody>
      </p:sp>
      <p:sp>
        <p:nvSpPr>
          <p:cNvPr id="22537" name="CuadroTexto 9"/>
          <p:cNvSpPr txBox="1">
            <a:spLocks noChangeArrowheads="1"/>
          </p:cNvSpPr>
          <p:nvPr/>
        </p:nvSpPr>
        <p:spPr bwMode="auto">
          <a:xfrm>
            <a:off x="220663" y="3548063"/>
            <a:ext cx="295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/>
              <a:t>D</a:t>
            </a:r>
          </a:p>
          <a:p>
            <a:r>
              <a:rPr lang="es-ES" altLang="es-ES"/>
              <a:t>E</a:t>
            </a:r>
          </a:p>
          <a:p>
            <a:r>
              <a:rPr lang="es-ES" altLang="es-ES"/>
              <a:t>F</a:t>
            </a:r>
          </a:p>
          <a:p>
            <a:endParaRPr lang="es-ES" altLang="es-ES"/>
          </a:p>
        </p:txBody>
      </p:sp>
      <p:sp>
        <p:nvSpPr>
          <p:cNvPr id="22538" name="CuadroTexto 10"/>
          <p:cNvSpPr txBox="1">
            <a:spLocks noChangeArrowheads="1"/>
          </p:cNvSpPr>
          <p:nvPr/>
        </p:nvSpPr>
        <p:spPr bwMode="auto">
          <a:xfrm>
            <a:off x="228600" y="4476750"/>
            <a:ext cx="295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/>
              <a:t>G</a:t>
            </a:r>
          </a:p>
          <a:p>
            <a:r>
              <a:rPr lang="es-ES" altLang="es-ES"/>
              <a:t>H</a:t>
            </a:r>
          </a:p>
          <a:p>
            <a:r>
              <a:rPr lang="es-ES" altLang="es-ES"/>
              <a:t>I</a:t>
            </a:r>
          </a:p>
          <a:p>
            <a:endParaRPr lang="es-ES" altLang="es-ES"/>
          </a:p>
        </p:txBody>
      </p:sp>
      <p:sp>
        <p:nvSpPr>
          <p:cNvPr id="22539" name="CuadroTexto 11"/>
          <p:cNvSpPr txBox="1">
            <a:spLocks noChangeArrowheads="1"/>
          </p:cNvSpPr>
          <p:nvPr/>
        </p:nvSpPr>
        <p:spPr bwMode="auto">
          <a:xfrm>
            <a:off x="612775" y="2281238"/>
            <a:ext cx="2973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/>
              <a:t>1   2   3  4   5   6   7   8   9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7943850" y="6559550"/>
            <a:ext cx="273050" cy="17303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C0D8297F-57A6-404B-A3E1-11B737AFEDCE}" type="slidenum">
              <a:rPr lang="es-ES_tradnl" altLang="es-ES" smtClean="0">
                <a:solidFill>
                  <a:srgbClr val="FFFFFF"/>
                </a:solidFill>
              </a:rPr>
              <a:pPr/>
              <a:t>19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3555" name="Título 1"/>
          <p:cNvSpPr>
            <a:spLocks noGrp="1"/>
          </p:cNvSpPr>
          <p:nvPr>
            <p:ph type="title"/>
          </p:nvPr>
        </p:nvSpPr>
        <p:spPr bwMode="auto">
          <a:xfrm>
            <a:off x="173038" y="714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de satisfacción de restricciones</a:t>
            </a:r>
          </a:p>
        </p:txBody>
      </p:sp>
      <p:sp>
        <p:nvSpPr>
          <p:cNvPr id="6" name="Rectángulo redondeado 5"/>
          <p:cNvSpPr/>
          <p:nvPr/>
        </p:nvSpPr>
        <p:spPr bwMode="auto">
          <a:xfrm>
            <a:off x="2508250" y="1214438"/>
            <a:ext cx="3311525" cy="646112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/>
          <a:p>
            <a:pPr algn="ctr" eaLnBrk="1">
              <a:defRPr/>
            </a:pPr>
            <a:r>
              <a:rPr lang="es-E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Arial" charset="0"/>
              </a:rPr>
              <a:t>ALGORITMOS</a:t>
            </a:r>
          </a:p>
        </p:txBody>
      </p:sp>
      <p:sp>
        <p:nvSpPr>
          <p:cNvPr id="7" name="Rectángulo redondeado 6"/>
          <p:cNvSpPr/>
          <p:nvPr/>
        </p:nvSpPr>
        <p:spPr bwMode="auto">
          <a:xfrm>
            <a:off x="503238" y="2555875"/>
            <a:ext cx="3311525" cy="224790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/>
          <a:p>
            <a:pPr eaLnBrk="1">
              <a:defRPr/>
            </a:pPr>
            <a:r>
              <a:rPr lang="es-ES" dirty="0">
                <a:latin typeface="Arial" charset="0"/>
                <a:cs typeface="Arial" charset="0"/>
                <a:sym typeface="Arial" charset="0"/>
              </a:rPr>
              <a:t>Búsqueda GLOBAL</a:t>
            </a:r>
          </a:p>
          <a:p>
            <a:pPr eaLnBrk="1">
              <a:defRPr/>
            </a:pPr>
            <a:endParaRPr lang="es-ES" dirty="0">
              <a:latin typeface="Arial" charset="0"/>
              <a:cs typeface="Arial" charset="0"/>
              <a:sym typeface="Arial" charset="0"/>
            </a:endParaRP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r>
              <a:rPr lang="es-ES" dirty="0">
                <a:latin typeface="Arial" charset="0"/>
                <a:cs typeface="Arial" charset="0"/>
                <a:sym typeface="Arial" charset="0"/>
              </a:rPr>
              <a:t>Algoritmo de búsqueda en profundidad</a:t>
            </a: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endParaRPr lang="es-ES" dirty="0">
              <a:latin typeface="Arial" charset="0"/>
              <a:cs typeface="Arial" charset="0"/>
              <a:sym typeface="Arial" charset="0"/>
            </a:endParaRP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r>
              <a:rPr lang="es-ES" dirty="0">
                <a:latin typeface="Arial" charset="0"/>
                <a:cs typeface="Arial" charset="0"/>
                <a:sym typeface="Arial" charset="0"/>
              </a:rPr>
              <a:t>Profundidad acotada por el número de variables</a:t>
            </a:r>
          </a:p>
        </p:txBody>
      </p:sp>
      <p:sp>
        <p:nvSpPr>
          <p:cNvPr id="8" name="Rectángulo redondeado 7"/>
          <p:cNvSpPr/>
          <p:nvPr/>
        </p:nvSpPr>
        <p:spPr bwMode="auto">
          <a:xfrm>
            <a:off x="4175125" y="2555875"/>
            <a:ext cx="3313113" cy="1633538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/>
          <a:p>
            <a:pPr eaLnBrk="1">
              <a:defRPr/>
            </a:pPr>
            <a:r>
              <a:rPr lang="es-ES" dirty="0">
                <a:latin typeface="Arial" charset="0"/>
                <a:cs typeface="Arial" charset="0"/>
                <a:sym typeface="Arial" charset="0"/>
              </a:rPr>
              <a:t>Búsqueda LOCAL</a:t>
            </a:r>
          </a:p>
          <a:p>
            <a:pPr eaLnBrk="1">
              <a:defRPr/>
            </a:pPr>
            <a:endParaRPr lang="es-ES" dirty="0">
              <a:latin typeface="Arial" charset="0"/>
              <a:cs typeface="Arial" charset="0"/>
              <a:sym typeface="Arial" charset="0"/>
            </a:endParaRP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r>
              <a:rPr lang="es-ES" dirty="0">
                <a:latin typeface="Arial" charset="0"/>
                <a:cs typeface="Arial" charset="0"/>
                <a:sym typeface="Arial" charset="0"/>
              </a:rPr>
              <a:t>Similar a SAT: asignaciones al azar </a:t>
            </a:r>
          </a:p>
          <a:p>
            <a:pPr eaLnBrk="1">
              <a:defRPr/>
            </a:pPr>
            <a:endParaRPr lang="es-ES" dirty="0"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23559" name="Abrir llave 8"/>
          <p:cNvSpPr>
            <a:spLocks/>
          </p:cNvSpPr>
          <p:nvPr/>
        </p:nvSpPr>
        <p:spPr bwMode="auto">
          <a:xfrm rot="5400000">
            <a:off x="4144169" y="7144"/>
            <a:ext cx="288925" cy="4402137"/>
          </a:xfrm>
          <a:prstGeom prst="leftBrace">
            <a:avLst>
              <a:gd name="adj1" fmla="val 8324"/>
              <a:gd name="adj2" fmla="val 50000"/>
            </a:avLst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es-ES" altLang="es-ES"/>
          </a:p>
        </p:txBody>
      </p:sp>
      <p:pic>
        <p:nvPicPr>
          <p:cNvPr id="2356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3" y="4005263"/>
            <a:ext cx="247808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 bwMode="auto">
          <a:xfrm>
            <a:off x="179388" y="11588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estudiar este tema?</a:t>
            </a:r>
          </a:p>
        </p:txBody>
      </p:sp>
      <p:sp>
        <p:nvSpPr>
          <p:cNvPr id="6147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85CBC986-F048-4564-A98B-3EF922CE483D}" type="slidenum">
              <a:rPr lang="es-ES_tradnl" altLang="es-ES" smtClean="0">
                <a:solidFill>
                  <a:srgbClr val="FFFFFF"/>
                </a:solidFill>
              </a:rPr>
              <a:pPr/>
              <a:t>2</a:t>
            </a:fld>
            <a:endParaRPr lang="es-ES_tradnl" altLang="es-ES">
              <a:solidFill>
                <a:srgbClr val="FFFFFF"/>
              </a:solidFill>
            </a:endParaRPr>
          </a:p>
        </p:txBody>
      </p:sp>
      <p:pic>
        <p:nvPicPr>
          <p:cNvPr id="614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911225"/>
            <a:ext cx="5943600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A31DE09-CF27-48E9-8ADB-CD52674BF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332288"/>
            <a:ext cx="5943600" cy="203862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5F39E08A-EC7A-4CE1-9EBA-41D3539F1636}" type="slidenum">
              <a:rPr lang="es-ES_tradnl" altLang="es-ES" smtClean="0">
                <a:solidFill>
                  <a:srgbClr val="FFFFFF"/>
                </a:solidFill>
              </a:rPr>
              <a:pPr/>
              <a:t>20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4579" name="Título 1"/>
          <p:cNvSpPr>
            <a:spLocks noGrp="1"/>
          </p:cNvSpPr>
          <p:nvPr>
            <p:ph type="title"/>
          </p:nvPr>
        </p:nvSpPr>
        <p:spPr bwMode="auto">
          <a:xfrm>
            <a:off x="49213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de satisfacción de restricciones</a:t>
            </a:r>
          </a:p>
        </p:txBody>
      </p:sp>
      <p:sp>
        <p:nvSpPr>
          <p:cNvPr id="6" name="Rectángulo redondeado 5"/>
          <p:cNvSpPr/>
          <p:nvPr/>
        </p:nvSpPr>
        <p:spPr bwMode="auto">
          <a:xfrm>
            <a:off x="684213" y="1374775"/>
            <a:ext cx="3311525" cy="64770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/>
          <a:p>
            <a:pPr algn="ctr" eaLnBrk="1">
              <a:defRPr/>
            </a:pPr>
            <a:r>
              <a:rPr lang="es-E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Arial" charset="0"/>
              </a:rPr>
              <a:t>HEURÍSTICAS</a:t>
            </a:r>
          </a:p>
        </p:txBody>
      </p:sp>
      <p:sp>
        <p:nvSpPr>
          <p:cNvPr id="24581" name="Rectángulo 6"/>
          <p:cNvSpPr>
            <a:spLocks noChangeArrowheads="1"/>
          </p:cNvSpPr>
          <p:nvPr/>
        </p:nvSpPr>
        <p:spPr bwMode="auto">
          <a:xfrm>
            <a:off x="2265363" y="2236262"/>
            <a:ext cx="6337300" cy="3785652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 marL="2857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800100" indent="-3429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buFont typeface="Wingdings" panose="05000000000000000000" pitchFamily="2" charset="2"/>
              <a:buChar char="q"/>
            </a:pPr>
            <a:r>
              <a:rPr lang="es-ES" altLang="es-ES" sz="2400" dirty="0">
                <a:solidFill>
                  <a:schemeClr val="accent2"/>
                </a:solidFill>
              </a:rPr>
              <a:t>Simplificar el problema</a:t>
            </a:r>
          </a:p>
          <a:p>
            <a:pPr eaLnBrk="1">
              <a:buFont typeface="Wingdings" panose="05000000000000000000" pitchFamily="2" charset="2"/>
              <a:buChar char="q"/>
            </a:pPr>
            <a:endParaRPr lang="es-ES" altLang="es-ES" sz="2400" dirty="0">
              <a:solidFill>
                <a:schemeClr val="accent2"/>
              </a:solidFill>
            </a:endParaRPr>
          </a:p>
          <a:p>
            <a:pPr eaLnBrk="1">
              <a:buFont typeface="Wingdings" panose="05000000000000000000" pitchFamily="2" charset="2"/>
              <a:buChar char="q"/>
            </a:pPr>
            <a:r>
              <a:rPr lang="es-ES" altLang="es-ES" sz="2400" dirty="0">
                <a:solidFill>
                  <a:schemeClr val="accent2"/>
                </a:solidFill>
              </a:rPr>
              <a:t>Satisfacer las restricciones más difíciles</a:t>
            </a:r>
          </a:p>
          <a:p>
            <a:pPr eaLnBrk="1">
              <a:buFont typeface="Wingdings" panose="05000000000000000000" pitchFamily="2" charset="2"/>
              <a:buChar char="q"/>
            </a:pPr>
            <a:endParaRPr lang="es-ES" altLang="es-ES" sz="2400" dirty="0">
              <a:solidFill>
                <a:schemeClr val="accent2"/>
              </a:solidFill>
            </a:endParaRPr>
          </a:p>
          <a:p>
            <a:pPr eaLnBrk="1">
              <a:buFont typeface="Wingdings" panose="05000000000000000000" pitchFamily="2" charset="2"/>
              <a:buChar char="q"/>
            </a:pPr>
            <a:r>
              <a:rPr lang="es-ES" altLang="es-ES" sz="2400" dirty="0">
                <a:solidFill>
                  <a:schemeClr val="tx1"/>
                </a:solidFill>
              </a:rPr>
              <a:t>Algunas populares:</a:t>
            </a:r>
          </a:p>
          <a:p>
            <a:pPr eaLnBrk="1">
              <a:buFont typeface="Wingdings" panose="05000000000000000000" pitchFamily="2" charset="2"/>
              <a:buChar char="q"/>
            </a:pPr>
            <a:endParaRPr lang="es-ES" altLang="es-ES" sz="2400" dirty="0">
              <a:solidFill>
                <a:schemeClr val="tx1"/>
              </a:solidFill>
            </a:endParaRPr>
          </a:p>
          <a:p>
            <a:pPr lvl="1" eaLnBrk="1">
              <a:buFont typeface="Courier New" panose="02070309020205020404" pitchFamily="49" charset="0"/>
              <a:buChar char="o"/>
            </a:pPr>
            <a:r>
              <a:rPr lang="es-ES" altLang="es-ES" sz="2400" dirty="0">
                <a:solidFill>
                  <a:schemeClr val="tx1"/>
                </a:solidFill>
              </a:rPr>
              <a:t>Variable más restrictiva</a:t>
            </a:r>
          </a:p>
          <a:p>
            <a:pPr lvl="1" eaLnBrk="1">
              <a:buFont typeface="Courier New" panose="02070309020205020404" pitchFamily="49" charset="0"/>
              <a:buChar char="o"/>
            </a:pPr>
            <a:r>
              <a:rPr lang="es-ES" altLang="es-ES" sz="2400" dirty="0">
                <a:solidFill>
                  <a:schemeClr val="tx1"/>
                </a:solidFill>
              </a:rPr>
              <a:t>Valores restantes mínimos</a:t>
            </a:r>
          </a:p>
          <a:p>
            <a:pPr lvl="1" eaLnBrk="1">
              <a:buFont typeface="Courier New" panose="02070309020205020404" pitchFamily="49" charset="0"/>
              <a:buChar char="o"/>
            </a:pPr>
            <a:r>
              <a:rPr lang="es-ES" altLang="es-ES" sz="2400" dirty="0">
                <a:solidFill>
                  <a:schemeClr val="tx1"/>
                </a:solidFill>
              </a:rPr>
              <a:t>Valor menos restrictivo</a:t>
            </a:r>
          </a:p>
          <a:p>
            <a:pPr lvl="1" eaLnBrk="1">
              <a:buFont typeface="Courier New" panose="02070309020205020404" pitchFamily="49" charset="0"/>
              <a:buChar char="o"/>
            </a:pPr>
            <a:endParaRPr lang="es-ES" altLang="es-E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Marcador de número de diapositiva 1">
            <a:extLst>
              <a:ext uri="{FF2B5EF4-FFF2-40B4-BE49-F238E27FC236}">
                <a16:creationId xmlns:a16="http://schemas.microsoft.com/office/drawing/2014/main" id="{72240805-3906-4D58-BF55-EF871B354A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E58DA62-1609-47EE-A24B-9553463B1E18}" type="slidenum">
              <a:rPr lang="es-ES_tradnl" altLang="es-ES" smtClean="0">
                <a:solidFill>
                  <a:srgbClr val="FFFFFF"/>
                </a:solidFill>
              </a:rPr>
              <a:pPr/>
              <a:t>21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19459" name="CuadroTexto 2">
            <a:extLst>
              <a:ext uri="{FF2B5EF4-FFF2-40B4-BE49-F238E27FC236}">
                <a16:creationId xmlns:a16="http://schemas.microsoft.com/office/drawing/2014/main" id="{C6536287-F81D-4635-B54D-5F1DE462F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3671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 dirty="0">
                <a:solidFill>
                  <a:schemeClr val="accent1"/>
                </a:solidFill>
              </a:rPr>
              <a:t>Juego </a:t>
            </a:r>
            <a:r>
              <a:rPr lang="es-ES" altLang="es-ES" dirty="0" err="1">
                <a:solidFill>
                  <a:schemeClr val="accent1"/>
                </a:solidFill>
              </a:rPr>
              <a:t>CompetencIA</a:t>
            </a:r>
            <a:endParaRPr lang="es-ES" altLang="es-ES" dirty="0">
              <a:solidFill>
                <a:schemeClr val="accent1"/>
              </a:solidFill>
            </a:endParaRPr>
          </a:p>
        </p:txBody>
      </p:sp>
      <p:sp>
        <p:nvSpPr>
          <p:cNvPr id="19460" name="CuadroTexto 4">
            <a:extLst>
              <a:ext uri="{FF2B5EF4-FFF2-40B4-BE49-F238E27FC236}">
                <a16:creationId xmlns:a16="http://schemas.microsoft.com/office/drawing/2014/main" id="{898D9206-3D82-47A9-9E4E-0E65D73FB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1" y="1322636"/>
            <a:ext cx="82184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 dirty="0">
                <a:solidFill>
                  <a:schemeClr val="accent1"/>
                </a:solidFill>
              </a:rPr>
              <a:t>Desafío 4: Referente al tema 3, c</a:t>
            </a:r>
            <a:r>
              <a:rPr lang="es-ES" altLang="es-ES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ontesta brevemente (no más de 100 palabras) a las siguientes cuestiones ¿Qué es la forma normal conjuntiva? ¿en qué tipo de problemas se puede utilizar? ¿en qué consisten estos problemas?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F7EB2E-890B-4AA0-B1DC-B0274FAC1BC3}"/>
              </a:ext>
            </a:extLst>
          </p:cNvPr>
          <p:cNvSpPr txBox="1"/>
          <p:nvPr/>
        </p:nvSpPr>
        <p:spPr>
          <a:xfrm>
            <a:off x="1337444" y="2740726"/>
            <a:ext cx="5898852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una representación de una fórmula lógica como una conjunción de disyunciones de literales. Se puede utilizar en problemas de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satisfacibilidad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booleana que consisten en hallar una asignación a una serie de variables booleanas para satisfacer una fórmula lógica.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B2E8638-A1D5-408A-88E9-D0D6DE3125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65B510-EC14-4C60-B092-218B926FB436}" type="slidenum">
              <a:rPr lang="es-ES_tradnl" altLang="es-ES" smtClean="0"/>
              <a:pPr>
                <a:defRPr/>
              </a:pPr>
              <a:t>22</a:t>
            </a:fld>
            <a:endParaRPr lang="es-ES_tradnl" altLang="es-ES"/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425A1477-C5D7-4B2C-B72E-8107A39BB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412776"/>
            <a:ext cx="82184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 dirty="0">
                <a:solidFill>
                  <a:schemeClr val="accent1"/>
                </a:solidFill>
              </a:rPr>
              <a:t>Desafío 7: Referente al tema 4, en menos de 100 palabras responde a las siguientes cuestiones: ¿Qué quiere decir que la planificación automática sea independiente del dominio? ¿Qué ventaja tiene esta independencia del dominio?</a:t>
            </a:r>
            <a:endParaRPr lang="es-ES" altLang="es-ES" dirty="0">
              <a:solidFill>
                <a:schemeClr val="accent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CEB7FE52-7E03-44CF-9E21-811C57412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3671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 dirty="0">
                <a:solidFill>
                  <a:schemeClr val="accent1"/>
                </a:solidFill>
              </a:rPr>
              <a:t>Juego </a:t>
            </a:r>
            <a:r>
              <a:rPr lang="es-ES" altLang="es-ES" dirty="0" err="1">
                <a:solidFill>
                  <a:schemeClr val="accent1"/>
                </a:solidFill>
              </a:rPr>
              <a:t>CompetencIA</a:t>
            </a:r>
            <a:endParaRPr lang="es-ES" altLang="es-ES" dirty="0">
              <a:solidFill>
                <a:schemeClr val="accent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64AEE90-97CB-486F-B807-18771A067F11}"/>
              </a:ext>
            </a:extLst>
          </p:cNvPr>
          <p:cNvSpPr txBox="1"/>
          <p:nvPr/>
        </p:nvSpPr>
        <p:spPr>
          <a:xfrm>
            <a:off x="2288381" y="3249096"/>
            <a:ext cx="4576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es-ES" dirty="0"/>
              <a:t>Formulario con el desafío:</a:t>
            </a:r>
          </a:p>
          <a:p>
            <a:r>
              <a:rPr lang="es-ES" altLang="es-ES" dirty="0">
                <a:hlinkClick r:id="rId2"/>
              </a:rPr>
              <a:t>https://forms.office.com/r/qhFf01NkmT</a:t>
            </a:r>
            <a:r>
              <a:rPr lang="es-ES" altLang="es-ES" dirty="0"/>
              <a:t> </a:t>
            </a:r>
          </a:p>
          <a:p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196001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71686384-D1A2-4A70-8126-7306F79E8B45}" type="slidenum">
              <a:rPr lang="es-ES_tradnl" altLang="es-ES" smtClean="0">
                <a:solidFill>
                  <a:srgbClr val="FFFFFF"/>
                </a:solidFill>
              </a:rPr>
              <a:pPr/>
              <a:t>23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5603" name="Título 5"/>
          <p:cNvSpPr>
            <a:spLocks noGrp="1"/>
          </p:cNvSpPr>
          <p:nvPr>
            <p:ph type="title"/>
          </p:nvPr>
        </p:nvSpPr>
        <p:spPr bwMode="auto">
          <a:xfrm>
            <a:off x="255588" y="1889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¿Dudas?</a:t>
            </a:r>
          </a:p>
        </p:txBody>
      </p:sp>
      <p:pic>
        <p:nvPicPr>
          <p:cNvPr id="25604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446213"/>
            <a:ext cx="4437062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92630C7-BC36-4854-9D87-D141371BB03B}" type="slidenum">
              <a:rPr lang="es-ES_tradnl" altLang="es-ES" smtClean="0">
                <a:solidFill>
                  <a:srgbClr val="FFFFFF"/>
                </a:solidFill>
              </a:rPr>
              <a:pPr/>
              <a:t>24</a:t>
            </a:fld>
            <a:endParaRPr lang="es-ES_tradnl" altLang="es-ES">
              <a:solidFill>
                <a:srgbClr val="FFFFFF"/>
              </a:solidFill>
            </a:endParaRPr>
          </a:p>
        </p:txBody>
      </p:sp>
      <p:pic>
        <p:nvPicPr>
          <p:cNvPr id="26627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086100"/>
            <a:ext cx="3313112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ítulo 1"/>
          <p:cNvSpPr>
            <a:spLocks noGrp="1"/>
          </p:cNvSpPr>
          <p:nvPr>
            <p:ph type="title"/>
          </p:nvPr>
        </p:nvSpPr>
        <p:spPr bwMode="auto">
          <a:xfrm>
            <a:off x="517525" y="19431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¡Muchas gracias por vuestra atención!</a:t>
            </a:r>
            <a:b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¡Feliz y provechosa semana!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/>
          </p:cNvSpPr>
          <p:nvPr/>
        </p:nvSpPr>
        <p:spPr bwMode="auto">
          <a:xfrm>
            <a:off x="3922713" y="5881688"/>
            <a:ext cx="170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200">
                <a:solidFill>
                  <a:srgbClr val="989898"/>
                </a:solidFill>
                <a:sym typeface="Arial Narrow" panose="020B0606020202030204" pitchFamily="34" charset="0"/>
              </a:rPr>
              <a:t>www.unir.net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pic>
        <p:nvPicPr>
          <p:cNvPr id="2765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484313"/>
            <a:ext cx="4454525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 bwMode="auto">
          <a:xfrm>
            <a:off x="255588" y="1889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 dirty="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de la clase</a:t>
            </a:r>
          </a:p>
        </p:txBody>
      </p:sp>
      <p:sp>
        <p:nvSpPr>
          <p:cNvPr id="7171" name="Marcador de número de diapositiva 3"/>
          <p:cNvSpPr>
            <a:spLocks noGrp="1"/>
          </p:cNvSpPr>
          <p:nvPr>
            <p:ph type="sldNum" sz="quarter" idx="10"/>
          </p:nvPr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r" defTabSz="457200" rtl="0" eaLnBrk="1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A8AE887-E28D-4862-BA74-C271250C363B}" type="slidenum">
              <a:rPr lang="es-ES_tradnl" altLang="es-ES" smtClean="0"/>
              <a:pPr>
                <a:defRPr/>
              </a:pPr>
              <a:t>3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7173" name="Rectángulo 6"/>
          <p:cNvSpPr>
            <a:spLocks noChangeArrowheads="1"/>
          </p:cNvSpPr>
          <p:nvPr/>
        </p:nvSpPr>
        <p:spPr bwMode="auto">
          <a:xfrm>
            <a:off x="755576" y="1423809"/>
            <a:ext cx="7344718" cy="4801314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wrap="square"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285750" indent="-285750" algn="just" eaLnBrk="1">
              <a:buFont typeface="Arial" panose="020B0604020202020204" pitchFamily="34" charset="0"/>
              <a:buChar char="•"/>
            </a:pPr>
            <a:endParaRPr lang="es-ES" altLang="es-ES" b="1" dirty="0">
              <a:solidFill>
                <a:schemeClr val="tx1"/>
              </a:solidFill>
            </a:endParaRPr>
          </a:p>
          <a:p>
            <a:pPr marL="285750" indent="-285750" algn="just" eaLnBrk="1">
              <a:buFont typeface="Arial" panose="020B0604020202020204" pitchFamily="34" charset="0"/>
              <a:buChar char="•"/>
            </a:pPr>
            <a:r>
              <a:rPr lang="es-ES" altLang="es-ES" b="1" dirty="0">
                <a:solidFill>
                  <a:schemeClr val="tx1"/>
                </a:solidFill>
              </a:rPr>
              <a:t>Definir un problema de </a:t>
            </a:r>
            <a:r>
              <a:rPr lang="es-ES" altLang="es-ES" b="1" dirty="0" err="1">
                <a:solidFill>
                  <a:schemeClr val="tx1"/>
                </a:solidFill>
              </a:rPr>
              <a:t>satisfacibilidad</a:t>
            </a:r>
            <a:r>
              <a:rPr lang="es-ES" altLang="es-ES" b="1" dirty="0">
                <a:solidFill>
                  <a:schemeClr val="tx1"/>
                </a:solidFill>
              </a:rPr>
              <a:t> booleana / de restricciones.</a:t>
            </a:r>
          </a:p>
          <a:p>
            <a:pPr marL="285750" indent="-285750" algn="just" eaLnBrk="1">
              <a:buFont typeface="Arial" panose="020B0604020202020204" pitchFamily="34" charset="0"/>
              <a:buChar char="•"/>
            </a:pPr>
            <a:endParaRPr lang="es-ES" altLang="es-ES" b="1" dirty="0">
              <a:solidFill>
                <a:schemeClr val="tx1"/>
              </a:solidFill>
            </a:endParaRPr>
          </a:p>
          <a:p>
            <a:pPr marL="285750" indent="-285750" algn="just" eaLnBrk="1">
              <a:buFont typeface="Arial" panose="020B0604020202020204" pitchFamily="34" charset="0"/>
              <a:buChar char="•"/>
            </a:pPr>
            <a:r>
              <a:rPr lang="es-ES" altLang="es-ES" b="1" dirty="0">
                <a:solidFill>
                  <a:schemeClr val="tx1"/>
                </a:solidFill>
              </a:rPr>
              <a:t>Reconocer cuando un problema se puede resolver mediante </a:t>
            </a:r>
            <a:r>
              <a:rPr lang="es-ES" altLang="es-ES" b="1" dirty="0" err="1">
                <a:solidFill>
                  <a:schemeClr val="tx1"/>
                </a:solidFill>
              </a:rPr>
              <a:t>satisfacibilidad</a:t>
            </a:r>
            <a:r>
              <a:rPr lang="es-ES" altLang="es-ES" b="1" dirty="0">
                <a:solidFill>
                  <a:schemeClr val="tx1"/>
                </a:solidFill>
              </a:rPr>
              <a:t> booleana / de restricciones.</a:t>
            </a:r>
          </a:p>
          <a:p>
            <a:pPr marL="285750" indent="-285750" algn="just" eaLnBrk="1">
              <a:buFont typeface="Arial" panose="020B0604020202020204" pitchFamily="34" charset="0"/>
              <a:buChar char="•"/>
            </a:pPr>
            <a:endParaRPr lang="es-ES" altLang="es-ES" b="1" dirty="0">
              <a:solidFill>
                <a:schemeClr val="tx1"/>
              </a:solidFill>
            </a:endParaRPr>
          </a:p>
          <a:p>
            <a:pPr marL="285750" indent="-285750" algn="just" eaLnBrk="1">
              <a:buFont typeface="Arial" panose="020B0604020202020204" pitchFamily="34" charset="0"/>
              <a:buChar char="•"/>
            </a:pPr>
            <a:r>
              <a:rPr lang="es-ES" altLang="es-ES" b="1" dirty="0">
                <a:solidFill>
                  <a:schemeClr val="tx1"/>
                </a:solidFill>
              </a:rPr>
              <a:t>Representar problemas de </a:t>
            </a:r>
            <a:r>
              <a:rPr lang="es-ES" altLang="es-ES" b="1" dirty="0" err="1">
                <a:solidFill>
                  <a:schemeClr val="tx1"/>
                </a:solidFill>
              </a:rPr>
              <a:t>satisfacibilidad</a:t>
            </a:r>
            <a:r>
              <a:rPr lang="es-ES" altLang="es-ES" b="1" dirty="0">
                <a:solidFill>
                  <a:schemeClr val="tx1"/>
                </a:solidFill>
              </a:rPr>
              <a:t> booleana / de restricciones.</a:t>
            </a:r>
          </a:p>
          <a:p>
            <a:pPr marL="285750" indent="-285750" algn="just" eaLnBrk="1">
              <a:buFont typeface="Arial" panose="020B0604020202020204" pitchFamily="34" charset="0"/>
              <a:buChar char="•"/>
            </a:pPr>
            <a:endParaRPr lang="es-ES" altLang="es-ES" b="1" dirty="0">
              <a:solidFill>
                <a:schemeClr val="tx1"/>
              </a:solidFill>
            </a:endParaRPr>
          </a:p>
          <a:p>
            <a:pPr marL="285750" indent="-285750" algn="just" eaLnBrk="1">
              <a:buFont typeface="Arial" panose="020B0604020202020204" pitchFamily="34" charset="0"/>
              <a:buChar char="•"/>
            </a:pPr>
            <a:r>
              <a:rPr lang="es-ES" altLang="es-ES" b="1" dirty="0">
                <a:solidFill>
                  <a:schemeClr val="tx1"/>
                </a:solidFill>
              </a:rPr>
              <a:t>Resolver un problema sencillo de </a:t>
            </a:r>
            <a:r>
              <a:rPr lang="es-ES" altLang="es-ES" b="1" dirty="0" err="1">
                <a:solidFill>
                  <a:schemeClr val="tx1"/>
                </a:solidFill>
              </a:rPr>
              <a:t>satisfacibilidad</a:t>
            </a:r>
            <a:r>
              <a:rPr lang="es-ES" altLang="es-ES" b="1" dirty="0">
                <a:solidFill>
                  <a:schemeClr val="tx1"/>
                </a:solidFill>
              </a:rPr>
              <a:t> booleana mediante el método DPLL.</a:t>
            </a:r>
          </a:p>
          <a:p>
            <a:pPr marL="285750" indent="-285750" algn="just" eaLnBrk="1">
              <a:buFont typeface="Arial" panose="020B0604020202020204" pitchFamily="34" charset="0"/>
              <a:buChar char="•"/>
            </a:pPr>
            <a:endParaRPr lang="es-ES" altLang="es-ES" b="1" dirty="0">
              <a:solidFill>
                <a:schemeClr val="tx1"/>
              </a:solidFill>
            </a:endParaRPr>
          </a:p>
          <a:p>
            <a:pPr marL="285750" indent="-285750" algn="just" eaLnBrk="1">
              <a:buFont typeface="Arial" panose="020B0604020202020204" pitchFamily="34" charset="0"/>
              <a:buChar char="•"/>
            </a:pPr>
            <a:r>
              <a:rPr lang="es-ES" altLang="es-ES" b="1" dirty="0">
                <a:solidFill>
                  <a:schemeClr val="tx1"/>
                </a:solidFill>
              </a:rPr>
              <a:t>Identificar algoritmos que resuelven problemas de satisfacción de restricciones.</a:t>
            </a:r>
          </a:p>
          <a:p>
            <a:pPr algn="ctr" eaLnBrk="1"/>
            <a:endParaRPr lang="es-ES" altLang="es-ES" b="1" dirty="0">
              <a:solidFill>
                <a:schemeClr val="accent2"/>
              </a:solidFill>
            </a:endParaRPr>
          </a:p>
          <a:p>
            <a:pPr algn="ctr" eaLnBrk="1"/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402118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 bwMode="auto">
          <a:xfrm>
            <a:off x="255588" y="1889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 Booleana</a:t>
            </a:r>
          </a:p>
        </p:txBody>
      </p:sp>
      <p:sp>
        <p:nvSpPr>
          <p:cNvPr id="7171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68DF01BE-7EF3-454B-86B0-72488894DCE5}" type="slidenum">
              <a:rPr lang="es-ES_tradnl" altLang="es-ES" smtClean="0">
                <a:solidFill>
                  <a:srgbClr val="FFFFFF"/>
                </a:solidFill>
              </a:rPr>
              <a:pPr/>
              <a:t>4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7172" name="Rectángulo redondeado 5"/>
          <p:cNvSpPr>
            <a:spLocks noChangeArrowheads="1"/>
          </p:cNvSpPr>
          <p:nvPr/>
        </p:nvSpPr>
        <p:spPr bwMode="auto">
          <a:xfrm>
            <a:off x="1258888" y="1417638"/>
            <a:ext cx="6842125" cy="10223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es-ES" altLang="es-ES"/>
              <a:t>El </a:t>
            </a:r>
            <a:r>
              <a:rPr lang="es-ES" altLang="es-ES" b="1"/>
              <a:t>problema de satisfacibilidad booleana </a:t>
            </a:r>
            <a:r>
              <a:rPr lang="es-ES" altLang="es-ES"/>
              <a:t>(SAT) consiste en hallar una asignación a una serie de variables booleanas para satisfacer una fórmula lógica. </a:t>
            </a:r>
          </a:p>
        </p:txBody>
      </p:sp>
      <p:sp>
        <p:nvSpPr>
          <p:cNvPr id="7173" name="Rectángulo 6"/>
          <p:cNvSpPr>
            <a:spLocks noChangeArrowheads="1"/>
          </p:cNvSpPr>
          <p:nvPr/>
        </p:nvSpPr>
        <p:spPr bwMode="auto">
          <a:xfrm>
            <a:off x="1368425" y="2652713"/>
            <a:ext cx="6624638" cy="2586037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s-ES" altLang="es-ES" b="1">
              <a:solidFill>
                <a:schemeClr val="accent2"/>
              </a:solidFill>
            </a:endParaRPr>
          </a:p>
          <a:p>
            <a:pPr algn="ctr" eaLnBrk="1"/>
            <a:r>
              <a:rPr lang="es-ES" altLang="es-ES" b="1">
                <a:solidFill>
                  <a:schemeClr val="accent2"/>
                </a:solidFill>
              </a:rPr>
              <a:t>SAT: </a:t>
            </a:r>
            <a:r>
              <a:rPr lang="es-ES" altLang="es-ES" b="1"/>
              <a:t>Formalización en lógica proposicional</a:t>
            </a:r>
          </a:p>
          <a:p>
            <a:pPr algn="ctr" eaLnBrk="1"/>
            <a:endParaRPr lang="es-ES" altLang="es-ES"/>
          </a:p>
          <a:p>
            <a:pPr eaLnBrk="1"/>
            <a:r>
              <a:rPr lang="es-ES" altLang="es-ES"/>
              <a:t>Operadores permitidos:</a:t>
            </a:r>
          </a:p>
          <a:p>
            <a:pPr eaLnBrk="1"/>
            <a:endParaRPr lang="es-ES" altLang="es-ES"/>
          </a:p>
          <a:p>
            <a:pPr eaLnBrk="1">
              <a:buFont typeface="Arial" panose="020B0604020202020204" pitchFamily="34" charset="0"/>
              <a:buChar char="•"/>
            </a:pPr>
            <a:r>
              <a:rPr lang="es-ES" altLang="es-ES"/>
              <a:t>Conjunciones (</a:t>
            </a:r>
            <a:r>
              <a:rPr lang="es-ES" altLang="es-ES" i="1"/>
              <a:t>AND</a:t>
            </a:r>
            <a:r>
              <a:rPr lang="es-ES" altLang="es-ES"/>
              <a:t> lógico, Ʌ)</a:t>
            </a:r>
          </a:p>
          <a:p>
            <a:pPr eaLnBrk="1">
              <a:buFont typeface="Arial" panose="020B0604020202020204" pitchFamily="34" charset="0"/>
              <a:buChar char="•"/>
            </a:pPr>
            <a:r>
              <a:rPr lang="es-ES" altLang="es-ES"/>
              <a:t>Disyunciones (</a:t>
            </a:r>
            <a:r>
              <a:rPr lang="es-ES" altLang="es-ES" i="1"/>
              <a:t>OR</a:t>
            </a:r>
            <a:r>
              <a:rPr lang="es-ES" altLang="es-ES"/>
              <a:t> lógico, V)</a:t>
            </a:r>
          </a:p>
          <a:p>
            <a:pPr eaLnBrk="1">
              <a:buFont typeface="Arial" panose="020B0604020202020204" pitchFamily="34" charset="0"/>
              <a:buChar char="•"/>
            </a:pPr>
            <a:r>
              <a:rPr lang="es-ES" altLang="es-ES"/>
              <a:t>Negaciones  ( ¬ )</a:t>
            </a:r>
          </a:p>
          <a:p>
            <a:pPr eaLnBrk="1">
              <a:buFont typeface="Arial" panose="020B0604020202020204" pitchFamily="34" charset="0"/>
              <a:buChar char="•"/>
            </a:pPr>
            <a:r>
              <a:rPr lang="es-ES" altLang="es-ES"/>
              <a:t>Paréntesis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 Booleana</a:t>
            </a:r>
          </a:p>
        </p:txBody>
      </p:sp>
      <p:sp>
        <p:nvSpPr>
          <p:cNvPr id="8195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D5573AA9-AC46-412A-AD32-07E2820A9D5C}" type="slidenum">
              <a:rPr lang="es-ES_tradnl" altLang="es-ES" smtClean="0">
                <a:solidFill>
                  <a:srgbClr val="FFFFFF"/>
                </a:solidFill>
              </a:rPr>
              <a:pPr/>
              <a:t>5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 bwMode="auto">
          <a:xfrm>
            <a:off x="1042988" y="1417638"/>
            <a:ext cx="6842125" cy="2860675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/>
          <a:p>
            <a:pPr eaLnBrk="1">
              <a:defRPr/>
            </a:pPr>
            <a:r>
              <a:rPr lang="es-ES" dirty="0">
                <a:solidFill>
                  <a:schemeClr val="accent2"/>
                </a:solidFill>
                <a:latin typeface="Arial" charset="0"/>
                <a:cs typeface="Arial" charset="0"/>
                <a:sym typeface="Arial" charset="0"/>
              </a:rPr>
              <a:t>Forma Normal Conjuntiva (CNF):</a:t>
            </a:r>
          </a:p>
          <a:p>
            <a:pPr eaLnBrk="1">
              <a:defRPr/>
            </a:pPr>
            <a:endParaRPr lang="es-ES" dirty="0">
              <a:latin typeface="Arial" charset="0"/>
              <a:cs typeface="Arial" charset="0"/>
              <a:sym typeface="Arial" charset="0"/>
            </a:endParaRP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r>
              <a:rPr lang="es-ES" dirty="0">
                <a:latin typeface="Arial" charset="0"/>
                <a:cs typeface="Arial" charset="0"/>
                <a:sym typeface="Arial" charset="0"/>
              </a:rPr>
              <a:t>Representar una fórmula lógica como una </a:t>
            </a:r>
            <a:r>
              <a:rPr lang="es-ES" b="1" dirty="0">
                <a:latin typeface="Arial" charset="0"/>
                <a:cs typeface="Arial" charset="0"/>
                <a:sym typeface="Arial" charset="0"/>
              </a:rPr>
              <a:t>conjunción de disyunciones de literales.</a:t>
            </a: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endParaRPr lang="es-ES" b="1" dirty="0">
              <a:latin typeface="Arial" charset="0"/>
              <a:cs typeface="Arial" charset="0"/>
              <a:sym typeface="Arial" charset="0"/>
            </a:endParaRP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r>
              <a:rPr lang="es-ES" dirty="0">
                <a:latin typeface="Arial" charset="0"/>
                <a:cs typeface="Arial" charset="0"/>
                <a:sym typeface="Arial" charset="0"/>
              </a:rPr>
              <a:t>Un literal de una variable es bien la variable afirmada o bien negada.</a:t>
            </a: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endParaRPr lang="es-ES" dirty="0">
              <a:latin typeface="Arial" charset="0"/>
              <a:cs typeface="Arial" charset="0"/>
              <a:sym typeface="Arial" charset="0"/>
            </a:endParaRP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r>
              <a:rPr lang="es-ES" dirty="0">
                <a:latin typeface="Arial" charset="0"/>
                <a:cs typeface="Arial" charset="0"/>
                <a:sym typeface="Arial" charset="0"/>
              </a:rPr>
              <a:t>Una disyunción de literales se denomina </a:t>
            </a:r>
            <a:r>
              <a:rPr lang="es-ES" dirty="0">
                <a:solidFill>
                  <a:schemeClr val="accent2"/>
                </a:solidFill>
                <a:latin typeface="Arial" charset="0"/>
                <a:cs typeface="Arial" charset="0"/>
                <a:sym typeface="Arial" charset="0"/>
              </a:rPr>
              <a:t>cláusula.</a:t>
            </a:r>
          </a:p>
        </p:txBody>
      </p:sp>
      <p:sp>
        <p:nvSpPr>
          <p:cNvPr id="8197" name="Rectángulo 5"/>
          <p:cNvSpPr>
            <a:spLocks noChangeArrowheads="1"/>
          </p:cNvSpPr>
          <p:nvPr/>
        </p:nvSpPr>
        <p:spPr bwMode="auto">
          <a:xfrm>
            <a:off x="1295400" y="4509120"/>
            <a:ext cx="6553200" cy="64611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" altLang="es-ES" i="1"/>
              <a:t>Toda fórmula expresada en lógica proposicional puede pasarse a CNF usando transformaciones booleanas convencionales.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CAD6E76-21C4-4CF6-BBBE-6F9C00674DBC}"/>
              </a:ext>
            </a:extLst>
          </p:cNvPr>
          <p:cNvSpPr txBox="1"/>
          <p:nvPr/>
        </p:nvSpPr>
        <p:spPr>
          <a:xfrm>
            <a:off x="890476" y="5363159"/>
            <a:ext cx="7571303" cy="646331"/>
          </a:xfrm>
          <a:prstGeom prst="rect">
            <a:avLst/>
          </a:prstGeom>
          <a:noFill/>
          <a:ln w="28575">
            <a:solidFill>
              <a:srgbClr val="0098CD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Problema muy estructurado </a:t>
            </a:r>
            <a:r>
              <a:rPr lang="es-ES" dirty="0"/>
              <a:t>al que pueden reducirse otros problemas </a:t>
            </a:r>
          </a:p>
          <a:p>
            <a:r>
              <a:rPr lang="es-ES" dirty="0">
                <a:sym typeface="Wingdings" panose="05000000000000000000" pitchFamily="2" charset="2"/>
              </a:rPr>
              <a:t> Un único resolutor SAT puede resolver diferentes problemas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 bwMode="auto">
          <a:xfrm>
            <a:off x="255588" y="2413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 Booleana</a:t>
            </a:r>
          </a:p>
        </p:txBody>
      </p:sp>
      <p:sp>
        <p:nvSpPr>
          <p:cNvPr id="9219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052B42AD-B6DF-459F-A789-791240FE721B}" type="slidenum">
              <a:rPr lang="es-ES_tradnl" altLang="es-ES" smtClean="0">
                <a:solidFill>
                  <a:srgbClr val="FFFFFF"/>
                </a:solidFill>
              </a:rPr>
              <a:pPr/>
              <a:t>6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5" name="Rectá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72841" y="1265716"/>
            <a:ext cx="7848872" cy="923330"/>
          </a:xfrm>
          <a:prstGeom prst="rect">
            <a:avLst/>
          </a:prstGeom>
          <a:blipFill rotWithShape="0">
            <a:blip r:embed="rId2"/>
            <a:stretch>
              <a:fillRect l="-1084"/>
            </a:stretch>
          </a:blip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s-ES">
                <a:noFill/>
              </a:rPr>
              <a:t> </a:t>
            </a:r>
          </a:p>
        </p:txBody>
      </p:sp>
      <p:sp>
        <p:nvSpPr>
          <p:cNvPr id="9221" name="Rectángulo 5"/>
          <p:cNvSpPr>
            <a:spLocks noChangeArrowheads="1"/>
          </p:cNvSpPr>
          <p:nvPr/>
        </p:nvSpPr>
        <p:spPr bwMode="auto">
          <a:xfrm>
            <a:off x="1058863" y="2411413"/>
            <a:ext cx="7696200" cy="922337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" altLang="es-ES"/>
              <a:t>A cada asignación de variables que aparecen en la fórmula se le denomina modelo </a:t>
            </a:r>
            <a:r>
              <a:rPr lang="es-ES" altLang="es-ES">
                <a:sym typeface="Wingdings" panose="05000000000000000000" pitchFamily="2" charset="2"/>
              </a:rPr>
              <a:t></a:t>
            </a:r>
            <a:r>
              <a:rPr lang="es-ES" altLang="es-ES"/>
              <a:t> el objetivo es encontrar un modelo M que satisfaga la fórmula: M ╞ F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1649277" y="393305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blipFill rotWithShape="0">
                      <a:blip r:embed="rId3"/>
                      <a:stretch>
                        <a:fillRect l="-299" t="-1639" r="-200898" b="-4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blipFill rotWithShape="0">
                      <a:blip r:embed="rId3"/>
                      <a:stretch>
                        <a:fillRect l="-100601" t="-1639" r="-101502" b="-4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blipFill rotWithShape="0">
                      <a:blip r:embed="rId3"/>
                      <a:stretch>
                        <a:fillRect l="-200000" t="-1639" r="-1198" b="-42459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 Booleana</a:t>
            </a:r>
          </a:p>
        </p:txBody>
      </p:sp>
      <p:sp>
        <p:nvSpPr>
          <p:cNvPr id="10243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6985DCAA-B8BE-4CB3-BA88-1BBF7CEF2E3C}" type="slidenum">
              <a:rPr lang="es-ES_tradnl" altLang="es-ES" smtClean="0">
                <a:solidFill>
                  <a:srgbClr val="FFFFFF"/>
                </a:solidFill>
              </a:rPr>
              <a:pPr/>
              <a:t>7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5" name="Rectá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56894" y="1417638"/>
            <a:ext cx="7848872" cy="1477328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s-ES">
                <a:noFill/>
              </a:rPr>
              <a:t> 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755576" y="3501008"/>
          <a:ext cx="7296472" cy="184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741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blipFill rotWithShape="0">
                      <a:blip r:embed="rId4"/>
                      <a:stretch>
                        <a:fillRect l="-746" t="-8197" r="-797761" b="-4213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blipFill rotWithShape="0">
                      <a:blip r:embed="rId4"/>
                      <a:stretch>
                        <a:fillRect l="-95070" t="-8197" r="-652817" b="-4213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blipFill rotWithShape="0">
                      <a:blip r:embed="rId4"/>
                      <a:stretch>
                        <a:fillRect l="-137811" t="-8197" r="-361194" b="-4213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blipFill rotWithShape="0">
                      <a:blip r:embed="rId4"/>
                      <a:stretch>
                        <a:fillRect l="-237811" t="-8197" r="-261194" b="-4213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blipFill rotWithShape="0">
                      <a:blip r:embed="rId4"/>
                      <a:stretch>
                        <a:fillRect l="-383616" t="-8197" r="-196610" b="-4213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blipFill rotWithShape="0">
                      <a:blip r:embed="rId4"/>
                      <a:stretch>
                        <a:fillRect l="-249563" t="-8197" r="-1458" b="-421311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4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4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4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4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 bwMode="auto">
          <a:xfrm>
            <a:off x="249238" y="231775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 Booleana</a:t>
            </a:r>
          </a:p>
        </p:txBody>
      </p:sp>
      <p:sp>
        <p:nvSpPr>
          <p:cNvPr id="12291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87D5E6BF-2D1E-4583-BED8-250C9F64C410}" type="slidenum">
              <a:rPr lang="es-ES_tradnl" altLang="es-ES" smtClean="0">
                <a:solidFill>
                  <a:srgbClr val="FFFFFF"/>
                </a:solidFill>
              </a:rPr>
              <a:pPr/>
              <a:t>8</a:t>
            </a:fld>
            <a:endParaRPr lang="es-ES_tradnl" altLang="es-ES">
              <a:solidFill>
                <a:srgbClr val="FFFFFF"/>
              </a:solidFill>
            </a:endParaRPr>
          </a:p>
        </p:txBody>
      </p:sp>
      <p:pic>
        <p:nvPicPr>
          <p:cNvPr id="12292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249363"/>
            <a:ext cx="4017962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ángulo 5"/>
          <p:cNvSpPr>
            <a:spLocks noChangeArrowheads="1"/>
          </p:cNvSpPr>
          <p:nvPr/>
        </p:nvSpPr>
        <p:spPr bwMode="auto">
          <a:xfrm>
            <a:off x="457200" y="3754438"/>
            <a:ext cx="8229600" cy="646112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 marL="2857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buFont typeface="Wingdings" panose="05000000000000000000" pitchFamily="2" charset="2"/>
              <a:buChar char="q"/>
            </a:pPr>
            <a:r>
              <a:rPr lang="es-ES" altLang="es-ES"/>
              <a:t>Las zonas </a:t>
            </a:r>
            <a:r>
              <a:rPr lang="es-ES" altLang="es-ES" b="1"/>
              <a:t>A-B-C-D-E</a:t>
            </a:r>
            <a:r>
              <a:rPr lang="es-ES" altLang="es-ES"/>
              <a:t> tienen que estar vigiladas por guardias</a:t>
            </a:r>
          </a:p>
          <a:p>
            <a:pPr eaLnBrk="1">
              <a:buFont typeface="Wingdings" panose="05000000000000000000" pitchFamily="2" charset="2"/>
              <a:buChar char="q"/>
            </a:pPr>
            <a:r>
              <a:rPr lang="es-ES" altLang="es-ES"/>
              <a:t>Una zona está vigilada si un guardia está en dicha zona o en una adyacente</a:t>
            </a:r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4814888"/>
            <a:ext cx="5659438" cy="412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2295" name="Rectángulo 7"/>
          <p:cNvSpPr>
            <a:spLocks noChangeArrowheads="1"/>
          </p:cNvSpPr>
          <p:nvPr/>
        </p:nvSpPr>
        <p:spPr bwMode="auto">
          <a:xfrm>
            <a:off x="1042988" y="5641975"/>
            <a:ext cx="7058025" cy="369888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es-ES" altLang="es-ES" b="1" i="1">
                <a:solidFill>
                  <a:schemeClr val="accent2"/>
                </a:solidFill>
              </a:rPr>
              <a:t>¿Cuál es la solución si sólo hay dos guardias?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 bwMode="auto">
          <a:xfrm>
            <a:off x="249238" y="231775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 Booleana</a:t>
            </a:r>
          </a:p>
        </p:txBody>
      </p:sp>
      <p:sp>
        <p:nvSpPr>
          <p:cNvPr id="13315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DDD00F61-BF24-47E7-8B69-E53E8BEF2CAD}" type="slidenum">
              <a:rPr lang="es-ES_tradnl" altLang="es-ES" smtClean="0">
                <a:solidFill>
                  <a:srgbClr val="FFFFFF"/>
                </a:solidFill>
              </a:rPr>
              <a:pPr/>
              <a:t>9</a:t>
            </a:fld>
            <a:endParaRPr lang="es-ES_tradnl" altLang="es-ES">
              <a:solidFill>
                <a:srgbClr val="FFFFFF"/>
              </a:solidFill>
            </a:endParaRPr>
          </a:p>
        </p:txBody>
      </p:sp>
      <p:pic>
        <p:nvPicPr>
          <p:cNvPr id="13316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1042988"/>
            <a:ext cx="4017962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ángulo 5"/>
          <p:cNvSpPr>
            <a:spLocks noChangeArrowheads="1"/>
          </p:cNvSpPr>
          <p:nvPr/>
        </p:nvSpPr>
        <p:spPr bwMode="auto">
          <a:xfrm>
            <a:off x="4267200" y="1692275"/>
            <a:ext cx="4594225" cy="1200150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 marL="2857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buFont typeface="Wingdings" panose="05000000000000000000" pitchFamily="2" charset="2"/>
              <a:buChar char="q"/>
            </a:pPr>
            <a:r>
              <a:rPr lang="es-ES" altLang="es-ES"/>
              <a:t>Las zonas </a:t>
            </a:r>
            <a:r>
              <a:rPr lang="es-ES" altLang="es-ES" b="1"/>
              <a:t>A-B-C-D-E</a:t>
            </a:r>
            <a:r>
              <a:rPr lang="es-ES" altLang="es-ES"/>
              <a:t> tienen que estar vigiladas por guardias</a:t>
            </a:r>
          </a:p>
          <a:p>
            <a:pPr eaLnBrk="1">
              <a:buFont typeface="Wingdings" panose="05000000000000000000" pitchFamily="2" charset="2"/>
              <a:buChar char="q"/>
            </a:pPr>
            <a:r>
              <a:rPr lang="es-ES" altLang="es-ES"/>
              <a:t>Una zona está vigilada si un guardia está en dicha zona o en una adyacente</a:t>
            </a:r>
          </a:p>
        </p:txBody>
      </p:sp>
      <p:pic>
        <p:nvPicPr>
          <p:cNvPr id="7" name="Imagen 6"/>
          <p:cNvPicPr/>
          <p:nvPr/>
        </p:nvPicPr>
        <p:blipFill>
          <a:blip r:embed="rId4"/>
          <a:stretch>
            <a:fillRect/>
          </a:stretch>
        </p:blipFill>
        <p:spPr>
          <a:xfrm>
            <a:off x="3276600" y="3211513"/>
            <a:ext cx="5659438" cy="412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3319" name="Rectángulo 7"/>
          <p:cNvSpPr>
            <a:spLocks noChangeArrowheads="1"/>
          </p:cNvSpPr>
          <p:nvPr/>
        </p:nvSpPr>
        <p:spPr bwMode="auto">
          <a:xfrm>
            <a:off x="488950" y="3714750"/>
            <a:ext cx="8439150" cy="923925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es-ES" altLang="es-ES" b="1" i="1">
                <a:solidFill>
                  <a:schemeClr val="accent2"/>
                </a:solidFill>
              </a:rPr>
              <a:t>¿Cuál es la solución si sólo hay dos guardias?</a:t>
            </a:r>
            <a:r>
              <a:rPr lang="es-ES" altLang="es-ES"/>
              <a:t> Se añaden a F cláusulas tal </a:t>
            </a:r>
            <a:r>
              <a:rPr lang="es-ES" altLang="es-ES" b="1"/>
              <a:t>que se evite que 3, 4 ó 5 zonas tengan asignadas guardias de seguridad a la vez</a:t>
            </a:r>
            <a:r>
              <a:rPr lang="es-ES" altLang="es-ES"/>
              <a:t>.</a:t>
            </a:r>
            <a:endParaRPr lang="es-ES" altLang="es-ES" b="1" i="1">
              <a:solidFill>
                <a:schemeClr val="accent2"/>
              </a:solidFill>
            </a:endParaRPr>
          </a:p>
        </p:txBody>
      </p:sp>
      <p:cxnSp>
        <p:nvCxnSpPr>
          <p:cNvPr id="13320" name="Conector recto de flecha 8"/>
          <p:cNvCxnSpPr>
            <a:cxnSpLocks noChangeShapeType="1"/>
            <a:stCxn id="13317" idx="2"/>
            <a:endCxn id="7" idx="0"/>
          </p:cNvCxnSpPr>
          <p:nvPr/>
        </p:nvCxnSpPr>
        <p:spPr bwMode="auto">
          <a:xfrm flipH="1">
            <a:off x="6105525" y="2892425"/>
            <a:ext cx="458788" cy="319088"/>
          </a:xfrm>
          <a:prstGeom prst="straightConnector1">
            <a:avLst/>
          </a:prstGeom>
          <a:noFill/>
          <a:ln w="25400" algn="ctr">
            <a:solidFill>
              <a:srgbClr val="0F7EC5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450" y="4810125"/>
            <a:ext cx="2647950" cy="4095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18" name="Rectángulo 17"/>
          <p:cNvSpPr/>
          <p:nvPr/>
        </p:nvSpPr>
        <p:spPr>
          <a:xfrm>
            <a:off x="325438" y="5526088"/>
            <a:ext cx="5974754" cy="646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dirty="0">
                <a:solidFill>
                  <a:srgbClr val="000008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(¬𝑎∨¬𝑏∨¬𝑐∨¬𝑑)∧(¬𝑎∨¬𝑏∨¬𝑐∨¬𝑒)∧(¬𝑎∨¬𝑏∨¬𝑑∨¬𝑒)∧ (¬𝑎∨¬c∨¬𝑑∨¬𝑒) ∧ (¬b∨¬c∨¬𝑑∨¬𝑒)</a:t>
            </a:r>
            <a:endParaRPr lang="es-ES" dirty="0"/>
          </a:p>
        </p:txBody>
      </p:sp>
      <p:cxnSp>
        <p:nvCxnSpPr>
          <p:cNvPr id="13323" name="Conector recto de flecha 19"/>
          <p:cNvCxnSpPr>
            <a:cxnSpLocks noChangeShapeType="1"/>
          </p:cNvCxnSpPr>
          <p:nvPr/>
        </p:nvCxnSpPr>
        <p:spPr bwMode="auto">
          <a:xfrm flipH="1">
            <a:off x="3924300" y="5013325"/>
            <a:ext cx="784225" cy="0"/>
          </a:xfrm>
          <a:prstGeom prst="straightConnector1">
            <a:avLst/>
          </a:prstGeom>
          <a:noFill/>
          <a:ln w="25400" algn="ctr">
            <a:solidFill>
              <a:srgbClr val="0F7EC5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4" name="CuadroTexto 20"/>
          <p:cNvSpPr txBox="1">
            <a:spLocks noChangeArrowheads="1"/>
          </p:cNvSpPr>
          <p:nvPr/>
        </p:nvSpPr>
        <p:spPr bwMode="auto">
          <a:xfrm>
            <a:off x="4708525" y="4810125"/>
            <a:ext cx="44354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 sz="1600" i="1"/>
              <a:t>Modela que al menos 1 zona no está vigilada de las 5 (no hay cinco guardias)</a:t>
            </a:r>
          </a:p>
        </p:txBody>
      </p:sp>
      <p:sp>
        <p:nvSpPr>
          <p:cNvPr id="13325" name="CuadroTexto 21"/>
          <p:cNvSpPr txBox="1">
            <a:spLocks noChangeArrowheads="1"/>
          </p:cNvSpPr>
          <p:nvPr/>
        </p:nvSpPr>
        <p:spPr bwMode="auto">
          <a:xfrm>
            <a:off x="6370795" y="5433219"/>
            <a:ext cx="3149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 sz="1600" i="1" dirty="0"/>
              <a:t>Modela que no haya cuatro guardias asignados a cuatro zonas</a:t>
            </a:r>
          </a:p>
        </p:txBody>
      </p:sp>
      <p:cxnSp>
        <p:nvCxnSpPr>
          <p:cNvPr id="13326" name="Conector recto de flecha 22"/>
          <p:cNvCxnSpPr>
            <a:cxnSpLocks noChangeShapeType="1"/>
          </p:cNvCxnSpPr>
          <p:nvPr/>
        </p:nvCxnSpPr>
        <p:spPr bwMode="auto">
          <a:xfrm>
            <a:off x="6083796" y="5966259"/>
            <a:ext cx="432791" cy="43656"/>
          </a:xfrm>
          <a:prstGeom prst="straightConnector1">
            <a:avLst/>
          </a:prstGeom>
          <a:noFill/>
          <a:ln w="25400" algn="ctr">
            <a:solidFill>
              <a:srgbClr val="0F7EC5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Default - 1_Quote slide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 - 1_Quote slide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000000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535353"/>
    </a:dk1>
    <a:lt1>
      <a:srgbClr val="FFFFFF"/>
    </a:lt1>
    <a:dk2>
      <a:srgbClr val="A7A7A7"/>
    </a:dk2>
    <a:lt2>
      <a:srgbClr val="535353"/>
    </a:lt2>
    <a:accent1>
      <a:srgbClr val="0F7EC5"/>
    </a:accent1>
    <a:accent2>
      <a:srgbClr val="11A1FF"/>
    </a:accent2>
    <a:accent3>
      <a:srgbClr val="FFFFFF"/>
    </a:accent3>
    <a:accent4>
      <a:srgbClr val="464646"/>
    </a:accent4>
    <a:accent5>
      <a:srgbClr val="AAC0DF"/>
    </a:accent5>
    <a:accent6>
      <a:srgbClr val="0E91E7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535353"/>
    </a:dk1>
    <a:lt1>
      <a:srgbClr val="FFFFFF"/>
    </a:lt1>
    <a:dk2>
      <a:srgbClr val="A7A7A7"/>
    </a:dk2>
    <a:lt2>
      <a:srgbClr val="535353"/>
    </a:lt2>
    <a:accent1>
      <a:srgbClr val="0F7EC5"/>
    </a:accent1>
    <a:accent2>
      <a:srgbClr val="11A1FF"/>
    </a:accent2>
    <a:accent3>
      <a:srgbClr val="FFFFFF"/>
    </a:accent3>
    <a:accent4>
      <a:srgbClr val="464646"/>
    </a:accent4>
    <a:accent5>
      <a:srgbClr val="AAC0DF"/>
    </a:accent5>
    <a:accent6>
      <a:srgbClr val="0E91E7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535353"/>
    </a:dk1>
    <a:lt1>
      <a:srgbClr val="FFFFFF"/>
    </a:lt1>
    <a:dk2>
      <a:srgbClr val="A7A7A7"/>
    </a:dk2>
    <a:lt2>
      <a:srgbClr val="535353"/>
    </a:lt2>
    <a:accent1>
      <a:srgbClr val="0F7EC5"/>
    </a:accent1>
    <a:accent2>
      <a:srgbClr val="11A1FF"/>
    </a:accent2>
    <a:accent3>
      <a:srgbClr val="FFFFFF"/>
    </a:accent3>
    <a:accent4>
      <a:srgbClr val="464646"/>
    </a:accent4>
    <a:accent5>
      <a:srgbClr val="AAC0DF"/>
    </a:accent5>
    <a:accent6>
      <a:srgbClr val="0E91E7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535353"/>
    </a:dk1>
    <a:lt1>
      <a:srgbClr val="FFFFFF"/>
    </a:lt1>
    <a:dk2>
      <a:srgbClr val="A7A7A7"/>
    </a:dk2>
    <a:lt2>
      <a:srgbClr val="535353"/>
    </a:lt2>
    <a:accent1>
      <a:srgbClr val="0F7EC5"/>
    </a:accent1>
    <a:accent2>
      <a:srgbClr val="11A1FF"/>
    </a:accent2>
    <a:accent3>
      <a:srgbClr val="FFFFFF"/>
    </a:accent3>
    <a:accent4>
      <a:srgbClr val="464646"/>
    </a:accent4>
    <a:accent5>
      <a:srgbClr val="AAC0DF"/>
    </a:accent5>
    <a:accent6>
      <a:srgbClr val="0E91E7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535353"/>
    </a:dk1>
    <a:lt1>
      <a:srgbClr val="FFFFFF"/>
    </a:lt1>
    <a:dk2>
      <a:srgbClr val="A7A7A7"/>
    </a:dk2>
    <a:lt2>
      <a:srgbClr val="535353"/>
    </a:lt2>
    <a:accent1>
      <a:srgbClr val="0F7EC5"/>
    </a:accent1>
    <a:accent2>
      <a:srgbClr val="11A1FF"/>
    </a:accent2>
    <a:accent3>
      <a:srgbClr val="FFFFFF"/>
    </a:accent3>
    <a:accent4>
      <a:srgbClr val="464646"/>
    </a:accent4>
    <a:accent5>
      <a:srgbClr val="AAC0DF"/>
    </a:accent5>
    <a:accent6>
      <a:srgbClr val="0E91E7"/>
    </a:accent6>
    <a:hlink>
      <a:srgbClr val="0000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6EA8ECB3752940964BE4F6F2A96433" ma:contentTypeVersion="2" ma:contentTypeDescription="Crear nuevo documento." ma:contentTypeScope="" ma:versionID="aa0d9fcbab622df3c6922161d86c2df8">
  <xsd:schema xmlns:xsd="http://www.w3.org/2001/XMLSchema" xmlns:xs="http://www.w3.org/2001/XMLSchema" xmlns:p="http://schemas.microsoft.com/office/2006/metadata/properties" xmlns:ns2="41deaed2-0a69-4219-9e4f-045dfe6a99b2" targetNamespace="http://schemas.microsoft.com/office/2006/metadata/properties" ma:root="true" ma:fieldsID="427e59206d012503289dc03a4a7c7186" ns2:_="">
    <xsd:import namespace="41deaed2-0a69-4219-9e4f-045dfe6a99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eaed2-0a69-4219-9e4f-045dfe6a99b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E797F4-9660-42E2-AAB8-C9BE9EA06C69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69630020-D035-49C1-B619-DF404BB3A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deaed2-0a69-4219-9e4f-045dfe6a99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667E27-9B8B-45A3-B129-7E73600A83E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41deaed2-0a69-4219-9e4f-045dfe6a99b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1490</Words>
  <Application>Microsoft Office PowerPoint</Application>
  <PresentationFormat>Presentación en pantalla (4:3)</PresentationFormat>
  <Paragraphs>229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7" baseType="lpstr">
      <vt:lpstr>Adobe Garamond Pro</vt:lpstr>
      <vt:lpstr>Arial</vt:lpstr>
      <vt:lpstr>Arial Narrow</vt:lpstr>
      <vt:lpstr>Avenir Roman</vt:lpstr>
      <vt:lpstr>Calibri</vt:lpstr>
      <vt:lpstr>Cambria Math</vt:lpstr>
      <vt:lpstr>Courier New</vt:lpstr>
      <vt:lpstr>Georgia</vt:lpstr>
      <vt:lpstr>Unit</vt:lpstr>
      <vt:lpstr>Wingdings</vt:lpstr>
      <vt:lpstr>Default</vt:lpstr>
      <vt:lpstr>Default - 1_Quote slide</vt:lpstr>
      <vt:lpstr>Inteligencia Artificial e Ingeniería del Conocimiento</vt:lpstr>
      <vt:lpstr>¿Cómo estudiar este tema?</vt:lpstr>
      <vt:lpstr>Objetivos de la clase</vt:lpstr>
      <vt:lpstr>Satisfacibilidad Booleana</vt:lpstr>
      <vt:lpstr>Satisfacibilidad Booleana</vt:lpstr>
      <vt:lpstr>Satisfacibilidad Booleana</vt:lpstr>
      <vt:lpstr>Satisfacibilidad Booleana</vt:lpstr>
      <vt:lpstr>Satisfacibilidad Booleana</vt:lpstr>
      <vt:lpstr>Satisfacibilidad Booleana</vt:lpstr>
      <vt:lpstr>Satisfacibilidad Booleana: DPLL</vt:lpstr>
      <vt:lpstr>Satisfacibilidad Booleana: DPLL</vt:lpstr>
      <vt:lpstr>Satisfacibilidad Booleana: DPLL</vt:lpstr>
      <vt:lpstr>Satisfacibilidad Booleana: DPLL</vt:lpstr>
      <vt:lpstr>Satisfacibilidad Booleana: búsqueda local estocástica</vt:lpstr>
      <vt:lpstr>Problemas de Satisfacción de Restricciones</vt:lpstr>
      <vt:lpstr>Problemas de satisfacción de restricciones</vt:lpstr>
      <vt:lpstr>Problemas de satisfacción de restricciones</vt:lpstr>
      <vt:lpstr>Problema de satisfacción de restricciones</vt:lpstr>
      <vt:lpstr>Problemas de satisfacción de restricciones</vt:lpstr>
      <vt:lpstr>Problemas de satisfacción de restricciones</vt:lpstr>
      <vt:lpstr>Presentación de PowerPoint</vt:lpstr>
      <vt:lpstr>Presentación de PowerPoint</vt:lpstr>
      <vt:lpstr>¿Dudas?</vt:lpstr>
      <vt:lpstr>¡Muchas gracias por vuestra atención!  ¡Feliz y provechosa semana!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asignatura</dc:title>
  <dc:creator>María Gómez Espinosa</dc:creator>
  <cp:lastModifiedBy>everdu</cp:lastModifiedBy>
  <cp:revision>39</cp:revision>
  <dcterms:modified xsi:type="dcterms:W3CDTF">2022-04-01T17:57:13Z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SharedWithUsers">
    <vt:lpwstr>Montserrat Boix Teruel;Cristina Jiménez Hernández</vt:lpwstr>
  </property>
  <property fmtid="{D5CDD505-2E9C-101B-9397-08002B2CF9AE}" pid="3" name="SharedWithUsers">
    <vt:lpwstr>1683;#Montserrat Boix Teruel;#2148;#Cristina Jiménez Hernández</vt:lpwstr>
  </property>
</Properties>
</file>