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8" r:id="rId3"/>
    <p:sldId id="264" r:id="rId4"/>
    <p:sldId id="265" r:id="rId5"/>
    <p:sldId id="259" r:id="rId6"/>
    <p:sldId id="257" r:id="rId7"/>
    <p:sldId id="263" r:id="rId8"/>
    <p:sldId id="261" r:id="rId9"/>
    <p:sldId id="267" r:id="rId10"/>
    <p:sldId id="262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</p:sldIdLst>
  <p:sldSz cx="9144000" cy="6858000" type="screen4x3"/>
  <p:notesSz cx="10234613" cy="7099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38" autoAdjust="0"/>
    <p:restoredTop sz="95794" autoAdjust="0"/>
  </p:normalViewPr>
  <p:slideViewPr>
    <p:cSldViewPr>
      <p:cViewPr varScale="1">
        <p:scale>
          <a:sx n="111" d="100"/>
          <a:sy n="111" d="100"/>
        </p:scale>
        <p:origin x="204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4" d="100"/>
        <a:sy n="6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434999" cy="354681"/>
          </a:xfrm>
          <a:prstGeom prst="rect">
            <a:avLst/>
          </a:prstGeom>
        </p:spPr>
        <p:txBody>
          <a:bodyPr vert="horz" lIns="97291" tIns="48646" rIns="97291" bIns="486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797245" y="1"/>
            <a:ext cx="4434999" cy="354681"/>
          </a:xfrm>
          <a:prstGeom prst="rect">
            <a:avLst/>
          </a:prstGeom>
        </p:spPr>
        <p:txBody>
          <a:bodyPr vert="horz" lIns="97291" tIns="48646" rIns="97291" bIns="48646" rtlCol="0"/>
          <a:lstStyle>
            <a:lvl1pPr algn="r">
              <a:defRPr sz="1200"/>
            </a:lvl1pPr>
          </a:lstStyle>
          <a:p>
            <a:fld id="{354E3BBD-4505-4A07-92C2-CE58E8BF570C}" type="datetimeFigureOut">
              <a:rPr lang="en-US" smtClean="0"/>
              <a:pPr/>
              <a:t>12/12/23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3487"/>
            <a:ext cx="4434999" cy="354680"/>
          </a:xfrm>
          <a:prstGeom prst="rect">
            <a:avLst/>
          </a:prstGeom>
        </p:spPr>
        <p:txBody>
          <a:bodyPr vert="horz" lIns="97291" tIns="48646" rIns="97291" bIns="486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97245" y="6743487"/>
            <a:ext cx="4434999" cy="354680"/>
          </a:xfrm>
          <a:prstGeom prst="rect">
            <a:avLst/>
          </a:prstGeom>
        </p:spPr>
        <p:txBody>
          <a:bodyPr vert="horz" lIns="97291" tIns="48646" rIns="97291" bIns="48646" rtlCol="0" anchor="b"/>
          <a:lstStyle>
            <a:lvl1pPr algn="r">
              <a:defRPr sz="1200"/>
            </a:lvl1pPr>
          </a:lstStyle>
          <a:p>
            <a:fld id="{98C42F61-6153-40CB-8281-E7C4EC339B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6540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434999" cy="354965"/>
          </a:xfrm>
          <a:prstGeom prst="rect">
            <a:avLst/>
          </a:prstGeom>
        </p:spPr>
        <p:txBody>
          <a:bodyPr vert="horz" lIns="97291" tIns="48646" rIns="97291" bIns="486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7245" y="1"/>
            <a:ext cx="4434999" cy="354965"/>
          </a:xfrm>
          <a:prstGeom prst="rect">
            <a:avLst/>
          </a:prstGeom>
        </p:spPr>
        <p:txBody>
          <a:bodyPr vert="horz" lIns="97291" tIns="48646" rIns="97291" bIns="48646" rtlCol="0"/>
          <a:lstStyle>
            <a:lvl1pPr algn="r">
              <a:defRPr sz="1200"/>
            </a:lvl1pPr>
          </a:lstStyle>
          <a:p>
            <a:fld id="{97B29126-2A5B-4FC6-AA6B-3E08C113BA7A}" type="datetimeFigureOut">
              <a:rPr lang="en-US" smtClean="0"/>
              <a:pPr/>
              <a:t>12/12/23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3275" y="530225"/>
            <a:ext cx="3548063" cy="26622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7291" tIns="48646" rIns="97291" bIns="4864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3462" y="3372169"/>
            <a:ext cx="8187690" cy="3194685"/>
          </a:xfrm>
          <a:prstGeom prst="rect">
            <a:avLst/>
          </a:prstGeom>
        </p:spPr>
        <p:txBody>
          <a:bodyPr vert="horz" lIns="97291" tIns="48646" rIns="97291" bIns="4864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3103"/>
            <a:ext cx="4434999" cy="354965"/>
          </a:xfrm>
          <a:prstGeom prst="rect">
            <a:avLst/>
          </a:prstGeom>
        </p:spPr>
        <p:txBody>
          <a:bodyPr vert="horz" lIns="97291" tIns="48646" rIns="97291" bIns="486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7245" y="6743103"/>
            <a:ext cx="4434999" cy="354965"/>
          </a:xfrm>
          <a:prstGeom prst="rect">
            <a:avLst/>
          </a:prstGeom>
        </p:spPr>
        <p:txBody>
          <a:bodyPr vert="horz" lIns="97291" tIns="48646" rIns="97291" bIns="48646" rtlCol="0" anchor="b"/>
          <a:lstStyle>
            <a:lvl1pPr algn="r">
              <a:defRPr sz="1200"/>
            </a:lvl1pPr>
          </a:lstStyle>
          <a:p>
            <a:fld id="{5B700FF6-04DF-437B-9FA8-C8A9B040E5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113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00FF6-04DF-437B-9FA8-C8A9B040E51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00FF6-04DF-437B-9FA8-C8A9B040E51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5F8CAB9-029A-45CD-A060-6BFA74EC6DF4}" type="datetime1">
              <a:rPr lang="en-US" smtClean="0"/>
              <a:pPr/>
              <a:t>12/12/23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3864-060D-48FD-8EB4-2A09514A8B46}" type="datetime1">
              <a:rPr lang="en-US" smtClean="0"/>
              <a:pPr/>
              <a:t>12/12/23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BEFD3-A66F-4AB4-97C8-3B6FA9D5979C}" type="datetime1">
              <a:rPr lang="en-US" smtClean="0"/>
              <a:pPr/>
              <a:t>12/12/23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BCE1B-567B-4F3A-8176-21B6AF626E6B}" type="datetime1">
              <a:rPr lang="en-US" smtClean="0"/>
              <a:pPr/>
              <a:t>12/12/23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E68A5-E89C-4753-91E5-EE753E37D86B}" type="datetime1">
              <a:rPr lang="en-US" smtClean="0"/>
              <a:pPr/>
              <a:t>12/12/23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00151-BAA2-4174-80D1-1F9740BA8CA8}" type="datetime1">
              <a:rPr lang="en-US" smtClean="0"/>
              <a:pPr/>
              <a:t>12/12/23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285C-BCD5-4B16-BF0D-B6A37F846147}" type="datetime1">
              <a:rPr lang="en-US" smtClean="0"/>
              <a:pPr/>
              <a:t>12/12/23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65064-84A6-4706-A672-B1B2066102B8}" type="datetime1">
              <a:rPr lang="en-US" smtClean="0"/>
              <a:pPr/>
              <a:t>12/12/23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CAC11-FEDE-4C3F-83B2-CF7CF4C5590C}" type="datetime1">
              <a:rPr lang="en-US" smtClean="0"/>
              <a:pPr/>
              <a:t>12/12/23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FBDA3599-7E88-436A-854A-5AA9B088C941}" type="datetime1">
              <a:rPr lang="en-US" smtClean="0"/>
              <a:pPr/>
              <a:t>12/12/23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8B8AAE8-2F5B-4CD0-B095-7372D0CC18F8}" type="datetime1">
              <a:rPr lang="en-US" smtClean="0"/>
              <a:pPr/>
              <a:t>12/12/23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fld id="{50AD41DA-E0B1-4256-9C7F-53A9F18E38A6}" type="datetime1">
              <a:rPr lang="en-US" smtClean="0"/>
              <a:pPr algn="r" eaLnBrk="1" latinLnBrk="0" hangingPunct="1"/>
              <a:t>12/12/23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RISET OPERASIONAL</a:t>
            </a:r>
            <a:b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sz="27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Pertemuan</a:t>
            </a:r>
            <a:r>
              <a:rPr sz="2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Ke-1</a:t>
            </a:r>
            <a:r>
              <a:rPr lang="en-US" sz="2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</a:t>
            </a:r>
            <a:r>
              <a:rPr lang="en-US" sz="27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Gambaran</a:t>
            </a:r>
            <a:r>
              <a:rPr lang="en-US" sz="2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7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Umum</a:t>
            </a:r>
            <a:r>
              <a:rPr lang="en-US" sz="2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7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Riset</a:t>
            </a:r>
            <a:r>
              <a:rPr lang="en-US" sz="2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7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Operasi</a:t>
            </a:r>
            <a:r>
              <a:rPr lang="en-US" sz="2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295400" y="3500438"/>
            <a:ext cx="6400800" cy="1600200"/>
          </a:xfrm>
        </p:spPr>
        <p:txBody>
          <a:bodyPr>
            <a:normAutofit/>
          </a:bodyPr>
          <a:lstStyle/>
          <a:p>
            <a:r>
              <a:rPr lang="id-ID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Sufa’atin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., S.T., </a:t>
            </a:r>
            <a:r>
              <a:rPr lang="en-US" sz="1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M.Kom</a:t>
            </a:r>
            <a:endParaRPr lang="en-US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id-ID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Program Studi </a:t>
            </a:r>
            <a:r>
              <a:rPr lang="en-US" sz="1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Teknik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Informatika</a:t>
            </a:r>
            <a:endParaRPr lang="en-US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Universitas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Komputer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Indonesia</a:t>
            </a:r>
          </a:p>
          <a:p>
            <a:endParaRPr lang="en-US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1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00034" y="1071546"/>
            <a:ext cx="8186766" cy="1643074"/>
          </a:xfrm>
        </p:spPr>
        <p:txBody>
          <a:bodyPr>
            <a:noAutofit/>
          </a:bodyPr>
          <a:lstStyle/>
          <a:p>
            <a:r>
              <a:rPr lang="nb-NO" sz="2300" dirty="0">
                <a:latin typeface="Arial" pitchFamily="34" charset="0"/>
                <a:cs typeface="Arial" pitchFamily="34" charset="0"/>
              </a:rPr>
              <a:t>Nilai Akhir (NA) :</a:t>
            </a:r>
          </a:p>
          <a:p>
            <a:pPr>
              <a:buNone/>
            </a:pPr>
            <a:r>
              <a:rPr lang="nb-NO" sz="2300" dirty="0">
                <a:latin typeface="Arial" pitchFamily="34" charset="0"/>
                <a:cs typeface="Arial" pitchFamily="34" charset="0"/>
              </a:rPr>
              <a:t>	</a:t>
            </a:r>
            <a:r>
              <a:rPr lang="id-ID" sz="2300" dirty="0">
                <a:latin typeface="Arial" pitchFamily="34" charset="0"/>
                <a:cs typeface="Arial" pitchFamily="34" charset="0"/>
              </a:rPr>
              <a:t>20</a:t>
            </a:r>
            <a:r>
              <a:rPr lang="nb-NO" sz="2300" dirty="0">
                <a:latin typeface="Arial" pitchFamily="34" charset="0"/>
                <a:cs typeface="Arial" pitchFamily="34" charset="0"/>
              </a:rPr>
              <a:t>% Tuga</a:t>
            </a:r>
            <a:r>
              <a:rPr lang="id-ID" sz="2300" dirty="0">
                <a:latin typeface="Arial" pitchFamily="34" charset="0"/>
                <a:cs typeface="Arial" pitchFamily="34" charset="0"/>
              </a:rPr>
              <a:t>s + 20% </a:t>
            </a:r>
            <a:r>
              <a:rPr lang="nb-NO" sz="2300" dirty="0">
                <a:latin typeface="Arial" pitchFamily="34" charset="0"/>
                <a:cs typeface="Arial" pitchFamily="34" charset="0"/>
              </a:rPr>
              <a:t>Quiz + 10% Kehadiran + </a:t>
            </a:r>
            <a:r>
              <a:rPr lang="id-ID" sz="2300" dirty="0">
                <a:latin typeface="Arial" pitchFamily="34" charset="0"/>
                <a:cs typeface="Arial" pitchFamily="34" charset="0"/>
              </a:rPr>
              <a:t>20</a:t>
            </a:r>
            <a:r>
              <a:rPr lang="nb-NO" sz="2300" dirty="0">
                <a:latin typeface="Arial" pitchFamily="34" charset="0"/>
                <a:cs typeface="Arial" pitchFamily="34" charset="0"/>
              </a:rPr>
              <a:t>% UTS + 3</a:t>
            </a:r>
            <a:r>
              <a:rPr lang="id-ID" sz="2300" dirty="0">
                <a:latin typeface="Arial" pitchFamily="34" charset="0"/>
                <a:cs typeface="Arial" pitchFamily="34" charset="0"/>
              </a:rPr>
              <a:t>0</a:t>
            </a:r>
            <a:r>
              <a:rPr lang="nb-NO" sz="2300" dirty="0">
                <a:latin typeface="Arial" pitchFamily="34" charset="0"/>
                <a:cs typeface="Arial" pitchFamily="34" charset="0"/>
              </a:rPr>
              <a:t>% UAS</a:t>
            </a:r>
            <a:endParaRPr lang="id-ID" sz="23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nb-NO" sz="2300" dirty="0">
              <a:latin typeface="Arial" pitchFamily="34" charset="0"/>
              <a:cs typeface="Arial" pitchFamily="34" charset="0"/>
            </a:endParaRPr>
          </a:p>
          <a:p>
            <a:r>
              <a:rPr lang="en-US" sz="2300" dirty="0" err="1">
                <a:latin typeface="Arial" pitchFamily="34" charset="0"/>
                <a:cs typeface="Arial" pitchFamily="34" charset="0"/>
              </a:rPr>
              <a:t>Skala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Penilaian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:</a:t>
            </a:r>
          </a:p>
          <a:p>
            <a:endParaRPr lang="en-US" sz="23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10</a:t>
            </a:fld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6908"/>
          </a:xfrm>
        </p:spPr>
        <p:txBody>
          <a:bodyPr>
            <a:normAutofit/>
          </a:bodyPr>
          <a:lstStyle/>
          <a:p>
            <a:r>
              <a:rPr lang="en-US" sz="3600" b="1" dirty="0" err="1"/>
              <a:t>Sistematika</a:t>
            </a:r>
            <a:r>
              <a:rPr lang="en-US" sz="3600" b="1" dirty="0"/>
              <a:t> </a:t>
            </a:r>
            <a:r>
              <a:rPr lang="en-US" sz="3600" b="1" dirty="0" err="1"/>
              <a:t>Penilaian</a:t>
            </a:r>
            <a:endParaRPr lang="en-US" sz="3600" b="1" dirty="0"/>
          </a:p>
        </p:txBody>
      </p:sp>
      <p:graphicFrame>
        <p:nvGraphicFramePr>
          <p:cNvPr id="5" name="Group 76"/>
          <p:cNvGraphicFramePr>
            <a:graphicFrameLocks/>
          </p:cNvGraphicFramePr>
          <p:nvPr/>
        </p:nvGraphicFramePr>
        <p:xfrm>
          <a:off x="2285983" y="3271834"/>
          <a:ext cx="4214843" cy="2746375"/>
        </p:xfrm>
        <a:graphic>
          <a:graphicData uri="http://schemas.openxmlformats.org/drawingml/2006/table">
            <a:tbl>
              <a:tblPr/>
              <a:tblGrid>
                <a:gridCol w="1500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4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INDEKS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NILAI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AKHIR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</a:t>
                      </a:r>
                      <a:r>
                        <a:rPr kumimoji="0" lang="nb-NO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nb-NO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</a:t>
                      </a:r>
                      <a:r>
                        <a:rPr kumimoji="0" lang="nb-NO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NA </a:t>
                      </a:r>
                      <a:r>
                        <a:rPr kumimoji="0" lang="nb-NO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</a:t>
                      </a:r>
                      <a:r>
                        <a:rPr kumimoji="0" lang="nb-NO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100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r>
                        <a:rPr kumimoji="0" lang="id-ID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r>
                        <a:rPr kumimoji="0" lang="nb-NO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nb-NO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</a:t>
                      </a:r>
                      <a:r>
                        <a:rPr kumimoji="0" lang="nb-NO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NA </a:t>
                      </a:r>
                      <a:r>
                        <a:rPr kumimoji="0" lang="id-ID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</a:t>
                      </a:r>
                      <a:r>
                        <a:rPr kumimoji="0" lang="nb-NO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8</a:t>
                      </a:r>
                      <a:r>
                        <a:rPr kumimoji="0" lang="id-ID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r>
                        <a:rPr kumimoji="0" lang="id-ID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nb-NO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nb-NO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</a:t>
                      </a:r>
                      <a:r>
                        <a:rPr kumimoji="0" lang="nb-NO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NA </a:t>
                      </a:r>
                      <a:r>
                        <a:rPr kumimoji="0" lang="id-ID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</a:t>
                      </a:r>
                      <a:r>
                        <a:rPr kumimoji="0" lang="nb-NO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6</a:t>
                      </a:r>
                      <a:r>
                        <a:rPr kumimoji="0" lang="id-ID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</a:t>
                      </a:r>
                      <a:r>
                        <a:rPr kumimoji="0" lang="nb-NO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nb-NO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</a:t>
                      </a:r>
                      <a:r>
                        <a:rPr kumimoji="0" lang="nb-NO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NA </a:t>
                      </a:r>
                      <a:r>
                        <a:rPr kumimoji="0" lang="id-ID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</a:t>
                      </a:r>
                      <a:r>
                        <a:rPr kumimoji="0" lang="nb-NO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5</a:t>
                      </a:r>
                      <a:r>
                        <a:rPr kumimoji="0" lang="id-ID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0 </a:t>
                      </a:r>
                      <a:r>
                        <a:rPr kumimoji="0" lang="nb-NO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</a:t>
                      </a:r>
                      <a:r>
                        <a:rPr kumimoji="0" lang="nb-NO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NA </a:t>
                      </a:r>
                      <a:r>
                        <a:rPr kumimoji="0" lang="id-ID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</a:t>
                      </a:r>
                      <a:r>
                        <a:rPr kumimoji="0" lang="nb-NO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id-ID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42910" y="500043"/>
            <a:ext cx="7772400" cy="785818"/>
          </a:xfrm>
        </p:spPr>
        <p:txBody>
          <a:bodyPr>
            <a:normAutofit/>
          </a:bodyPr>
          <a:lstStyle/>
          <a:p>
            <a:pPr algn="ctr"/>
            <a:r>
              <a:rPr sz="2800"/>
              <a:t>Deskripsi Mata Kuliah</a:t>
            </a:r>
            <a:endParaRPr lang="en-US" sz="220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71472" y="1285860"/>
            <a:ext cx="8286808" cy="4929222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id-ID" sz="2800" dirty="0">
                <a:solidFill>
                  <a:schemeClr val="tx1"/>
                </a:solidFill>
              </a:rPr>
              <a:t>Membahas teknik-teknik riset operasi yang digunakan sebagai dasar pengambilan       keputusan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id-ID" sz="2800" dirty="0">
                <a:solidFill>
                  <a:schemeClr val="tx1"/>
                </a:solidFill>
              </a:rPr>
              <a:t>Konsep dasar ilmu matematika (himpunan, bilangan,persamaan,pertidaksamaan, fungsi)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id-ID" sz="2800" dirty="0">
                <a:solidFill>
                  <a:schemeClr val="tx1"/>
                </a:solidFill>
              </a:rPr>
              <a:t>Aljabar Linear (matriks,vektor, Gauss)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id-ID" sz="2800" dirty="0">
                <a:solidFill>
                  <a:schemeClr val="tx1"/>
                </a:solidFill>
              </a:rPr>
              <a:t>Matematika Diskrit (logika dan graf) </a:t>
            </a:r>
          </a:p>
          <a:p>
            <a:pPr algn="just"/>
            <a:endParaRPr lang="en-US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11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644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42910" y="500043"/>
            <a:ext cx="7772400" cy="785818"/>
          </a:xfrm>
        </p:spPr>
        <p:txBody>
          <a:bodyPr>
            <a:normAutofit/>
          </a:bodyPr>
          <a:lstStyle/>
          <a:p>
            <a:pPr algn="ctr"/>
            <a:r>
              <a:rPr sz="2800"/>
              <a:t>Tool Yang Digunakan </a:t>
            </a:r>
            <a:endParaRPr lang="en-US" sz="220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71472" y="1285860"/>
            <a:ext cx="8286808" cy="4929222"/>
          </a:xfrm>
        </p:spPr>
        <p:txBody>
          <a:bodyPr>
            <a:norm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id-ID" sz="2800" dirty="0">
                <a:solidFill>
                  <a:schemeClr val="tx1"/>
                </a:solidFill>
              </a:rPr>
              <a:t>Kalkulator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d-ID" sz="2800" dirty="0">
                <a:solidFill>
                  <a:schemeClr val="tx1"/>
                </a:solidFill>
              </a:rPr>
              <a:t>Software yang sudah ada WinQSB, TORA,            QM For Windows, LINDO, LINGO, POM      Window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d-ID" sz="2800" dirty="0">
                <a:solidFill>
                  <a:schemeClr val="tx1"/>
                </a:solidFill>
              </a:rPr>
              <a:t>Excel dengan bantuan Solver  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d-ID" sz="2800" dirty="0">
                <a:solidFill>
                  <a:schemeClr val="tx1"/>
                </a:solidFill>
              </a:rPr>
              <a:t>Menggunakan bahasa pemrograman (Pascal, Visual Basic, C++)</a:t>
            </a:r>
          </a:p>
          <a:p>
            <a:pPr algn="just"/>
            <a:endParaRPr lang="en-US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12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619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42910" y="500043"/>
            <a:ext cx="7772400" cy="785818"/>
          </a:xfrm>
        </p:spPr>
        <p:txBody>
          <a:bodyPr>
            <a:normAutofit/>
          </a:bodyPr>
          <a:lstStyle/>
          <a:p>
            <a:pPr algn="ctr"/>
            <a:r>
              <a:rPr sz="2800"/>
              <a:t>Pengenalan Riset Operasional</a:t>
            </a:r>
            <a:endParaRPr lang="en-US" sz="220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71472" y="1285860"/>
            <a:ext cx="8286808" cy="4929222"/>
          </a:xfrm>
        </p:spPr>
        <p:txBody>
          <a:bodyPr>
            <a:normAutofit/>
          </a:bodyPr>
          <a:lstStyle/>
          <a:p>
            <a:pPr marL="514350" indent="-514350" algn="just"/>
            <a:r>
              <a:rPr lang="id-ID" sz="2800" dirty="0">
                <a:solidFill>
                  <a:schemeClr val="tx1"/>
                </a:solidFill>
              </a:rPr>
              <a:t>	A</a:t>
            </a:r>
            <a:r>
              <a:rPr lang="en-US" sz="2800" dirty="0" err="1">
                <a:solidFill>
                  <a:schemeClr val="tx1"/>
                </a:solidFill>
              </a:rPr>
              <a:t>plikasi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dari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suatu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metode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untuk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id-ID" sz="2800" dirty="0">
                <a:solidFill>
                  <a:schemeClr val="tx1"/>
                </a:solidFill>
              </a:rPr>
              <a:t>menetap-kan arah tindakan terbaik (optimum) dari    sebuah keputusan dimana ada keterbatasan dalam sumber daya</a:t>
            </a:r>
          </a:p>
          <a:p>
            <a:pPr marL="514350" indent="-514350" algn="just"/>
            <a:endParaRPr lang="id-ID" sz="2800" dirty="0">
              <a:solidFill>
                <a:schemeClr val="tx1"/>
              </a:solidFill>
            </a:endParaRPr>
          </a:p>
          <a:p>
            <a:pPr marL="514350" indent="-514350" algn="just"/>
            <a:r>
              <a:rPr lang="id-ID" sz="2800" dirty="0">
                <a:solidFill>
                  <a:schemeClr val="tx1"/>
                </a:solidFill>
              </a:rPr>
              <a:t>Tugas 1 :</a:t>
            </a:r>
          </a:p>
          <a:p>
            <a:pPr marL="514350" indent="-514350" algn="just"/>
            <a:r>
              <a:rPr lang="id-ID" sz="3200" dirty="0">
                <a:solidFill>
                  <a:schemeClr val="tx1"/>
                </a:solidFill>
              </a:rPr>
              <a:t>	Carilah pengertian dari Riset Operasi</a:t>
            </a:r>
          </a:p>
          <a:p>
            <a:pPr marL="342900" indent="-342900" algn="just">
              <a:buFont typeface="+mj-lt"/>
              <a:buAutoNum type="arabicPeriod"/>
            </a:pPr>
            <a:endParaRPr lang="en-US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13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300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42910" y="500043"/>
            <a:ext cx="7772400" cy="785818"/>
          </a:xfrm>
        </p:spPr>
        <p:txBody>
          <a:bodyPr>
            <a:normAutofit/>
          </a:bodyPr>
          <a:lstStyle/>
          <a:p>
            <a:pPr algn="ctr"/>
            <a:r>
              <a:rPr sz="2800"/>
              <a:t>Contoh Riset Operasional</a:t>
            </a:r>
            <a:endParaRPr lang="en-US" sz="220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71472" y="1285860"/>
            <a:ext cx="8286808" cy="4929222"/>
          </a:xfrm>
        </p:spPr>
        <p:txBody>
          <a:bodyPr>
            <a:normAutofit fontScale="925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id-ID" sz="2800" dirty="0">
                <a:solidFill>
                  <a:schemeClr val="tx1"/>
                </a:solidFill>
              </a:rPr>
              <a:t>Keterbatasan bahan baku pembuatan barang     yang dikaitkan dengan keuntungan yang ingin     dimaksimalkan/biaya yang ingin diminimalkan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id-ID" sz="2800" dirty="0">
                <a:solidFill>
                  <a:schemeClr val="tx1"/>
                </a:solidFill>
              </a:rPr>
              <a:t>Perusahaan listrik negara ingin mengkonstruksi   lintasan/jalur distribusi listrik dari konsumen ke  konsumen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id-ID" sz="2800" dirty="0">
                <a:solidFill>
                  <a:schemeClr val="tx1"/>
                </a:solidFill>
              </a:rPr>
              <a:t>Keterbatasan tempat penyimpanan dapat        menampung produk-produk yang dihasilkan     pabrik sehingga biaya yang digunakan minimal dan penggunaan gudang maksimal</a:t>
            </a:r>
          </a:p>
          <a:p>
            <a:pPr marL="342900" indent="-342900" algn="just">
              <a:buFont typeface="+mj-lt"/>
              <a:buAutoNum type="arabicPeriod"/>
            </a:pPr>
            <a:endParaRPr lang="en-US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14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226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42910" y="500043"/>
            <a:ext cx="7772400" cy="785818"/>
          </a:xfrm>
        </p:spPr>
        <p:txBody>
          <a:bodyPr>
            <a:normAutofit/>
          </a:bodyPr>
          <a:lstStyle/>
          <a:p>
            <a:pPr algn="ctr"/>
            <a:r>
              <a:rPr sz="2800"/>
              <a:t>Perkembangan  Riset Operasional</a:t>
            </a:r>
            <a:endParaRPr lang="en-US" sz="220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71472" y="1285860"/>
            <a:ext cx="8286808" cy="4929222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id-ID" sz="2800" dirty="0">
                <a:solidFill>
                  <a:schemeClr val="tx1"/>
                </a:solidFill>
              </a:rPr>
              <a:t>Dimulai pada masa perang dunia II di     Inggris (mengalokasikan perlengkapan   senjata yang terbatas)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id-ID" sz="2800" dirty="0">
                <a:solidFill>
                  <a:schemeClr val="tx1"/>
                </a:solidFill>
              </a:rPr>
              <a:t>Memasukkan ilmu politik, matematika,   ekonomi, probabilitas dan statistika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id-ID" sz="2800" dirty="0">
                <a:solidFill>
                  <a:schemeClr val="tx1"/>
                </a:solidFill>
              </a:rPr>
              <a:t>RO berkembang seiring dengan perkem-bangan industri</a:t>
            </a:r>
          </a:p>
          <a:p>
            <a:pPr marL="342900" indent="-342900" algn="just">
              <a:buFont typeface="+mj-lt"/>
              <a:buAutoNum type="arabicPeriod"/>
            </a:pPr>
            <a:endParaRPr lang="en-US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15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529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42910" y="500043"/>
            <a:ext cx="7772400" cy="785818"/>
          </a:xfrm>
        </p:spPr>
        <p:txBody>
          <a:bodyPr>
            <a:normAutofit/>
          </a:bodyPr>
          <a:lstStyle/>
          <a:p>
            <a:pPr algn="ctr"/>
            <a:r>
              <a:rPr sz="2800"/>
              <a:t>Faktor Yang Kontribusi Riset Operasional</a:t>
            </a:r>
            <a:endParaRPr lang="en-US" sz="220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71472" y="1285860"/>
            <a:ext cx="8286808" cy="4929222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id-ID" sz="3200" dirty="0">
                <a:solidFill>
                  <a:schemeClr val="tx1"/>
                </a:solidFill>
              </a:rPr>
              <a:t>Perkembangan teknologi komputer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id-ID" sz="3200" dirty="0">
                <a:solidFill>
                  <a:schemeClr val="tx1"/>
                </a:solidFill>
              </a:rPr>
              <a:t>Kemajuan mendasar dlm pengembangan teknik yang ada pada RO</a:t>
            </a:r>
          </a:p>
          <a:p>
            <a:pPr marL="342900" indent="-342900" algn="just">
              <a:buFont typeface="+mj-lt"/>
              <a:buAutoNum type="arabicPeriod"/>
            </a:pPr>
            <a:endParaRPr lang="en-US" sz="3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16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017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28596" y="928670"/>
            <a:ext cx="8115328" cy="5500726"/>
          </a:xfrm>
        </p:spPr>
        <p:txBody>
          <a:bodyPr>
            <a:noAutofit/>
          </a:bodyPr>
          <a:lstStyle/>
          <a:p>
            <a:pPr algn="just"/>
            <a:r>
              <a:rPr lang="en-US" sz="2300" dirty="0" err="1">
                <a:latin typeface="Arial" pitchFamily="34" charset="0"/>
                <a:cs typeface="Arial" pitchFamily="34" charset="0"/>
              </a:rPr>
              <a:t>Akuntansi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Keuangan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:</a:t>
            </a:r>
          </a:p>
          <a:p>
            <a:pPr lvl="1" algn="just"/>
            <a:r>
              <a:rPr lang="en-US" sz="2300" dirty="0" err="1">
                <a:latin typeface="Arial" pitchFamily="34" charset="0"/>
                <a:cs typeface="Arial" pitchFamily="34" charset="0"/>
              </a:rPr>
              <a:t>Penentuan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jumlah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kelayakan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kredit</a:t>
            </a:r>
            <a:endParaRPr lang="en-US" sz="2300" dirty="0">
              <a:latin typeface="Arial" pitchFamily="34" charset="0"/>
              <a:cs typeface="Arial" pitchFamily="34" charset="0"/>
            </a:endParaRPr>
          </a:p>
          <a:p>
            <a:pPr lvl="1" algn="just"/>
            <a:r>
              <a:rPr lang="en-US" sz="2300" dirty="0" err="1">
                <a:latin typeface="Arial" pitchFamily="34" charset="0"/>
                <a:cs typeface="Arial" pitchFamily="34" charset="0"/>
              </a:rPr>
              <a:t>Alokasi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modal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investasi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berbagai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alternatif</a:t>
            </a:r>
            <a:endParaRPr lang="en-US" sz="2300" dirty="0">
              <a:latin typeface="Arial" pitchFamily="34" charset="0"/>
              <a:cs typeface="Arial" pitchFamily="34" charset="0"/>
            </a:endParaRPr>
          </a:p>
          <a:p>
            <a:pPr lvl="1" algn="just"/>
            <a:r>
              <a:rPr lang="en-US" sz="2300" dirty="0" err="1">
                <a:latin typeface="Arial" pitchFamily="34" charset="0"/>
                <a:cs typeface="Arial" pitchFamily="34" charset="0"/>
              </a:rPr>
              <a:t>Peningkatan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efektivitas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akuntansi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biaya</a:t>
            </a:r>
            <a:endParaRPr lang="en-US" sz="2300" dirty="0">
              <a:latin typeface="Arial" pitchFamily="34" charset="0"/>
              <a:cs typeface="Arial" pitchFamily="34" charset="0"/>
            </a:endParaRPr>
          </a:p>
          <a:p>
            <a:pPr lvl="1" algn="just"/>
            <a:r>
              <a:rPr lang="en-US" sz="2300" dirty="0" err="1">
                <a:latin typeface="Arial" pitchFamily="34" charset="0"/>
                <a:cs typeface="Arial" pitchFamily="34" charset="0"/>
              </a:rPr>
              <a:t>Penugasan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tim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audit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efektif</a:t>
            </a:r>
            <a:endParaRPr lang="en-US" sz="23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300" dirty="0" err="1">
                <a:latin typeface="Arial" pitchFamily="34" charset="0"/>
                <a:cs typeface="Arial" pitchFamily="34" charset="0"/>
              </a:rPr>
              <a:t>Pemasaran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:</a:t>
            </a:r>
          </a:p>
          <a:p>
            <a:pPr lvl="1" algn="just"/>
            <a:r>
              <a:rPr lang="en-US" sz="2300" dirty="0" err="1">
                <a:latin typeface="Arial" pitchFamily="34" charset="0"/>
                <a:cs typeface="Arial" pitchFamily="34" charset="0"/>
              </a:rPr>
              <a:t>Penentuan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kombinasi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produk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terbaik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berdasarkan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permintaan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pasar</a:t>
            </a:r>
            <a:endParaRPr lang="en-US" sz="2300" dirty="0">
              <a:latin typeface="Arial" pitchFamily="34" charset="0"/>
              <a:cs typeface="Arial" pitchFamily="34" charset="0"/>
            </a:endParaRPr>
          </a:p>
          <a:p>
            <a:pPr lvl="1" algn="just"/>
            <a:r>
              <a:rPr lang="en-US" sz="2300" dirty="0" err="1">
                <a:latin typeface="Arial" pitchFamily="34" charset="0"/>
                <a:cs typeface="Arial" pitchFamily="34" charset="0"/>
              </a:rPr>
              <a:t>Alokasi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iklan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di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berbagai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media</a:t>
            </a:r>
          </a:p>
          <a:p>
            <a:pPr lvl="1" algn="just"/>
            <a:r>
              <a:rPr lang="en-US" sz="2300" dirty="0" err="1">
                <a:latin typeface="Arial" pitchFamily="34" charset="0"/>
                <a:cs typeface="Arial" pitchFamily="34" charset="0"/>
              </a:rPr>
              <a:t>Penugasan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tenaga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penjual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ke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wilayah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pemasaran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efektif</a:t>
            </a:r>
            <a:endParaRPr lang="en-US" sz="2300" dirty="0">
              <a:latin typeface="Arial" pitchFamily="34" charset="0"/>
              <a:cs typeface="Arial" pitchFamily="34" charset="0"/>
            </a:endParaRPr>
          </a:p>
          <a:p>
            <a:pPr lvl="1" algn="just"/>
            <a:r>
              <a:rPr lang="en-US" sz="2300" dirty="0" err="1">
                <a:latin typeface="Arial" pitchFamily="34" charset="0"/>
                <a:cs typeface="Arial" pitchFamily="34" charset="0"/>
              </a:rPr>
              <a:t>Penempatan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lokasi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gudang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meminimumkan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biaya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distribusi</a:t>
            </a:r>
            <a:endParaRPr lang="en-US" sz="2300" dirty="0">
              <a:latin typeface="Arial" pitchFamily="34" charset="0"/>
              <a:cs typeface="Arial" pitchFamily="34" charset="0"/>
            </a:endParaRPr>
          </a:p>
          <a:p>
            <a:pPr lvl="1" algn="just"/>
            <a:r>
              <a:rPr lang="en-US" sz="2300" dirty="0" err="1">
                <a:latin typeface="Arial" pitchFamily="34" charset="0"/>
                <a:cs typeface="Arial" pitchFamily="34" charset="0"/>
              </a:rPr>
              <a:t>Evaluasi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kekuatan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pasar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strategi</a:t>
            </a:r>
            <a:endParaRPr lang="en-US" sz="23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17</a:t>
            </a:fld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74638"/>
            <a:ext cx="8186766" cy="582594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chemeClr val="tx1"/>
                </a:solidFill>
              </a:rPr>
              <a:t>Penerapan</a:t>
            </a:r>
            <a:r>
              <a:rPr lang="en-US" b="1" dirty="0">
                <a:solidFill>
                  <a:schemeClr val="tx1"/>
                </a:solidFill>
              </a:rPr>
              <a:t> RO (1)</a:t>
            </a:r>
          </a:p>
        </p:txBody>
      </p:sp>
    </p:spTree>
    <p:extLst>
      <p:ext uri="{BB962C8B-B14F-4D97-AF65-F5344CB8AC3E}">
        <p14:creationId xmlns:p14="http://schemas.microsoft.com/office/powerpoint/2010/main" val="3493023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14400" y="928670"/>
            <a:ext cx="7772400" cy="5500726"/>
          </a:xfrm>
        </p:spPr>
        <p:txBody>
          <a:bodyPr>
            <a:normAutofit/>
          </a:bodyPr>
          <a:lstStyle/>
          <a:p>
            <a:pPr algn="just"/>
            <a:r>
              <a:rPr lang="en-US" sz="2400" dirty="0" err="1">
                <a:latin typeface="Arial" pitchFamily="34" charset="0"/>
                <a:cs typeface="Arial" pitchFamily="34" charset="0"/>
              </a:rPr>
              <a:t>Operasi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produksi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:</a:t>
            </a:r>
          </a:p>
          <a:p>
            <a:pPr lvl="1" algn="just"/>
            <a:r>
              <a:rPr lang="en-US" dirty="0" err="1">
                <a:latin typeface="Arial" pitchFamily="34" charset="0"/>
                <a:cs typeface="Arial" pitchFamily="34" charset="0"/>
              </a:rPr>
              <a:t>Penentuan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bahan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baku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paling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ekonomis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kebutuhan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pelanggan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1" algn="just"/>
            <a:r>
              <a:rPr lang="en-US" dirty="0" err="1">
                <a:latin typeface="Arial" pitchFamily="34" charset="0"/>
                <a:cs typeface="Arial" pitchFamily="34" charset="0"/>
              </a:rPr>
              <a:t>Meminimumkan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persediaan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inventori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1" algn="just"/>
            <a:r>
              <a:rPr lang="en-US" dirty="0" err="1">
                <a:latin typeface="Arial" pitchFamily="34" charset="0"/>
                <a:cs typeface="Arial" pitchFamily="34" charset="0"/>
              </a:rPr>
              <a:t>Penyeimbangan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jalur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perakitan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berbagai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jenis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operasi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1" algn="just"/>
            <a:r>
              <a:rPr lang="en-US" dirty="0" err="1">
                <a:latin typeface="Arial" pitchFamily="34" charset="0"/>
                <a:cs typeface="Arial" pitchFamily="34" charset="0"/>
              </a:rPr>
              <a:t>Peningkatan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kualitas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operasi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manufaktur</a:t>
            </a:r>
            <a:endParaRPr lang="id-ID" dirty="0">
              <a:latin typeface="Arial" pitchFamily="34" charset="0"/>
              <a:cs typeface="Arial" pitchFamily="34" charset="0"/>
            </a:endParaRPr>
          </a:p>
          <a:p>
            <a:pPr lvl="1" algn="just">
              <a:buNone/>
            </a:pPr>
            <a:endParaRPr lang="id-ID" dirty="0">
              <a:latin typeface="Arial" pitchFamily="34" charset="0"/>
              <a:cs typeface="Arial" pitchFamily="34" charset="0"/>
            </a:endParaRPr>
          </a:p>
          <a:p>
            <a:pPr lvl="1" algn="just">
              <a:buNone/>
            </a:pPr>
            <a:r>
              <a:rPr lang="id-ID" dirty="0">
                <a:latin typeface="Arial" pitchFamily="34" charset="0"/>
                <a:cs typeface="Arial" pitchFamily="34" charset="0"/>
              </a:rPr>
              <a:t>Tugas 2 :</a:t>
            </a:r>
          </a:p>
          <a:p>
            <a:pPr lvl="1" algn="just">
              <a:buNone/>
            </a:pPr>
            <a:r>
              <a:rPr lang="id-ID" dirty="0">
                <a:latin typeface="Arial" pitchFamily="34" charset="0"/>
                <a:cs typeface="Arial" pitchFamily="34" charset="0"/>
              </a:rPr>
              <a:t>Carilah Penerapan RO Dibidang lain.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18</a:t>
            </a:fld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274638"/>
            <a:ext cx="8043890" cy="582594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chemeClr val="tx1"/>
                </a:solidFill>
              </a:rPr>
              <a:t>Penerapan</a:t>
            </a:r>
            <a:r>
              <a:rPr lang="en-US" b="1" dirty="0">
                <a:solidFill>
                  <a:schemeClr val="tx1"/>
                </a:solidFill>
              </a:rPr>
              <a:t> RO (2)</a:t>
            </a:r>
          </a:p>
        </p:txBody>
      </p:sp>
    </p:spTree>
    <p:extLst>
      <p:ext uri="{BB962C8B-B14F-4D97-AF65-F5344CB8AC3E}">
        <p14:creationId xmlns:p14="http://schemas.microsoft.com/office/powerpoint/2010/main" val="135604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14283" y="928670"/>
          <a:ext cx="8715436" cy="565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16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30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8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16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1800" b="1" dirty="0">
                          <a:latin typeface="Arial" pitchFamily="34" charset="0"/>
                          <a:cs typeface="Arial" pitchFamily="34" charset="0"/>
                        </a:rPr>
                        <a:t>KASUS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b="1" dirty="0">
                          <a:latin typeface="Arial" pitchFamily="34" charset="0"/>
                          <a:cs typeface="Arial" pitchFamily="34" charset="0"/>
                        </a:rPr>
                        <a:t>MASALAH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b="1" dirty="0">
                          <a:latin typeface="Arial" pitchFamily="34" charset="0"/>
                          <a:cs typeface="Arial" pitchFamily="34" charset="0"/>
                        </a:rPr>
                        <a:t>PENGAMBIL KEPUTUSAN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b="1" dirty="0">
                          <a:latin typeface="Arial" pitchFamily="34" charset="0"/>
                          <a:cs typeface="Arial" pitchFamily="34" charset="0"/>
                        </a:rPr>
                        <a:t>TUJUAN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b="1" dirty="0">
                          <a:latin typeface="Arial" pitchFamily="34" charset="0"/>
                          <a:cs typeface="Arial" pitchFamily="34" charset="0"/>
                        </a:rPr>
                        <a:t>BATASAN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700" dirty="0">
                          <a:latin typeface="Arial" pitchFamily="34" charset="0"/>
                          <a:cs typeface="Arial" pitchFamily="34" charset="0"/>
                        </a:rPr>
                        <a:t>PT XY</a:t>
                      </a:r>
                      <a:r>
                        <a:rPr lang="id-ID" sz="1700" baseline="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700" dirty="0" err="1">
                          <a:latin typeface="Arial" pitchFamily="34" charset="0"/>
                          <a:cs typeface="Arial" pitchFamily="34" charset="0"/>
                        </a:rPr>
                        <a:t>menghasilkan</a:t>
                      </a:r>
                      <a:r>
                        <a:rPr lang="en-US" sz="1700" dirty="0">
                          <a:latin typeface="Arial" pitchFamily="34" charset="0"/>
                          <a:cs typeface="Arial" pitchFamily="34" charset="0"/>
                        </a:rPr>
                        <a:t> 10 </a:t>
                      </a:r>
                      <a:r>
                        <a:rPr lang="en-US" sz="1700" dirty="0" err="1">
                          <a:latin typeface="Arial" pitchFamily="34" charset="0"/>
                          <a:cs typeface="Arial" pitchFamily="34" charset="0"/>
                        </a:rPr>
                        <a:t>jenis</a:t>
                      </a:r>
                      <a:r>
                        <a:rPr lang="en-US" sz="17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700" dirty="0" err="1">
                          <a:latin typeface="Arial" pitchFamily="34" charset="0"/>
                          <a:cs typeface="Arial" pitchFamily="34" charset="0"/>
                        </a:rPr>
                        <a:t>produk</a:t>
                      </a:r>
                      <a:r>
                        <a:rPr lang="en-US" sz="17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700" dirty="0" err="1">
                          <a:latin typeface="Arial" pitchFamily="34" charset="0"/>
                          <a:cs typeface="Arial" pitchFamily="34" charset="0"/>
                        </a:rPr>
                        <a:t>menggunakan</a:t>
                      </a:r>
                      <a:r>
                        <a:rPr lang="en-US" sz="17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700" dirty="0" err="1">
                          <a:latin typeface="Arial" pitchFamily="34" charset="0"/>
                          <a:cs typeface="Arial" pitchFamily="34" charset="0"/>
                        </a:rPr>
                        <a:t>fasilitas</a:t>
                      </a:r>
                      <a:r>
                        <a:rPr lang="en-US" sz="17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700" dirty="0" err="1">
                          <a:latin typeface="Arial" pitchFamily="34" charset="0"/>
                          <a:cs typeface="Arial" pitchFamily="34" charset="0"/>
                        </a:rPr>
                        <a:t>produksi</a:t>
                      </a:r>
                      <a:r>
                        <a:rPr lang="en-US" sz="1700" dirty="0">
                          <a:latin typeface="Arial" pitchFamily="34" charset="0"/>
                          <a:cs typeface="Arial" pitchFamily="34" charset="0"/>
                        </a:rPr>
                        <a:t> yang </a:t>
                      </a:r>
                      <a:r>
                        <a:rPr lang="en-US" sz="1700" dirty="0" err="1">
                          <a:latin typeface="Arial" pitchFamily="34" charset="0"/>
                          <a:cs typeface="Arial" pitchFamily="34" charset="0"/>
                        </a:rPr>
                        <a:t>sama</a:t>
                      </a:r>
                      <a:r>
                        <a:rPr lang="en-US" sz="1700" dirty="0">
                          <a:latin typeface="Arial" pitchFamily="34" charset="0"/>
                          <a:cs typeface="Arial" pitchFamily="34" charset="0"/>
                        </a:rPr>
                        <a:t>. </a:t>
                      </a:r>
                      <a:r>
                        <a:rPr lang="en-US" sz="1700" dirty="0" err="1">
                          <a:latin typeface="Arial" pitchFamily="34" charset="0"/>
                          <a:cs typeface="Arial" pitchFamily="34" charset="0"/>
                        </a:rPr>
                        <a:t>Produk</a:t>
                      </a:r>
                      <a:r>
                        <a:rPr lang="en-US" sz="17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700" dirty="0" err="1">
                          <a:latin typeface="Arial" pitchFamily="34" charset="0"/>
                          <a:cs typeface="Arial" pitchFamily="34" charset="0"/>
                        </a:rPr>
                        <a:t>dihasilkan</a:t>
                      </a:r>
                      <a:r>
                        <a:rPr lang="en-US" sz="17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700" dirty="0" err="1">
                          <a:latin typeface="Arial" pitchFamily="34" charset="0"/>
                          <a:cs typeface="Arial" pitchFamily="34" charset="0"/>
                        </a:rPr>
                        <a:t>secara</a:t>
                      </a:r>
                      <a:r>
                        <a:rPr lang="en-US" sz="17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700" dirty="0" err="1">
                          <a:latin typeface="Arial" pitchFamily="34" charset="0"/>
                          <a:cs typeface="Arial" pitchFamily="34" charset="0"/>
                        </a:rPr>
                        <a:t>bergantian</a:t>
                      </a:r>
                      <a:r>
                        <a:rPr lang="en-US" sz="1700" dirty="0">
                          <a:latin typeface="Arial" pitchFamily="34" charset="0"/>
                          <a:cs typeface="Arial" pitchFamily="34" charset="0"/>
                        </a:rPr>
                        <a:t>. </a:t>
                      </a:r>
                      <a:r>
                        <a:rPr lang="en-US" sz="1700" dirty="0" err="1">
                          <a:latin typeface="Arial" pitchFamily="34" charset="0"/>
                          <a:cs typeface="Arial" pitchFamily="34" charset="0"/>
                        </a:rPr>
                        <a:t>Fasilitas</a:t>
                      </a:r>
                      <a:r>
                        <a:rPr lang="en-US" sz="17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700" dirty="0" err="1">
                          <a:latin typeface="Arial" pitchFamily="34" charset="0"/>
                          <a:cs typeface="Arial" pitchFamily="34" charset="0"/>
                        </a:rPr>
                        <a:t>dioperasikan</a:t>
                      </a:r>
                      <a:r>
                        <a:rPr lang="en-US" sz="1700" dirty="0">
                          <a:latin typeface="Arial" pitchFamily="34" charset="0"/>
                          <a:cs typeface="Arial" pitchFamily="34" charset="0"/>
                        </a:rPr>
                        <a:t> 8 jam  </a:t>
                      </a:r>
                      <a:r>
                        <a:rPr lang="en-US" sz="1700" dirty="0" err="1">
                          <a:latin typeface="Arial" pitchFamily="34" charset="0"/>
                          <a:cs typeface="Arial" pitchFamily="34" charset="0"/>
                        </a:rPr>
                        <a:t>setiap</a:t>
                      </a:r>
                      <a:r>
                        <a:rPr lang="en-US" sz="17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700" dirty="0" err="1">
                          <a:latin typeface="Arial" pitchFamily="34" charset="0"/>
                          <a:cs typeface="Arial" pitchFamily="34" charset="0"/>
                        </a:rPr>
                        <a:t>harinya</a:t>
                      </a:r>
                      <a:r>
                        <a:rPr lang="en-US" sz="17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700" dirty="0" err="1">
                          <a:latin typeface="Arial" pitchFamily="34" charset="0"/>
                          <a:cs typeface="Arial" pitchFamily="34" charset="0"/>
                        </a:rPr>
                        <a:t>dan</a:t>
                      </a:r>
                      <a:r>
                        <a:rPr lang="en-US" sz="1700" dirty="0">
                          <a:latin typeface="Arial" pitchFamily="34" charset="0"/>
                          <a:cs typeface="Arial" pitchFamily="34" charset="0"/>
                        </a:rPr>
                        <a:t> 6 </a:t>
                      </a:r>
                      <a:r>
                        <a:rPr lang="en-US" sz="1700" dirty="0" err="1">
                          <a:latin typeface="Arial" pitchFamily="34" charset="0"/>
                          <a:cs typeface="Arial" pitchFamily="34" charset="0"/>
                        </a:rPr>
                        <a:t>hari</a:t>
                      </a:r>
                      <a:r>
                        <a:rPr lang="en-US" sz="17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700" dirty="0" err="1">
                          <a:latin typeface="Arial" pitchFamily="34" charset="0"/>
                          <a:cs typeface="Arial" pitchFamily="34" charset="0"/>
                        </a:rPr>
                        <a:t>dalam</a:t>
                      </a:r>
                      <a:r>
                        <a:rPr lang="en-US" sz="17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700" dirty="0" err="1">
                          <a:latin typeface="Arial" pitchFamily="34" charset="0"/>
                          <a:cs typeface="Arial" pitchFamily="34" charset="0"/>
                        </a:rPr>
                        <a:t>seminggu</a:t>
                      </a:r>
                      <a:r>
                        <a:rPr lang="en-US" sz="1700" dirty="0">
                          <a:latin typeface="Arial" pitchFamily="34" charset="0"/>
                          <a:cs typeface="Arial" pitchFamily="34" charset="0"/>
                        </a:rPr>
                        <a:t>. </a:t>
                      </a:r>
                      <a:r>
                        <a:rPr lang="en-US" sz="1700" dirty="0" err="1">
                          <a:latin typeface="Arial" pitchFamily="34" charset="0"/>
                          <a:cs typeface="Arial" pitchFamily="34" charset="0"/>
                        </a:rPr>
                        <a:t>Setiap</a:t>
                      </a:r>
                      <a:r>
                        <a:rPr lang="en-US" sz="17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700" dirty="0" err="1">
                          <a:latin typeface="Arial" pitchFamily="34" charset="0"/>
                          <a:cs typeface="Arial" pitchFamily="34" charset="0"/>
                        </a:rPr>
                        <a:t>tanggal</a:t>
                      </a:r>
                      <a:r>
                        <a:rPr lang="en-US" sz="1700" dirty="0">
                          <a:latin typeface="Arial" pitchFamily="34" charset="0"/>
                          <a:cs typeface="Arial" pitchFamily="34" charset="0"/>
                        </a:rPr>
                        <a:t> 1, </a:t>
                      </a:r>
                      <a:r>
                        <a:rPr lang="en-US" sz="1700" dirty="0" err="1">
                          <a:latin typeface="Arial" pitchFamily="34" charset="0"/>
                          <a:cs typeface="Arial" pitchFamily="34" charset="0"/>
                        </a:rPr>
                        <a:t>fasilitas</a:t>
                      </a:r>
                      <a:r>
                        <a:rPr lang="en-US" sz="17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700" dirty="0" err="1">
                          <a:latin typeface="Arial" pitchFamily="34" charset="0"/>
                          <a:cs typeface="Arial" pitchFamily="34" charset="0"/>
                        </a:rPr>
                        <a:t>dibersihkan</a:t>
                      </a:r>
                      <a:r>
                        <a:rPr lang="en-US" sz="17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700" dirty="0" err="1">
                          <a:latin typeface="Arial" pitchFamily="34" charset="0"/>
                          <a:cs typeface="Arial" pitchFamily="34" charset="0"/>
                        </a:rPr>
                        <a:t>untuk</a:t>
                      </a:r>
                      <a:r>
                        <a:rPr lang="en-US" sz="17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700" dirty="0" err="1">
                          <a:latin typeface="Arial" pitchFamily="34" charset="0"/>
                          <a:cs typeface="Arial" pitchFamily="34" charset="0"/>
                        </a:rPr>
                        <a:t>perawatan</a:t>
                      </a:r>
                      <a:r>
                        <a:rPr lang="en-US" sz="1700" dirty="0">
                          <a:latin typeface="Arial" pitchFamily="34" charset="0"/>
                          <a:cs typeface="Arial" pitchFamily="34" charset="0"/>
                        </a:rPr>
                        <a:t>. </a:t>
                      </a:r>
                      <a:r>
                        <a:rPr lang="en-US" sz="1700" dirty="0" err="1">
                          <a:latin typeface="Arial" pitchFamily="34" charset="0"/>
                          <a:cs typeface="Arial" pitchFamily="34" charset="0"/>
                        </a:rPr>
                        <a:t>Biaya</a:t>
                      </a:r>
                      <a:r>
                        <a:rPr lang="en-US" sz="17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700" dirty="0" err="1">
                          <a:latin typeface="Arial" pitchFamily="34" charset="0"/>
                          <a:cs typeface="Arial" pitchFamily="34" charset="0"/>
                        </a:rPr>
                        <a:t>produksi</a:t>
                      </a:r>
                      <a:r>
                        <a:rPr lang="en-US" sz="17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700" dirty="0" err="1">
                          <a:latin typeface="Arial" pitchFamily="34" charset="0"/>
                          <a:cs typeface="Arial" pitchFamily="34" charset="0"/>
                        </a:rPr>
                        <a:t>setiap</a:t>
                      </a:r>
                      <a:r>
                        <a:rPr lang="en-US" sz="17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700" dirty="0" err="1">
                          <a:latin typeface="Arial" pitchFamily="34" charset="0"/>
                          <a:cs typeface="Arial" pitchFamily="34" charset="0"/>
                        </a:rPr>
                        <a:t>jenis</a:t>
                      </a:r>
                      <a:r>
                        <a:rPr lang="en-US" sz="17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700" dirty="0" err="1">
                          <a:latin typeface="Arial" pitchFamily="34" charset="0"/>
                          <a:cs typeface="Arial" pitchFamily="34" charset="0"/>
                        </a:rPr>
                        <a:t>produk</a:t>
                      </a:r>
                      <a:r>
                        <a:rPr lang="en-US" sz="17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700" dirty="0" err="1">
                          <a:latin typeface="Arial" pitchFamily="34" charset="0"/>
                          <a:cs typeface="Arial" pitchFamily="34" charset="0"/>
                        </a:rPr>
                        <a:t>berbeda</a:t>
                      </a:r>
                      <a:r>
                        <a:rPr lang="en-US" sz="1700" dirty="0"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1700" dirty="0" err="1">
                          <a:latin typeface="Arial" pitchFamily="34" charset="0"/>
                          <a:cs typeface="Arial" pitchFamily="34" charset="0"/>
                        </a:rPr>
                        <a:t>demikian</a:t>
                      </a:r>
                      <a:r>
                        <a:rPr lang="en-US" sz="1700" dirty="0">
                          <a:latin typeface="Arial" pitchFamily="34" charset="0"/>
                          <a:cs typeface="Arial" pitchFamily="34" charset="0"/>
                        </a:rPr>
                        <a:t> pula </a:t>
                      </a:r>
                      <a:r>
                        <a:rPr lang="en-US" sz="1700" dirty="0" err="1">
                          <a:latin typeface="Arial" pitchFamily="34" charset="0"/>
                          <a:cs typeface="Arial" pitchFamily="34" charset="0"/>
                        </a:rPr>
                        <a:t>harga</a:t>
                      </a:r>
                      <a:r>
                        <a:rPr lang="en-US" sz="17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700" dirty="0" err="1">
                          <a:latin typeface="Arial" pitchFamily="34" charset="0"/>
                          <a:cs typeface="Arial" pitchFamily="34" charset="0"/>
                        </a:rPr>
                        <a:t>jualnya</a:t>
                      </a:r>
                      <a:r>
                        <a:rPr lang="en-US" sz="1700" dirty="0">
                          <a:latin typeface="Arial" pitchFamily="34" charset="0"/>
                          <a:cs typeface="Arial" pitchFamily="34" charset="0"/>
                        </a:rPr>
                        <a:t>. </a:t>
                      </a:r>
                      <a:r>
                        <a:rPr lang="en-US" sz="1700" dirty="0" err="1">
                          <a:latin typeface="Arial" pitchFamily="34" charset="0"/>
                          <a:cs typeface="Arial" pitchFamily="34" charset="0"/>
                        </a:rPr>
                        <a:t>Semua</a:t>
                      </a:r>
                      <a:r>
                        <a:rPr lang="en-US" sz="17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700" dirty="0" err="1">
                          <a:latin typeface="Arial" pitchFamily="34" charset="0"/>
                          <a:cs typeface="Arial" pitchFamily="34" charset="0"/>
                        </a:rPr>
                        <a:t>produk</a:t>
                      </a:r>
                      <a:r>
                        <a:rPr lang="en-US" sz="17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700" dirty="0" err="1">
                          <a:latin typeface="Arial" pitchFamily="34" charset="0"/>
                          <a:cs typeface="Arial" pitchFamily="34" charset="0"/>
                        </a:rPr>
                        <a:t>menggunakan</a:t>
                      </a:r>
                      <a:r>
                        <a:rPr lang="en-US" sz="17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700" dirty="0" err="1">
                          <a:latin typeface="Arial" pitchFamily="34" charset="0"/>
                          <a:cs typeface="Arial" pitchFamily="34" charset="0"/>
                        </a:rPr>
                        <a:t>bahan</a:t>
                      </a:r>
                      <a:r>
                        <a:rPr lang="en-US" sz="17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700" dirty="0" err="1">
                          <a:latin typeface="Arial" pitchFamily="34" charset="0"/>
                          <a:cs typeface="Arial" pitchFamily="34" charset="0"/>
                        </a:rPr>
                        <a:t>baku</a:t>
                      </a:r>
                      <a:r>
                        <a:rPr lang="en-US" sz="1700" dirty="0">
                          <a:latin typeface="Arial" pitchFamily="34" charset="0"/>
                          <a:cs typeface="Arial" pitchFamily="34" charset="0"/>
                        </a:rPr>
                        <a:t> yang </a:t>
                      </a:r>
                      <a:r>
                        <a:rPr lang="en-US" sz="1700" dirty="0" err="1">
                          <a:latin typeface="Arial" pitchFamily="34" charset="0"/>
                          <a:cs typeface="Arial" pitchFamily="34" charset="0"/>
                        </a:rPr>
                        <a:t>hampir</a:t>
                      </a:r>
                      <a:r>
                        <a:rPr lang="en-US" sz="17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700" dirty="0" err="1">
                          <a:latin typeface="Arial" pitchFamily="34" charset="0"/>
                          <a:cs typeface="Arial" pitchFamily="34" charset="0"/>
                        </a:rPr>
                        <a:t>sama</a:t>
                      </a:r>
                      <a:r>
                        <a:rPr lang="en-US" sz="1700" dirty="0"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  <a:endParaRPr lang="id-ID" sz="1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err="1">
                          <a:latin typeface="Arial" pitchFamily="34" charset="0"/>
                          <a:cs typeface="Arial" pitchFamily="34" charset="0"/>
                        </a:rPr>
                        <a:t>Berapa</a:t>
                      </a:r>
                      <a:r>
                        <a:rPr lang="en-US" sz="1700" dirty="0">
                          <a:latin typeface="Arial" pitchFamily="34" charset="0"/>
                          <a:cs typeface="Arial" pitchFamily="34" charset="0"/>
                        </a:rPr>
                        <a:t> unit </a:t>
                      </a:r>
                      <a:r>
                        <a:rPr lang="en-US" sz="1700" dirty="0" err="1">
                          <a:latin typeface="Arial" pitchFamily="34" charset="0"/>
                          <a:cs typeface="Arial" pitchFamily="34" charset="0"/>
                        </a:rPr>
                        <a:t>masing-masing</a:t>
                      </a:r>
                      <a:r>
                        <a:rPr lang="en-US" sz="17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id-ID" sz="1700" baseline="0" dirty="0">
                          <a:latin typeface="Arial" pitchFamily="34" charset="0"/>
                          <a:cs typeface="Arial" pitchFamily="34" charset="0"/>
                        </a:rPr>
                        <a:t> jenis </a:t>
                      </a:r>
                      <a:r>
                        <a:rPr lang="en-US" sz="1700" dirty="0" err="1">
                          <a:latin typeface="Arial" pitchFamily="34" charset="0"/>
                          <a:cs typeface="Arial" pitchFamily="34" charset="0"/>
                        </a:rPr>
                        <a:t>produk</a:t>
                      </a:r>
                      <a:r>
                        <a:rPr lang="en-US" sz="17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700" dirty="0" err="1">
                          <a:latin typeface="Arial" pitchFamily="34" charset="0"/>
                          <a:cs typeface="Arial" pitchFamily="34" charset="0"/>
                        </a:rPr>
                        <a:t>dihasilkan</a:t>
                      </a:r>
                      <a:r>
                        <a:rPr lang="en-US" sz="17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700" dirty="0" err="1">
                          <a:latin typeface="Arial" pitchFamily="34" charset="0"/>
                          <a:cs typeface="Arial" pitchFamily="34" charset="0"/>
                        </a:rPr>
                        <a:t>untuk</a:t>
                      </a:r>
                      <a:r>
                        <a:rPr lang="en-US" sz="17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700" dirty="0" err="1">
                          <a:latin typeface="Arial" pitchFamily="34" charset="0"/>
                          <a:cs typeface="Arial" pitchFamily="34" charset="0"/>
                        </a:rPr>
                        <a:t>mendapatkan</a:t>
                      </a:r>
                      <a:r>
                        <a:rPr lang="en-US" sz="17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700" dirty="0" err="1">
                          <a:latin typeface="Arial" pitchFamily="34" charset="0"/>
                          <a:cs typeface="Arial" pitchFamily="34" charset="0"/>
                        </a:rPr>
                        <a:t>keuntungan</a:t>
                      </a:r>
                      <a:r>
                        <a:rPr lang="en-US" sz="17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700" dirty="0" err="1">
                          <a:latin typeface="Arial" pitchFamily="34" charset="0"/>
                          <a:cs typeface="Arial" pitchFamily="34" charset="0"/>
                        </a:rPr>
                        <a:t>maksimum</a:t>
                      </a:r>
                      <a:r>
                        <a:rPr lang="en-US" sz="1700" dirty="0">
                          <a:latin typeface="Arial" pitchFamily="34" charset="0"/>
                          <a:cs typeface="Arial" pitchFamily="34" charset="0"/>
                        </a:rPr>
                        <a:t> ?</a:t>
                      </a:r>
                      <a:endParaRPr lang="id-ID" sz="1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700" dirty="0"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lang="en-US" sz="1700" dirty="0" err="1">
                          <a:latin typeface="Arial" pitchFamily="34" charset="0"/>
                          <a:cs typeface="Arial" pitchFamily="34" charset="0"/>
                        </a:rPr>
                        <a:t>impinan</a:t>
                      </a:r>
                      <a:r>
                        <a:rPr lang="en-US" sz="17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700" dirty="0" err="1">
                          <a:latin typeface="Arial" pitchFamily="34" charset="0"/>
                          <a:cs typeface="Arial" pitchFamily="34" charset="0"/>
                        </a:rPr>
                        <a:t>perusahaan</a:t>
                      </a:r>
                      <a:endParaRPr lang="id-ID" sz="1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700" dirty="0">
                          <a:latin typeface="Arial" pitchFamily="34" charset="0"/>
                          <a:cs typeface="Arial" pitchFamily="34" charset="0"/>
                        </a:rPr>
                        <a:t>K</a:t>
                      </a:r>
                      <a:r>
                        <a:rPr lang="en-US" sz="1700" dirty="0" err="1">
                          <a:latin typeface="Arial" pitchFamily="34" charset="0"/>
                          <a:cs typeface="Arial" pitchFamily="34" charset="0"/>
                        </a:rPr>
                        <a:t>euntungan</a:t>
                      </a:r>
                      <a:r>
                        <a:rPr lang="en-US" sz="17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700" dirty="0" err="1">
                          <a:latin typeface="Arial" pitchFamily="34" charset="0"/>
                          <a:cs typeface="Arial" pitchFamily="34" charset="0"/>
                        </a:rPr>
                        <a:t>maksimum</a:t>
                      </a:r>
                      <a:endParaRPr lang="id-ID" sz="1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5250" indent="-95250">
                        <a:buFont typeface="Arial" pitchFamily="34" charset="0"/>
                        <a:buChar char="•"/>
                      </a:pPr>
                      <a:r>
                        <a:rPr lang="id-ID" sz="1700" dirty="0">
                          <a:latin typeface="Arial" pitchFamily="34" charset="0"/>
                          <a:cs typeface="Arial" pitchFamily="34" charset="0"/>
                        </a:rPr>
                        <a:t> W</a:t>
                      </a:r>
                      <a:r>
                        <a:rPr lang="en-US" sz="1700" dirty="0" err="1">
                          <a:latin typeface="Arial" pitchFamily="34" charset="0"/>
                          <a:cs typeface="Arial" pitchFamily="34" charset="0"/>
                        </a:rPr>
                        <a:t>aktu</a:t>
                      </a:r>
                      <a:r>
                        <a:rPr lang="en-US" sz="17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700" dirty="0" err="1">
                          <a:latin typeface="Arial" pitchFamily="34" charset="0"/>
                          <a:cs typeface="Arial" pitchFamily="34" charset="0"/>
                        </a:rPr>
                        <a:t>kerja</a:t>
                      </a:r>
                      <a:endParaRPr lang="id-ID" sz="1700" dirty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95250" indent="-95250">
                        <a:buFont typeface="Arial" pitchFamily="34" charset="0"/>
                        <a:buChar char="•"/>
                      </a:pPr>
                      <a:r>
                        <a:rPr lang="en-US" sz="17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id-ID" sz="1700" dirty="0"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r>
                        <a:rPr lang="en-US" sz="1700" dirty="0" err="1">
                          <a:latin typeface="Arial" pitchFamily="34" charset="0"/>
                          <a:cs typeface="Arial" pitchFamily="34" charset="0"/>
                        </a:rPr>
                        <a:t>asilitas</a:t>
                      </a:r>
                      <a:r>
                        <a:rPr lang="en-US" sz="17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700" dirty="0" err="1">
                          <a:latin typeface="Arial" pitchFamily="34" charset="0"/>
                          <a:cs typeface="Arial" pitchFamily="34" charset="0"/>
                        </a:rPr>
                        <a:t>produksi</a:t>
                      </a:r>
                      <a:endParaRPr lang="id-ID" sz="1700" dirty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95250" indent="-95250">
                        <a:buFont typeface="Arial" pitchFamily="34" charset="0"/>
                        <a:buChar char="•"/>
                      </a:pPr>
                      <a:r>
                        <a:rPr lang="id-ID" sz="1700" dirty="0">
                          <a:latin typeface="Arial" pitchFamily="34" charset="0"/>
                          <a:cs typeface="Arial" pitchFamily="34" charset="0"/>
                        </a:rPr>
                        <a:t>K</a:t>
                      </a:r>
                      <a:r>
                        <a:rPr lang="en-US" sz="1700" dirty="0" err="1">
                          <a:latin typeface="Arial" pitchFamily="34" charset="0"/>
                          <a:cs typeface="Arial" pitchFamily="34" charset="0"/>
                        </a:rPr>
                        <a:t>apasitas</a:t>
                      </a:r>
                      <a:r>
                        <a:rPr lang="en-US" sz="17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700" dirty="0" err="1">
                          <a:latin typeface="Arial" pitchFamily="34" charset="0"/>
                          <a:cs typeface="Arial" pitchFamily="34" charset="0"/>
                        </a:rPr>
                        <a:t>produksi</a:t>
                      </a:r>
                      <a:endParaRPr lang="id-ID" sz="1700" dirty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95250" indent="-95250">
                        <a:buFont typeface="Arial" pitchFamily="34" charset="0"/>
                        <a:buChar char="•"/>
                      </a:pPr>
                      <a:r>
                        <a:rPr lang="id-ID" sz="1700" dirty="0">
                          <a:latin typeface="Arial" pitchFamily="34" charset="0"/>
                          <a:cs typeface="Arial" pitchFamily="34" charset="0"/>
                        </a:rPr>
                        <a:t>J</a:t>
                      </a:r>
                      <a:r>
                        <a:rPr lang="en-US" sz="1700" dirty="0" err="1">
                          <a:latin typeface="Arial" pitchFamily="34" charset="0"/>
                          <a:cs typeface="Arial" pitchFamily="34" charset="0"/>
                        </a:rPr>
                        <a:t>umlah</a:t>
                      </a:r>
                      <a:r>
                        <a:rPr lang="en-US" sz="17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700" dirty="0" err="1">
                          <a:latin typeface="Arial" pitchFamily="34" charset="0"/>
                          <a:cs typeface="Arial" pitchFamily="34" charset="0"/>
                        </a:rPr>
                        <a:t>permintaan</a:t>
                      </a:r>
                      <a:r>
                        <a:rPr lang="en-US" sz="17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700" dirty="0" err="1">
                          <a:latin typeface="Arial" pitchFamily="34" charset="0"/>
                          <a:cs typeface="Arial" pitchFamily="34" charset="0"/>
                        </a:rPr>
                        <a:t>akan</a:t>
                      </a:r>
                      <a:r>
                        <a:rPr lang="en-US" sz="17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700" dirty="0" err="1">
                          <a:latin typeface="Arial" pitchFamily="34" charset="0"/>
                          <a:cs typeface="Arial" pitchFamily="34" charset="0"/>
                        </a:rPr>
                        <a:t>produk</a:t>
                      </a:r>
                      <a:endParaRPr lang="id-ID" sz="1700" dirty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95250" indent="-95250">
                        <a:buFont typeface="Arial" pitchFamily="34" charset="0"/>
                        <a:buChar char="•"/>
                      </a:pPr>
                      <a:r>
                        <a:rPr lang="id-ID" sz="1700" dirty="0"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  <a:r>
                        <a:rPr lang="en-US" sz="1700" dirty="0">
                          <a:latin typeface="Arial" pitchFamily="34" charset="0"/>
                          <a:cs typeface="Arial" pitchFamily="34" charset="0"/>
                        </a:rPr>
                        <a:t>ll.</a:t>
                      </a:r>
                      <a:endParaRPr lang="id-ID" sz="1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19</a:t>
            </a:fld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186766" cy="654032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chemeClr val="tx1"/>
                </a:solidFill>
              </a:rPr>
              <a:t>Contoh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Kasus</a:t>
            </a:r>
            <a:r>
              <a:rPr lang="en-US" b="1">
                <a:solidFill>
                  <a:schemeClr val="tx1"/>
                </a:solidFill>
              </a:rPr>
              <a:t> 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513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28736"/>
            <a:ext cx="7772400" cy="4591064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Arial" pitchFamily="34" charset="0"/>
                <a:cs typeface="Arial" pitchFamily="34" charset="0"/>
              </a:rPr>
              <a:t>Nama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Mata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Kuliah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Riset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Operasional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 err="1">
                <a:latin typeface="Arial" pitchFamily="34" charset="0"/>
                <a:cs typeface="Arial" pitchFamily="34" charset="0"/>
              </a:rPr>
              <a:t>Kredit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		 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 3 SKS (3 X 45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menit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Semester                : IV </a:t>
            </a:r>
          </a:p>
          <a:p>
            <a:r>
              <a:rPr lang="id-ID" sz="2400" dirty="0">
                <a:latin typeface="Arial" pitchFamily="34" charset="0"/>
                <a:cs typeface="Arial" pitchFamily="34" charset="0"/>
              </a:rPr>
              <a:t>Program Studi	 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Teknik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Informatika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/ S1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2</a:t>
            </a:fld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6908"/>
          </a:xfrm>
        </p:spPr>
        <p:txBody>
          <a:bodyPr>
            <a:normAutofit/>
          </a:bodyPr>
          <a:lstStyle/>
          <a:p>
            <a:r>
              <a:rPr lang="id-ID" sz="3600" b="1" dirty="0"/>
              <a:t>Identifikasi </a:t>
            </a:r>
            <a:r>
              <a:rPr lang="en-US" sz="3600" b="1" dirty="0"/>
              <a:t>Mata </a:t>
            </a:r>
            <a:r>
              <a:rPr lang="en-US" sz="3600" b="1" dirty="0" err="1"/>
              <a:t>Kuliah</a:t>
            </a:r>
            <a:endParaRPr lang="en-US" sz="3600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xfrm>
            <a:off x="571472" y="1000108"/>
            <a:ext cx="8115328" cy="5643602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Arial" pitchFamily="34" charset="0"/>
                <a:cs typeface="Arial" pitchFamily="34" charset="0"/>
              </a:rPr>
              <a:t>Tiga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elemen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permasalahan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optimasi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diidentifikasi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:</a:t>
            </a:r>
          </a:p>
          <a:p>
            <a:pPr lvl="1"/>
            <a:r>
              <a:rPr lang="en-US" dirty="0" err="1">
                <a:latin typeface="Arial" pitchFamily="34" charset="0"/>
                <a:cs typeface="Arial" pitchFamily="34" charset="0"/>
              </a:rPr>
              <a:t>Tujuan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  <a:p>
            <a:pPr lvl="1"/>
            <a:r>
              <a:rPr lang="en-US" dirty="0" err="1">
                <a:latin typeface="Arial" pitchFamily="34" charset="0"/>
                <a:cs typeface="Arial" pitchFamily="34" charset="0"/>
              </a:rPr>
              <a:t>Alternatif</a:t>
            </a:r>
            <a:r>
              <a:rPr lang="en-US" dirty="0">
                <a:latin typeface="Arial" pitchFamily="34" charset="0"/>
                <a:cs typeface="Arial" pitchFamily="34" charset="0"/>
              </a:rPr>
              <a:t> /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variabel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keputusan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err="1">
                <a:latin typeface="Arial" pitchFamily="34" charset="0"/>
                <a:cs typeface="Arial" pitchFamily="34" charset="0"/>
              </a:rPr>
              <a:t>Sumber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daya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membatasi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 err="1">
                <a:latin typeface="Arial" pitchFamily="34" charset="0"/>
                <a:cs typeface="Arial" pitchFamily="34" charset="0"/>
              </a:rPr>
              <a:t>Tujuan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:</a:t>
            </a:r>
          </a:p>
          <a:p>
            <a:pPr lvl="1"/>
            <a:r>
              <a:rPr lang="en-US" dirty="0" err="1">
                <a:latin typeface="Arial" pitchFamily="34" charset="0"/>
                <a:cs typeface="Arial" pitchFamily="34" charset="0"/>
              </a:rPr>
              <a:t>Maksimasi</a:t>
            </a:r>
            <a:r>
              <a:rPr lang="en-US" dirty="0">
                <a:latin typeface="Arial" pitchFamily="34" charset="0"/>
                <a:cs typeface="Arial" pitchFamily="34" charset="0"/>
              </a:rPr>
              <a:t> :</a:t>
            </a:r>
          </a:p>
          <a:p>
            <a:pPr lvl="2"/>
            <a:r>
              <a:rPr lang="en-US" sz="2400" dirty="0" err="1">
                <a:latin typeface="Arial" pitchFamily="34" charset="0"/>
                <a:cs typeface="Arial" pitchFamily="34" charset="0"/>
              </a:rPr>
              <a:t>Keuntungan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sz="2400" dirty="0" err="1">
                <a:latin typeface="Arial" pitchFamily="34" charset="0"/>
                <a:cs typeface="Arial" pitchFamily="34" charset="0"/>
              </a:rPr>
              <a:t>Penerimaan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err="1">
                <a:latin typeface="Arial" pitchFamily="34" charset="0"/>
                <a:cs typeface="Arial" pitchFamily="34" charset="0"/>
              </a:rPr>
              <a:t>Minimasi</a:t>
            </a:r>
            <a:r>
              <a:rPr lang="en-US" dirty="0">
                <a:latin typeface="Arial" pitchFamily="34" charset="0"/>
                <a:cs typeface="Arial" pitchFamily="34" charset="0"/>
              </a:rPr>
              <a:t> :</a:t>
            </a:r>
          </a:p>
          <a:p>
            <a:pPr lvl="2"/>
            <a:r>
              <a:rPr lang="en-US" sz="2400" dirty="0" err="1">
                <a:latin typeface="Arial" pitchFamily="34" charset="0"/>
                <a:cs typeface="Arial" pitchFamily="34" charset="0"/>
              </a:rPr>
              <a:t>Biaya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sz="2400" dirty="0" err="1">
                <a:latin typeface="Arial" pitchFamily="34" charset="0"/>
                <a:cs typeface="Arial" pitchFamily="34" charset="0"/>
              </a:rPr>
              <a:t>Waktu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sz="2400" dirty="0" err="1">
                <a:latin typeface="Arial" pitchFamily="34" charset="0"/>
                <a:cs typeface="Arial" pitchFamily="34" charset="0"/>
              </a:rPr>
              <a:t>Jarak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C42ECDA-F683-450D-9FB0-DB35937C0FE2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571472" y="274638"/>
            <a:ext cx="8115328" cy="58259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id-ID" b="1" dirty="0">
                <a:solidFill>
                  <a:schemeClr val="tx1"/>
                </a:solidFill>
              </a:rPr>
              <a:t>Hal-Hal yang Harus Diperhatikan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982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xfrm>
            <a:off x="571472" y="1000108"/>
            <a:ext cx="8115328" cy="5643602"/>
          </a:xfrm>
        </p:spPr>
        <p:txBody>
          <a:bodyPr>
            <a:normAutofit/>
          </a:bodyPr>
          <a:lstStyle/>
          <a:p>
            <a:r>
              <a:rPr lang="id-ID" sz="3200" dirty="0"/>
              <a:t>Gambaran Ideal dari situasi nyata sehingga sifatnya yang kompleks dapat          disederhanakan</a:t>
            </a:r>
          </a:p>
          <a:p>
            <a:r>
              <a:rPr lang="id-ID" sz="3200" dirty="0"/>
              <a:t>OR menggunakan model simbolis/mate-matis</a:t>
            </a:r>
          </a:p>
        </p:txBody>
      </p:sp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C42ECDA-F683-450D-9FB0-DB35937C0FE2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571472" y="274638"/>
            <a:ext cx="8115328" cy="582594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id-ID" b="1" dirty="0">
                <a:solidFill>
                  <a:schemeClr val="tx1"/>
                </a:solidFill>
              </a:rPr>
              <a:t>Pengertian Model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317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C42ECDA-F683-450D-9FB0-DB35937C0FE2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571472" y="274638"/>
            <a:ext cx="8115328" cy="582594"/>
          </a:xfrm>
        </p:spPr>
        <p:txBody>
          <a:bodyPr>
            <a:noAutofit/>
          </a:bodyPr>
          <a:lstStyle/>
          <a:p>
            <a:pPr algn="ctr" eaLnBrk="1" hangingPunct="1"/>
            <a:r>
              <a:rPr lang="id-ID" sz="3200" b="1" dirty="0">
                <a:solidFill>
                  <a:schemeClr val="tx1"/>
                </a:solidFill>
              </a:rPr>
              <a:t>Kaitan Model dengan Masalah optimasi</a:t>
            </a:r>
            <a:endParaRPr lang="en-US" sz="3200" b="1" dirty="0">
              <a:solidFill>
                <a:schemeClr val="tx1"/>
              </a:solidFill>
            </a:endParaRPr>
          </a:p>
        </p:txBody>
      </p:sp>
      <p:grpSp>
        <p:nvGrpSpPr>
          <p:cNvPr id="2" name="Grup 1">
            <a:extLst>
              <a:ext uri="{FF2B5EF4-FFF2-40B4-BE49-F238E27FC236}">
                <a16:creationId xmlns:a16="http://schemas.microsoft.com/office/drawing/2014/main" id="{1067E7B8-23DA-204A-1AD3-4C67577D75F1}"/>
              </a:ext>
            </a:extLst>
          </p:cNvPr>
          <p:cNvGrpSpPr/>
          <p:nvPr/>
        </p:nvGrpSpPr>
        <p:grpSpPr>
          <a:xfrm>
            <a:off x="467544" y="1221600"/>
            <a:ext cx="8424936" cy="3726414"/>
            <a:chOff x="467544" y="1221600"/>
            <a:chExt cx="8424936" cy="3726414"/>
          </a:xfrm>
        </p:grpSpPr>
        <p:sp>
          <p:nvSpPr>
            <p:cNvPr id="8" name="Rectangle 7"/>
            <p:cNvSpPr/>
            <p:nvPr/>
          </p:nvSpPr>
          <p:spPr>
            <a:xfrm>
              <a:off x="539552" y="1275606"/>
              <a:ext cx="1584176" cy="5400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>
                  <a:solidFill>
                    <a:schemeClr val="tx1"/>
                  </a:solidFill>
                </a:rPr>
                <a:t>MASALAH</a:t>
              </a:r>
            </a:p>
          </p:txBody>
        </p:sp>
        <p:sp>
          <p:nvSpPr>
            <p:cNvPr id="9" name="Right Arrow 8"/>
            <p:cNvSpPr/>
            <p:nvPr/>
          </p:nvSpPr>
          <p:spPr>
            <a:xfrm>
              <a:off x="2195736" y="1347614"/>
              <a:ext cx="1440160" cy="46805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" name="Bent Arrow 9"/>
            <p:cNvSpPr/>
            <p:nvPr/>
          </p:nvSpPr>
          <p:spPr>
            <a:xfrm rot="5400000">
              <a:off x="5985157" y="1374617"/>
              <a:ext cx="846094" cy="936104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868144" y="2247714"/>
              <a:ext cx="1584176" cy="5400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>
                  <a:solidFill>
                    <a:schemeClr val="tx1"/>
                  </a:solidFill>
                </a:rPr>
                <a:t>MODEL</a:t>
              </a:r>
            </a:p>
          </p:txBody>
        </p:sp>
        <p:sp>
          <p:nvSpPr>
            <p:cNvPr id="12" name="Bent Arrow 11"/>
            <p:cNvSpPr/>
            <p:nvPr/>
          </p:nvSpPr>
          <p:spPr>
            <a:xfrm rot="5400000">
              <a:off x="7623339" y="2256715"/>
              <a:ext cx="810090" cy="1008112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3" name="Cloud 12"/>
            <p:cNvSpPr/>
            <p:nvPr/>
          </p:nvSpPr>
          <p:spPr>
            <a:xfrm>
              <a:off x="7092280" y="3219822"/>
              <a:ext cx="1800200" cy="648072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>
                  <a:solidFill>
                    <a:schemeClr val="tx1"/>
                  </a:solidFill>
                </a:rPr>
                <a:t>ANALISIS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508104" y="4191930"/>
              <a:ext cx="1800200" cy="594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>
                  <a:solidFill>
                    <a:schemeClr val="tx1"/>
                  </a:solidFill>
                </a:rPr>
                <a:t>PENYELESAIAN</a:t>
              </a:r>
            </a:p>
          </p:txBody>
        </p:sp>
        <p:sp>
          <p:nvSpPr>
            <p:cNvPr id="15" name="Bent Arrow 14"/>
            <p:cNvSpPr/>
            <p:nvPr/>
          </p:nvSpPr>
          <p:spPr>
            <a:xfrm rot="10800000">
              <a:off x="7308303" y="3867894"/>
              <a:ext cx="1008112" cy="756084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6" name="Left Arrow 15"/>
            <p:cNvSpPr/>
            <p:nvPr/>
          </p:nvSpPr>
          <p:spPr>
            <a:xfrm>
              <a:off x="4139952" y="4155926"/>
              <a:ext cx="1296144" cy="50405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Cloud 16"/>
            <p:cNvSpPr/>
            <p:nvPr/>
          </p:nvSpPr>
          <p:spPr>
            <a:xfrm>
              <a:off x="1619672" y="3957904"/>
              <a:ext cx="2520280" cy="990110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>
                  <a:solidFill>
                    <a:schemeClr val="tx1"/>
                  </a:solidFill>
                </a:rPr>
                <a:t>INTERPRETASI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411760" y="2715766"/>
              <a:ext cx="288032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>
                  <a:solidFill>
                    <a:schemeClr val="tx1"/>
                  </a:solidFill>
                </a:rPr>
                <a:t>INTUISI &amp; PENGALAMAN</a:t>
              </a:r>
            </a:p>
          </p:txBody>
        </p:sp>
        <p:sp>
          <p:nvSpPr>
            <p:cNvPr id="19" name="Left Arrow 18"/>
            <p:cNvSpPr/>
            <p:nvPr/>
          </p:nvSpPr>
          <p:spPr>
            <a:xfrm rot="16200000">
              <a:off x="3419872" y="3291831"/>
              <a:ext cx="648072" cy="50405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Bent Arrow 19"/>
            <p:cNvSpPr/>
            <p:nvPr/>
          </p:nvSpPr>
          <p:spPr>
            <a:xfrm rot="16200000">
              <a:off x="566556" y="3462849"/>
              <a:ext cx="1026114" cy="1080120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67544" y="2787774"/>
              <a:ext cx="1656184" cy="594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>
                  <a:solidFill>
                    <a:schemeClr val="tx1"/>
                  </a:solidFill>
                </a:rPr>
                <a:t>PEMBUATAN KEPUTUSAN</a:t>
              </a:r>
            </a:p>
          </p:txBody>
        </p:sp>
        <p:sp>
          <p:nvSpPr>
            <p:cNvPr id="22" name="Left Arrow 21"/>
            <p:cNvSpPr/>
            <p:nvPr/>
          </p:nvSpPr>
          <p:spPr>
            <a:xfrm rot="5400000">
              <a:off x="476545" y="2022689"/>
              <a:ext cx="918102" cy="50405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Bent Arrow 22"/>
            <p:cNvSpPr/>
            <p:nvPr/>
          </p:nvSpPr>
          <p:spPr>
            <a:xfrm rot="5400000" flipH="1">
              <a:off x="4680012" y="2391730"/>
              <a:ext cx="1008112" cy="2376264"/>
            </a:xfrm>
            <a:prstGeom prst="bentArrow">
              <a:avLst>
                <a:gd name="adj1" fmla="val 25000"/>
                <a:gd name="adj2" fmla="val 20276"/>
                <a:gd name="adj3" fmla="val 25000"/>
                <a:gd name="adj4" fmla="val 437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40" name="Cloud 39"/>
            <p:cNvSpPr/>
            <p:nvPr/>
          </p:nvSpPr>
          <p:spPr>
            <a:xfrm>
              <a:off x="3707904" y="1221600"/>
              <a:ext cx="2160240" cy="918102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>
                  <a:solidFill>
                    <a:schemeClr val="tx1"/>
                  </a:solidFill>
                </a:rPr>
                <a:t>ABSTRAKSI MASALAH KE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5036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00034" y="1357298"/>
            <a:ext cx="8186766" cy="5143536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 err="1">
                <a:latin typeface="Arial" pitchFamily="34" charset="0"/>
                <a:cs typeface="Arial" pitchFamily="34" charset="0"/>
              </a:rPr>
              <a:t>Beberapa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jenis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model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digunakan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: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Model-model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ikonis</a:t>
            </a:r>
            <a:r>
              <a:rPr lang="en-US" dirty="0">
                <a:latin typeface="Arial" pitchFamily="34" charset="0"/>
                <a:cs typeface="Arial" pitchFamily="34" charset="0"/>
              </a:rPr>
              <a:t>/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fisik</a:t>
            </a:r>
            <a:r>
              <a:rPr lang="id-ID" dirty="0">
                <a:latin typeface="Arial" pitchFamily="34" charset="0"/>
                <a:cs typeface="Arial" pitchFamily="34" charset="0"/>
              </a:rPr>
              <a:t> : penggambaran fisik dari suatu sistem, baik dalam bentuk ideal maupun dalam skala yang berbeda Contoh : foto, blueprint, peta, globe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Model-model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simbolis</a:t>
            </a:r>
            <a:r>
              <a:rPr lang="en-US" dirty="0">
                <a:latin typeface="Arial" pitchFamily="34" charset="0"/>
                <a:cs typeface="Arial" pitchFamily="34" charset="0"/>
              </a:rPr>
              <a:t>/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matematis</a:t>
            </a:r>
            <a:r>
              <a:rPr lang="id-ID" dirty="0">
                <a:latin typeface="Arial" pitchFamily="34" charset="0"/>
                <a:cs typeface="Arial" pitchFamily="34" charset="0"/>
              </a:rPr>
              <a:t> : menggambarkan dunia nyata melalui simbol-simbol matematis. Contoh gambar, simbol atau rumus matematis dan model persamaan atau ketidaksamaan.</a:t>
            </a:r>
          </a:p>
          <a:p>
            <a:pPr lvl="1"/>
            <a:r>
              <a:rPr lang="id-ID" dirty="0">
                <a:latin typeface="Arial" pitchFamily="34" charset="0"/>
                <a:cs typeface="Arial" pitchFamily="34" charset="0"/>
              </a:rPr>
              <a:t>Model- model Analog / diagramatis : menggambarkan situsai-situasi yang dinamis. Contoh : flow chart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Model-model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simulasi</a:t>
            </a:r>
            <a:r>
              <a:rPr lang="id-ID" dirty="0">
                <a:latin typeface="Arial" pitchFamily="34" charset="0"/>
                <a:cs typeface="Arial" pitchFamily="34" charset="0"/>
              </a:rPr>
              <a:t> : digunakan untuk memecahkan sistem kompleks yang tidak dapat diselesaikan secara matematis.</a:t>
            </a:r>
          </a:p>
          <a:p>
            <a:pPr lvl="1"/>
            <a:r>
              <a:rPr lang="id-ID" dirty="0">
                <a:latin typeface="Arial" pitchFamily="34" charset="0"/>
                <a:cs typeface="Arial" pitchFamily="34" charset="0"/>
              </a:rPr>
              <a:t>Model – model Heuristik : suatu metode pencarian yang didasarkan atas intuisi atau aturan-aturan empiris untuk memperoleh solusi yang lebih baik daripada solusi yang telah dicapai sebelumnya.</a:t>
            </a:r>
          </a:p>
          <a:p>
            <a:pPr lvl="1"/>
            <a:endParaRPr lang="en-US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400" dirty="0" err="1">
                <a:latin typeface="Arial" pitchFamily="34" charset="0"/>
                <a:cs typeface="Arial" pitchFamily="34" charset="0"/>
              </a:rPr>
              <a:t>Pada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aplikasi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R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umumnya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tujuan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sumber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dapat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ditunjukkan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kuantitatif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Pada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kasus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seperti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digunakan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model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matematik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23</a:t>
            </a:fld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74638"/>
            <a:ext cx="8186766" cy="65403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Model-Model </a:t>
            </a:r>
            <a:r>
              <a:rPr lang="en-US" b="1" dirty="0" err="1">
                <a:solidFill>
                  <a:schemeClr val="tx1"/>
                </a:solidFill>
              </a:rPr>
              <a:t>dalam</a:t>
            </a:r>
            <a:r>
              <a:rPr lang="en-US" b="1" dirty="0">
                <a:solidFill>
                  <a:schemeClr val="tx1"/>
                </a:solidFill>
              </a:rPr>
              <a:t> RO</a:t>
            </a:r>
          </a:p>
        </p:txBody>
      </p:sp>
    </p:spTree>
    <p:extLst>
      <p:ext uri="{BB962C8B-B14F-4D97-AF65-F5344CB8AC3E}">
        <p14:creationId xmlns:p14="http://schemas.microsoft.com/office/powerpoint/2010/main" val="1494973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00034" y="1000108"/>
            <a:ext cx="8186766" cy="5500726"/>
          </a:xfrm>
        </p:spPr>
        <p:txBody>
          <a:bodyPr>
            <a:normAutofit fontScale="92500" lnSpcReduction="10000"/>
          </a:bodyPr>
          <a:lstStyle/>
          <a:p>
            <a:pPr lvl="1">
              <a:buNone/>
            </a:pPr>
            <a:r>
              <a:rPr lang="id-ID" dirty="0">
                <a:latin typeface="Arial" pitchFamily="34" charset="0"/>
                <a:cs typeface="Arial" pitchFamily="34" charset="0"/>
              </a:rPr>
              <a:t>5 Langkah yang yang dilakukan untuk memecahkan masalah dalam RO :</a:t>
            </a:r>
          </a:p>
          <a:p>
            <a:pPr marL="850392" lvl="1" indent="-457200">
              <a:buAutoNum type="arabicPeriod"/>
            </a:pPr>
            <a:r>
              <a:rPr lang="id-ID" dirty="0">
                <a:latin typeface="Arial" pitchFamily="34" charset="0"/>
                <a:cs typeface="Arial" pitchFamily="34" charset="0"/>
              </a:rPr>
              <a:t>Memformulasikan persoalan : Definisikan persoalan lengkap dengan spesifikasi tujuan organisasidan bagian-bagian organisasi atau sistem yang bersangkutan</a:t>
            </a:r>
          </a:p>
          <a:p>
            <a:pPr marL="850392" lvl="1" indent="-457200">
              <a:buAutoNum type="arabicPeriod"/>
            </a:pPr>
            <a:r>
              <a:rPr lang="id-ID" sz="2400" dirty="0">
                <a:latin typeface="Arial" pitchFamily="34" charset="0"/>
                <a:cs typeface="Arial" pitchFamily="34" charset="0"/>
              </a:rPr>
              <a:t>Mengobservasi Sistem : Kumpulkan data untuk mengestimasi besaran parameter yang berpengaruh terhadap persoalag dihadapi, digunakan untuk membangun dan mengevaluasi model matematis </a:t>
            </a:r>
          </a:p>
          <a:p>
            <a:pPr marL="850392" lvl="1" indent="-457200">
              <a:buAutoNum type="arabicPeriod"/>
            </a:pPr>
            <a:r>
              <a:rPr lang="id-ID" sz="2400" dirty="0">
                <a:latin typeface="Arial" pitchFamily="34" charset="0"/>
                <a:cs typeface="Arial" pitchFamily="34" charset="0"/>
              </a:rPr>
              <a:t>Memformulasikan model matematis dari persoalan yang dihadapi, biasanya di modelkan dalam model analitik atau model simulasi.</a:t>
            </a:r>
          </a:p>
          <a:p>
            <a:pPr marL="850392" lvl="1" indent="-457200">
              <a:buAutoNum type="arabicPeriod"/>
            </a:pPr>
            <a:r>
              <a:rPr lang="id-ID" sz="2400" dirty="0">
                <a:latin typeface="Arial" pitchFamily="34" charset="0"/>
                <a:cs typeface="Arial" pitchFamily="34" charset="0"/>
              </a:rPr>
              <a:t>Mengevaluasi model dan menggunakannya untuk prediksi</a:t>
            </a:r>
          </a:p>
          <a:p>
            <a:pPr marL="850392" lvl="1" indent="-457200">
              <a:buAutoNum type="arabicPeriod"/>
            </a:pPr>
            <a:r>
              <a:rPr lang="id-ID" sz="2400" dirty="0">
                <a:latin typeface="Arial" pitchFamily="34" charset="0"/>
                <a:cs typeface="Arial" pitchFamily="34" charset="0"/>
              </a:rPr>
              <a:t>Mengimplementasikan Hasil studi : menterjemahkan hasil studi atau hasil perhitungan ke dalam bahasa sehari-hari yang mudah dimengerti.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24</a:t>
            </a:fld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74638"/>
            <a:ext cx="8186766" cy="654032"/>
          </a:xfrm>
        </p:spPr>
        <p:txBody>
          <a:bodyPr>
            <a:normAutofit fontScale="90000"/>
          </a:bodyPr>
          <a:lstStyle/>
          <a:p>
            <a:r>
              <a:rPr lang="id-ID" dirty="0">
                <a:solidFill>
                  <a:schemeClr val="tx1"/>
                </a:solidFill>
              </a:rPr>
              <a:t>Metodologi Penelitian Operasional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8773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229600" cy="66675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id-ID" sz="3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Masalah, Model, dan Metode</a:t>
            </a:r>
            <a:endParaRPr lang="en-US" sz="3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up 1">
            <a:extLst>
              <a:ext uri="{FF2B5EF4-FFF2-40B4-BE49-F238E27FC236}">
                <a16:creationId xmlns:a16="http://schemas.microsoft.com/office/drawing/2014/main" id="{998DF2F4-3700-AAC7-6C6F-129CE849EB34}"/>
              </a:ext>
            </a:extLst>
          </p:cNvPr>
          <p:cNvGrpSpPr/>
          <p:nvPr/>
        </p:nvGrpSpPr>
        <p:grpSpPr>
          <a:xfrm>
            <a:off x="214282" y="1071546"/>
            <a:ext cx="8643998" cy="5617343"/>
            <a:chOff x="214282" y="1071546"/>
            <a:chExt cx="8643998" cy="5617343"/>
          </a:xfrm>
        </p:grpSpPr>
        <p:sp>
          <p:nvSpPr>
            <p:cNvPr id="49" name="Rounded Rectangle 48"/>
            <p:cNvSpPr/>
            <p:nvPr/>
          </p:nvSpPr>
          <p:spPr>
            <a:xfrm>
              <a:off x="2357422" y="4643446"/>
              <a:ext cx="6286544" cy="928694"/>
            </a:xfrm>
            <a:prstGeom prst="roundRect">
              <a:avLst/>
            </a:prstGeom>
            <a:solidFill>
              <a:srgbClr val="A0F6F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357422" y="3429000"/>
              <a:ext cx="6286544" cy="100013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1" name="Oval 50"/>
            <p:cNvSpPr/>
            <p:nvPr/>
          </p:nvSpPr>
          <p:spPr>
            <a:xfrm>
              <a:off x="2357422" y="2143116"/>
              <a:ext cx="6286544" cy="107157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2" name="Oval 51"/>
            <p:cNvSpPr/>
            <p:nvPr/>
          </p:nvSpPr>
          <p:spPr>
            <a:xfrm>
              <a:off x="2285984" y="1071546"/>
              <a:ext cx="6357982" cy="928694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3" name="Oval 52"/>
            <p:cNvSpPr/>
            <p:nvPr/>
          </p:nvSpPr>
          <p:spPr>
            <a:xfrm>
              <a:off x="2714612" y="5072074"/>
              <a:ext cx="1285884" cy="35719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4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Simplex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4643438" y="4929198"/>
              <a:ext cx="1143008" cy="35719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4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Graph</a:t>
              </a:r>
            </a:p>
          </p:txBody>
        </p:sp>
        <p:sp>
          <p:nvSpPr>
            <p:cNvPr id="57" name="Flowchart: Connector 56"/>
            <p:cNvSpPr/>
            <p:nvPr/>
          </p:nvSpPr>
          <p:spPr>
            <a:xfrm>
              <a:off x="2714612" y="3571876"/>
              <a:ext cx="642942" cy="64294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4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LP</a:t>
              </a:r>
            </a:p>
          </p:txBody>
        </p:sp>
        <p:sp>
          <p:nvSpPr>
            <p:cNvPr id="60" name="Flowchart: Connector 59"/>
            <p:cNvSpPr/>
            <p:nvPr/>
          </p:nvSpPr>
          <p:spPr>
            <a:xfrm>
              <a:off x="5072066" y="3643314"/>
              <a:ext cx="642942" cy="64294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4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TA</a:t>
              </a:r>
            </a:p>
          </p:txBody>
        </p:sp>
        <p:sp>
          <p:nvSpPr>
            <p:cNvPr id="63" name="Flowchart: Connector 62"/>
            <p:cNvSpPr/>
            <p:nvPr/>
          </p:nvSpPr>
          <p:spPr>
            <a:xfrm>
              <a:off x="5357818" y="2357430"/>
              <a:ext cx="785818" cy="64294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4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DES</a:t>
              </a:r>
            </a:p>
          </p:txBody>
        </p:sp>
        <p:sp>
          <p:nvSpPr>
            <p:cNvPr id="67" name="Flowchart: Connector 66"/>
            <p:cNvSpPr/>
            <p:nvPr/>
          </p:nvSpPr>
          <p:spPr>
            <a:xfrm>
              <a:off x="3643306" y="2357430"/>
              <a:ext cx="642942" cy="64294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4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TP</a:t>
              </a:r>
            </a:p>
          </p:txBody>
        </p:sp>
        <p:sp>
          <p:nvSpPr>
            <p:cNvPr id="68" name="Flowchart: Connector 67"/>
            <p:cNvSpPr/>
            <p:nvPr/>
          </p:nvSpPr>
          <p:spPr>
            <a:xfrm>
              <a:off x="5143504" y="1214422"/>
              <a:ext cx="571504" cy="57150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9" name="Straight Connector 18"/>
            <p:cNvCxnSpPr>
              <a:stCxn id="68" idx="4"/>
            </p:cNvCxnSpPr>
            <p:nvPr/>
          </p:nvCxnSpPr>
          <p:spPr>
            <a:xfrm rot="16200000" flipH="1">
              <a:off x="5304239" y="1910942"/>
              <a:ext cx="571504" cy="32147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68" idx="3"/>
              <a:endCxn id="67" idx="7"/>
            </p:cNvCxnSpPr>
            <p:nvPr/>
          </p:nvCxnSpPr>
          <p:spPr>
            <a:xfrm rot="5400000">
              <a:off x="4334967" y="1559355"/>
              <a:ext cx="749356" cy="103510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67" idx="3"/>
              <a:endCxn id="57" idx="0"/>
            </p:cNvCxnSpPr>
            <p:nvPr/>
          </p:nvCxnSpPr>
          <p:spPr>
            <a:xfrm rot="5400000">
              <a:off x="3053943" y="2888355"/>
              <a:ext cx="665661" cy="70138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67" idx="4"/>
            </p:cNvCxnSpPr>
            <p:nvPr/>
          </p:nvCxnSpPr>
          <p:spPr>
            <a:xfrm rot="16200000" flipH="1">
              <a:off x="3732603" y="3232545"/>
              <a:ext cx="714380" cy="25003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67" idx="5"/>
              <a:endCxn id="60" idx="1"/>
            </p:cNvCxnSpPr>
            <p:nvPr/>
          </p:nvCxnSpPr>
          <p:spPr>
            <a:xfrm rot="16200000" flipH="1">
              <a:off x="4263529" y="2834777"/>
              <a:ext cx="831256" cy="97413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57" idx="5"/>
              <a:endCxn id="56" idx="0"/>
            </p:cNvCxnSpPr>
            <p:nvPr/>
          </p:nvCxnSpPr>
          <p:spPr>
            <a:xfrm rot="16200000" flipH="1">
              <a:off x="3834901" y="3549156"/>
              <a:ext cx="808537" cy="195154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57" idx="4"/>
              <a:endCxn id="53" idx="0"/>
            </p:cNvCxnSpPr>
            <p:nvPr/>
          </p:nvCxnSpPr>
          <p:spPr>
            <a:xfrm rot="16200000" flipH="1">
              <a:off x="2768190" y="4482710"/>
              <a:ext cx="857256" cy="32147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500034" y="1214422"/>
              <a:ext cx="15001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d-ID" b="1" dirty="0">
                  <a:latin typeface="Arial" pitchFamily="34" charset="0"/>
                  <a:cs typeface="Arial" pitchFamily="34" charset="0"/>
                </a:rPr>
                <a:t>Real world situation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00034" y="2488164"/>
              <a:ext cx="1500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d-ID" b="1" dirty="0">
                  <a:latin typeface="Arial" pitchFamily="34" charset="0"/>
                  <a:cs typeface="Arial" pitchFamily="34" charset="0"/>
                </a:rPr>
                <a:t>Problems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71472" y="3774048"/>
              <a:ext cx="1500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d-ID" b="1" dirty="0">
                  <a:latin typeface="Arial" pitchFamily="34" charset="0"/>
                  <a:cs typeface="Arial" pitchFamily="34" charset="0"/>
                </a:rPr>
                <a:t>Models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00034" y="4917056"/>
              <a:ext cx="1500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d-ID" b="1" dirty="0">
                  <a:latin typeface="Arial" pitchFamily="34" charset="0"/>
                  <a:cs typeface="Arial" pitchFamily="34" charset="0"/>
                </a:rPr>
                <a:t>Methods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14282" y="5857892"/>
              <a:ext cx="864399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dirty="0">
                  <a:latin typeface="Arial" pitchFamily="34" charset="0"/>
                  <a:cs typeface="Arial" pitchFamily="34" charset="0"/>
                </a:rPr>
                <a:t>Keterangan :  TP : Transportation Problems                      DES : Discret Event Simulation</a:t>
              </a:r>
            </a:p>
            <a:p>
              <a:r>
                <a:rPr lang="id-ID" sz="1600" dirty="0">
                  <a:latin typeface="Arial" pitchFamily="34" charset="0"/>
                  <a:cs typeface="Arial" pitchFamily="34" charset="0"/>
                </a:rPr>
                <a:t>                       LP : Linier Programming                              NFP : Network Flow Programming</a:t>
              </a:r>
            </a:p>
            <a:p>
              <a:r>
                <a:rPr lang="id-ID" sz="1600" dirty="0">
                  <a:latin typeface="Arial" pitchFamily="34" charset="0"/>
                  <a:cs typeface="Arial" pitchFamily="34" charset="0"/>
                </a:rPr>
                <a:t>                       TA : Transportation Array</a:t>
              </a:r>
            </a:p>
          </p:txBody>
        </p:sp>
        <p:sp>
          <p:nvSpPr>
            <p:cNvPr id="59" name="Flowchart: Connector 58"/>
            <p:cNvSpPr/>
            <p:nvPr/>
          </p:nvSpPr>
          <p:spPr>
            <a:xfrm>
              <a:off x="3857620" y="3571876"/>
              <a:ext cx="785818" cy="654848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4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NFP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80480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00034" y="1142984"/>
            <a:ext cx="8186766" cy="542928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R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merupakan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pendekatan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kelompok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antar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disiplin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mencari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hasil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optimum.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R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menggunakan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teknik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penelitian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ilmiah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mendapatkan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solusi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optimum.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R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tidak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memberikan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jawaban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sempurna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terhadap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persoalan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/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masalah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sehingga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OR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memperbaiki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kualitas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solusi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.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26</a:t>
            </a:fld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74638"/>
            <a:ext cx="8258204" cy="654032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chemeClr val="tx1"/>
                </a:solidFill>
              </a:rPr>
              <a:t>Karakteristik</a:t>
            </a:r>
            <a:r>
              <a:rPr lang="en-US" b="1" dirty="0">
                <a:solidFill>
                  <a:schemeClr val="tx1"/>
                </a:solidFill>
              </a:rPr>
              <a:t> RO</a:t>
            </a:r>
          </a:p>
        </p:txBody>
      </p:sp>
    </p:spTree>
    <p:extLst>
      <p:ext uri="{BB962C8B-B14F-4D97-AF65-F5344CB8AC3E}">
        <p14:creationId xmlns:p14="http://schemas.microsoft.com/office/powerpoint/2010/main" val="20282586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14400" y="928670"/>
            <a:ext cx="7772400" cy="509113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Simplex</a:t>
            </a:r>
          </a:p>
          <a:p>
            <a:r>
              <a:rPr lang="en-US" sz="2400" dirty="0" err="1">
                <a:latin typeface="Arial" pitchFamily="34" charset="0"/>
                <a:cs typeface="Arial" pitchFamily="34" charset="0"/>
              </a:rPr>
              <a:t>QSB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Quantitative Systems for Business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sz="2400" dirty="0" err="1">
                <a:latin typeface="Arial" pitchFamily="34" charset="0"/>
                <a:cs typeface="Arial" pitchFamily="34" charset="0"/>
              </a:rPr>
              <a:t>LINDO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Linear </a:t>
            </a:r>
            <a:r>
              <a:rPr lang="en-US" sz="2400" i="1" dirty="0" err="1">
                <a:latin typeface="Arial" pitchFamily="34" charset="0"/>
                <a:cs typeface="Arial" pitchFamily="34" charset="0"/>
              </a:rPr>
              <a:t>Interaktif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  Discrete Optimizer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).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Solver Microsoft Excel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Graphic LP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Opimizer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Versi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2.6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Crystal Ball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r>
              <a:rPr lang="id-ID" sz="2400" dirty="0">
                <a:latin typeface="Arial" pitchFamily="34" charset="0"/>
                <a:cs typeface="Arial" pitchFamily="34" charset="0"/>
              </a:rPr>
              <a:t>TORA</a:t>
            </a:r>
          </a:p>
          <a:p>
            <a:r>
              <a:rPr lang="id-ID" sz="2400" dirty="0">
                <a:latin typeface="Arial" pitchFamily="34" charset="0"/>
                <a:cs typeface="Arial" pitchFamily="34" charset="0"/>
              </a:rPr>
              <a:t>POM (Production and Operation Management)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27</a:t>
            </a:fld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82594"/>
          </a:xfrm>
        </p:spPr>
        <p:txBody>
          <a:bodyPr>
            <a:noAutofit/>
          </a:bodyPr>
          <a:lstStyle/>
          <a:p>
            <a:r>
              <a:rPr lang="en-US" sz="32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Peranan</a:t>
            </a:r>
            <a:r>
              <a:rPr lang="en-US" sz="3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Komputer</a:t>
            </a:r>
            <a:endParaRPr lang="en-US" sz="3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0048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14400" y="928670"/>
            <a:ext cx="7772400" cy="5091130"/>
          </a:xfrm>
        </p:spPr>
        <p:txBody>
          <a:bodyPr>
            <a:normAutofit/>
          </a:bodyPr>
          <a:lstStyle/>
          <a:p>
            <a:pPr marL="304800" indent="-304800" algn="just">
              <a:buSzTx/>
            </a:pPr>
            <a:r>
              <a:rPr lang="id-ID" sz="2400" dirty="0"/>
              <a:t>Seorang mahasiswa harus menempuh perja-lanan jauh dari rumah ke kampus setiap hariAda beberapa cara yang dapat digunakan   untuk sampai ke kampus</a:t>
            </a:r>
          </a:p>
          <a:p>
            <a:pPr marL="304800" indent="-304800" algn="just">
              <a:buSzTx/>
              <a:buNone/>
            </a:pPr>
            <a:r>
              <a:rPr lang="id-ID" sz="2400" dirty="0"/>
              <a:t>   Permasalahan : Cara manakah yang paling     efektif?</a:t>
            </a:r>
          </a:p>
          <a:p>
            <a:pPr marL="304800" indent="-304800" algn="just">
              <a:buSzTx/>
              <a:buNone/>
            </a:pPr>
            <a:r>
              <a:rPr lang="id-ID" sz="2400" dirty="0"/>
              <a:t>	Tentukan pengambil keputusan, tujuan, alter- natif keputusan, keterbatasan sumber daya</a:t>
            </a:r>
          </a:p>
          <a:p>
            <a:pPr algn="just"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28</a:t>
            </a:fld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82594"/>
          </a:xfrm>
        </p:spPr>
        <p:txBody>
          <a:bodyPr>
            <a:noAutofit/>
          </a:bodyPr>
          <a:lstStyle/>
          <a:p>
            <a:r>
              <a:rPr lang="id-ID" sz="3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Tugas 3</a:t>
            </a:r>
            <a:endParaRPr lang="en-US" sz="3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595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1000108"/>
            <a:ext cx="8115328" cy="5286412"/>
          </a:xfrm>
        </p:spPr>
        <p:txBody>
          <a:bodyPr>
            <a:normAutofit/>
          </a:bodyPr>
          <a:lstStyle/>
          <a:p>
            <a:r>
              <a:rPr lang="id-ID" sz="3200" dirty="0"/>
              <a:t>Membahas teknik-teknik riset operasi yang digunakan sebagai dasar pengambilan       keputusan</a:t>
            </a:r>
          </a:p>
          <a:p>
            <a:r>
              <a:rPr lang="id-ID" sz="3200" dirty="0"/>
              <a:t>Konsep dasar ilmu matematika (himpunan, bilangan, persamaan,pertidaksamaan,fungsi)</a:t>
            </a:r>
          </a:p>
          <a:p>
            <a:r>
              <a:rPr lang="id-ID" sz="3200" dirty="0"/>
              <a:t>Aljabar Linear (matriks,vektor, Gauss)</a:t>
            </a:r>
          </a:p>
          <a:p>
            <a:r>
              <a:rPr lang="id-ID" sz="3200" dirty="0"/>
              <a:t>Matematika Diskrit (logika dan graf) </a:t>
            </a:r>
          </a:p>
          <a:p>
            <a:pPr algn="just">
              <a:buNone/>
            </a:pP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3</a:t>
            </a:fld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74638"/>
            <a:ext cx="8186766" cy="725470"/>
          </a:xfrm>
        </p:spPr>
        <p:txBody>
          <a:bodyPr>
            <a:normAutofit/>
          </a:bodyPr>
          <a:lstStyle/>
          <a:p>
            <a:r>
              <a:rPr lang="en-US" b="1" dirty="0" err="1"/>
              <a:t>Deskripsi</a:t>
            </a:r>
            <a:r>
              <a:rPr lang="en-US" b="1" dirty="0"/>
              <a:t> Mata </a:t>
            </a:r>
            <a:r>
              <a:rPr lang="en-US" b="1" dirty="0" err="1"/>
              <a:t>Kuliah</a:t>
            </a:r>
            <a:endParaRPr 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1142984"/>
            <a:ext cx="8115328" cy="5143536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id-ID" dirty="0"/>
              <a:t> dapat memodelkan permasalahan </a:t>
            </a:r>
          </a:p>
          <a:p>
            <a:pPr>
              <a:buNone/>
            </a:pPr>
            <a:r>
              <a:rPr lang="id-ID" dirty="0"/>
              <a:t>	yang berkaitan dengan optimasi ke dalam </a:t>
            </a:r>
          </a:p>
          <a:p>
            <a:pPr>
              <a:buNone/>
            </a:pPr>
            <a:r>
              <a:rPr lang="id-ID" dirty="0"/>
              <a:t>	bentuk model matematika, </a:t>
            </a:r>
          </a:p>
          <a:p>
            <a:r>
              <a:rPr lang="id-ID" dirty="0"/>
              <a:t>Menggunakan teknik-teknik operasi untuk </a:t>
            </a:r>
          </a:p>
          <a:p>
            <a:pPr>
              <a:buNone/>
            </a:pPr>
            <a:r>
              <a:rPr lang="id-ID" dirty="0"/>
              <a:t>	menyelesaikan permasalahan Program Linear, </a:t>
            </a:r>
          </a:p>
          <a:p>
            <a:pPr>
              <a:buNone/>
            </a:pPr>
            <a:r>
              <a:rPr lang="id-ID" dirty="0"/>
              <a:t>	Transportasi , Analisis Jaringan dan Teori Antrian</a:t>
            </a:r>
          </a:p>
          <a:p>
            <a:r>
              <a:rPr lang="id-ID" dirty="0"/>
              <a:t>Menginterpretasikan hasil penyelesaian dari model matematika sebagai langkah awal dalam            mengambil keputusan.</a:t>
            </a:r>
          </a:p>
          <a:p>
            <a:pPr algn="just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4</a:t>
            </a:fld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6908"/>
          </a:xfrm>
        </p:spPr>
        <p:txBody>
          <a:bodyPr>
            <a:normAutofit/>
          </a:bodyPr>
          <a:lstStyle/>
          <a:p>
            <a:r>
              <a:rPr lang="id-ID" sz="3600" dirty="0"/>
              <a:t>Tujuan</a:t>
            </a:r>
            <a:r>
              <a:rPr lang="id-ID" sz="3600" b="1" dirty="0"/>
              <a:t> </a:t>
            </a:r>
            <a:r>
              <a:rPr lang="en-US" sz="3600" b="1" dirty="0"/>
              <a:t>Mata </a:t>
            </a:r>
            <a:r>
              <a:rPr lang="en-US" sz="3600" b="1" dirty="0" err="1"/>
              <a:t>Kuliah</a:t>
            </a:r>
            <a:endParaRPr lang="en-US" sz="36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1447800"/>
            <a:ext cx="7972452" cy="4572000"/>
          </a:xfrm>
        </p:spPr>
        <p:txBody>
          <a:bodyPr>
            <a:normAutofit/>
          </a:bodyPr>
          <a:lstStyle/>
          <a:p>
            <a:pPr marL="361950" indent="-317500" algn="just">
              <a:buClrTx/>
              <a:buFont typeface="+mj-lt"/>
              <a:buAutoNum type="arabicPeriod"/>
            </a:pPr>
            <a:r>
              <a:rPr lang="id-ID" sz="2400" dirty="0">
                <a:latin typeface="Arial" pitchFamily="34" charset="0"/>
                <a:cs typeface="Arial" pitchFamily="34" charset="0"/>
              </a:rPr>
              <a:t>Hillier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F.S., 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Lieberman,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G.J.,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 Introduction to Operation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s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 Research, Edisi ke-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7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,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McGraw-Hill Higher Education,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 200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1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361950" indent="-317500" algn="just">
              <a:buClrTx/>
              <a:buFont typeface="+mj-lt"/>
              <a:buAutoNum type="arabicPeriod"/>
            </a:pPr>
            <a:r>
              <a:rPr lang="id-ID" sz="2400" dirty="0">
                <a:latin typeface="Arial" pitchFamily="34" charset="0"/>
                <a:cs typeface="Arial" pitchFamily="34" charset="0"/>
              </a:rPr>
              <a:t>Taha,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H.A.,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 Operation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s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 Research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an Introduction,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Edisi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ke-8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Pearson Prentice Hall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2007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361950" indent="-317500" algn="just">
              <a:buClrTx/>
              <a:buFont typeface="+mj-lt"/>
              <a:buAutoNum type="arabicPeriod"/>
            </a:pPr>
            <a:r>
              <a:rPr lang="id-ID" sz="2400" dirty="0">
                <a:latin typeface="Arial" pitchFamily="34" charset="0"/>
                <a:cs typeface="Arial" pitchFamily="34" charset="0"/>
              </a:rPr>
              <a:t>Jensen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P.A.,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 Bard,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J.F.,  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Operation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s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 Research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Models &amp; Methods, 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John Wiley &amp; Sons, Inc, 2003.</a:t>
            </a:r>
          </a:p>
          <a:p>
            <a:pPr marL="361950" indent="-317500" algn="just">
              <a:buClrTx/>
              <a:buFont typeface="+mj-lt"/>
              <a:buAutoNum type="arabicPeriod"/>
            </a:pPr>
            <a:r>
              <a:rPr lang="id-ID" sz="2400" dirty="0">
                <a:latin typeface="Arial" pitchFamily="34" charset="0"/>
                <a:cs typeface="Arial" pitchFamily="34" charset="0"/>
              </a:rPr>
              <a:t>Siswanto, Operations Research Jilid 1, Penerbit Erlanggan, Jakarta, 2007.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5</a:t>
            </a:fld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274638"/>
            <a:ext cx="8043890" cy="1143000"/>
          </a:xfrm>
        </p:spPr>
        <p:txBody>
          <a:bodyPr>
            <a:normAutofit/>
          </a:bodyPr>
          <a:lstStyle/>
          <a:p>
            <a:r>
              <a:rPr lang="en-US" sz="3600" b="1" dirty="0" err="1">
                <a:solidFill>
                  <a:schemeClr val="tx1"/>
                </a:solidFill>
              </a:rPr>
              <a:t>Referensi</a:t>
            </a:r>
            <a:endParaRPr lang="en-US" sz="3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6</a:t>
            </a:fld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309999"/>
            <a:ext cx="7772400" cy="65403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Materi</a:t>
            </a:r>
            <a:r>
              <a:rPr lang="en-US" dirty="0"/>
              <a:t> </a:t>
            </a:r>
            <a:r>
              <a:rPr lang="en-US" dirty="0" err="1"/>
              <a:t>Kuliah</a:t>
            </a:r>
            <a:r>
              <a:rPr lang="en-US" dirty="0"/>
              <a:t> (1)</a:t>
            </a:r>
          </a:p>
        </p:txBody>
      </p:sp>
      <p:pic>
        <p:nvPicPr>
          <p:cNvPr id="7" name="Picture 6"/>
          <p:cNvPicPr/>
          <p:nvPr/>
        </p:nvPicPr>
        <p:blipFill rotWithShape="1">
          <a:blip r:embed="rId3"/>
          <a:srcRect l="21540" t="29508" r="31364" b="8599"/>
          <a:stretch/>
        </p:blipFill>
        <p:spPr bwMode="auto">
          <a:xfrm>
            <a:off x="107504" y="928670"/>
            <a:ext cx="8280920" cy="458856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7</a:t>
            </a:fld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7772400" cy="65403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Materi</a:t>
            </a:r>
            <a:r>
              <a:rPr lang="en-US" dirty="0"/>
              <a:t> </a:t>
            </a:r>
            <a:r>
              <a:rPr lang="en-US" dirty="0" err="1"/>
              <a:t>Kuliah</a:t>
            </a:r>
            <a:r>
              <a:rPr lang="en-US" dirty="0"/>
              <a:t> (2)</a:t>
            </a:r>
          </a:p>
        </p:txBody>
      </p:sp>
      <p:pic>
        <p:nvPicPr>
          <p:cNvPr id="6" name="Picture 5"/>
          <p:cNvPicPr/>
          <p:nvPr/>
        </p:nvPicPr>
        <p:blipFill rotWithShape="1">
          <a:blip r:embed="rId3"/>
          <a:srcRect l="18996" t="21417" r="24007" b="10032"/>
          <a:stretch/>
        </p:blipFill>
        <p:spPr bwMode="auto">
          <a:xfrm>
            <a:off x="395536" y="928670"/>
            <a:ext cx="8136904" cy="482453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928670"/>
            <a:ext cx="8258204" cy="5643602"/>
          </a:xfrm>
        </p:spPr>
        <p:txBody>
          <a:bodyPr>
            <a:noAutofit/>
          </a:bodyPr>
          <a:lstStyle/>
          <a:p>
            <a:pPr lvl="0" algn="just">
              <a:spcBef>
                <a:spcPts val="0"/>
              </a:spcBef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Mahasiswa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berhak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mendapatkan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nilai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kehadiran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jika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total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kehadiran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satu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semester ≥ 75%.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lvl="0" algn="just">
              <a:spcBef>
                <a:spcPts val="0"/>
              </a:spcBef>
            </a:pP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lvl="0" algn="just">
              <a:spcBef>
                <a:spcPts val="0"/>
              </a:spcBef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Mahasiswa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mengikuti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perkuliahan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sesuai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kelasnya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masing-masing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tidak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diperkenankan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pindah-pindah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kelas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) &amp;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melakukan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absensi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sesuai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kelas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diikutinya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lvl="0" algn="just">
              <a:spcBef>
                <a:spcPts val="0"/>
              </a:spcBef>
            </a:pP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lvl="0" algn="just">
              <a:spcBef>
                <a:spcPts val="0"/>
              </a:spcBef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Mahasiswa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terlambat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memasuki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ruang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kuliah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lebih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15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menit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tidak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diperkenankan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mengikuti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perkuliahan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&amp;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absensi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dianggap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alpa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Hal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tersebut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berlaku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tanpa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pengecualian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demikian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pula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dosen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mengajar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kecuali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disepakati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sebelumnya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  <a:endParaRPr lang="id-ID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8</a:t>
            </a:fld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82594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Aturan</a:t>
            </a:r>
            <a:r>
              <a:rPr lang="en-US" b="1" dirty="0"/>
              <a:t> </a:t>
            </a:r>
            <a:r>
              <a:rPr lang="en-US" b="1" dirty="0" err="1"/>
              <a:t>Perkuliahan</a:t>
            </a:r>
            <a:r>
              <a:rPr lang="id-ID" b="1" dirty="0"/>
              <a:t> (1)</a:t>
            </a:r>
            <a:endParaRPr 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928670"/>
            <a:ext cx="8258204" cy="5091130"/>
          </a:xfrm>
        </p:spPr>
        <p:txBody>
          <a:bodyPr>
            <a:normAutofit/>
          </a:bodyPr>
          <a:lstStyle/>
          <a:p>
            <a:pPr lvl="0" algn="just">
              <a:spcBef>
                <a:spcPts val="0"/>
              </a:spcBef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Ujian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susulan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UTS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 dan UAS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diperbolehkan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jika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mahasiswa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bersangkutan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dapat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menunjukkan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bukti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autentik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lvl="0" algn="just">
              <a:spcBef>
                <a:spcPts val="0"/>
              </a:spcBef>
            </a:pP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lvl="0" algn="just">
              <a:spcBef>
                <a:spcPts val="0"/>
              </a:spcBef>
            </a:pPr>
            <a:r>
              <a:rPr lang="id-ID" sz="2400">
                <a:latin typeface="Arial" pitchFamily="34" charset="0"/>
                <a:cs typeface="Arial" pitchFamily="34" charset="0"/>
              </a:rPr>
              <a:t>Jika mahasiswa tidak mengikuti UTS ataupun UAS, maka nilai akhir = E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lvl="0" algn="just">
              <a:spcBef>
                <a:spcPts val="0"/>
              </a:spcBef>
            </a:pP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lvl="0" algn="just">
              <a:spcBef>
                <a:spcPts val="0"/>
              </a:spcBef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Semua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tugas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diserahkan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pada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waktu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ditentukan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Jika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mahasiswa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terlambat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mengumpulkan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tugas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maka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nilai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bersangkutan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sama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nol.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lvl="0" algn="just">
              <a:spcBef>
                <a:spcPts val="0"/>
              </a:spcBef>
            </a:pP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lvl="0" algn="just">
              <a:spcBef>
                <a:spcPts val="0"/>
              </a:spcBef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Tidak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Quiz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susulan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ataupun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penggantian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tugas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mahasiswa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tidak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mengikuti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Quiz.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marL="514350" indent="-514350" algn="just">
              <a:spcBef>
                <a:spcPts val="0"/>
              </a:spcBef>
              <a:buClrTx/>
              <a:buFont typeface="+mj-lt"/>
              <a:buAutoNum type="arabicPeriod" startAt="5"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514350" indent="-514350" algn="just">
              <a:buClrTx/>
              <a:buFont typeface="+mj-lt"/>
              <a:buAutoNum type="arabicPeriod" startAt="5"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9</a:t>
            </a:fld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82594"/>
          </a:xfrm>
        </p:spPr>
        <p:txBody>
          <a:bodyPr>
            <a:normAutofit fontScale="90000"/>
          </a:bodyPr>
          <a:lstStyle/>
          <a:p>
            <a:pPr algn="just"/>
            <a:r>
              <a:rPr lang="en-US" b="1" dirty="0" err="1"/>
              <a:t>Aturan</a:t>
            </a:r>
            <a:r>
              <a:rPr lang="en-US" b="1" dirty="0"/>
              <a:t> </a:t>
            </a:r>
            <a:r>
              <a:rPr lang="en-US" b="1" dirty="0" err="1"/>
              <a:t>Perkuliahan</a:t>
            </a:r>
            <a:r>
              <a:rPr lang="id-ID" b="1" dirty="0"/>
              <a:t> (2)</a:t>
            </a:r>
            <a:endParaRPr lang="en-US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775</TotalTime>
  <Words>1416</Words>
  <Application>Microsoft Macintosh PowerPoint</Application>
  <PresentationFormat>Tampilan Layar (4:3)</PresentationFormat>
  <Paragraphs>226</Paragraphs>
  <Slides>28</Slides>
  <Notes>2</Notes>
  <HiddenSlides>0</HiddenSlides>
  <MMClips>0</MMClips>
  <ScaleCrop>false</ScaleCrop>
  <HeadingPairs>
    <vt:vector size="6" baseType="variant">
      <vt:variant>
        <vt:lpstr>Font Dipakai</vt:lpstr>
      </vt:variant>
      <vt:variant>
        <vt:i4>6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28</vt:i4>
      </vt:variant>
    </vt:vector>
  </HeadingPairs>
  <TitlesOfParts>
    <vt:vector size="35" baseType="lpstr">
      <vt:lpstr>Arial</vt:lpstr>
      <vt:lpstr>Calibri</vt:lpstr>
      <vt:lpstr>Lucida Sans Unicode</vt:lpstr>
      <vt:lpstr>Verdana</vt:lpstr>
      <vt:lpstr>Wingdings 2</vt:lpstr>
      <vt:lpstr>Wingdings 3</vt:lpstr>
      <vt:lpstr>Concourse</vt:lpstr>
      <vt:lpstr> RISET OPERASIONAL Pertemuan Ke-1 (Gambaran Umum Riset Operasi)</vt:lpstr>
      <vt:lpstr>Identifikasi Mata Kuliah</vt:lpstr>
      <vt:lpstr>Deskripsi Mata Kuliah</vt:lpstr>
      <vt:lpstr>Tujuan Mata Kuliah</vt:lpstr>
      <vt:lpstr>Referensi</vt:lpstr>
      <vt:lpstr>Materi Kuliah (1)</vt:lpstr>
      <vt:lpstr>Materi Kuliah (2)</vt:lpstr>
      <vt:lpstr>Aturan Perkuliahan (1)</vt:lpstr>
      <vt:lpstr>Aturan Perkuliahan (2)</vt:lpstr>
      <vt:lpstr>Sistematika Penilaian</vt:lpstr>
      <vt:lpstr>Deskripsi Mata Kuliah</vt:lpstr>
      <vt:lpstr>Tool Yang Digunakan </vt:lpstr>
      <vt:lpstr>Pengenalan Riset Operasional</vt:lpstr>
      <vt:lpstr>Contoh Riset Operasional</vt:lpstr>
      <vt:lpstr>Perkembangan  Riset Operasional</vt:lpstr>
      <vt:lpstr>Faktor Yang Kontribusi Riset Operasional</vt:lpstr>
      <vt:lpstr>Penerapan RO (1)</vt:lpstr>
      <vt:lpstr>Penerapan RO (2)</vt:lpstr>
      <vt:lpstr>Contoh Kasus </vt:lpstr>
      <vt:lpstr>Hal-Hal yang Harus Diperhatikan</vt:lpstr>
      <vt:lpstr>Pengertian Model</vt:lpstr>
      <vt:lpstr>Kaitan Model dengan Masalah optimasi</vt:lpstr>
      <vt:lpstr>Model-Model dalam RO</vt:lpstr>
      <vt:lpstr>Metodologi Penelitian Operasional</vt:lpstr>
      <vt:lpstr>Masalah, Model, dan Metode</vt:lpstr>
      <vt:lpstr>Karakteristik RO</vt:lpstr>
      <vt:lpstr>Peranan Komputer</vt:lpstr>
      <vt:lpstr>Tugas 3</vt:lpstr>
    </vt:vector>
  </TitlesOfParts>
  <Company>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RISET OPERASIONAL Pertemuan Ke-1</dc:title>
  <dc:creator>Riani</dc:creator>
  <cp:lastModifiedBy>Irawan Afrianto</cp:lastModifiedBy>
  <cp:revision>119</cp:revision>
  <dcterms:created xsi:type="dcterms:W3CDTF">2010-02-12T06:18:54Z</dcterms:created>
  <dcterms:modified xsi:type="dcterms:W3CDTF">2023-12-12T05:14:29Z</dcterms:modified>
</cp:coreProperties>
</file>