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03880" y="1435320"/>
            <a:ext cx="847440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03880" y="2291400"/>
            <a:ext cx="990000" cy="1188360"/>
          </a:xfrm>
          <a:prstGeom prst="rect">
            <a:avLst/>
          </a:prstGeom>
        </p:spPr>
        <p:txBody>
          <a:bodyPr lIns="0" rIns="0" tIns="0" bIns="0">
            <a:normAutofit fontScale="22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803880" y="3593160"/>
            <a:ext cx="990000" cy="1188360"/>
          </a:xfrm>
          <a:prstGeom prst="rect">
            <a:avLst/>
          </a:prstGeom>
        </p:spPr>
        <p:txBody>
          <a:bodyPr lIns="0" rIns="0" tIns="0" bIns="0">
            <a:normAutofit fontScale="22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03880" y="1435320"/>
            <a:ext cx="847440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03880" y="2291400"/>
            <a:ext cx="482760" cy="118836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311120" y="2291400"/>
            <a:ext cx="482760" cy="118836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3880" y="3593160"/>
            <a:ext cx="482760" cy="118836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1311120" y="3593160"/>
            <a:ext cx="482760" cy="118836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03880" y="1435320"/>
            <a:ext cx="847440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803880" y="2291400"/>
            <a:ext cx="318600" cy="118836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1138680" y="2291400"/>
            <a:ext cx="318600" cy="118836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1473840" y="2291400"/>
            <a:ext cx="318600" cy="118836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803880" y="3593160"/>
            <a:ext cx="318600" cy="118836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1138680" y="3593160"/>
            <a:ext cx="318600" cy="118836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1473840" y="3593160"/>
            <a:ext cx="318600" cy="118836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03880" y="1435320"/>
            <a:ext cx="847440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803880" y="2291400"/>
            <a:ext cx="990000" cy="249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03880" y="1435320"/>
            <a:ext cx="847440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03880" y="2291400"/>
            <a:ext cx="990000" cy="2491560"/>
          </a:xfrm>
          <a:prstGeom prst="rect">
            <a:avLst/>
          </a:prstGeom>
        </p:spPr>
        <p:txBody>
          <a:bodyPr lIns="0" rIns="0" tIns="0" bIns="0">
            <a:normAutofit fontScale="69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03880" y="1435320"/>
            <a:ext cx="847440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803880" y="2291400"/>
            <a:ext cx="482760" cy="249156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311120" y="2291400"/>
            <a:ext cx="482760" cy="249156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03880" y="1435320"/>
            <a:ext cx="847440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803880" y="1435320"/>
            <a:ext cx="8474400" cy="2898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03880" y="1435320"/>
            <a:ext cx="847440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03880" y="2291400"/>
            <a:ext cx="482760" cy="118836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1311120" y="2291400"/>
            <a:ext cx="482760" cy="249156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803880" y="3593160"/>
            <a:ext cx="482760" cy="118836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03880" y="1435320"/>
            <a:ext cx="847440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03880" y="2291400"/>
            <a:ext cx="482760" cy="249156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311120" y="2291400"/>
            <a:ext cx="482760" cy="118836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311120" y="3593160"/>
            <a:ext cx="482760" cy="118836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03880" y="1435320"/>
            <a:ext cx="847440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03880" y="2291400"/>
            <a:ext cx="482760" cy="118836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311120" y="2291400"/>
            <a:ext cx="482760" cy="118836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803880" y="3593160"/>
            <a:ext cx="990000" cy="1188360"/>
          </a:xfrm>
          <a:prstGeom prst="rect">
            <a:avLst/>
          </a:prstGeom>
        </p:spPr>
        <p:txBody>
          <a:bodyPr lIns="0" rIns="0" tIns="0" bIns="0">
            <a:normAutofit fontScale="22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0078920" cy="53676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Group 2"/>
          <p:cNvGrpSpPr/>
          <p:nvPr/>
        </p:nvGrpSpPr>
        <p:grpSpPr>
          <a:xfrm>
            <a:off x="915480" y="1313280"/>
            <a:ext cx="820800" cy="50040"/>
            <a:chOff x="915480" y="1313280"/>
            <a:chExt cx="820800" cy="50040"/>
          </a:xfrm>
        </p:grpSpPr>
        <p:sp>
          <p:nvSpPr>
            <p:cNvPr id="2" name="CustomShape 3"/>
            <p:cNvSpPr/>
            <p:nvPr/>
          </p:nvSpPr>
          <p:spPr>
            <a:xfrm rot="16200000">
              <a:off x="1506600" y="1133640"/>
              <a:ext cx="49320" cy="4100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 rot="16200000">
              <a:off x="1097280" y="1131120"/>
              <a:ext cx="49320" cy="41328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803880" y="1435320"/>
            <a:ext cx="8474400" cy="624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803880" y="2291400"/>
            <a:ext cx="990000" cy="249156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1844280" y="2291400"/>
            <a:ext cx="990000" cy="249156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237960" y="1465200"/>
            <a:ext cx="8474400" cy="58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Cloud Computing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144000" y="2232360"/>
            <a:ext cx="4146120" cy="249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16440">
              <a:lnSpc>
                <a:spcPct val="100000"/>
              </a:lnSpc>
              <a:buClr>
                <a:srgbClr val="000000"/>
              </a:buClr>
              <a:buFont typeface="Arial"/>
              <a:buChar char="❏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What is Cloud Computing ?</a:t>
            </a:r>
            <a:endParaRPr b="0" lang="en-US" sz="1400" spc="-1" strike="noStrike">
              <a:latin typeface="Arial"/>
            </a:endParaRPr>
          </a:p>
          <a:p>
            <a:pPr marL="457200" indent="-316440">
              <a:lnSpc>
                <a:spcPct val="100000"/>
              </a:lnSpc>
              <a:buClr>
                <a:srgbClr val="000000"/>
              </a:buClr>
              <a:buFont typeface="Arial"/>
              <a:buChar char="❏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Types of Cloud Computing ?</a:t>
            </a:r>
            <a:endParaRPr b="0" lang="en-US" sz="1400" spc="-1" strike="noStrike">
              <a:latin typeface="Arial"/>
            </a:endParaRPr>
          </a:p>
          <a:p>
            <a:pPr marL="457200" indent="-316440">
              <a:lnSpc>
                <a:spcPct val="100000"/>
              </a:lnSpc>
              <a:buClr>
                <a:srgbClr val="000000"/>
              </a:buClr>
              <a:buFont typeface="Arial"/>
              <a:buChar char="❏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Advantages of Cloud Computing ?</a:t>
            </a:r>
            <a:endParaRPr b="0" lang="en-US" sz="1400" spc="-1" strike="noStrike">
              <a:latin typeface="Arial"/>
            </a:endParaRPr>
          </a:p>
          <a:p>
            <a:pPr marL="457200" indent="-316440">
              <a:lnSpc>
                <a:spcPct val="100000"/>
              </a:lnSpc>
              <a:buClr>
                <a:srgbClr val="000000"/>
              </a:buClr>
              <a:buFont typeface="Arial"/>
              <a:buChar char="❏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IaaS Offerings from Oracle</a:t>
            </a:r>
            <a:endParaRPr b="0" lang="en-US" sz="1400" spc="-1" strike="noStrike">
              <a:latin typeface="Arial"/>
            </a:endParaRPr>
          </a:p>
          <a:p>
            <a:pPr lvl="1" marL="914400" indent="-316440">
              <a:lnSpc>
                <a:spcPct val="100000"/>
              </a:lnSpc>
              <a:buClr>
                <a:srgbClr val="000000"/>
              </a:buClr>
              <a:buFont typeface="Arial"/>
              <a:buChar char="❏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Why Oracle IaaS?</a:t>
            </a:r>
            <a:endParaRPr b="0" lang="en-US" sz="1400" spc="-1" strike="noStrike">
              <a:latin typeface="Arial"/>
            </a:endParaRPr>
          </a:p>
          <a:p>
            <a:pPr marL="457200" indent="-316440">
              <a:lnSpc>
                <a:spcPct val="100000"/>
              </a:lnSpc>
              <a:buClr>
                <a:srgbClr val="000000"/>
              </a:buClr>
              <a:buFont typeface="Arial"/>
              <a:buChar char="❏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PaaS Offerings from Oracle</a:t>
            </a:r>
            <a:endParaRPr b="0" lang="en-US" sz="1400" spc="-1" strike="noStrike">
              <a:latin typeface="Arial"/>
            </a:endParaRPr>
          </a:p>
          <a:p>
            <a:pPr lvl="1" marL="914400" indent="-316440">
              <a:lnSpc>
                <a:spcPct val="100000"/>
              </a:lnSpc>
              <a:buClr>
                <a:srgbClr val="000000"/>
              </a:buClr>
              <a:buFont typeface="Arial"/>
              <a:buChar char="❏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Why Oracle PaaS?</a:t>
            </a:r>
            <a:endParaRPr b="0" lang="en-US" sz="1400" spc="-1" strike="noStrike">
              <a:latin typeface="Arial"/>
            </a:endParaRPr>
          </a:p>
          <a:p>
            <a:pPr marL="457200" indent="-316440">
              <a:lnSpc>
                <a:spcPct val="100000"/>
              </a:lnSpc>
              <a:buClr>
                <a:srgbClr val="000000"/>
              </a:buClr>
              <a:buFont typeface="Arial"/>
              <a:buChar char="❏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SaaS Offerings from Oracle</a:t>
            </a:r>
            <a:endParaRPr b="0" lang="en-US" sz="1400" spc="-1" strike="noStrike">
              <a:latin typeface="Arial"/>
            </a:endParaRPr>
          </a:p>
          <a:p>
            <a:pPr lvl="1" marL="914400" indent="-316440">
              <a:lnSpc>
                <a:spcPct val="100000"/>
              </a:lnSpc>
              <a:buClr>
                <a:srgbClr val="000000"/>
              </a:buClr>
              <a:buFont typeface="Arial"/>
              <a:buChar char="❏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Why Oracle SaaS?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8869680" y="4480560"/>
            <a:ext cx="1065240" cy="1065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44000" y="1288440"/>
            <a:ext cx="8474400" cy="58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1a1a1a"/>
                </a:solidFill>
                <a:latin typeface="Raleway"/>
                <a:ea typeface="Raleway"/>
              </a:rPr>
              <a:t>Why Oracle SaaS?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144000" y="1866960"/>
            <a:ext cx="6500520" cy="281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16440">
              <a:lnSpc>
                <a:spcPct val="100000"/>
              </a:lnSpc>
              <a:buClr>
                <a:srgbClr val="000000"/>
              </a:buClr>
              <a:buFont typeface="Arial"/>
              <a:buChar char="❏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Complete, Future-proof &amp; Trusted Packaged Applications</a:t>
            </a:r>
            <a:endParaRPr b="0" lang="en-US" sz="1400" spc="-1" strike="noStrike">
              <a:latin typeface="Arial"/>
            </a:endParaRPr>
          </a:p>
          <a:p>
            <a:pPr marL="457200" indent="-316440">
              <a:lnSpc>
                <a:spcPct val="100000"/>
              </a:lnSpc>
              <a:buClr>
                <a:srgbClr val="000000"/>
              </a:buClr>
              <a:buFont typeface="Arial"/>
              <a:buChar char="❏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Enables Modern Business Transformation</a:t>
            </a:r>
            <a:endParaRPr b="0" lang="en-US" sz="1400" spc="-1" strike="noStrike">
              <a:latin typeface="Arial"/>
            </a:endParaRPr>
          </a:p>
          <a:p>
            <a:pPr marL="457200" indent="-316440">
              <a:lnSpc>
                <a:spcPct val="100000"/>
              </a:lnSpc>
              <a:buClr>
                <a:srgbClr val="000000"/>
              </a:buClr>
              <a:buFont typeface="Arial"/>
              <a:buChar char="❏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Wide Range of solutions and standardized business processes</a:t>
            </a:r>
            <a:endParaRPr b="0" lang="en-US" sz="1400" spc="-1" strike="noStrike">
              <a:latin typeface="Arial"/>
            </a:endParaRPr>
          </a:p>
          <a:p>
            <a:pPr marL="457200" indent="-316440">
              <a:lnSpc>
                <a:spcPct val="100000"/>
              </a:lnSpc>
              <a:buClr>
                <a:srgbClr val="000000"/>
              </a:buClr>
              <a:buFont typeface="Arial"/>
              <a:buChar char="❏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Leverages Modern Technology Stack</a:t>
            </a:r>
            <a:endParaRPr b="0" lang="en-US" sz="1400" spc="-1" strike="noStrike">
              <a:latin typeface="Arial"/>
            </a:endParaRPr>
          </a:p>
          <a:p>
            <a:pPr marL="457200" indent="-316440">
              <a:lnSpc>
                <a:spcPct val="100000"/>
              </a:lnSpc>
              <a:buClr>
                <a:srgbClr val="000000"/>
              </a:buClr>
              <a:buFont typeface="Arial"/>
              <a:buChar char="❏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AI enabled applications</a:t>
            </a:r>
            <a:endParaRPr b="0" lang="en-US" sz="1400" spc="-1" strike="noStrike">
              <a:latin typeface="Arial"/>
            </a:endParaRPr>
          </a:p>
          <a:p>
            <a:pPr marL="457200" indent="-316440">
              <a:lnSpc>
                <a:spcPct val="100000"/>
              </a:lnSpc>
              <a:buClr>
                <a:srgbClr val="000000"/>
              </a:buClr>
              <a:buFont typeface="Arial"/>
              <a:buChar char="❏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Reduced Cost</a:t>
            </a:r>
            <a:endParaRPr b="0" lang="en-US" sz="1400" spc="-1" strike="noStrike">
              <a:latin typeface="Arial"/>
            </a:endParaRPr>
          </a:p>
          <a:p>
            <a:pPr marL="457200" indent="-316440">
              <a:lnSpc>
                <a:spcPct val="100000"/>
              </a:lnSpc>
              <a:buClr>
                <a:srgbClr val="000000"/>
              </a:buClr>
              <a:buFont typeface="Arial"/>
              <a:buChar char="❏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Exceed Expectations</a:t>
            </a:r>
            <a:endParaRPr b="0" lang="en-US" sz="1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1"/>
          <a:stretch/>
        </p:blipFill>
        <p:spPr>
          <a:xfrm>
            <a:off x="8870040" y="4480920"/>
            <a:ext cx="1065240" cy="1065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237960" y="1465200"/>
            <a:ext cx="8474400" cy="58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Types of Cloud Services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144000" y="2232360"/>
            <a:ext cx="4146120" cy="249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16440">
              <a:lnSpc>
                <a:spcPct val="100000"/>
              </a:lnSpc>
              <a:buClr>
                <a:srgbClr val="000000"/>
              </a:buClr>
              <a:buFont typeface="Arial"/>
              <a:buChar char="❏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Based on Service Offerings</a:t>
            </a:r>
            <a:endParaRPr b="0" lang="en-US" sz="1400" spc="-1" strike="noStrike">
              <a:latin typeface="Arial"/>
            </a:endParaRPr>
          </a:p>
          <a:p>
            <a:pPr lvl="1" marL="914400" indent="-316440">
              <a:lnSpc>
                <a:spcPct val="100000"/>
              </a:lnSpc>
              <a:buClr>
                <a:srgbClr val="000000"/>
              </a:buClr>
              <a:buFont typeface="Arial"/>
              <a:buChar char="❏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IaaS (Infrastructure-as-a-Service)</a:t>
            </a:r>
            <a:endParaRPr b="0" lang="en-US" sz="1400" spc="-1" strike="noStrike">
              <a:latin typeface="Arial"/>
            </a:endParaRPr>
          </a:p>
          <a:p>
            <a:pPr lvl="1" marL="914400" indent="-316440">
              <a:lnSpc>
                <a:spcPct val="100000"/>
              </a:lnSpc>
              <a:buClr>
                <a:srgbClr val="000000"/>
              </a:buClr>
              <a:buFont typeface="Arial"/>
              <a:buChar char="❏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PaaS (Platform-as-a-Service)</a:t>
            </a:r>
            <a:endParaRPr b="0" lang="en-US" sz="1400" spc="-1" strike="noStrike">
              <a:latin typeface="Arial"/>
            </a:endParaRPr>
          </a:p>
          <a:p>
            <a:pPr lvl="1" marL="914400" indent="-316440">
              <a:lnSpc>
                <a:spcPct val="100000"/>
              </a:lnSpc>
              <a:buClr>
                <a:srgbClr val="000000"/>
              </a:buClr>
              <a:buFont typeface="Arial"/>
              <a:buChar char="❏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SaaS (Software-as-a-Service)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400" spc="-1" strike="noStrike">
              <a:latin typeface="Arial"/>
            </a:endParaRPr>
          </a:p>
        </p:txBody>
      </p:sp>
      <p:pic>
        <p:nvPicPr>
          <p:cNvPr id="48" name="Google Shape;172;p26" descr=""/>
          <p:cNvPicPr/>
          <p:nvPr/>
        </p:nvPicPr>
        <p:blipFill>
          <a:blip r:embed="rId1"/>
          <a:stretch/>
        </p:blipFill>
        <p:spPr>
          <a:xfrm>
            <a:off x="4443840" y="2044440"/>
            <a:ext cx="5425560" cy="3155040"/>
          </a:xfrm>
          <a:prstGeom prst="rect">
            <a:avLst/>
          </a:prstGeom>
          <a:ln>
            <a:noFill/>
          </a:ln>
        </p:spPr>
      </p:pic>
      <p:pic>
        <p:nvPicPr>
          <p:cNvPr id="49" name="" descr=""/>
          <p:cNvPicPr/>
          <p:nvPr/>
        </p:nvPicPr>
        <p:blipFill>
          <a:blip r:embed="rId2"/>
          <a:stretch/>
        </p:blipFill>
        <p:spPr>
          <a:xfrm>
            <a:off x="32040" y="4572000"/>
            <a:ext cx="1065240" cy="1065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237960" y="1429920"/>
            <a:ext cx="8474400" cy="58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Types of Cloud Services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211680" y="2116080"/>
            <a:ext cx="3349800" cy="233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16440">
              <a:lnSpc>
                <a:spcPct val="100000"/>
              </a:lnSpc>
              <a:buClr>
                <a:srgbClr val="000000"/>
              </a:buClr>
              <a:buFont typeface="Arial"/>
              <a:buChar char="❏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Based on Deployment Model</a:t>
            </a:r>
            <a:endParaRPr b="0" lang="en-US" sz="1400" spc="-1" strike="noStrike">
              <a:latin typeface="Arial"/>
            </a:endParaRPr>
          </a:p>
          <a:p>
            <a:pPr lvl="1" marL="914400" indent="-316440">
              <a:lnSpc>
                <a:spcPct val="100000"/>
              </a:lnSpc>
              <a:buClr>
                <a:srgbClr val="000000"/>
              </a:buClr>
              <a:buFont typeface="Arial"/>
              <a:buChar char="❏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Public</a:t>
            </a:r>
            <a:endParaRPr b="0" lang="en-US" sz="1400" spc="-1" strike="noStrike">
              <a:latin typeface="Arial"/>
            </a:endParaRPr>
          </a:p>
          <a:p>
            <a:pPr lvl="1" marL="914400" indent="-316440">
              <a:lnSpc>
                <a:spcPct val="100000"/>
              </a:lnSpc>
              <a:buClr>
                <a:srgbClr val="000000"/>
              </a:buClr>
              <a:buFont typeface="Arial"/>
              <a:buChar char="❏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Private</a:t>
            </a:r>
            <a:endParaRPr b="0" lang="en-US" sz="1400" spc="-1" strike="noStrike">
              <a:latin typeface="Arial"/>
            </a:endParaRPr>
          </a:p>
          <a:p>
            <a:pPr lvl="1" marL="914400" indent="-316440">
              <a:lnSpc>
                <a:spcPct val="100000"/>
              </a:lnSpc>
              <a:buClr>
                <a:srgbClr val="000000"/>
              </a:buClr>
              <a:buFont typeface="Arial"/>
              <a:buChar char="❏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Hybrid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400" spc="-1" strike="noStrike">
              <a:latin typeface="Arial"/>
            </a:endParaRPr>
          </a:p>
        </p:txBody>
      </p:sp>
      <p:pic>
        <p:nvPicPr>
          <p:cNvPr id="52" name="Google Shape;179;p27" descr=""/>
          <p:cNvPicPr/>
          <p:nvPr/>
        </p:nvPicPr>
        <p:blipFill>
          <a:blip r:embed="rId1"/>
          <a:stretch/>
        </p:blipFill>
        <p:spPr>
          <a:xfrm>
            <a:off x="4034880" y="2050560"/>
            <a:ext cx="5852520" cy="2401200"/>
          </a:xfrm>
          <a:prstGeom prst="rect">
            <a:avLst/>
          </a:prstGeom>
          <a:ln>
            <a:noFill/>
          </a:ln>
        </p:spPr>
      </p:pic>
      <p:pic>
        <p:nvPicPr>
          <p:cNvPr id="53" name="" descr=""/>
          <p:cNvPicPr/>
          <p:nvPr/>
        </p:nvPicPr>
        <p:blipFill>
          <a:blip r:embed="rId2"/>
          <a:stretch/>
        </p:blipFill>
        <p:spPr>
          <a:xfrm>
            <a:off x="8870040" y="4480920"/>
            <a:ext cx="1065240" cy="1065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144000" y="1335600"/>
            <a:ext cx="8474400" cy="58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Advantages of Cloud Computing: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55" name="CustomShape 2"/>
          <p:cNvSpPr/>
          <p:nvPr/>
        </p:nvSpPr>
        <p:spPr>
          <a:xfrm>
            <a:off x="144000" y="1866960"/>
            <a:ext cx="9203040" cy="371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16440">
              <a:lnSpc>
                <a:spcPct val="100000"/>
              </a:lnSpc>
              <a:buClr>
                <a:srgbClr val="000000"/>
              </a:buClr>
              <a:buFont typeface="Arial"/>
              <a:buChar char="❏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IaaS</a:t>
            </a:r>
            <a:endParaRPr b="0" lang="en-US" sz="1400" spc="-1" strike="noStrike">
              <a:latin typeface="Arial"/>
            </a:endParaRPr>
          </a:p>
          <a:p>
            <a:pPr lvl="1" marL="914400" indent="-316440">
              <a:lnSpc>
                <a:spcPct val="100000"/>
              </a:lnSpc>
              <a:buClr>
                <a:srgbClr val="000000"/>
              </a:buClr>
              <a:buFont typeface="Arial"/>
              <a:buChar char="❏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No need to invest in IT infrastructure or Resources</a:t>
            </a:r>
            <a:endParaRPr b="0" lang="en-US" sz="1400" spc="-1" strike="noStrike">
              <a:latin typeface="Arial"/>
            </a:endParaRPr>
          </a:p>
          <a:p>
            <a:pPr lvl="1" marL="914400" indent="-316440">
              <a:lnSpc>
                <a:spcPct val="100000"/>
              </a:lnSpc>
              <a:buClr>
                <a:srgbClr val="000000"/>
              </a:buClr>
              <a:buFont typeface="Arial"/>
              <a:buChar char="❏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Highest level of flexibility and control to organize Infrastructure Resources</a:t>
            </a:r>
            <a:endParaRPr b="0" lang="en-US" sz="1400" spc="-1" strike="noStrike">
              <a:latin typeface="Arial"/>
            </a:endParaRPr>
          </a:p>
          <a:p>
            <a:pPr lvl="1" marL="914400" indent="-316440">
              <a:lnSpc>
                <a:spcPct val="100000"/>
              </a:lnSpc>
              <a:buClr>
                <a:srgbClr val="000000"/>
              </a:buClr>
              <a:buFont typeface="Arial"/>
              <a:buChar char="❏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Scale up or down Infrastructure as and when required</a:t>
            </a:r>
            <a:endParaRPr b="0" lang="en-US" sz="1400" spc="-1" strike="noStrike">
              <a:latin typeface="Arial"/>
            </a:endParaRPr>
          </a:p>
          <a:p>
            <a:pPr lvl="1" marL="914400" indent="-316440">
              <a:lnSpc>
                <a:spcPct val="100000"/>
              </a:lnSpc>
              <a:buClr>
                <a:srgbClr val="000000"/>
              </a:buClr>
              <a:buFont typeface="Arial"/>
              <a:buChar char="❏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Pay as Per Use.</a:t>
            </a:r>
            <a:endParaRPr b="0" lang="en-US" sz="1400" spc="-1" strike="noStrike">
              <a:latin typeface="Arial"/>
            </a:endParaRPr>
          </a:p>
          <a:p>
            <a:pPr marL="457200" indent="-316440">
              <a:lnSpc>
                <a:spcPct val="100000"/>
              </a:lnSpc>
              <a:buClr>
                <a:srgbClr val="000000"/>
              </a:buClr>
              <a:buFont typeface="Arial"/>
              <a:buChar char="❏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PaaS</a:t>
            </a:r>
            <a:endParaRPr b="0" lang="en-US" sz="1400" spc="-1" strike="noStrike">
              <a:latin typeface="Arial"/>
            </a:endParaRPr>
          </a:p>
          <a:p>
            <a:pPr lvl="1" marL="914400" indent="-316440">
              <a:lnSpc>
                <a:spcPct val="100000"/>
              </a:lnSpc>
              <a:buClr>
                <a:srgbClr val="000000"/>
              </a:buClr>
              <a:buFont typeface="Arial"/>
              <a:buChar char="❏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Focus more on Application Development</a:t>
            </a:r>
            <a:endParaRPr b="0" lang="en-US" sz="1400" spc="-1" strike="noStrike">
              <a:latin typeface="Arial"/>
            </a:endParaRPr>
          </a:p>
          <a:p>
            <a:pPr lvl="1" marL="914400" indent="-316440">
              <a:lnSpc>
                <a:spcPct val="100000"/>
              </a:lnSpc>
              <a:buClr>
                <a:srgbClr val="000000"/>
              </a:buClr>
              <a:buFont typeface="Arial"/>
              <a:buChar char="❏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Easy Deployment &amp; Monitoring of Applications</a:t>
            </a:r>
            <a:endParaRPr b="0" lang="en-US" sz="1400" spc="-1" strike="noStrike">
              <a:latin typeface="Arial"/>
            </a:endParaRPr>
          </a:p>
          <a:p>
            <a:pPr lvl="1" marL="914400" indent="-316440">
              <a:lnSpc>
                <a:spcPct val="100000"/>
              </a:lnSpc>
              <a:buClr>
                <a:srgbClr val="000000"/>
              </a:buClr>
              <a:buFont typeface="Arial"/>
              <a:buChar char="❏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No worries to upgrade resources, capacity of the underlying infrastructure.</a:t>
            </a:r>
            <a:endParaRPr b="0" lang="en-US" sz="1400" spc="-1" strike="noStrike">
              <a:latin typeface="Arial"/>
            </a:endParaRPr>
          </a:p>
          <a:p>
            <a:pPr lvl="1" marL="914400" indent="-316440">
              <a:lnSpc>
                <a:spcPct val="100000"/>
              </a:lnSpc>
              <a:buClr>
                <a:srgbClr val="000000"/>
              </a:buClr>
              <a:buFont typeface="Arial"/>
              <a:buChar char="❏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Reduced Cost</a:t>
            </a:r>
            <a:endParaRPr b="0" lang="en-US" sz="1400" spc="-1" strike="noStrike">
              <a:latin typeface="Arial"/>
            </a:endParaRPr>
          </a:p>
          <a:p>
            <a:pPr marL="457200" indent="-316440">
              <a:lnSpc>
                <a:spcPct val="100000"/>
              </a:lnSpc>
              <a:buClr>
                <a:srgbClr val="000000"/>
              </a:buClr>
              <a:buFont typeface="Arial"/>
              <a:buChar char="❏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SaaS:</a:t>
            </a:r>
            <a:endParaRPr b="0" lang="en-US" sz="1400" spc="-1" strike="noStrike">
              <a:latin typeface="Arial"/>
            </a:endParaRPr>
          </a:p>
          <a:p>
            <a:pPr lvl="1" marL="914400" indent="-316440">
              <a:lnSpc>
                <a:spcPct val="100000"/>
              </a:lnSpc>
              <a:buClr>
                <a:srgbClr val="000000"/>
              </a:buClr>
              <a:buFont typeface="Arial"/>
              <a:buChar char="❏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Access to wide variety of complete packaged applications with customizations feature.</a:t>
            </a:r>
            <a:endParaRPr b="0" lang="en-US" sz="1400" spc="-1" strike="noStrike">
              <a:latin typeface="Arial"/>
            </a:endParaRPr>
          </a:p>
          <a:p>
            <a:pPr lvl="1" marL="914400" indent="-316440">
              <a:lnSpc>
                <a:spcPct val="100000"/>
              </a:lnSpc>
              <a:buClr>
                <a:srgbClr val="000000"/>
              </a:buClr>
              <a:buFont typeface="Arial"/>
              <a:buChar char="❏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Easily Accessible from anywhere through internet</a:t>
            </a:r>
            <a:endParaRPr b="0" lang="en-US" sz="1400" spc="-1" strike="noStrike">
              <a:latin typeface="Arial"/>
            </a:endParaRPr>
          </a:p>
          <a:p>
            <a:pPr lvl="1" marL="914400" indent="-316440">
              <a:lnSpc>
                <a:spcPct val="100000"/>
              </a:lnSpc>
              <a:buClr>
                <a:srgbClr val="000000"/>
              </a:buClr>
              <a:buFont typeface="Arial"/>
              <a:buChar char="❏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No risk of Data Loss</a:t>
            </a:r>
            <a:endParaRPr b="0" lang="en-US" sz="1400" spc="-1" strike="noStrike">
              <a:latin typeface="Arial"/>
            </a:endParaRPr>
          </a:p>
          <a:p>
            <a:pPr lvl="1" marL="914400" indent="-316440">
              <a:lnSpc>
                <a:spcPct val="100000"/>
              </a:lnSpc>
              <a:buClr>
                <a:srgbClr val="000000"/>
              </a:buClr>
              <a:buFont typeface="Arial"/>
              <a:buChar char="❏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No burden of maintenance and support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8870040" y="4480920"/>
            <a:ext cx="1065240" cy="1065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144000" y="1288440"/>
            <a:ext cx="8474400" cy="58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1a1a1a"/>
                </a:solidFill>
                <a:latin typeface="Raleway"/>
                <a:ea typeface="Raleway"/>
              </a:rPr>
              <a:t>Oracle IaaS Offerings: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58" name="Google Shape;191;p29" descr=""/>
          <p:cNvPicPr/>
          <p:nvPr/>
        </p:nvPicPr>
        <p:blipFill>
          <a:blip r:embed="rId1"/>
          <a:stretch/>
        </p:blipFill>
        <p:spPr>
          <a:xfrm>
            <a:off x="276840" y="1878480"/>
            <a:ext cx="2550240" cy="3421440"/>
          </a:xfrm>
          <a:prstGeom prst="rect">
            <a:avLst/>
          </a:prstGeom>
          <a:ln>
            <a:noFill/>
          </a:ln>
        </p:spPr>
      </p:pic>
      <p:pic>
        <p:nvPicPr>
          <p:cNvPr id="59" name="" descr=""/>
          <p:cNvPicPr/>
          <p:nvPr/>
        </p:nvPicPr>
        <p:blipFill>
          <a:blip r:embed="rId2"/>
          <a:stretch/>
        </p:blipFill>
        <p:spPr>
          <a:xfrm>
            <a:off x="8870040" y="4480920"/>
            <a:ext cx="1065240" cy="1065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144000" y="1288440"/>
            <a:ext cx="8474400" cy="58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1a1a1a"/>
                </a:solidFill>
                <a:latin typeface="Raleway"/>
                <a:ea typeface="Raleway"/>
              </a:rPr>
              <a:t>Why Oracle IaaS?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1" name="CustomShape 2"/>
          <p:cNvSpPr/>
          <p:nvPr/>
        </p:nvSpPr>
        <p:spPr>
          <a:xfrm>
            <a:off x="144000" y="1866960"/>
            <a:ext cx="6500520" cy="281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16440">
              <a:lnSpc>
                <a:spcPct val="100000"/>
              </a:lnSpc>
              <a:buClr>
                <a:srgbClr val="000000"/>
              </a:buClr>
              <a:buFont typeface="Arial"/>
              <a:buChar char="❏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Performance, Control, Governance of Enterprise Data Centers</a:t>
            </a:r>
            <a:endParaRPr b="0" lang="en-US" sz="1400" spc="-1" strike="noStrike">
              <a:latin typeface="Arial"/>
            </a:endParaRPr>
          </a:p>
          <a:p>
            <a:pPr marL="457200" indent="-316440">
              <a:lnSpc>
                <a:spcPct val="100000"/>
              </a:lnSpc>
              <a:buClr>
                <a:srgbClr val="000000"/>
              </a:buClr>
              <a:buFont typeface="Arial"/>
              <a:buChar char="❏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Leading Hardware for Modern Architecture</a:t>
            </a:r>
            <a:endParaRPr b="0" lang="en-US" sz="1400" spc="-1" strike="noStrike">
              <a:latin typeface="Arial"/>
            </a:endParaRPr>
          </a:p>
          <a:p>
            <a:pPr marL="457200" indent="-316440">
              <a:lnSpc>
                <a:spcPct val="100000"/>
              </a:lnSpc>
              <a:buClr>
                <a:srgbClr val="000000"/>
              </a:buClr>
              <a:buFont typeface="Arial"/>
              <a:buChar char="❏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Capable of running multi-tiered enterprise applications</a:t>
            </a:r>
            <a:endParaRPr b="0" lang="en-US" sz="1400" spc="-1" strike="noStrike">
              <a:latin typeface="Arial"/>
            </a:endParaRPr>
          </a:p>
          <a:p>
            <a:pPr marL="457200" indent="-316440">
              <a:lnSpc>
                <a:spcPct val="100000"/>
              </a:lnSpc>
              <a:buClr>
                <a:srgbClr val="000000"/>
              </a:buClr>
              <a:buFont typeface="Arial"/>
              <a:buChar char="❏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Enterprise level High Availability</a:t>
            </a:r>
            <a:endParaRPr b="0" lang="en-US" sz="1400" spc="-1" strike="noStrike">
              <a:latin typeface="Arial"/>
            </a:endParaRPr>
          </a:p>
          <a:p>
            <a:pPr marL="457200" indent="-316440">
              <a:lnSpc>
                <a:spcPct val="100000"/>
              </a:lnSpc>
              <a:buClr>
                <a:srgbClr val="000000"/>
              </a:buClr>
              <a:buFont typeface="Arial"/>
              <a:buChar char="❏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Non-Blocking &amp; High-Performance Workloads</a:t>
            </a:r>
            <a:endParaRPr b="0" lang="en-US" sz="1400" spc="-1" strike="noStrike">
              <a:latin typeface="Arial"/>
            </a:endParaRPr>
          </a:p>
          <a:p>
            <a:pPr marL="457200" indent="-316440">
              <a:lnSpc>
                <a:spcPct val="100000"/>
              </a:lnSpc>
              <a:buClr>
                <a:srgbClr val="000000"/>
              </a:buClr>
              <a:buFont typeface="Arial"/>
              <a:buChar char="❏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Maximize Flexibility and Security</a:t>
            </a:r>
            <a:endParaRPr b="0" lang="en-US" sz="1400" spc="-1" strike="noStrike">
              <a:latin typeface="Arial"/>
            </a:endParaRPr>
          </a:p>
          <a:p>
            <a:pPr marL="457200" indent="-316440">
              <a:lnSpc>
                <a:spcPct val="100000"/>
              </a:lnSpc>
              <a:buClr>
                <a:srgbClr val="000000"/>
              </a:buClr>
              <a:buFont typeface="Arial"/>
              <a:buChar char="❏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Serverless &amp; Container-Based Architectures</a:t>
            </a:r>
            <a:endParaRPr b="0" lang="en-US" sz="1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  <p:pic>
        <p:nvPicPr>
          <p:cNvPr id="62" name="" descr=""/>
          <p:cNvPicPr/>
          <p:nvPr/>
        </p:nvPicPr>
        <p:blipFill>
          <a:blip r:embed="rId1"/>
          <a:stretch/>
        </p:blipFill>
        <p:spPr>
          <a:xfrm>
            <a:off x="8870040" y="4480920"/>
            <a:ext cx="1065240" cy="1065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144000" y="1288440"/>
            <a:ext cx="8474400" cy="58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1a1a1a"/>
                </a:solidFill>
                <a:latin typeface="Raleway"/>
                <a:ea typeface="Raleway"/>
              </a:rPr>
              <a:t>Oracle PaaS Offerings: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64" name="Google Shape;203;p31" descr=""/>
          <p:cNvPicPr/>
          <p:nvPr/>
        </p:nvPicPr>
        <p:blipFill>
          <a:blip r:embed="rId1"/>
          <a:stretch/>
        </p:blipFill>
        <p:spPr>
          <a:xfrm>
            <a:off x="262080" y="1784160"/>
            <a:ext cx="7644960" cy="3740760"/>
          </a:xfrm>
          <a:prstGeom prst="rect">
            <a:avLst/>
          </a:prstGeom>
          <a:ln>
            <a:noFill/>
          </a:ln>
        </p:spPr>
      </p:pic>
      <p:pic>
        <p:nvPicPr>
          <p:cNvPr id="65" name="" descr=""/>
          <p:cNvPicPr/>
          <p:nvPr/>
        </p:nvPicPr>
        <p:blipFill>
          <a:blip r:embed="rId2"/>
          <a:stretch/>
        </p:blipFill>
        <p:spPr>
          <a:xfrm>
            <a:off x="8870040" y="4480920"/>
            <a:ext cx="1065240" cy="1065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144000" y="1288440"/>
            <a:ext cx="8474400" cy="58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1a1a1a"/>
                </a:solidFill>
                <a:latin typeface="Raleway"/>
                <a:ea typeface="Raleway"/>
              </a:rPr>
              <a:t>Why Oracle PaaS?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7" name="CustomShape 2"/>
          <p:cNvSpPr/>
          <p:nvPr/>
        </p:nvSpPr>
        <p:spPr>
          <a:xfrm>
            <a:off x="144000" y="1866960"/>
            <a:ext cx="6500520" cy="281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16440">
              <a:lnSpc>
                <a:spcPct val="100000"/>
              </a:lnSpc>
              <a:buClr>
                <a:srgbClr val="000000"/>
              </a:buClr>
              <a:buFont typeface="Arial"/>
              <a:buChar char="❏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Most Comprehensive &amp; Integrated</a:t>
            </a:r>
            <a:endParaRPr b="0" lang="en-US" sz="1400" spc="-1" strike="noStrike">
              <a:latin typeface="Arial"/>
            </a:endParaRPr>
          </a:p>
          <a:p>
            <a:pPr marL="457200" indent="-316440">
              <a:lnSpc>
                <a:spcPct val="100000"/>
              </a:lnSpc>
              <a:buClr>
                <a:srgbClr val="000000"/>
              </a:buClr>
              <a:buFont typeface="Arial"/>
              <a:buChar char="❏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Open &amp; Standards Based</a:t>
            </a:r>
            <a:endParaRPr b="0" lang="en-US" sz="1400" spc="-1" strike="noStrike">
              <a:latin typeface="Arial"/>
            </a:endParaRPr>
          </a:p>
          <a:p>
            <a:pPr marL="457200" indent="-316440">
              <a:lnSpc>
                <a:spcPct val="100000"/>
              </a:lnSpc>
              <a:buClr>
                <a:srgbClr val="000000"/>
              </a:buClr>
              <a:buFont typeface="Arial"/>
              <a:buChar char="❏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Lower Cost of Ownership</a:t>
            </a:r>
            <a:endParaRPr b="0" lang="en-US" sz="1400" spc="-1" strike="noStrike">
              <a:latin typeface="Arial"/>
            </a:endParaRPr>
          </a:p>
          <a:p>
            <a:pPr marL="457200" indent="-316440">
              <a:lnSpc>
                <a:spcPct val="100000"/>
              </a:lnSpc>
              <a:buClr>
                <a:srgbClr val="000000"/>
              </a:buClr>
              <a:buFont typeface="Arial"/>
              <a:buChar char="❏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Easily Integrate &amp; Extend SaaS</a:t>
            </a:r>
            <a:endParaRPr b="0" lang="en-US" sz="1400" spc="-1" strike="noStrike">
              <a:latin typeface="Arial"/>
            </a:endParaRPr>
          </a:p>
          <a:p>
            <a:pPr marL="457200" indent="-316440">
              <a:lnSpc>
                <a:spcPct val="100000"/>
              </a:lnSpc>
              <a:buClr>
                <a:srgbClr val="000000"/>
              </a:buClr>
              <a:buFont typeface="Arial"/>
              <a:buChar char="❏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Highest Security, Scalability &amp; Performance</a:t>
            </a:r>
            <a:endParaRPr b="0" lang="en-US" sz="1400" spc="-1" strike="noStrike">
              <a:latin typeface="Arial"/>
            </a:endParaRPr>
          </a:p>
          <a:p>
            <a:pPr marL="457200" indent="-316440">
              <a:lnSpc>
                <a:spcPct val="100000"/>
              </a:lnSpc>
              <a:buClr>
                <a:srgbClr val="000000"/>
              </a:buClr>
              <a:buFont typeface="Arial"/>
              <a:buChar char="❏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Deployment Choice</a:t>
            </a:r>
            <a:endParaRPr b="0" lang="en-US" sz="1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  <p:pic>
        <p:nvPicPr>
          <p:cNvPr id="68" name="" descr=""/>
          <p:cNvPicPr/>
          <p:nvPr/>
        </p:nvPicPr>
        <p:blipFill>
          <a:blip r:embed="rId1"/>
          <a:stretch/>
        </p:blipFill>
        <p:spPr>
          <a:xfrm>
            <a:off x="8870040" y="4480920"/>
            <a:ext cx="1065240" cy="1065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214;p33" descr=""/>
          <p:cNvPicPr/>
          <p:nvPr/>
        </p:nvPicPr>
        <p:blipFill>
          <a:blip r:embed="rId1"/>
          <a:stretch/>
        </p:blipFill>
        <p:spPr>
          <a:xfrm>
            <a:off x="245880" y="1815840"/>
            <a:ext cx="6860160" cy="3785760"/>
          </a:xfrm>
          <a:prstGeom prst="rect">
            <a:avLst/>
          </a:prstGeom>
          <a:ln>
            <a:noFill/>
          </a:ln>
        </p:spPr>
      </p:pic>
      <p:sp>
        <p:nvSpPr>
          <p:cNvPr id="70" name="CustomShape 1"/>
          <p:cNvSpPr/>
          <p:nvPr/>
        </p:nvSpPr>
        <p:spPr>
          <a:xfrm>
            <a:off x="144000" y="1288440"/>
            <a:ext cx="8474400" cy="58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1a1a1a"/>
                </a:solidFill>
                <a:latin typeface="Raleway"/>
                <a:ea typeface="Raleway"/>
              </a:rPr>
              <a:t>Oracle SaaS Offerings: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71" name="" descr=""/>
          <p:cNvPicPr/>
          <p:nvPr/>
        </p:nvPicPr>
        <p:blipFill>
          <a:blip r:embed="rId2"/>
          <a:stretch/>
        </p:blipFill>
        <p:spPr>
          <a:xfrm>
            <a:off x="8870040" y="4480920"/>
            <a:ext cx="1065240" cy="1065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Application>LibreOffice/6.1.0.3$Windows_X86_64 LibreOffice_project/efb621ed25068d70781dc026f7e9c5187a4decd1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2018-12-07T21:20:49Z</dcterms:created>
  <dc:creator/>
  <dc:description/>
  <dc:language>en-US</dc:language>
  <cp:lastModifiedBy/>
  <dcterms:modified xsi:type="dcterms:W3CDTF">2019-01-24T11:16:50Z</dcterms:modified>
  <cp:revision>3</cp:revision>
  <dc:subject/>
  <dc:title/>
</cp:coreProperties>
</file>