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803880" y="2291400"/>
            <a:ext cx="114120" cy="1187640"/>
          </a:xfrm>
          <a:prstGeom prst="rect">
            <a:avLst/>
          </a:prstGeom>
        </p:spPr>
        <p:txBody>
          <a:bodyPr lIns="0" rIns="0" tIns="0" bIns="0">
            <a:normAutofit fontScale="5000"/>
          </a:bodyPr>
          <a:p>
            <a:endParaRPr b="0" lang="en-US" sz="3200" spc="-1" strike="noStrike">
              <a:latin typeface="Arial"/>
            </a:endParaRPr>
          </a:p>
        </p:txBody>
      </p:sp>
      <p:sp>
        <p:nvSpPr>
          <p:cNvPr id="30" name="PlaceHolder 3"/>
          <p:cNvSpPr>
            <a:spLocks noGrp="1"/>
          </p:cNvSpPr>
          <p:nvPr>
            <p:ph type="body"/>
          </p:nvPr>
        </p:nvSpPr>
        <p:spPr>
          <a:xfrm>
            <a:off x="803880" y="3592440"/>
            <a:ext cx="11412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80388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33" name="PlaceHolder 3"/>
          <p:cNvSpPr>
            <a:spLocks noGrp="1"/>
          </p:cNvSpPr>
          <p:nvPr>
            <p:ph type="body"/>
          </p:nvPr>
        </p:nvSpPr>
        <p:spPr>
          <a:xfrm>
            <a:off x="86256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34" name="PlaceHolder 4"/>
          <p:cNvSpPr>
            <a:spLocks noGrp="1"/>
          </p:cNvSpPr>
          <p:nvPr>
            <p:ph type="body"/>
          </p:nvPr>
        </p:nvSpPr>
        <p:spPr>
          <a:xfrm>
            <a:off x="803880" y="3592440"/>
            <a:ext cx="55440" cy="1187640"/>
          </a:xfrm>
          <a:prstGeom prst="rect">
            <a:avLst/>
          </a:prstGeom>
        </p:spPr>
        <p:txBody>
          <a:bodyPr lIns="0" rIns="0" tIns="0" bIns="0">
            <a:normAutofit fontScale="5000"/>
          </a:bodyPr>
          <a:p>
            <a:endParaRPr b="0" lang="en-US" sz="3200" spc="-1" strike="noStrike">
              <a:latin typeface="Arial"/>
            </a:endParaRPr>
          </a:p>
        </p:txBody>
      </p:sp>
      <p:sp>
        <p:nvSpPr>
          <p:cNvPr id="35" name="PlaceHolder 5"/>
          <p:cNvSpPr>
            <a:spLocks noGrp="1"/>
          </p:cNvSpPr>
          <p:nvPr>
            <p:ph type="body"/>
          </p:nvPr>
        </p:nvSpPr>
        <p:spPr>
          <a:xfrm>
            <a:off x="862560" y="3592440"/>
            <a:ext cx="5544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803880" y="2291400"/>
            <a:ext cx="36360" cy="1187640"/>
          </a:xfrm>
          <a:prstGeom prst="rect">
            <a:avLst/>
          </a:prstGeom>
        </p:spPr>
        <p:txBody>
          <a:bodyPr lIns="0" rIns="0" tIns="0" bIns="0">
            <a:normAutofit fontScale="5000"/>
          </a:bodyPr>
          <a:p>
            <a:endParaRPr b="0" lang="en-US" sz="3200" spc="-1" strike="noStrike">
              <a:latin typeface="Arial"/>
            </a:endParaRPr>
          </a:p>
        </p:txBody>
      </p:sp>
      <p:sp>
        <p:nvSpPr>
          <p:cNvPr id="38" name="PlaceHolder 3"/>
          <p:cNvSpPr>
            <a:spLocks noGrp="1"/>
          </p:cNvSpPr>
          <p:nvPr>
            <p:ph type="body"/>
          </p:nvPr>
        </p:nvSpPr>
        <p:spPr>
          <a:xfrm>
            <a:off x="842400" y="2291400"/>
            <a:ext cx="36360" cy="1187640"/>
          </a:xfrm>
          <a:prstGeom prst="rect">
            <a:avLst/>
          </a:prstGeom>
        </p:spPr>
        <p:txBody>
          <a:bodyPr lIns="0" rIns="0" tIns="0" bIns="0">
            <a:normAutofit fontScale="5000"/>
          </a:bodyPr>
          <a:p>
            <a:endParaRPr b="0" lang="en-US" sz="3200" spc="-1" strike="noStrike">
              <a:latin typeface="Arial"/>
            </a:endParaRPr>
          </a:p>
        </p:txBody>
      </p:sp>
      <p:sp>
        <p:nvSpPr>
          <p:cNvPr id="39" name="PlaceHolder 4"/>
          <p:cNvSpPr>
            <a:spLocks noGrp="1"/>
          </p:cNvSpPr>
          <p:nvPr>
            <p:ph type="body"/>
          </p:nvPr>
        </p:nvSpPr>
        <p:spPr>
          <a:xfrm>
            <a:off x="880920" y="2291400"/>
            <a:ext cx="36360" cy="1187640"/>
          </a:xfrm>
          <a:prstGeom prst="rect">
            <a:avLst/>
          </a:prstGeom>
        </p:spPr>
        <p:txBody>
          <a:bodyPr lIns="0" rIns="0" tIns="0" bIns="0">
            <a:normAutofit fontScale="5000"/>
          </a:bodyPr>
          <a:p>
            <a:endParaRPr b="0" lang="en-US" sz="3200" spc="-1" strike="noStrike">
              <a:latin typeface="Arial"/>
            </a:endParaRPr>
          </a:p>
        </p:txBody>
      </p:sp>
      <p:sp>
        <p:nvSpPr>
          <p:cNvPr id="40" name="PlaceHolder 5"/>
          <p:cNvSpPr>
            <a:spLocks noGrp="1"/>
          </p:cNvSpPr>
          <p:nvPr>
            <p:ph type="body"/>
          </p:nvPr>
        </p:nvSpPr>
        <p:spPr>
          <a:xfrm>
            <a:off x="803880" y="3592440"/>
            <a:ext cx="36360" cy="1187640"/>
          </a:xfrm>
          <a:prstGeom prst="rect">
            <a:avLst/>
          </a:prstGeom>
        </p:spPr>
        <p:txBody>
          <a:bodyPr lIns="0" rIns="0" tIns="0" bIns="0">
            <a:normAutofit fontScale="5000"/>
          </a:bodyPr>
          <a:p>
            <a:endParaRPr b="0" lang="en-US" sz="3200" spc="-1" strike="noStrike">
              <a:latin typeface="Arial"/>
            </a:endParaRPr>
          </a:p>
        </p:txBody>
      </p:sp>
      <p:sp>
        <p:nvSpPr>
          <p:cNvPr id="41" name="PlaceHolder 6"/>
          <p:cNvSpPr>
            <a:spLocks noGrp="1"/>
          </p:cNvSpPr>
          <p:nvPr>
            <p:ph type="body"/>
          </p:nvPr>
        </p:nvSpPr>
        <p:spPr>
          <a:xfrm>
            <a:off x="842400" y="3592440"/>
            <a:ext cx="36360" cy="1187640"/>
          </a:xfrm>
          <a:prstGeom prst="rect">
            <a:avLst/>
          </a:prstGeom>
        </p:spPr>
        <p:txBody>
          <a:bodyPr lIns="0" rIns="0" tIns="0" bIns="0">
            <a:normAutofit fontScale="5000"/>
          </a:bodyPr>
          <a:p>
            <a:endParaRPr b="0" lang="en-US" sz="3200" spc="-1" strike="noStrike">
              <a:latin typeface="Arial"/>
            </a:endParaRPr>
          </a:p>
        </p:txBody>
      </p:sp>
      <p:sp>
        <p:nvSpPr>
          <p:cNvPr id="42" name="PlaceHolder 7"/>
          <p:cNvSpPr>
            <a:spLocks noGrp="1"/>
          </p:cNvSpPr>
          <p:nvPr>
            <p:ph type="body"/>
          </p:nvPr>
        </p:nvSpPr>
        <p:spPr>
          <a:xfrm>
            <a:off x="880920" y="3592440"/>
            <a:ext cx="3636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subTitle"/>
          </p:nvPr>
        </p:nvSpPr>
        <p:spPr>
          <a:xfrm>
            <a:off x="803880" y="-337320"/>
            <a:ext cx="114120" cy="7748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803880" y="2291400"/>
            <a:ext cx="114120" cy="2490480"/>
          </a:xfrm>
          <a:prstGeom prst="rect">
            <a:avLst/>
          </a:prstGeom>
        </p:spPr>
        <p:txBody>
          <a:bodyPr lIns="0" rIns="0" tIns="0" bIns="0">
            <a:normAutofit fontScale="17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803880" y="2291400"/>
            <a:ext cx="55440" cy="2490480"/>
          </a:xfrm>
          <a:prstGeom prst="rect">
            <a:avLst/>
          </a:prstGeom>
        </p:spPr>
        <p:txBody>
          <a:bodyPr lIns="0" rIns="0" tIns="0" bIns="0">
            <a:normAutofit fontScale="17000"/>
          </a:bodyPr>
          <a:p>
            <a:endParaRPr b="0" lang="en-US" sz="3200" spc="-1" strike="noStrike">
              <a:latin typeface="Arial"/>
            </a:endParaRPr>
          </a:p>
        </p:txBody>
      </p:sp>
      <p:sp>
        <p:nvSpPr>
          <p:cNvPr id="13" name="PlaceHolder 3"/>
          <p:cNvSpPr>
            <a:spLocks noGrp="1"/>
          </p:cNvSpPr>
          <p:nvPr>
            <p:ph type="body"/>
          </p:nvPr>
        </p:nvSpPr>
        <p:spPr>
          <a:xfrm>
            <a:off x="862560" y="2291400"/>
            <a:ext cx="55440" cy="2490480"/>
          </a:xfrm>
          <a:prstGeom prst="rect">
            <a:avLst/>
          </a:prstGeom>
        </p:spPr>
        <p:txBody>
          <a:bodyPr lIns="0" rIns="0" tIns="0" bIns="0">
            <a:normAutofit fontScale="17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03880" y="1434960"/>
            <a:ext cx="8473320" cy="289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80388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18" name="PlaceHolder 3"/>
          <p:cNvSpPr>
            <a:spLocks noGrp="1"/>
          </p:cNvSpPr>
          <p:nvPr>
            <p:ph type="body"/>
          </p:nvPr>
        </p:nvSpPr>
        <p:spPr>
          <a:xfrm>
            <a:off x="862560" y="2291400"/>
            <a:ext cx="55440" cy="2490480"/>
          </a:xfrm>
          <a:prstGeom prst="rect">
            <a:avLst/>
          </a:prstGeom>
        </p:spPr>
        <p:txBody>
          <a:bodyPr lIns="0" rIns="0" tIns="0" bIns="0">
            <a:normAutofit fontScale="17000"/>
          </a:bodyPr>
          <a:p>
            <a:endParaRPr b="0" lang="en-US" sz="3200" spc="-1" strike="noStrike">
              <a:latin typeface="Arial"/>
            </a:endParaRPr>
          </a:p>
        </p:txBody>
      </p:sp>
      <p:sp>
        <p:nvSpPr>
          <p:cNvPr id="19" name="PlaceHolder 4"/>
          <p:cNvSpPr>
            <a:spLocks noGrp="1"/>
          </p:cNvSpPr>
          <p:nvPr>
            <p:ph type="body"/>
          </p:nvPr>
        </p:nvSpPr>
        <p:spPr>
          <a:xfrm>
            <a:off x="803880" y="3592440"/>
            <a:ext cx="5544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803880" y="2291400"/>
            <a:ext cx="55440" cy="2490480"/>
          </a:xfrm>
          <a:prstGeom prst="rect">
            <a:avLst/>
          </a:prstGeom>
        </p:spPr>
        <p:txBody>
          <a:bodyPr lIns="0" rIns="0" tIns="0" bIns="0">
            <a:normAutofit fontScale="17000"/>
          </a:bodyPr>
          <a:p>
            <a:endParaRPr b="0" lang="en-US" sz="3200" spc="-1" strike="noStrike">
              <a:latin typeface="Arial"/>
            </a:endParaRPr>
          </a:p>
        </p:txBody>
      </p:sp>
      <p:sp>
        <p:nvSpPr>
          <p:cNvPr id="22" name="PlaceHolder 3"/>
          <p:cNvSpPr>
            <a:spLocks noGrp="1"/>
          </p:cNvSpPr>
          <p:nvPr>
            <p:ph type="body"/>
          </p:nvPr>
        </p:nvSpPr>
        <p:spPr>
          <a:xfrm>
            <a:off x="86256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23" name="PlaceHolder 4"/>
          <p:cNvSpPr>
            <a:spLocks noGrp="1"/>
          </p:cNvSpPr>
          <p:nvPr>
            <p:ph type="body"/>
          </p:nvPr>
        </p:nvSpPr>
        <p:spPr>
          <a:xfrm>
            <a:off x="862560" y="3592440"/>
            <a:ext cx="5544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03880" y="1434960"/>
            <a:ext cx="8473320" cy="62532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80388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26" name="PlaceHolder 3"/>
          <p:cNvSpPr>
            <a:spLocks noGrp="1"/>
          </p:cNvSpPr>
          <p:nvPr>
            <p:ph type="body"/>
          </p:nvPr>
        </p:nvSpPr>
        <p:spPr>
          <a:xfrm>
            <a:off x="862560" y="2291400"/>
            <a:ext cx="55440" cy="1187640"/>
          </a:xfrm>
          <a:prstGeom prst="rect">
            <a:avLst/>
          </a:prstGeom>
        </p:spPr>
        <p:txBody>
          <a:bodyPr lIns="0" rIns="0" tIns="0" bIns="0">
            <a:normAutofit fontScale="5000"/>
          </a:bodyPr>
          <a:p>
            <a:endParaRPr b="0" lang="en-US" sz="3200" spc="-1" strike="noStrike">
              <a:latin typeface="Arial"/>
            </a:endParaRPr>
          </a:p>
        </p:txBody>
      </p:sp>
      <p:sp>
        <p:nvSpPr>
          <p:cNvPr id="27" name="PlaceHolder 4"/>
          <p:cNvSpPr>
            <a:spLocks noGrp="1"/>
          </p:cNvSpPr>
          <p:nvPr>
            <p:ph type="body"/>
          </p:nvPr>
        </p:nvSpPr>
        <p:spPr>
          <a:xfrm>
            <a:off x="803880" y="3592440"/>
            <a:ext cx="114120" cy="1187640"/>
          </a:xfrm>
          <a:prstGeom prst="rect">
            <a:avLst/>
          </a:prstGeom>
        </p:spPr>
        <p:txBody>
          <a:bodyPr lIns="0" rIns="0" tIns="0" bIns="0">
            <a:normAutofit fontScale="5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0077840" cy="535680"/>
          </a:xfrm>
          <a:prstGeom prst="rect">
            <a:avLst/>
          </a:prstGeom>
          <a:solidFill>
            <a:srgbClr val="e9edee"/>
          </a:solidFill>
          <a:ln>
            <a:noFill/>
          </a:ln>
        </p:spPr>
        <p:style>
          <a:lnRef idx="0"/>
          <a:fillRef idx="0"/>
          <a:effectRef idx="0"/>
          <a:fontRef idx="minor"/>
        </p:style>
      </p:sp>
      <p:grpSp>
        <p:nvGrpSpPr>
          <p:cNvPr id="1" name="Group 2"/>
          <p:cNvGrpSpPr/>
          <p:nvPr/>
        </p:nvGrpSpPr>
        <p:grpSpPr>
          <a:xfrm>
            <a:off x="915480" y="1314360"/>
            <a:ext cx="819720" cy="48960"/>
            <a:chOff x="915480" y="1314360"/>
            <a:chExt cx="819720" cy="48960"/>
          </a:xfrm>
        </p:grpSpPr>
        <p:sp>
          <p:nvSpPr>
            <p:cNvPr id="2" name="CustomShape 3"/>
            <p:cNvSpPr/>
            <p:nvPr/>
          </p:nvSpPr>
          <p:spPr>
            <a:xfrm rot="16200000">
              <a:off x="1506600" y="1134720"/>
              <a:ext cx="48240" cy="408960"/>
            </a:xfrm>
            <a:prstGeom prst="rect">
              <a:avLst/>
            </a:prstGeom>
            <a:solidFill>
              <a:srgbClr val="eb5600"/>
            </a:solidFill>
            <a:ln>
              <a:noFill/>
            </a:ln>
          </p:spPr>
          <p:style>
            <a:lnRef idx="0"/>
            <a:fillRef idx="0"/>
            <a:effectRef idx="0"/>
            <a:fontRef idx="minor"/>
          </p:style>
        </p:sp>
        <p:sp>
          <p:nvSpPr>
            <p:cNvPr id="3" name="CustomShape 4"/>
            <p:cNvSpPr/>
            <p:nvPr/>
          </p:nvSpPr>
          <p:spPr>
            <a:xfrm rot="16200000">
              <a:off x="1097280" y="1132200"/>
              <a:ext cx="48240" cy="412200"/>
            </a:xfrm>
            <a:prstGeom prst="rect">
              <a:avLst/>
            </a:prstGeom>
            <a:solidFill>
              <a:srgbClr val="1a9988"/>
            </a:solidFill>
            <a:ln>
              <a:noFill/>
            </a:ln>
          </p:spPr>
          <p:style>
            <a:lnRef idx="0"/>
            <a:fillRef idx="0"/>
            <a:effectRef idx="0"/>
            <a:fontRef idx="minor"/>
          </p:style>
        </p:sp>
      </p:grpSp>
      <p:sp>
        <p:nvSpPr>
          <p:cNvPr id="4" name="PlaceHolder 5"/>
          <p:cNvSpPr>
            <a:spLocks noGrp="1"/>
          </p:cNvSpPr>
          <p:nvPr>
            <p:ph type="title"/>
          </p:nvPr>
        </p:nvSpPr>
        <p:spPr>
          <a:xfrm>
            <a:off x="803880" y="1434960"/>
            <a:ext cx="8473320" cy="6249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803880" y="2291400"/>
            <a:ext cx="114120" cy="2490480"/>
          </a:xfrm>
          <a:prstGeom prst="rect">
            <a:avLst/>
          </a:prstGeom>
        </p:spPr>
        <p:txBody>
          <a:bodyPr lIns="0" rIns="0" tIns="0" bIns="0">
            <a:normAutofit fontScale="1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6" name="PlaceHolder 7"/>
          <p:cNvSpPr>
            <a:spLocks noGrp="1"/>
          </p:cNvSpPr>
          <p:nvPr>
            <p:ph type="body"/>
          </p:nvPr>
        </p:nvSpPr>
        <p:spPr>
          <a:xfrm>
            <a:off x="924480" y="2291400"/>
            <a:ext cx="114120" cy="2490480"/>
          </a:xfrm>
          <a:prstGeom prst="rect">
            <a:avLst/>
          </a:prstGeom>
        </p:spPr>
        <p:txBody>
          <a:bodyPr lIns="0" rIns="0" tIns="0" bIns="0">
            <a:normAutofit fontScale="1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283320" y="1296000"/>
            <a:ext cx="719424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Oracle Cloud Financials Security</a:t>
            </a:r>
            <a:endParaRPr b="0" lang="en-US" sz="2600" spc="-1" strike="noStrike">
              <a:latin typeface="Arial"/>
            </a:endParaRPr>
          </a:p>
        </p:txBody>
      </p:sp>
      <p:graphicFrame>
        <p:nvGraphicFramePr>
          <p:cNvPr id="44" name="Table 2"/>
          <p:cNvGraphicFramePr/>
          <p:nvPr/>
        </p:nvGraphicFramePr>
        <p:xfrm>
          <a:off x="442440" y="1959840"/>
          <a:ext cx="9521640" cy="3383280"/>
        </p:xfrm>
        <a:graphic>
          <a:graphicData uri="http://schemas.openxmlformats.org/drawingml/2006/table">
            <a:tbl>
              <a:tblPr/>
              <a:tblGrid>
                <a:gridCol w="4711320"/>
                <a:gridCol w="4810680"/>
              </a:tblGrid>
              <a:tr h="2467800">
                <a:tc>
                  <a:txBody>
                    <a:bodyPr lIns="91080" rIns="91080"/>
                    <a:p>
                      <a:pPr marL="457200" indent="-309960">
                        <a:lnSpc>
                          <a:spcPct val="100000"/>
                        </a:lnSpc>
                        <a:buClr>
                          <a:srgbClr val="595959"/>
                        </a:buClr>
                        <a:buFont typeface="Lato"/>
                        <a:buChar char="❏"/>
                      </a:pPr>
                      <a:r>
                        <a:rPr b="0" lang="en-US" sz="1800" spc="-1" strike="noStrike">
                          <a:solidFill>
                            <a:srgbClr val="595959"/>
                          </a:solidFill>
                          <a:latin typeface="Lato"/>
                          <a:ea typeface="Lato"/>
                        </a:rPr>
                        <a:t>Role Based Access Control (RBAC)</a:t>
                      </a:r>
                      <a:endParaRPr b="0" lang="en-US" sz="1800" spc="-1" strike="noStrike">
                        <a:latin typeface="Arial"/>
                      </a:endParaRPr>
                    </a:p>
                    <a:p>
                      <a:pPr marL="457200" indent="-309960">
                        <a:lnSpc>
                          <a:spcPct val="100000"/>
                        </a:lnSpc>
                        <a:buClr>
                          <a:srgbClr val="595959"/>
                        </a:buClr>
                        <a:buFont typeface="Lato"/>
                        <a:buChar char="❏"/>
                      </a:pPr>
                      <a:r>
                        <a:rPr b="0" lang="en-US" sz="1800" spc="-1" strike="noStrike">
                          <a:solidFill>
                            <a:srgbClr val="595959"/>
                          </a:solidFill>
                          <a:latin typeface="Lato"/>
                          <a:ea typeface="Lato"/>
                        </a:rPr>
                        <a:t>Roles</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Duty Role</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Abstract Role</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Job Role</a:t>
                      </a:r>
                      <a:endParaRPr b="0" lang="en-US" sz="1800" spc="-1" strike="noStrike">
                        <a:latin typeface="Arial"/>
                      </a:endParaRPr>
                    </a:p>
                    <a:p>
                      <a:pPr marL="457200" indent="-309960">
                        <a:lnSpc>
                          <a:spcPct val="100000"/>
                        </a:lnSpc>
                        <a:buClr>
                          <a:srgbClr val="595959"/>
                        </a:buClr>
                        <a:buFont typeface="Lato"/>
                        <a:buChar char="❏"/>
                      </a:pPr>
                      <a:r>
                        <a:rPr b="0" lang="en-US" sz="1800" spc="-1" strike="noStrike">
                          <a:solidFill>
                            <a:srgbClr val="595959"/>
                          </a:solidFill>
                          <a:latin typeface="Lato"/>
                          <a:ea typeface="Lato"/>
                        </a:rPr>
                        <a:t>Privileges</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Function Security Privileges</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Data Security Privileges</a:t>
                      </a:r>
                      <a:endParaRPr b="0" lang="en-US" sz="1800" spc="-1" strike="noStrike">
                        <a:latin typeface="Arial"/>
                      </a:endParaRPr>
                    </a:p>
                    <a:p>
                      <a:pPr marL="457200" indent="-309960">
                        <a:lnSpc>
                          <a:spcPct val="100000"/>
                        </a:lnSpc>
                        <a:buClr>
                          <a:srgbClr val="595959"/>
                        </a:buClr>
                        <a:buFont typeface="Lato"/>
                        <a:buChar char="❏"/>
                      </a:pPr>
                      <a:r>
                        <a:rPr b="0" lang="en-US" sz="1800" spc="-1" strike="noStrike">
                          <a:solidFill>
                            <a:srgbClr val="595959"/>
                          </a:solidFill>
                          <a:latin typeface="Lato"/>
                          <a:ea typeface="Lato"/>
                        </a:rPr>
                        <a:t>Users</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Implementation Users</a:t>
                      </a:r>
                      <a:endParaRPr b="0" lang="en-US" sz="1800" spc="-1" strike="noStrike">
                        <a:latin typeface="Arial"/>
                      </a:endParaRPr>
                    </a:p>
                    <a:p>
                      <a:pPr lvl="1" marL="914400" indent="-309960">
                        <a:lnSpc>
                          <a:spcPct val="100000"/>
                        </a:lnSpc>
                        <a:buClr>
                          <a:srgbClr val="595959"/>
                        </a:buClr>
                        <a:buFont typeface="Lato"/>
                        <a:buChar char="❏"/>
                      </a:pPr>
                      <a:r>
                        <a:rPr b="0" lang="en-US" sz="1800" spc="-1" strike="noStrike">
                          <a:solidFill>
                            <a:srgbClr val="595959"/>
                          </a:solidFill>
                          <a:latin typeface="Lato"/>
                          <a:ea typeface="Lato"/>
                        </a:rPr>
                        <a:t>Application Users</a:t>
                      </a:r>
                      <a:endParaRPr b="0" lang="en-US" sz="1800" spc="-1" strike="noStrike">
                        <a:latin typeface="Arial"/>
                      </a:endParaRPr>
                    </a:p>
                    <a:p>
                      <a:pPr marL="457200" indent="-309960">
                        <a:lnSpc>
                          <a:spcPct val="100000"/>
                        </a:lnSpc>
                        <a:buClr>
                          <a:srgbClr val="595959"/>
                        </a:buClr>
                        <a:buFont typeface="Lato"/>
                        <a:buChar char="❏"/>
                      </a:pPr>
                      <a:r>
                        <a:rPr b="0" lang="en-US" sz="1800" spc="-1" strike="noStrike">
                          <a:solidFill>
                            <a:srgbClr val="595959"/>
                          </a:solidFill>
                          <a:latin typeface="Lato"/>
                          <a:ea typeface="Lato"/>
                        </a:rPr>
                        <a:t>Roles Provisioning</a:t>
                      </a:r>
                      <a:endParaRPr b="0" lang="en-US" sz="1800" spc="-1" strike="noStrike">
                        <a:latin typeface="Arial"/>
                      </a:endParaRPr>
                    </a:p>
                  </a:txBody>
                  <a:tcPr marL="91080" marR="91080">
                    <a:noFill/>
                  </a:tcPr>
                </a:tc>
                <a:tc>
                  <a:txBody>
                    <a:bodyPr lIns="91080" rIns="91080"/>
                    <a:p>
                      <a:pPr marL="457200" indent="-309960">
                        <a:lnSpc>
                          <a:spcPct val="115000"/>
                        </a:lnSpc>
                        <a:buClr>
                          <a:srgbClr val="595959"/>
                        </a:buClr>
                        <a:buFont typeface="Lato"/>
                        <a:buChar char="❏"/>
                      </a:pPr>
                      <a:r>
                        <a:rPr b="0" lang="en-US" sz="1800" spc="-1" strike="noStrike">
                          <a:solidFill>
                            <a:srgbClr val="595959"/>
                          </a:solidFill>
                          <a:latin typeface="Lato"/>
                          <a:ea typeface="Lato"/>
                        </a:rPr>
                        <a:t>Security in Cloud Financials</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General Ledger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Payables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Subledger Accounting Security</a:t>
                      </a:r>
                      <a:endParaRPr b="0" lang="en-US" sz="1800" spc="-1" strike="noStrike">
                        <a:latin typeface="Arial"/>
                      </a:endParaRPr>
                    </a:p>
                    <a:p>
                      <a:pPr lvl="2" marL="1371600" indent="-309960">
                        <a:lnSpc>
                          <a:spcPct val="115000"/>
                        </a:lnSpc>
                        <a:buClr>
                          <a:srgbClr val="595959"/>
                        </a:buClr>
                        <a:buFont typeface="Lato"/>
                        <a:buChar char="❏"/>
                      </a:pPr>
                      <a:r>
                        <a:rPr b="0" lang="en-US" sz="1800" spc="-1" strike="noStrike">
                          <a:solidFill>
                            <a:srgbClr val="595959"/>
                          </a:solidFill>
                          <a:latin typeface="Lato"/>
                          <a:ea typeface="Lato"/>
                        </a:rPr>
                        <a:t>Accounting Hub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Cash Management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Assets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Payments Security</a:t>
                      </a:r>
                      <a:endParaRPr b="0" lang="en-US" sz="1800" spc="-1" strike="noStrike">
                        <a:latin typeface="Arial"/>
                      </a:endParaRPr>
                    </a:p>
                    <a:p>
                      <a:pPr lvl="1" marL="914400" indent="-309960">
                        <a:lnSpc>
                          <a:spcPct val="115000"/>
                        </a:lnSpc>
                        <a:buClr>
                          <a:srgbClr val="595959"/>
                        </a:buClr>
                        <a:buFont typeface="Lato"/>
                        <a:buChar char="❏"/>
                      </a:pPr>
                      <a:r>
                        <a:rPr b="0" lang="en-US" sz="1800" spc="-1" strike="noStrike">
                          <a:solidFill>
                            <a:srgbClr val="595959"/>
                          </a:solidFill>
                          <a:latin typeface="Lato"/>
                          <a:ea typeface="Lato"/>
                        </a:rPr>
                        <a:t>BI &amp; OTBI Security</a:t>
                      </a:r>
                      <a:endParaRPr b="0" lang="en-US" sz="1800" spc="-1" strike="noStrike">
                        <a:latin typeface="Arial"/>
                      </a:endParaRPr>
                    </a:p>
                  </a:txBody>
                  <a:tcPr marL="91080" marR="91080">
                    <a:noFill/>
                  </a:tcPr>
                </a:tc>
              </a:tr>
            </a:tbl>
          </a:graphicData>
        </a:graphic>
      </p:graphicFrame>
      <p:pic>
        <p:nvPicPr>
          <p:cNvPr id="45"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Cash Management Security</a:t>
            </a:r>
            <a:endParaRPr b="0" lang="en-US" sz="2600" spc="-1" strike="noStrike">
              <a:latin typeface="Arial"/>
            </a:endParaRPr>
          </a:p>
        </p:txBody>
      </p:sp>
      <p:sp>
        <p:nvSpPr>
          <p:cNvPr id="78" name="CustomShape 2"/>
          <p:cNvSpPr/>
          <p:nvPr/>
        </p:nvSpPr>
        <p:spPr>
          <a:xfrm>
            <a:off x="448200" y="2010240"/>
            <a:ext cx="778068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Assign unique GL Cash Account each account</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Grant Bank Account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Bank Account Use Security</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Application for which Account is created for</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Bank Account Access Security</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Grant access to One or More Business Unit</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Define appropriate Use for the Application</a:t>
            </a:r>
            <a:endParaRPr b="0" lang="en-US" sz="1300" spc="-1" strike="noStrike">
              <a:latin typeface="Arial"/>
            </a:endParaRPr>
          </a:p>
          <a:p>
            <a:pPr marL="457200" indent="-309960">
              <a:lnSpc>
                <a:spcPct val="100000"/>
              </a:lnSpc>
              <a:buClr>
                <a:srgbClr val="595959"/>
              </a:buClr>
              <a:buFont typeface="Lato"/>
              <a:buChar char="❏"/>
            </a:pPr>
            <a:r>
              <a:rPr b="0" lang="en-US" sz="1300" spc="-1" strike="noStrike">
                <a:solidFill>
                  <a:srgbClr val="595959"/>
                </a:solidFill>
                <a:latin typeface="Lato"/>
                <a:ea typeface="Lato"/>
              </a:rPr>
              <a:t>Roles Required</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Cash Manager Job Role (Cash Management Administrator Duty Role)</a:t>
            </a:r>
            <a:endParaRPr b="0" lang="en-US" sz="1300" spc="-1" strike="noStrike">
              <a:latin typeface="Arial"/>
            </a:endParaRPr>
          </a:p>
        </p:txBody>
      </p:sp>
      <p:pic>
        <p:nvPicPr>
          <p:cNvPr id="79"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Assets Security</a:t>
            </a:r>
            <a:endParaRPr b="0" lang="en-US" sz="2600" spc="-1" strike="noStrike">
              <a:latin typeface="Arial"/>
            </a:endParaRPr>
          </a:p>
        </p:txBody>
      </p:sp>
      <p:sp>
        <p:nvSpPr>
          <p:cNvPr id="81" name="CustomShape 2"/>
          <p:cNvSpPr/>
          <p:nvPr/>
        </p:nvSpPr>
        <p:spPr>
          <a:xfrm>
            <a:off x="448200" y="2010240"/>
            <a:ext cx="556452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Asset Activities are secured by Data Privileges</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Data Privileges are for the following Asset Activities:</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Add Fixed Asset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Change Fixed Asset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Retire Fixed Asset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Track Fixed Asset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Submit Fixed Asset Reports</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Asset Book Security Context</a:t>
            </a:r>
            <a:endParaRPr b="0" lang="en-US" sz="1300" spc="-1" strike="noStrike">
              <a:latin typeface="Arial"/>
            </a:endParaRPr>
          </a:p>
        </p:txBody>
      </p:sp>
      <p:pic>
        <p:nvPicPr>
          <p:cNvPr id="82"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Payments Security</a:t>
            </a:r>
            <a:endParaRPr b="0" lang="en-US" sz="2600" spc="-1" strike="noStrike">
              <a:latin typeface="Arial"/>
            </a:endParaRPr>
          </a:p>
        </p:txBody>
      </p:sp>
      <p:sp>
        <p:nvSpPr>
          <p:cNvPr id="84" name="CustomShape 2"/>
          <p:cNvSpPr/>
          <p:nvPr/>
        </p:nvSpPr>
        <p:spPr>
          <a:xfrm>
            <a:off x="448200" y="2010240"/>
            <a:ext cx="556452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Use of System Security Options</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Implementation of Master Encryption Key</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Credit Card Tokenization</a:t>
            </a:r>
            <a:endParaRPr b="0" lang="en-US" sz="1300" spc="-1" strike="noStrike">
              <a:latin typeface="Arial"/>
            </a:endParaRPr>
          </a:p>
          <a:p>
            <a:pPr marL="457200" indent="-308880">
              <a:lnSpc>
                <a:spcPct val="100000"/>
              </a:lnSpc>
              <a:buClr>
                <a:srgbClr val="595959"/>
              </a:buClr>
              <a:buFont typeface="Lato"/>
              <a:buChar char="❏"/>
            </a:pPr>
            <a:r>
              <a:rPr b="0" lang="en-US" sz="1300" spc="-1" strike="noStrike">
                <a:solidFill>
                  <a:srgbClr val="595959"/>
                </a:solidFill>
                <a:latin typeface="Lato"/>
                <a:ea typeface="Lato"/>
              </a:rPr>
              <a:t>Encrypt</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Credit Card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Bank Account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Payment Instrument Data</a:t>
            </a:r>
            <a:endParaRPr b="0" lang="en-US" sz="1300" spc="-1" strike="noStrike">
              <a:latin typeface="Arial"/>
            </a:endParaRPr>
          </a:p>
          <a:p>
            <a:pPr marL="457200" indent="-309960">
              <a:lnSpc>
                <a:spcPct val="100000"/>
              </a:lnSpc>
              <a:buClr>
                <a:srgbClr val="595959"/>
              </a:buClr>
              <a:buFont typeface="Lato"/>
              <a:buChar char="❏"/>
            </a:pPr>
            <a:r>
              <a:rPr b="0" lang="en-US" sz="1300" spc="-1" strike="noStrike">
                <a:solidFill>
                  <a:srgbClr val="595959"/>
                </a:solidFill>
                <a:latin typeface="Lato"/>
                <a:ea typeface="Lato"/>
              </a:rPr>
              <a:t>Mask</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Credit Card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Bank Account Data</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Payment Instrument Data</a:t>
            </a:r>
            <a:endParaRPr b="0" lang="en-US" sz="1300" spc="-1" strike="noStrike">
              <a:latin typeface="Arial"/>
            </a:endParaRPr>
          </a:p>
        </p:txBody>
      </p:sp>
      <p:pic>
        <p:nvPicPr>
          <p:cNvPr id="85"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BI &amp; OTBI Security</a:t>
            </a:r>
            <a:endParaRPr b="0" lang="en-US" sz="2600" spc="-1" strike="noStrike">
              <a:latin typeface="Arial"/>
            </a:endParaRPr>
          </a:p>
        </p:txBody>
      </p:sp>
      <p:sp>
        <p:nvSpPr>
          <p:cNvPr id="87" name="CustomShape 2"/>
          <p:cNvSpPr/>
          <p:nvPr/>
        </p:nvSpPr>
        <p:spPr>
          <a:xfrm>
            <a:off x="448200" y="2010240"/>
            <a:ext cx="556452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Will be discussed as part of BI &amp; OTBI Lessons</a:t>
            </a:r>
            <a:endParaRPr b="0" lang="en-US" sz="1300" spc="-1" strike="noStrike">
              <a:latin typeface="Arial"/>
            </a:endParaRPr>
          </a:p>
        </p:txBody>
      </p:sp>
      <p:pic>
        <p:nvPicPr>
          <p:cNvPr id="88"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59640" y="1285200"/>
            <a:ext cx="719424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Privileges</a:t>
            </a:r>
            <a:endParaRPr b="0" lang="en-US" sz="2600" spc="-1" strike="noStrike">
              <a:latin typeface="Arial"/>
            </a:endParaRPr>
          </a:p>
        </p:txBody>
      </p:sp>
      <p:graphicFrame>
        <p:nvGraphicFramePr>
          <p:cNvPr id="47" name="Table 2"/>
          <p:cNvGraphicFramePr/>
          <p:nvPr/>
        </p:nvGraphicFramePr>
        <p:xfrm>
          <a:off x="480240" y="1938600"/>
          <a:ext cx="8991000" cy="1913400"/>
        </p:xfrm>
        <a:graphic>
          <a:graphicData uri="http://schemas.openxmlformats.org/drawingml/2006/table">
            <a:tbl>
              <a:tblPr/>
              <a:tblGrid>
                <a:gridCol w="5060520"/>
                <a:gridCol w="3930840"/>
              </a:tblGrid>
              <a:tr h="1913760">
                <a:tc>
                  <a:txBody>
                    <a:bodyPr lIns="91080" rIns="91080"/>
                    <a:p>
                      <a:pPr>
                        <a:lnSpc>
                          <a:spcPct val="100000"/>
                        </a:lnSpc>
                      </a:pPr>
                      <a:r>
                        <a:rPr b="1" lang="en-US" sz="1400" spc="-1" strike="noStrike">
                          <a:solidFill>
                            <a:srgbClr val="000000"/>
                          </a:solidFill>
                          <a:latin typeface="Arial"/>
                          <a:ea typeface="Arial"/>
                        </a:rPr>
                        <a:t>Function Security Privileges</a:t>
                      </a:r>
                      <a:endParaRPr b="0" lang="en-US" sz="1400" spc="-1" strike="noStrike">
                        <a:latin typeface="Arial"/>
                      </a:endParaRPr>
                    </a:p>
                    <a:p>
                      <a:pPr>
                        <a:lnSpc>
                          <a:spcPct val="100000"/>
                        </a:lnSpc>
                      </a:pPr>
                      <a:endParaRPr b="0" lang="en-US" sz="1400" spc="-1" strike="noStrike">
                        <a:latin typeface="Arial"/>
                      </a:endParaRPr>
                    </a:p>
                    <a:p>
                      <a:pPr marL="457200" indent="-294120">
                        <a:lnSpc>
                          <a:spcPct val="100000"/>
                        </a:lnSpc>
                        <a:buClr>
                          <a:srgbClr val="000000"/>
                        </a:buClr>
                        <a:buFont typeface="Arial"/>
                        <a:buChar char="❏"/>
                      </a:pPr>
                      <a:r>
                        <a:rPr b="0" lang="en-US" sz="1050" spc="-1" strike="noStrike">
                          <a:solidFill>
                            <a:srgbClr val="333333"/>
                          </a:solidFill>
                          <a:latin typeface="Arial"/>
                          <a:ea typeface="Arial"/>
                        </a:rPr>
                        <a:t>Function security is a statement of what actions you can perform in which user interface pages </a:t>
                      </a:r>
                      <a:r>
                        <a:rPr b="0" lang="en-US" sz="1050" spc="-1" strike="noStrike">
                          <a:solidFill>
                            <a:srgbClr val="313131"/>
                          </a:solidFill>
                          <a:latin typeface="Arial"/>
                          <a:ea typeface="Arial"/>
                        </a:rPr>
                        <a:t>including services, screens, and flows, and typically used in control of the main menu.</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Function Security Privilege is attached to Job Role</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Secured through Role Based Access Control</a:t>
                      </a:r>
                      <a:endParaRPr b="0" lang="en-US" sz="1050" spc="-1" strike="noStrike">
                        <a:latin typeface="Arial"/>
                      </a:endParaRPr>
                    </a:p>
                  </a:txBody>
                  <a:tcPr marL="91080" marR="91080">
                    <a:noFill/>
                  </a:tcPr>
                </a:tc>
                <a:tc>
                  <a:txBody>
                    <a:bodyPr lIns="91080" rIns="91080"/>
                    <a:p>
                      <a:pPr>
                        <a:lnSpc>
                          <a:spcPct val="100000"/>
                        </a:lnSpc>
                      </a:pPr>
                      <a:r>
                        <a:rPr b="1" lang="en-US" sz="1400" spc="-1" strike="noStrike">
                          <a:solidFill>
                            <a:srgbClr val="000000"/>
                          </a:solidFill>
                          <a:latin typeface="Arial"/>
                          <a:ea typeface="Arial"/>
                        </a:rPr>
                        <a:t>Data Security Privileges</a:t>
                      </a:r>
                      <a:endParaRPr b="0" lang="en-US" sz="1400" spc="-1" strike="noStrike">
                        <a:latin typeface="Arial"/>
                      </a:endParaRPr>
                    </a:p>
                    <a:p>
                      <a:pPr>
                        <a:lnSpc>
                          <a:spcPct val="100000"/>
                        </a:lnSpc>
                      </a:pPr>
                      <a:endParaRPr b="0" lang="en-US" sz="140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Data security policies articulate the security requirement "Who can do what on which set of data."</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Some data security policies are not defined as grants but directly in applications code.</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Data Security Privilege is attached to Job Role</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Secured through Role Based Access Control</a:t>
                      </a:r>
                      <a:endParaRPr b="0" lang="en-US" sz="1050" spc="-1" strike="noStrike">
                        <a:latin typeface="Arial"/>
                      </a:endParaRPr>
                    </a:p>
                  </a:txBody>
                  <a:tcPr marL="91080" marR="91080">
                    <a:noFill/>
                  </a:tcPr>
                </a:tc>
              </a:tr>
            </a:tbl>
          </a:graphicData>
        </a:graphic>
      </p:graphicFrame>
      <p:pic>
        <p:nvPicPr>
          <p:cNvPr id="48"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59640" y="1285200"/>
            <a:ext cx="719424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Users</a:t>
            </a:r>
            <a:endParaRPr b="0" lang="en-US" sz="2600" spc="-1" strike="noStrike">
              <a:latin typeface="Arial"/>
            </a:endParaRPr>
          </a:p>
        </p:txBody>
      </p:sp>
      <p:graphicFrame>
        <p:nvGraphicFramePr>
          <p:cNvPr id="50" name="Table 2"/>
          <p:cNvGraphicFramePr/>
          <p:nvPr/>
        </p:nvGraphicFramePr>
        <p:xfrm>
          <a:off x="499320" y="1886760"/>
          <a:ext cx="8991000" cy="1765440"/>
        </p:xfrm>
        <a:graphic>
          <a:graphicData uri="http://schemas.openxmlformats.org/drawingml/2006/table">
            <a:tbl>
              <a:tblPr/>
              <a:tblGrid>
                <a:gridCol w="5060520"/>
                <a:gridCol w="3930840"/>
              </a:tblGrid>
              <a:tr h="1765800">
                <a:tc>
                  <a:txBody>
                    <a:bodyPr lIns="91080" rIns="91080"/>
                    <a:p>
                      <a:pPr>
                        <a:lnSpc>
                          <a:spcPct val="100000"/>
                        </a:lnSpc>
                      </a:pPr>
                      <a:r>
                        <a:rPr b="1" lang="en-US" sz="1400" spc="-1" strike="noStrike">
                          <a:solidFill>
                            <a:srgbClr val="000000"/>
                          </a:solidFill>
                          <a:latin typeface="Arial"/>
                          <a:ea typeface="Arial"/>
                        </a:rPr>
                        <a:t>Implementation Users</a:t>
                      </a:r>
                      <a:endParaRPr b="0" lang="en-US" sz="1400" spc="-1" strike="noStrike">
                        <a:latin typeface="Arial"/>
                      </a:endParaRPr>
                    </a:p>
                    <a:p>
                      <a:pPr>
                        <a:lnSpc>
                          <a:spcPct val="100000"/>
                        </a:lnSpc>
                      </a:pPr>
                      <a:endParaRPr b="0" lang="en-US" sz="1400" spc="-1" strike="noStrike">
                        <a:latin typeface="Arial"/>
                      </a:endParaRPr>
                    </a:p>
                    <a:p>
                      <a:pPr marL="457200" indent="-294120">
                        <a:lnSpc>
                          <a:spcPct val="100000"/>
                        </a:lnSpc>
                        <a:buClr>
                          <a:srgbClr val="000000"/>
                        </a:buClr>
                        <a:buFont typeface="Arial"/>
                        <a:buChar char="❏"/>
                      </a:pPr>
                      <a:r>
                        <a:rPr b="0" lang="en-US" sz="1050" spc="-1" strike="noStrike">
                          <a:solidFill>
                            <a:srgbClr val="333333"/>
                          </a:solidFill>
                          <a:latin typeface="Arial"/>
                          <a:ea typeface="Arial"/>
                        </a:rPr>
                        <a:t>The initial user can perform all the necessary setup tasks</a:t>
                      </a:r>
                      <a:r>
                        <a:rPr b="0" lang="en-US" sz="1050" spc="-1" strike="noStrike">
                          <a:solidFill>
                            <a:srgbClr val="313131"/>
                          </a:solidFill>
                          <a:latin typeface="Arial"/>
                          <a:ea typeface="Arial"/>
                        </a:rPr>
                        <a:t> and </a:t>
                      </a:r>
                      <a:r>
                        <a:rPr b="0" lang="en-US" sz="1050" spc="-1" strike="noStrike">
                          <a:solidFill>
                            <a:srgbClr val="333333"/>
                          </a:solidFill>
                          <a:latin typeface="Arial"/>
                          <a:ea typeface="Arial"/>
                        </a:rPr>
                        <a:t>can also perform security tasks</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Implementation Users should have couple of Job Roles: Application Implementation Consultant, IT Security Manager and can have abstract role: Employee or Manager</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Ideally created from Security Console</a:t>
                      </a:r>
                      <a:endParaRPr b="0" lang="en-US" sz="1050" spc="-1" strike="noStrike">
                        <a:latin typeface="Arial"/>
                      </a:endParaRPr>
                    </a:p>
                  </a:txBody>
                  <a:tcPr marL="91080" marR="91080">
                    <a:noFill/>
                  </a:tcPr>
                </a:tc>
                <a:tc>
                  <a:txBody>
                    <a:bodyPr lIns="91080" rIns="91080"/>
                    <a:p>
                      <a:pPr>
                        <a:lnSpc>
                          <a:spcPct val="100000"/>
                        </a:lnSpc>
                      </a:pPr>
                      <a:r>
                        <a:rPr b="1" lang="en-US" sz="1400" spc="-1" strike="noStrike">
                          <a:solidFill>
                            <a:srgbClr val="000000"/>
                          </a:solidFill>
                          <a:latin typeface="Arial"/>
                          <a:ea typeface="Arial"/>
                        </a:rPr>
                        <a:t>Application Users</a:t>
                      </a:r>
                      <a:endParaRPr b="0" lang="en-US" sz="1400" spc="-1" strike="noStrike">
                        <a:latin typeface="Arial"/>
                      </a:endParaRPr>
                    </a:p>
                    <a:p>
                      <a:pPr>
                        <a:lnSpc>
                          <a:spcPct val="100000"/>
                        </a:lnSpc>
                      </a:pPr>
                      <a:endParaRPr b="0" lang="en-US" sz="140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Meant for the purpose of using the application and perform transactions</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Application Users should have Abstract Roles either Employee, Manager etc.</a:t>
                      </a:r>
                      <a:endParaRPr b="0" lang="en-US" sz="1050" spc="-1" strike="noStrike">
                        <a:latin typeface="Arial"/>
                      </a:endParaRPr>
                    </a:p>
                    <a:p>
                      <a:pPr marL="457200">
                        <a:lnSpc>
                          <a:spcPct val="100000"/>
                        </a:lnSpc>
                      </a:pPr>
                      <a:endParaRPr b="0" lang="en-US" sz="1050" spc="-1" strike="noStrike">
                        <a:latin typeface="Arial"/>
                      </a:endParaRPr>
                    </a:p>
                    <a:p>
                      <a:pPr marL="457200" indent="-294120">
                        <a:lnSpc>
                          <a:spcPct val="100000"/>
                        </a:lnSpc>
                        <a:buClr>
                          <a:srgbClr val="333333"/>
                        </a:buClr>
                        <a:buFont typeface="Arial"/>
                        <a:buChar char="❏"/>
                      </a:pPr>
                      <a:r>
                        <a:rPr b="0" lang="en-US" sz="1050" spc="-1" strike="noStrike">
                          <a:solidFill>
                            <a:srgbClr val="333333"/>
                          </a:solidFill>
                          <a:latin typeface="Arial"/>
                          <a:ea typeface="Arial"/>
                        </a:rPr>
                        <a:t>Ideally created from Navigator &gt; My Team &gt; Manage Users</a:t>
                      </a:r>
                      <a:endParaRPr b="0" lang="en-US" sz="1050" spc="-1" strike="noStrike">
                        <a:latin typeface="Arial"/>
                      </a:endParaRPr>
                    </a:p>
                  </a:txBody>
                  <a:tcPr marL="91080" marR="91080">
                    <a:noFill/>
                  </a:tcPr>
                </a:tc>
              </a:tr>
            </a:tbl>
          </a:graphicData>
        </a:graphic>
      </p:graphicFrame>
      <p:pic>
        <p:nvPicPr>
          <p:cNvPr id="51"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2" name="Table 1"/>
          <p:cNvGraphicFramePr/>
          <p:nvPr/>
        </p:nvGraphicFramePr>
        <p:xfrm>
          <a:off x="331560" y="1990800"/>
          <a:ext cx="9562320" cy="3519360"/>
        </p:xfrm>
        <a:graphic>
          <a:graphicData uri="http://schemas.openxmlformats.org/drawingml/2006/table">
            <a:tbl>
              <a:tblPr/>
              <a:tblGrid>
                <a:gridCol w="815400"/>
                <a:gridCol w="3818520"/>
                <a:gridCol w="4928760"/>
              </a:tblGrid>
              <a:tr h="403200">
                <a:tc>
                  <a:txBody>
                    <a:bodyPr lIns="90000" rIns="90000"/>
                    <a:p>
                      <a:pPr algn="ctr">
                        <a:lnSpc>
                          <a:spcPct val="100000"/>
                        </a:lnSpc>
                      </a:pPr>
                      <a:r>
                        <a:rPr b="0" lang="en-US" sz="1400" spc="-1" strike="noStrike">
                          <a:solidFill>
                            <a:srgbClr val="000000"/>
                          </a:solidFill>
                          <a:latin typeface="Arial"/>
                          <a:ea typeface="Arial"/>
                        </a:rPr>
                        <a:t>Steps</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9999cc"/>
                    </a:solidFill>
                  </a:tcPr>
                </a:tc>
                <a:tc>
                  <a:txBody>
                    <a:bodyPr lIns="90000" rIns="90000"/>
                    <a:p>
                      <a:pPr algn="ctr">
                        <a:lnSpc>
                          <a:spcPct val="100000"/>
                        </a:lnSpc>
                      </a:pPr>
                      <a:r>
                        <a:rPr b="0" lang="en-US" sz="1400" spc="-1" strike="noStrike">
                          <a:solidFill>
                            <a:srgbClr val="000000"/>
                          </a:solidFill>
                          <a:latin typeface="Arial"/>
                          <a:ea typeface="Arial"/>
                        </a:rPr>
                        <a:t>Task or Activity</a:t>
                      </a:r>
                      <a:endParaRPr b="0" lang="en-US" sz="14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9999cc"/>
                    </a:solidFill>
                  </a:tcPr>
                </a:tc>
                <a:tc>
                  <a:txBody>
                    <a:bodyPr lIns="91080" rIns="91080"/>
                    <a:p>
                      <a:pPr algn="ctr">
                        <a:lnSpc>
                          <a:spcPct val="100000"/>
                        </a:lnSpc>
                      </a:pPr>
                      <a:r>
                        <a:rPr b="0" lang="en-US" sz="1400" spc="-1" strike="noStrike">
                          <a:solidFill>
                            <a:srgbClr val="000000"/>
                          </a:solidFill>
                          <a:latin typeface="Arial"/>
                          <a:ea typeface="Arial"/>
                        </a:rPr>
                        <a:t>Description</a:t>
                      </a:r>
                      <a:endParaRPr b="0" lang="en-US" sz="1400" spc="-1" strike="noStrike">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9999cc"/>
                    </a:solidFill>
                  </a:tcPr>
                </a:tc>
              </a:tr>
              <a:tr h="804600">
                <a:tc>
                  <a:txBody>
                    <a:bodyPr lIns="90000" rIns="90000"/>
                    <a:p>
                      <a:pPr>
                        <a:lnSpc>
                          <a:spcPct val="100000"/>
                        </a:lnSpc>
                      </a:pPr>
                      <a:r>
                        <a:rPr b="0" lang="en-US" sz="1050" spc="-1" strike="noStrike">
                          <a:solidFill>
                            <a:srgbClr val="000000"/>
                          </a:solidFill>
                          <a:latin typeface="Arial"/>
                          <a:ea typeface="Arial"/>
                        </a:rPr>
                        <a:t>1</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Create Implementation Users</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The Application Implementation Consultant user may be your only implementation user.However, you can create the implementation users TechAdmin and ERPUser, and assign the required job roles to them if you need these implementation users and they don't already exist in your environment.</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r h="409320">
                <a:tc>
                  <a:txBody>
                    <a:bodyPr lIns="90000" rIns="90000"/>
                    <a:p>
                      <a:pPr>
                        <a:lnSpc>
                          <a:spcPct val="100000"/>
                        </a:lnSpc>
                      </a:pPr>
                      <a:r>
                        <a:rPr b="0" lang="en-US" sz="1050" spc="-1" strike="noStrike">
                          <a:solidFill>
                            <a:srgbClr val="000000"/>
                          </a:solidFill>
                          <a:latin typeface="Arial"/>
                          <a:ea typeface="Arial"/>
                        </a:rPr>
                        <a:t>2</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Run User and Roles Synchronization Process</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Run the process Retrieve Latest LDAP Changes to copy changes to users and their assigned roles to Oracle Fusion HCM</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r h="499320">
                <a:tc>
                  <a:txBody>
                    <a:bodyPr lIns="90000" rIns="90000"/>
                    <a:p>
                      <a:pPr>
                        <a:lnSpc>
                          <a:spcPct val="100000"/>
                        </a:lnSpc>
                      </a:pPr>
                      <a:r>
                        <a:rPr b="0" lang="en-US" sz="1050" spc="-1" strike="noStrike">
                          <a:solidFill>
                            <a:srgbClr val="000000"/>
                          </a:solidFill>
                          <a:latin typeface="Arial"/>
                          <a:ea typeface="Arial"/>
                        </a:rPr>
                        <a:t>3</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Assign Security Profiles to Abstract Roles</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1080" rIns="91080"/>
                    <a:p>
                      <a:pPr>
                        <a:lnSpc>
                          <a:spcPct val="100000"/>
                        </a:lnSpc>
                      </a:pPr>
                      <a:r>
                        <a:rPr b="0" lang="en-US" sz="1050" spc="-1" strike="noStrike">
                          <a:solidFill>
                            <a:srgbClr val="000000"/>
                          </a:solidFill>
                          <a:latin typeface="Arial"/>
                          <a:ea typeface="Arial"/>
                        </a:rPr>
                        <a:t>Enable basic data access for the predefined Employee, Contingent Worker, and Line Manager abstract roles.</a:t>
                      </a:r>
                      <a:endParaRPr b="0" lang="en-US" sz="1050" spc="-1" strike="noStrike">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r h="403200">
                <a:tc>
                  <a:txBody>
                    <a:bodyPr lIns="90000" rIns="90000"/>
                    <a:p>
                      <a:pPr>
                        <a:lnSpc>
                          <a:spcPct val="100000"/>
                        </a:lnSpc>
                      </a:pPr>
                      <a:r>
                        <a:rPr b="0" lang="en-US" sz="1050" spc="-1" strike="noStrike">
                          <a:solidFill>
                            <a:srgbClr val="000000"/>
                          </a:solidFill>
                          <a:latin typeface="Arial"/>
                          <a:ea typeface="Arial"/>
                        </a:rPr>
                        <a:t>4</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Create a Generic Role Mapping for the Roles</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1080" rIns="91080"/>
                    <a:p>
                      <a:pPr>
                        <a:lnSpc>
                          <a:spcPct val="100000"/>
                        </a:lnSpc>
                      </a:pPr>
                      <a:r>
                        <a:rPr b="0" lang="en-US" sz="1050" spc="-1" strike="noStrike">
                          <a:solidFill>
                            <a:srgbClr val="000000"/>
                          </a:solidFill>
                          <a:latin typeface="Arial"/>
                          <a:ea typeface="Arial"/>
                        </a:rPr>
                        <a:t>Enable the roles created in step 3 to be provisioned to implementation users.</a:t>
                      </a:r>
                      <a:endParaRPr b="0" lang="en-US" sz="1050" spc="-1" strike="noStrike">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r h="499320">
                <a:tc>
                  <a:txBody>
                    <a:bodyPr lIns="90000" rIns="90000"/>
                    <a:p>
                      <a:pPr>
                        <a:lnSpc>
                          <a:spcPct val="100000"/>
                        </a:lnSpc>
                      </a:pPr>
                      <a:r>
                        <a:rPr b="0" lang="en-US" sz="1050" spc="-1" strike="noStrike">
                          <a:solidFill>
                            <a:srgbClr val="000000"/>
                          </a:solidFill>
                          <a:latin typeface="Arial"/>
                          <a:ea typeface="Arial"/>
                        </a:rPr>
                        <a:t>5</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Assign Abstract Role and Data Access to the Implementation User</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1080" rIns="91080"/>
                    <a:p>
                      <a:pPr>
                        <a:lnSpc>
                          <a:spcPct val="100000"/>
                        </a:lnSpc>
                      </a:pPr>
                      <a:r>
                        <a:rPr b="0" lang="en-US" sz="1050" spc="-1" strike="noStrike">
                          <a:solidFill>
                            <a:srgbClr val="000000"/>
                          </a:solidFill>
                          <a:latin typeface="Arial"/>
                          <a:ea typeface="Arial"/>
                        </a:rPr>
                        <a:t>Assign the implementation user with the roles that enable functional implementation to proceed.</a:t>
                      </a:r>
                      <a:endParaRPr b="0" lang="en-US" sz="1050" spc="-1" strike="noStrike">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r h="500760">
                <a:tc>
                  <a:txBody>
                    <a:bodyPr lIns="90000" rIns="90000"/>
                    <a:p>
                      <a:pPr>
                        <a:lnSpc>
                          <a:spcPct val="100000"/>
                        </a:lnSpc>
                      </a:pPr>
                      <a:r>
                        <a:rPr b="0" lang="en-US" sz="1050" spc="-1" strike="noStrike">
                          <a:solidFill>
                            <a:srgbClr val="000000"/>
                          </a:solidFill>
                          <a:latin typeface="Arial"/>
                          <a:ea typeface="Arial"/>
                        </a:rPr>
                        <a:t>6</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0000" rIns="90000"/>
                    <a:p>
                      <a:pPr>
                        <a:lnSpc>
                          <a:spcPct val="100000"/>
                        </a:lnSpc>
                      </a:pPr>
                      <a:r>
                        <a:rPr b="0" lang="en-US" sz="1050" spc="-1" strike="noStrike">
                          <a:solidFill>
                            <a:srgbClr val="000000"/>
                          </a:solidFill>
                          <a:latin typeface="Arial"/>
                          <a:ea typeface="Arial"/>
                        </a:rPr>
                        <a:t>Verify Implementation User Access</a:t>
                      </a:r>
                      <a:endParaRPr b="0" lang="en-US" sz="105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c>
                  <a:txBody>
                    <a:bodyPr lIns="91080" rIns="91080"/>
                    <a:p>
                      <a:pPr>
                        <a:lnSpc>
                          <a:spcPct val="100000"/>
                        </a:lnSpc>
                      </a:pPr>
                      <a:r>
                        <a:rPr b="0" lang="en-US" sz="1050" spc="-1" strike="noStrike">
                          <a:solidFill>
                            <a:srgbClr val="000000"/>
                          </a:solidFill>
                          <a:latin typeface="Arial"/>
                          <a:ea typeface="Arial"/>
                        </a:rPr>
                        <a:t>Confirm that the implementation user can access the functions enabled by the assigned roles.</a:t>
                      </a:r>
                      <a:endParaRPr b="0" lang="en-US" sz="1050" spc="-1" strike="noStrike">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ffff"/>
                    </a:solidFill>
                  </a:tcPr>
                </a:tc>
              </a:tr>
            </a:tbl>
          </a:graphicData>
        </a:graphic>
      </p:graphicFrame>
      <p:sp>
        <p:nvSpPr>
          <p:cNvPr id="53" name="CustomShape 2"/>
          <p:cNvSpPr/>
          <p:nvPr/>
        </p:nvSpPr>
        <p:spPr>
          <a:xfrm>
            <a:off x="267480" y="1355760"/>
            <a:ext cx="6033600" cy="579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Creating Implementation Users</a:t>
            </a:r>
            <a:endParaRPr b="0" lang="en-US" sz="2600" spc="-1" strike="noStrike">
              <a:latin typeface="Arial"/>
            </a:endParaRPr>
          </a:p>
        </p:txBody>
      </p:sp>
      <p:pic>
        <p:nvPicPr>
          <p:cNvPr id="54" name="" descr=""/>
          <p:cNvPicPr/>
          <p:nvPr/>
        </p:nvPicPr>
        <p:blipFill>
          <a:blip r:embed="rId1"/>
          <a:stretch/>
        </p:blipFill>
        <p:spPr>
          <a:xfrm>
            <a:off x="9370080" y="4966920"/>
            <a:ext cx="731520" cy="731520"/>
          </a:xfrm>
          <a:prstGeom prst="rect">
            <a:avLst/>
          </a:prstGeom>
          <a:ln>
            <a:noFill/>
          </a:ln>
        </p:spPr>
      </p:pic>
      <p:sp>
        <p:nvSpPr>
          <p:cNvPr id="55" name="CustomShape 3"/>
          <p:cNvSpPr/>
          <p:nvPr/>
        </p:nvSpPr>
        <p:spPr>
          <a:xfrm>
            <a:off x="524520" y="2616840"/>
            <a:ext cx="3941280" cy="2538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Role Provisioning</a:t>
            </a:r>
            <a:endParaRPr b="0" lang="en-US" sz="2600" spc="-1" strike="noStrike">
              <a:latin typeface="Arial"/>
            </a:endParaRPr>
          </a:p>
        </p:txBody>
      </p:sp>
      <p:pic>
        <p:nvPicPr>
          <p:cNvPr id="57" name="Google Shape;91;p18" descr=""/>
          <p:cNvPicPr/>
          <p:nvPr/>
        </p:nvPicPr>
        <p:blipFill>
          <a:blip r:embed="rId1"/>
          <a:stretch/>
        </p:blipFill>
        <p:spPr>
          <a:xfrm>
            <a:off x="880200" y="2530440"/>
            <a:ext cx="7609320" cy="913320"/>
          </a:xfrm>
          <a:prstGeom prst="rect">
            <a:avLst/>
          </a:prstGeom>
          <a:ln>
            <a:noFill/>
          </a:ln>
        </p:spPr>
      </p:pic>
      <p:pic>
        <p:nvPicPr>
          <p:cNvPr id="58" name="Google Shape;92;p18" descr=""/>
          <p:cNvPicPr/>
          <p:nvPr/>
        </p:nvPicPr>
        <p:blipFill>
          <a:blip r:embed="rId2"/>
          <a:stretch/>
        </p:blipFill>
        <p:spPr>
          <a:xfrm>
            <a:off x="884880" y="4090680"/>
            <a:ext cx="7599960" cy="1189440"/>
          </a:xfrm>
          <a:prstGeom prst="rect">
            <a:avLst/>
          </a:prstGeom>
          <a:ln>
            <a:noFill/>
          </a:ln>
        </p:spPr>
      </p:pic>
      <p:sp>
        <p:nvSpPr>
          <p:cNvPr id="59" name="CustomShape 2"/>
          <p:cNvSpPr/>
          <p:nvPr/>
        </p:nvSpPr>
        <p:spPr>
          <a:xfrm>
            <a:off x="884880" y="1958400"/>
            <a:ext cx="1290600" cy="504000"/>
          </a:xfrm>
          <a:prstGeom prst="rect">
            <a:avLst/>
          </a:prstGeom>
          <a:noFill/>
          <a:ln>
            <a:noFill/>
          </a:ln>
        </p:spPr>
        <p:style>
          <a:lnRef idx="0"/>
          <a:fillRef idx="0"/>
          <a:effectRef idx="0"/>
          <a:fontRef idx="minor"/>
        </p:style>
        <p:txBody>
          <a:bodyPr lIns="90000" rIns="90000" tIns="91440" bIns="91440" anchor="ctr"/>
          <a:p>
            <a:pPr marL="457200" indent="-308880">
              <a:lnSpc>
                <a:spcPct val="100000"/>
              </a:lnSpc>
              <a:buClr>
                <a:srgbClr val="595959"/>
              </a:buClr>
              <a:buFont typeface="Lato"/>
              <a:buChar char="❏"/>
            </a:pPr>
            <a:r>
              <a:rPr b="0" lang="en-US" sz="1300" spc="-1" strike="noStrike">
                <a:solidFill>
                  <a:srgbClr val="595959"/>
                </a:solidFill>
                <a:latin typeface="Lato"/>
                <a:ea typeface="Lato"/>
              </a:rPr>
              <a:t>Case 1:</a:t>
            </a:r>
            <a:endParaRPr b="0" lang="en-US" sz="1300" spc="-1" strike="noStrike">
              <a:latin typeface="Arial"/>
            </a:endParaRPr>
          </a:p>
        </p:txBody>
      </p:sp>
      <p:sp>
        <p:nvSpPr>
          <p:cNvPr id="60" name="CustomShape 3"/>
          <p:cNvSpPr/>
          <p:nvPr/>
        </p:nvSpPr>
        <p:spPr>
          <a:xfrm>
            <a:off x="884880" y="3515400"/>
            <a:ext cx="1290600" cy="504000"/>
          </a:xfrm>
          <a:prstGeom prst="rect">
            <a:avLst/>
          </a:prstGeom>
          <a:noFill/>
          <a:ln>
            <a:noFill/>
          </a:ln>
        </p:spPr>
        <p:style>
          <a:lnRef idx="0"/>
          <a:fillRef idx="0"/>
          <a:effectRef idx="0"/>
          <a:fontRef idx="minor"/>
        </p:style>
        <p:txBody>
          <a:bodyPr lIns="90000" rIns="90000" tIns="91440" bIns="91440" anchor="ctr"/>
          <a:p>
            <a:pPr marL="457200" indent="-308880">
              <a:lnSpc>
                <a:spcPct val="100000"/>
              </a:lnSpc>
              <a:buClr>
                <a:srgbClr val="595959"/>
              </a:buClr>
              <a:buFont typeface="Lato"/>
              <a:buChar char="❏"/>
            </a:pPr>
            <a:r>
              <a:rPr b="0" lang="en-US" sz="1300" spc="-1" strike="noStrike">
                <a:solidFill>
                  <a:srgbClr val="595959"/>
                </a:solidFill>
                <a:latin typeface="Lato"/>
                <a:ea typeface="Lato"/>
              </a:rPr>
              <a:t>Case 2:</a:t>
            </a:r>
            <a:endParaRPr b="0" lang="en-US" sz="1300" spc="-1" strike="noStrike">
              <a:latin typeface="Arial"/>
            </a:endParaRPr>
          </a:p>
        </p:txBody>
      </p:sp>
      <p:sp>
        <p:nvSpPr>
          <p:cNvPr id="61" name="CustomShape 4"/>
          <p:cNvSpPr/>
          <p:nvPr/>
        </p:nvSpPr>
        <p:spPr>
          <a:xfrm>
            <a:off x="8658720" y="2735280"/>
            <a:ext cx="1290600" cy="50400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300" spc="-1" strike="noStrike">
                <a:solidFill>
                  <a:srgbClr val="595959"/>
                </a:solidFill>
                <a:latin typeface="Lato"/>
                <a:ea typeface="Lato"/>
              </a:rPr>
              <a:t>Role Assigned:</a:t>
            </a:r>
            <a:endParaRPr b="0" lang="en-US" sz="1300" spc="-1" strike="noStrike">
              <a:latin typeface="Arial"/>
            </a:endParaRPr>
          </a:p>
          <a:p>
            <a:pPr>
              <a:lnSpc>
                <a:spcPct val="100000"/>
              </a:lnSpc>
            </a:pPr>
            <a:r>
              <a:rPr b="1" lang="en-US" sz="1300" spc="-1" strike="noStrike">
                <a:solidFill>
                  <a:srgbClr val="595959"/>
                </a:solidFill>
                <a:latin typeface="Lato"/>
                <a:ea typeface="Lato"/>
              </a:rPr>
              <a:t>    </a:t>
            </a:r>
            <a:r>
              <a:rPr b="1" lang="en-US" sz="1300" spc="-1" strike="noStrike">
                <a:solidFill>
                  <a:srgbClr val="595959"/>
                </a:solidFill>
                <a:latin typeface="Lato"/>
                <a:ea typeface="Lato"/>
              </a:rPr>
              <a:t>Employee</a:t>
            </a:r>
            <a:endParaRPr b="0" lang="en-US" sz="1300" spc="-1" strike="noStrike">
              <a:latin typeface="Arial"/>
            </a:endParaRPr>
          </a:p>
        </p:txBody>
      </p:sp>
      <p:sp>
        <p:nvSpPr>
          <p:cNvPr id="62" name="CustomShape 5"/>
          <p:cNvSpPr/>
          <p:nvPr/>
        </p:nvSpPr>
        <p:spPr>
          <a:xfrm>
            <a:off x="8658720" y="4461840"/>
            <a:ext cx="1290600" cy="50400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300" spc="-1" strike="noStrike">
                <a:solidFill>
                  <a:srgbClr val="595959"/>
                </a:solidFill>
                <a:latin typeface="Lato"/>
                <a:ea typeface="Lato"/>
              </a:rPr>
              <a:t>Role Assigned:</a:t>
            </a:r>
            <a:endParaRPr b="0" lang="en-US" sz="1300" spc="-1" strike="noStrike">
              <a:latin typeface="Arial"/>
            </a:endParaRPr>
          </a:p>
          <a:p>
            <a:pPr>
              <a:lnSpc>
                <a:spcPct val="100000"/>
              </a:lnSpc>
            </a:pPr>
            <a:r>
              <a:rPr b="1" lang="en-US" sz="1300" spc="-1" strike="noStrike">
                <a:solidFill>
                  <a:srgbClr val="595959"/>
                </a:solidFill>
                <a:latin typeface="Lato"/>
                <a:ea typeface="Lato"/>
              </a:rPr>
              <a:t>    </a:t>
            </a:r>
            <a:r>
              <a:rPr b="1" lang="en-US" sz="1300" spc="-1" strike="noStrike">
                <a:solidFill>
                  <a:srgbClr val="595959"/>
                </a:solidFill>
                <a:latin typeface="Lato"/>
                <a:ea typeface="Lato"/>
              </a:rPr>
              <a:t>Manager</a:t>
            </a:r>
            <a:endParaRPr b="0" lang="en-US" sz="1300" spc="-1" strike="noStrike">
              <a:latin typeface="Arial"/>
            </a:endParaRPr>
          </a:p>
        </p:txBody>
      </p:sp>
      <p:pic>
        <p:nvPicPr>
          <p:cNvPr id="63" name="" descr=""/>
          <p:cNvPicPr/>
          <p:nvPr/>
        </p:nvPicPr>
        <p:blipFill>
          <a:blip r:embed="rId3"/>
          <a:stretch/>
        </p:blipFill>
        <p:spPr>
          <a:xfrm>
            <a:off x="9294120" y="4846320"/>
            <a:ext cx="731520" cy="73152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General Ledger Security</a:t>
            </a:r>
            <a:endParaRPr b="0" lang="en-US" sz="2600" spc="-1" strike="noStrike">
              <a:latin typeface="Arial"/>
            </a:endParaRPr>
          </a:p>
        </p:txBody>
      </p:sp>
      <p:sp>
        <p:nvSpPr>
          <p:cNvPr id="65" name="CustomShape 2"/>
          <p:cNvSpPr/>
          <p:nvPr/>
        </p:nvSpPr>
        <p:spPr>
          <a:xfrm>
            <a:off x="448200" y="2010240"/>
            <a:ext cx="421452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Function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Job Roles</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General Accounting Manager</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General Accountant</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Financial Analyst</a:t>
            </a:r>
            <a:endParaRPr b="0" lang="en-US" sz="1300" spc="-1" strike="noStrike">
              <a:latin typeface="Arial"/>
            </a:endParaRPr>
          </a:p>
          <a:p>
            <a:pPr marL="457200" indent="-309960">
              <a:lnSpc>
                <a:spcPct val="100000"/>
              </a:lnSpc>
              <a:buClr>
                <a:srgbClr val="595959"/>
              </a:buClr>
              <a:buFont typeface="Lato"/>
              <a:buChar char="❏"/>
            </a:pPr>
            <a:r>
              <a:rPr b="0" lang="en-US" sz="1300" spc="-1" strike="noStrike">
                <a:solidFill>
                  <a:srgbClr val="595959"/>
                </a:solidFill>
                <a:latin typeface="Lato"/>
                <a:ea typeface="Lato"/>
              </a:rPr>
              <a:t>Data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Data Access Set</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Segment Value Security Rules</a:t>
            </a:r>
            <a:endParaRPr b="0" lang="en-US" sz="1300" spc="-1" strike="noStrike">
              <a:latin typeface="Arial"/>
            </a:endParaRPr>
          </a:p>
        </p:txBody>
      </p:sp>
      <p:pic>
        <p:nvPicPr>
          <p:cNvPr id="66" name="Google Shape;103;p19" descr=""/>
          <p:cNvPicPr/>
          <p:nvPr/>
        </p:nvPicPr>
        <p:blipFill>
          <a:blip r:embed="rId1"/>
          <a:stretch/>
        </p:blipFill>
        <p:spPr>
          <a:xfrm>
            <a:off x="4817160" y="2009880"/>
            <a:ext cx="4877640" cy="3206880"/>
          </a:xfrm>
          <a:prstGeom prst="rect">
            <a:avLst/>
          </a:prstGeom>
          <a:ln>
            <a:noFill/>
          </a:ln>
        </p:spPr>
      </p:pic>
      <p:pic>
        <p:nvPicPr>
          <p:cNvPr id="67" name="" descr=""/>
          <p:cNvPicPr/>
          <p:nvPr/>
        </p:nvPicPr>
        <p:blipFill>
          <a:blip r:embed="rId2"/>
          <a:stretch/>
        </p:blipFill>
        <p:spPr>
          <a:xfrm>
            <a:off x="9349560" y="4937760"/>
            <a:ext cx="748080" cy="7480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448200" y="1421280"/>
            <a:ext cx="847332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Payables Security</a:t>
            </a:r>
            <a:endParaRPr b="0" lang="en-US" sz="2600" spc="-1" strike="noStrike">
              <a:latin typeface="Arial"/>
            </a:endParaRPr>
          </a:p>
        </p:txBody>
      </p:sp>
      <p:sp>
        <p:nvSpPr>
          <p:cNvPr id="69" name="CustomShape 2"/>
          <p:cNvSpPr/>
          <p:nvPr/>
        </p:nvSpPr>
        <p:spPr>
          <a:xfrm>
            <a:off x="448200" y="2010240"/>
            <a:ext cx="5564520" cy="294660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Function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Job Roles</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Edit Access to Document Repository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Accounts Payable  Manager</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Accounts Payable Specialist</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Accounts Payable Supervisor</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View Only Access to Document Repository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Financial Application Administrator</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Cost Accountant</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Project Accountant</a:t>
            </a:r>
            <a:endParaRPr b="0" lang="en-US" sz="1300" spc="-1" strike="noStrike">
              <a:latin typeface="Arial"/>
            </a:endParaRPr>
          </a:p>
          <a:p>
            <a:pPr marL="457200" indent="-309960">
              <a:lnSpc>
                <a:spcPct val="100000"/>
              </a:lnSpc>
              <a:buClr>
                <a:srgbClr val="595959"/>
              </a:buClr>
              <a:buFont typeface="Lato"/>
              <a:buChar char="❏"/>
            </a:pPr>
            <a:r>
              <a:rPr b="0" lang="en-US" sz="1300" spc="-1" strike="noStrike">
                <a:solidFill>
                  <a:srgbClr val="595959"/>
                </a:solidFill>
                <a:latin typeface="Lato"/>
                <a:ea typeface="Lato"/>
              </a:rPr>
              <a:t>Data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Secure Access Based on Business Unit</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Invoices</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Payments</a:t>
            </a:r>
            <a:endParaRPr b="0" lang="en-US" sz="1300" spc="-1" strike="noStrike">
              <a:latin typeface="Arial"/>
            </a:endParaRPr>
          </a:p>
        </p:txBody>
      </p:sp>
      <p:pic>
        <p:nvPicPr>
          <p:cNvPr id="70"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448200" y="1421280"/>
            <a:ext cx="945540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Subledger Accounting Security</a:t>
            </a:r>
            <a:endParaRPr b="0" lang="en-US" sz="2600" spc="-1" strike="noStrike">
              <a:latin typeface="Arial"/>
            </a:endParaRPr>
          </a:p>
        </p:txBody>
      </p:sp>
      <p:sp>
        <p:nvSpPr>
          <p:cNvPr id="72" name="CustomShape 2"/>
          <p:cNvSpPr/>
          <p:nvPr/>
        </p:nvSpPr>
        <p:spPr>
          <a:xfrm>
            <a:off x="448200" y="2010240"/>
            <a:ext cx="9112680" cy="3549960"/>
          </a:xfrm>
          <a:prstGeom prst="rect">
            <a:avLst/>
          </a:prstGeom>
          <a:noFill/>
          <a:ln>
            <a:noFill/>
          </a:ln>
        </p:spPr>
        <p:style>
          <a:lnRef idx="0"/>
          <a:fillRef idx="0"/>
          <a:effectRef idx="0"/>
          <a:fontRef idx="minor"/>
        </p:style>
        <p:txBody>
          <a:bodyPr lIns="90000" rIns="90000" tIns="91440" bIns="91440"/>
          <a:p>
            <a:pPr marL="457200" indent="-308880">
              <a:lnSpc>
                <a:spcPct val="100000"/>
              </a:lnSpc>
              <a:buClr>
                <a:srgbClr val="595959"/>
              </a:buClr>
              <a:buFont typeface="Lato"/>
              <a:buChar char="❏"/>
            </a:pPr>
            <a:r>
              <a:rPr b="0" lang="en-US" sz="1300" spc="-1" strike="noStrike">
                <a:solidFill>
                  <a:srgbClr val="595959"/>
                </a:solidFill>
                <a:latin typeface="Lato"/>
                <a:ea typeface="Lato"/>
              </a:rPr>
              <a:t>SubLedger Accounting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Function Security &amp; Data Security</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Setup Task Security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configure accounting rules to define accounting treatments for transactions.</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Roles Required</a:t>
            </a:r>
            <a:endParaRPr b="0" lang="en-US" sz="1300" spc="-1" strike="noStrike">
              <a:latin typeface="Arial"/>
            </a:endParaRPr>
          </a:p>
          <a:p>
            <a:pPr lvl="4" marL="2286000" indent="-309960">
              <a:lnSpc>
                <a:spcPct val="100000"/>
              </a:lnSpc>
              <a:buClr>
                <a:srgbClr val="595959"/>
              </a:buClr>
              <a:buFont typeface="Lato"/>
              <a:buChar char="○"/>
            </a:pPr>
            <a:r>
              <a:rPr b="0" lang="en-US" sz="1300" spc="-1" strike="noStrike">
                <a:solidFill>
                  <a:srgbClr val="595959"/>
                </a:solidFill>
                <a:latin typeface="Lato"/>
                <a:ea typeface="Lato"/>
              </a:rPr>
              <a:t>Financial Application Administrator job role(Subledger Accounting Administration duty role)</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Transactional Task Security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create subledger journal entries</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review and generate reports of subledger journal entry headers and lines</a:t>
            </a:r>
            <a:endParaRPr b="0" lang="en-US" sz="1300" spc="-1" strike="noStrike">
              <a:latin typeface="Arial"/>
            </a:endParaRPr>
          </a:p>
        </p:txBody>
      </p:sp>
      <p:pic>
        <p:nvPicPr>
          <p:cNvPr id="73"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48200" y="1240200"/>
            <a:ext cx="9455400" cy="58788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latin typeface="Raleway"/>
                <a:ea typeface="Raleway"/>
              </a:rPr>
              <a:t>Subledger Accounting Security(Contd...)</a:t>
            </a:r>
            <a:endParaRPr b="0" lang="en-US" sz="2600" spc="-1" strike="noStrike">
              <a:latin typeface="Arial"/>
            </a:endParaRPr>
          </a:p>
        </p:txBody>
      </p:sp>
      <p:sp>
        <p:nvSpPr>
          <p:cNvPr id="75" name="CustomShape 2"/>
          <p:cNvSpPr/>
          <p:nvPr/>
        </p:nvSpPr>
        <p:spPr>
          <a:xfrm>
            <a:off x="403200" y="1612800"/>
            <a:ext cx="9273600" cy="3863160"/>
          </a:xfrm>
          <a:prstGeom prst="rect">
            <a:avLst/>
          </a:prstGeom>
          <a:noFill/>
          <a:ln>
            <a:noFill/>
          </a:ln>
        </p:spPr>
        <p:style>
          <a:lnRef idx="0"/>
          <a:fillRef idx="0"/>
          <a:effectRef idx="0"/>
          <a:fontRef idx="minor"/>
        </p:style>
        <p:txBody>
          <a:bodyPr lIns="90000" rIns="90000" tIns="91440" bIns="91440"/>
          <a:p>
            <a:pPr marL="457200" indent="-309960">
              <a:lnSpc>
                <a:spcPct val="100000"/>
              </a:lnSpc>
              <a:buClr>
                <a:srgbClr val="595959"/>
              </a:buClr>
              <a:buFont typeface="Lato"/>
              <a:buChar char="❏"/>
            </a:pPr>
            <a:r>
              <a:rPr b="0" lang="en-US" sz="1300" spc="-1" strike="noStrike">
                <a:solidFill>
                  <a:srgbClr val="595959"/>
                </a:solidFill>
                <a:latin typeface="Lato"/>
                <a:ea typeface="Lato"/>
              </a:rPr>
              <a:t>Accounting Hub Security</a:t>
            </a:r>
            <a:endParaRPr b="0" lang="en-US" sz="1300" spc="-1" strike="noStrike">
              <a:latin typeface="Arial"/>
            </a:endParaRPr>
          </a:p>
          <a:p>
            <a:pPr lvl="1" marL="914400" indent="-309960">
              <a:lnSpc>
                <a:spcPct val="100000"/>
              </a:lnSpc>
              <a:buClr>
                <a:srgbClr val="595959"/>
              </a:buClr>
              <a:buFont typeface="Lato"/>
              <a:buChar char="○"/>
            </a:pPr>
            <a:r>
              <a:rPr b="0" lang="en-US" sz="1300" spc="-1" strike="noStrike">
                <a:solidFill>
                  <a:srgbClr val="595959"/>
                </a:solidFill>
                <a:latin typeface="Lato"/>
                <a:ea typeface="Lato"/>
              </a:rPr>
              <a:t>Function Security &amp; Data Security</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Setup Task Security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register source systems into Accounting Hub.</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configure accounting rules to define accounting treatments for transactions.</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Roles Required</a:t>
            </a:r>
            <a:endParaRPr b="0" lang="en-US" sz="1300" spc="-1" strike="noStrike">
              <a:latin typeface="Arial"/>
            </a:endParaRPr>
          </a:p>
          <a:p>
            <a:pPr lvl="4" marL="2286000" indent="-309960">
              <a:lnSpc>
                <a:spcPct val="100000"/>
              </a:lnSpc>
              <a:buClr>
                <a:srgbClr val="595959"/>
              </a:buClr>
              <a:buFont typeface="Lato"/>
              <a:buChar char="○"/>
            </a:pPr>
            <a:r>
              <a:rPr b="0" lang="en-US" sz="1300" spc="-1" strike="noStrike">
                <a:solidFill>
                  <a:srgbClr val="595959"/>
                </a:solidFill>
                <a:latin typeface="Lato"/>
                <a:ea typeface="Lato"/>
              </a:rPr>
              <a:t>Financial Application Administrator job role(Accounting Hub Administration duty role)</a:t>
            </a:r>
            <a:endParaRPr b="0" lang="en-US" sz="1300" spc="-1" strike="noStrike">
              <a:latin typeface="Arial"/>
            </a:endParaRPr>
          </a:p>
          <a:p>
            <a:pPr lvl="4" marL="2286000" indent="-309960">
              <a:lnSpc>
                <a:spcPct val="100000"/>
              </a:lnSpc>
              <a:buClr>
                <a:srgbClr val="595959"/>
              </a:buClr>
              <a:buFont typeface="Lato"/>
              <a:buChar char="○"/>
            </a:pPr>
            <a:r>
              <a:rPr b="0" lang="en-US" sz="1300" spc="-1" strike="noStrike">
                <a:solidFill>
                  <a:srgbClr val="595959"/>
                </a:solidFill>
                <a:latin typeface="Lato"/>
                <a:ea typeface="Lato"/>
              </a:rPr>
              <a:t>Role with following Duty Role</a:t>
            </a:r>
            <a:endParaRPr b="0" lang="en-US" sz="1300" spc="-1" strike="noStrike">
              <a:latin typeface="Arial"/>
            </a:endParaRPr>
          </a:p>
          <a:p>
            <a:pPr lvl="5" marL="2743200" indent="-309960">
              <a:lnSpc>
                <a:spcPct val="100000"/>
              </a:lnSpc>
              <a:buClr>
                <a:srgbClr val="595959"/>
              </a:buClr>
              <a:buFont typeface="Lato"/>
              <a:buChar char="■"/>
            </a:pPr>
            <a:r>
              <a:rPr b="0" lang="en-US" sz="1300" spc="-1" strike="noStrike">
                <a:solidFill>
                  <a:srgbClr val="595959"/>
                </a:solidFill>
                <a:latin typeface="Lato"/>
                <a:ea typeface="Lato"/>
              </a:rPr>
              <a:t>Application Implementation Consultant</a:t>
            </a:r>
            <a:endParaRPr b="0" lang="en-US" sz="1300" spc="-1" strike="noStrike">
              <a:latin typeface="Arial"/>
            </a:endParaRPr>
          </a:p>
          <a:p>
            <a:pPr lvl="5" marL="2743200" indent="-309960">
              <a:lnSpc>
                <a:spcPct val="100000"/>
              </a:lnSpc>
              <a:buClr>
                <a:srgbClr val="595959"/>
              </a:buClr>
              <a:buFont typeface="Lato"/>
              <a:buChar char="■"/>
            </a:pPr>
            <a:r>
              <a:rPr b="0" lang="en-US" sz="1300" spc="-1" strike="noStrike">
                <a:solidFill>
                  <a:srgbClr val="595959"/>
                </a:solidFill>
                <a:latin typeface="Lato"/>
                <a:ea typeface="Lato"/>
              </a:rPr>
              <a:t>Accounting Hub Integration</a:t>
            </a:r>
            <a:endParaRPr b="0" lang="en-US" sz="1300" spc="-1" strike="noStrike">
              <a:latin typeface="Arial"/>
            </a:endParaRPr>
          </a:p>
          <a:p>
            <a:pPr lvl="2" marL="1371600" indent="-309960">
              <a:lnSpc>
                <a:spcPct val="100000"/>
              </a:lnSpc>
              <a:buClr>
                <a:srgbClr val="595959"/>
              </a:buClr>
              <a:buFont typeface="Lato"/>
              <a:buChar char="■"/>
            </a:pPr>
            <a:r>
              <a:rPr b="0" lang="en-US" sz="1300" spc="-1" strike="noStrike">
                <a:solidFill>
                  <a:srgbClr val="595959"/>
                </a:solidFill>
                <a:latin typeface="Lato"/>
                <a:ea typeface="Lato"/>
              </a:rPr>
              <a:t>Transactional Task Security</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create subledger journal entries</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Security to review and generate reports of subledger journal entry headers and lines</a:t>
            </a:r>
            <a:endParaRPr b="0" lang="en-US" sz="1300" spc="-1" strike="noStrike">
              <a:latin typeface="Arial"/>
            </a:endParaRPr>
          </a:p>
          <a:p>
            <a:pPr lvl="3" marL="1828800" indent="-309960">
              <a:lnSpc>
                <a:spcPct val="100000"/>
              </a:lnSpc>
              <a:buClr>
                <a:srgbClr val="595959"/>
              </a:buClr>
              <a:buFont typeface="Lato"/>
              <a:buChar char="●"/>
            </a:pPr>
            <a:r>
              <a:rPr b="0" lang="en-US" sz="1300" spc="-1" strike="noStrike">
                <a:solidFill>
                  <a:srgbClr val="595959"/>
                </a:solidFill>
                <a:latin typeface="Lato"/>
                <a:ea typeface="Lato"/>
              </a:rPr>
              <a:t>Roles Required</a:t>
            </a:r>
            <a:endParaRPr b="0" lang="en-US" sz="1300" spc="-1" strike="noStrike">
              <a:latin typeface="Arial"/>
            </a:endParaRPr>
          </a:p>
          <a:p>
            <a:pPr lvl="4" marL="2286000" indent="-309960">
              <a:lnSpc>
                <a:spcPct val="100000"/>
              </a:lnSpc>
              <a:buClr>
                <a:srgbClr val="595959"/>
              </a:buClr>
              <a:buFont typeface="Lato"/>
              <a:buChar char="○"/>
            </a:pPr>
            <a:r>
              <a:rPr b="0" lang="en-US" sz="1300" spc="-1" strike="noStrike">
                <a:solidFill>
                  <a:srgbClr val="595959"/>
                </a:solidFill>
                <a:latin typeface="Lato"/>
                <a:ea typeface="Lato"/>
              </a:rPr>
              <a:t>General Accounting Manager Job Role  with following Duty Role</a:t>
            </a:r>
            <a:endParaRPr b="0" lang="en-US" sz="1300" spc="-1" strike="noStrike">
              <a:latin typeface="Arial"/>
            </a:endParaRPr>
          </a:p>
          <a:p>
            <a:pPr lvl="5" marL="2743200" indent="-309960">
              <a:lnSpc>
                <a:spcPct val="100000"/>
              </a:lnSpc>
              <a:buClr>
                <a:srgbClr val="595959"/>
              </a:buClr>
              <a:buFont typeface="Lato"/>
              <a:buChar char="■"/>
            </a:pPr>
            <a:r>
              <a:rPr b="0" lang="en-US" sz="1300" spc="-1" strike="noStrike">
                <a:solidFill>
                  <a:srgbClr val="595959"/>
                </a:solidFill>
                <a:latin typeface="Lato"/>
                <a:ea typeface="Lato"/>
              </a:rPr>
              <a:t>Accounting Hub Integration</a:t>
            </a:r>
            <a:endParaRPr b="0" lang="en-US" sz="1300" spc="-1" strike="noStrike">
              <a:latin typeface="Arial"/>
            </a:endParaRPr>
          </a:p>
          <a:p>
            <a:pPr lvl="4" marL="2286000" indent="-309960">
              <a:lnSpc>
                <a:spcPct val="100000"/>
              </a:lnSpc>
              <a:buClr>
                <a:srgbClr val="595959"/>
              </a:buClr>
              <a:buFont typeface="Lato"/>
              <a:buChar char="○"/>
            </a:pPr>
            <a:r>
              <a:rPr b="0" lang="en-US" sz="1300" spc="-1" strike="noStrike">
                <a:solidFill>
                  <a:srgbClr val="595959"/>
                </a:solidFill>
                <a:latin typeface="Lato"/>
                <a:ea typeface="Lato"/>
              </a:rPr>
              <a:t>Chief Financial Officer or General Accountant with following Duty Role</a:t>
            </a:r>
            <a:endParaRPr b="0" lang="en-US" sz="1300" spc="-1" strike="noStrike">
              <a:latin typeface="Arial"/>
            </a:endParaRPr>
          </a:p>
          <a:p>
            <a:pPr lvl="5" marL="2743200" indent="-309960">
              <a:lnSpc>
                <a:spcPct val="100000"/>
              </a:lnSpc>
              <a:buClr>
                <a:srgbClr val="595959"/>
              </a:buClr>
              <a:buFont typeface="Lato"/>
              <a:buChar char="■"/>
            </a:pPr>
            <a:r>
              <a:rPr b="0" lang="en-US" sz="1300" spc="-1" strike="noStrike">
                <a:solidFill>
                  <a:srgbClr val="595959"/>
                </a:solidFill>
                <a:latin typeface="Lato"/>
                <a:ea typeface="Lato"/>
              </a:rPr>
              <a:t>Subledger Accounting Duty</a:t>
            </a:r>
            <a:endParaRPr b="0" lang="en-US" sz="1300" spc="-1" strike="noStrike">
              <a:latin typeface="Arial"/>
            </a:endParaRPr>
          </a:p>
          <a:p>
            <a:pPr lvl="5" marL="2743200" indent="-309960">
              <a:lnSpc>
                <a:spcPct val="100000"/>
              </a:lnSpc>
              <a:buClr>
                <a:srgbClr val="595959"/>
              </a:buClr>
              <a:buFont typeface="Lato"/>
              <a:buChar char="■"/>
            </a:pPr>
            <a:r>
              <a:rPr b="0" lang="en-US" sz="1300" spc="-1" strike="noStrike">
                <a:solidFill>
                  <a:srgbClr val="595959"/>
                </a:solidFill>
                <a:latin typeface="Lato"/>
                <a:ea typeface="Lato"/>
              </a:rPr>
              <a:t>Subledger Accounting Reporting</a:t>
            </a:r>
            <a:endParaRPr b="0" lang="en-US" sz="1300" spc="-1" strike="noStrike">
              <a:latin typeface="Arial"/>
            </a:endParaRPr>
          </a:p>
        </p:txBody>
      </p:sp>
      <p:pic>
        <p:nvPicPr>
          <p:cNvPr id="76" name="" descr=""/>
          <p:cNvPicPr/>
          <p:nvPr/>
        </p:nvPicPr>
        <p:blipFill>
          <a:blip r:embed="rId1"/>
          <a:stretch/>
        </p:blipFill>
        <p:spPr>
          <a:xfrm>
            <a:off x="9202680" y="4754880"/>
            <a:ext cx="822960" cy="82296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2019-01-24T12:26:18Z</dcterms:modified>
  <cp:revision>4</cp:revision>
  <dc:subject/>
  <dc:title/>
</cp:coreProperties>
</file>