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7997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BD2"/>
    <a:srgbClr val="92C5DE"/>
    <a:srgbClr val="F4A582"/>
    <a:srgbClr val="009E73"/>
    <a:srgbClr val="56B4E9"/>
    <a:srgbClr val="E69F00"/>
    <a:srgbClr val="5D99E3"/>
    <a:srgbClr val="A8B1EB"/>
    <a:srgbClr val="A8B1BD"/>
    <a:srgbClr val="C1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76"/>
    <p:restoredTop sz="94595"/>
  </p:normalViewPr>
  <p:slideViewPr>
    <p:cSldViewPr snapToGrid="0">
      <p:cViewPr varScale="1">
        <p:scale>
          <a:sx n="169" d="100"/>
          <a:sy n="16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65909"/>
            <a:ext cx="8099822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458058"/>
            <a:ext cx="809982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49164"/>
            <a:ext cx="2328699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49164"/>
            <a:ext cx="6851100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66738"/>
            <a:ext cx="9314796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131884"/>
            <a:ext cx="9314796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245820"/>
            <a:ext cx="4589899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245820"/>
            <a:ext cx="4589899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49164"/>
            <a:ext cx="9314796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47238"/>
            <a:ext cx="45688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709482"/>
            <a:ext cx="4568806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47238"/>
            <a:ext cx="45913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709482"/>
            <a:ext cx="4591306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73826"/>
            <a:ext cx="546738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73826"/>
            <a:ext cx="546738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49164"/>
            <a:ext cx="931479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245820"/>
            <a:ext cx="931479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199F6-BD06-CD43-8283-46981620A7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337621"/>
            <a:ext cx="36449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461A-7CB0-334A-9CCC-7E3DD136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59F730-2643-A498-4FB3-FBC777F8F5D6}"/>
              </a:ext>
            </a:extLst>
          </p:cNvPr>
          <p:cNvSpPr/>
          <p:nvPr/>
        </p:nvSpPr>
        <p:spPr>
          <a:xfrm>
            <a:off x="380577" y="3172115"/>
            <a:ext cx="3389970" cy="1048216"/>
          </a:xfrm>
          <a:prstGeom prst="roundRect">
            <a:avLst/>
          </a:prstGeom>
          <a:solidFill>
            <a:srgbClr val="B2A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summariseResult()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variableType()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availableEstimates()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88D057-448C-BD23-EB75-AA00A490D38B}"/>
              </a:ext>
            </a:extLst>
          </p:cNvPr>
          <p:cNvSpPr/>
          <p:nvPr/>
        </p:nvSpPr>
        <p:spPr>
          <a:xfrm>
            <a:off x="380578" y="707925"/>
            <a:ext cx="3389971" cy="1847797"/>
          </a:xfrm>
          <a:prstGeom prst="roundRect">
            <a:avLst>
              <a:gd name="adj" fmla="val 8996"/>
            </a:avLst>
          </a:prstGeom>
          <a:solidFill>
            <a:srgbClr val="F4A58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1" noProof="1">
                <a:latin typeface="Quattrocento Sans" panose="020B0502050000020003" pitchFamily="34" charset="0"/>
              </a:rPr>
              <a:t>addDemographics()</a:t>
            </a:r>
          </a:p>
          <a:p>
            <a:r>
              <a:rPr lang="en-US" sz="1801" noProof="1">
                <a:latin typeface="Quattrocento Sans" panose="020B0502050000020003" pitchFamily="34" charset="0"/>
              </a:rPr>
              <a:t>       addAge()</a:t>
            </a:r>
          </a:p>
          <a:p>
            <a:r>
              <a:rPr lang="en-US" sz="1801" noProof="1">
                <a:latin typeface="Quattrocento Sans" panose="020B0502050000020003" pitchFamily="34" charset="0"/>
              </a:rPr>
              <a:t>       addSex()</a:t>
            </a:r>
          </a:p>
          <a:p>
            <a:r>
              <a:rPr lang="en-US" sz="1801" noProof="1">
                <a:latin typeface="Quattrocento Sans" panose="020B0502050000020003" pitchFamily="34" charset="0"/>
              </a:rPr>
              <a:t>       addPriorObservation()</a:t>
            </a:r>
          </a:p>
          <a:p>
            <a:r>
              <a:rPr lang="en-US" sz="1801" noProof="1">
                <a:latin typeface="Quattrocento Sans" panose="020B0502050000020003" pitchFamily="34" charset="0"/>
              </a:rPr>
              <a:t>       addFutureObservation()</a:t>
            </a:r>
          </a:p>
          <a:p>
            <a:r>
              <a:rPr lang="en-US" sz="1801" noProof="1">
                <a:latin typeface="Quattrocento Sans" panose="020B0502050000020003" pitchFamily="34" charset="0"/>
              </a:rPr>
              <a:t>addInObservation()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B19DD2-E21C-037F-B99C-C85B79EDB867}"/>
              </a:ext>
            </a:extLst>
          </p:cNvPr>
          <p:cNvSpPr/>
          <p:nvPr/>
        </p:nvSpPr>
        <p:spPr>
          <a:xfrm>
            <a:off x="4380150" y="773847"/>
            <a:ext cx="6039035" cy="3368599"/>
          </a:xfrm>
          <a:prstGeom prst="roundRect">
            <a:avLst>
              <a:gd name="adj" fmla="val 8996"/>
            </a:avLst>
          </a:prstGeom>
          <a:solidFill>
            <a:srgbClr val="92C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1" b="1" noProof="1">
                <a:solidFill>
                  <a:schemeClr val="tx1"/>
                </a:solidFill>
                <a:latin typeface="Quattrocento Sans" panose="020B0502050000020003" pitchFamily="34" charset="0"/>
              </a:rPr>
              <a:t>    Cohorts		              		    Table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addCohortIntersectFlag()	       addTableIntersectFlag()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addCohortIntersectCount()	       addTableIntersectCount()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addCohortIntersectDays()	       addTableIntersectDays()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addCohortIntersectDate()	       addTableIntersectDate()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			              		       addTableIntersectField()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   </a:t>
            </a:r>
            <a:r>
              <a:rPr lang="en-US" sz="1801" b="1" noProof="1">
                <a:solidFill>
                  <a:schemeClr val="tx1"/>
                </a:solidFill>
                <a:latin typeface="Quattrocento Sans" panose="020B0502050000020003" pitchFamily="34" charset="0"/>
              </a:rPr>
              <a:t> Concept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addConceptIntersectFlag()	                	  </a:t>
            </a:r>
            <a:r>
              <a:rPr lang="en-US" sz="1801" b="1" noProof="1">
                <a:solidFill>
                  <a:schemeClr val="tx1"/>
                </a:solidFill>
                <a:latin typeface="Quattrocento Sans" panose="020B0502050000020003" pitchFamily="34" charset="0"/>
              </a:rPr>
              <a:t>Death</a:t>
            </a:r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	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addConceptIntersectCount()              addDeathFlag()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addConceptIntersectDays()	               addDeathDays()</a:t>
            </a:r>
          </a:p>
          <a:p>
            <a:r>
              <a:rPr lang="en-US" sz="1801" noProof="1">
                <a:solidFill>
                  <a:schemeClr val="tx1"/>
                </a:solidFill>
                <a:latin typeface="Quattrocento Sans" panose="020B0502050000020003" pitchFamily="34" charset="0"/>
              </a:rPr>
              <a:t>addConceptIntersectDate()	               addDeathDate()</a:t>
            </a:r>
          </a:p>
          <a:p>
            <a:endParaRPr lang="en-US" sz="1801" noProof="1">
              <a:solidFill>
                <a:schemeClr val="tx1"/>
              </a:solidFill>
              <a:latin typeface="Quattrocento Sans" panose="020B0502050000020003" pitchFamily="34" charset="0"/>
            </a:endParaRPr>
          </a:p>
          <a:p>
            <a:endParaRPr lang="en-US" sz="1801" noProof="1">
              <a:solidFill>
                <a:schemeClr val="tx1"/>
              </a:solidFill>
              <a:latin typeface="Quattrocento Sans" panose="020B0502050000020003" pitchFamily="34" charset="0"/>
            </a:endParaRPr>
          </a:p>
          <a:p>
            <a:endParaRPr lang="en-US" sz="1801" noProof="1">
              <a:solidFill>
                <a:schemeClr val="tx1"/>
              </a:solidFill>
              <a:latin typeface="Quattrocento Sans" panose="020B05020500000200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81BD92-47E1-B769-107A-9A70D534B483}"/>
              </a:ext>
            </a:extLst>
          </p:cNvPr>
          <p:cNvSpPr/>
          <p:nvPr/>
        </p:nvSpPr>
        <p:spPr>
          <a:xfrm>
            <a:off x="4481686" y="895562"/>
            <a:ext cx="2986269" cy="14830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atin typeface="Quattrocento Sans" panose="020B05020500000200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FD0A85-A969-4E22-0ADA-5BF7E9461D82}"/>
              </a:ext>
            </a:extLst>
          </p:cNvPr>
          <p:cNvSpPr/>
          <p:nvPr/>
        </p:nvSpPr>
        <p:spPr>
          <a:xfrm>
            <a:off x="4481683" y="2524974"/>
            <a:ext cx="2986270" cy="14830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atin typeface="Quattrocento Sans" panose="020B05020500000200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DECC73-F396-E0C3-C2C6-85B8C2F851DA}"/>
              </a:ext>
            </a:extLst>
          </p:cNvPr>
          <p:cNvSpPr/>
          <p:nvPr/>
        </p:nvSpPr>
        <p:spPr>
          <a:xfrm>
            <a:off x="7548287" y="895564"/>
            <a:ext cx="2774609" cy="17260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atin typeface="Quattrocento Sans" panose="020B05020500000200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FE9EEA-4108-434C-6B4D-A6F698803E59}"/>
              </a:ext>
            </a:extLst>
          </p:cNvPr>
          <p:cNvSpPr/>
          <p:nvPr/>
        </p:nvSpPr>
        <p:spPr>
          <a:xfrm>
            <a:off x="7950873" y="2756925"/>
            <a:ext cx="1891804" cy="126462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atin typeface="Quattrocento Sans" panose="020B05020500000200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C5431-E6AC-8970-B918-3152D8528059}"/>
              </a:ext>
            </a:extLst>
          </p:cNvPr>
          <p:cNvSpPr/>
          <p:nvPr/>
        </p:nvSpPr>
        <p:spPr>
          <a:xfrm>
            <a:off x="1079845" y="362463"/>
            <a:ext cx="1991434" cy="3303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Quattrocento Sans" panose="020B0502050000020003" pitchFamily="34" charset="0"/>
              </a:rPr>
              <a:t>Demographics*</a:t>
            </a:r>
            <a:endParaRPr lang="en-US" sz="1801" b="1" i="1" dirty="0">
              <a:latin typeface="Quattrocento Sans" panose="020B05020500000200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AB0F4D-2ECB-77B8-965E-4E5B34035037}"/>
              </a:ext>
            </a:extLst>
          </p:cNvPr>
          <p:cNvCxnSpPr/>
          <p:nvPr/>
        </p:nvCxnSpPr>
        <p:spPr>
          <a:xfrm>
            <a:off x="663132" y="1033367"/>
            <a:ext cx="0" cy="1026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B8810D-9714-1DA0-60F6-E13F8907610A}"/>
              </a:ext>
            </a:extLst>
          </p:cNvPr>
          <p:cNvCxnSpPr/>
          <p:nvPr/>
        </p:nvCxnSpPr>
        <p:spPr>
          <a:xfrm>
            <a:off x="663131" y="1225329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86A8A-40B5-C2F2-8079-8C3E973C5C84}"/>
              </a:ext>
            </a:extLst>
          </p:cNvPr>
          <p:cNvCxnSpPr/>
          <p:nvPr/>
        </p:nvCxnSpPr>
        <p:spPr>
          <a:xfrm>
            <a:off x="663131" y="1501962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8FACD-4D61-5A10-5F7F-87F094EF5DFF}"/>
              </a:ext>
            </a:extLst>
          </p:cNvPr>
          <p:cNvCxnSpPr/>
          <p:nvPr/>
        </p:nvCxnSpPr>
        <p:spPr>
          <a:xfrm>
            <a:off x="663131" y="1777376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331A6-8C03-0956-E9F2-0260F5C161DA}"/>
              </a:ext>
            </a:extLst>
          </p:cNvPr>
          <p:cNvCxnSpPr/>
          <p:nvPr/>
        </p:nvCxnSpPr>
        <p:spPr>
          <a:xfrm>
            <a:off x="663131" y="2048567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36E8F5-3F45-9F08-EBF1-460986B801CF}"/>
              </a:ext>
            </a:extLst>
          </p:cNvPr>
          <p:cNvSpPr/>
          <p:nvPr/>
        </p:nvSpPr>
        <p:spPr>
          <a:xfrm>
            <a:off x="1178524" y="2841768"/>
            <a:ext cx="1794076" cy="330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noProof="1">
                <a:solidFill>
                  <a:schemeClr val="tx1"/>
                </a:solidFill>
                <a:latin typeface="Quattrocento Sans" panose="020B0502050000020003" pitchFamily="34" charset="0"/>
              </a:rPr>
              <a:t>Summarise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917077-B0C6-47B5-FE57-52ABFD7106BF}"/>
              </a:ext>
            </a:extLst>
          </p:cNvPr>
          <p:cNvSpPr/>
          <p:nvPr/>
        </p:nvSpPr>
        <p:spPr>
          <a:xfrm>
            <a:off x="6570915" y="418817"/>
            <a:ext cx="1794076" cy="330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Quattrocento Sans" panose="020B0502050000020003" pitchFamily="34" charset="0"/>
              </a:rPr>
              <a:t>Intersect</a:t>
            </a:r>
            <a:endParaRPr lang="en-US" sz="1801" b="1" i="1" dirty="0">
              <a:solidFill>
                <a:schemeClr val="tx1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Quattrocento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Martí Català Sabaté (DARWIN EU® CC)</dc:creator>
  <cp:lastModifiedBy>Martí Català Sabaté (DARWIN EU® CC)</cp:lastModifiedBy>
  <cp:revision>5</cp:revision>
  <dcterms:created xsi:type="dcterms:W3CDTF">2024-08-02T21:03:50Z</dcterms:created>
  <dcterms:modified xsi:type="dcterms:W3CDTF">2025-07-09T10:26:58Z</dcterms:modified>
</cp:coreProperties>
</file>