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514" r:id="rId3"/>
    <p:sldId id="299" r:id="rId4"/>
    <p:sldId id="434" r:id="rId5"/>
    <p:sldId id="487" r:id="rId6"/>
    <p:sldId id="513" r:id="rId7"/>
    <p:sldId id="474" r:id="rId8"/>
    <p:sldId id="329" r:id="rId9"/>
  </p:sldIdLst>
  <p:sldSz cx="9144000" cy="5143500" type="screen16x9"/>
  <p:notesSz cx="7099300" cy="102235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2E79A57-ECF8-4804-A745-F3536A9BCCE2}">
          <p14:sldIdLst>
            <p14:sldId id="256"/>
            <p14:sldId id="514"/>
            <p14:sldId id="299"/>
            <p14:sldId id="434"/>
            <p14:sldId id="487"/>
            <p14:sldId id="513"/>
            <p14:sldId id="474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>
          <p15:clr>
            <a:srgbClr val="A4A3A4"/>
          </p15:clr>
        </p15:guide>
        <p15:guide id="2" pos="22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.brink" initials="f" lastIdx="1" clrIdx="0">
    <p:extLst>
      <p:ext uri="{19B8F6BF-5375-455C-9EA6-DF929625EA0E}">
        <p15:presenceInfo xmlns:p15="http://schemas.microsoft.com/office/powerpoint/2012/main" userId="frank.brink" providerId="None"/>
      </p:ext>
    </p:extLst>
  </p:cmAuthor>
  <p:cmAuthor id="2" name="DarwinAdmin" initials="D" lastIdx="17" clrIdx="1"/>
  <p:cmAuthor id="3" name="Martien van den Akker Darwin-IT" initials="MvdAD" lastIdx="2" clrIdx="2">
    <p:extLst>
      <p:ext uri="{19B8F6BF-5375-455C-9EA6-DF929625EA0E}">
        <p15:presenceInfo xmlns:p15="http://schemas.microsoft.com/office/powerpoint/2012/main" userId="27cb674c68ff533d" providerId="Windows Live"/>
      </p:ext>
    </p:extLst>
  </p:cmAuthor>
  <p:cmAuthor id="4" name="Mike Kruijsdijk" initials="MK" lastIdx="7" clrIdx="3">
    <p:extLst>
      <p:ext uri="{19B8F6BF-5375-455C-9EA6-DF929625EA0E}">
        <p15:presenceInfo xmlns:p15="http://schemas.microsoft.com/office/powerpoint/2012/main" userId="a7eba1f726ed12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1169" autoAdjust="0"/>
  </p:normalViewPr>
  <p:slideViewPr>
    <p:cSldViewPr>
      <p:cViewPr varScale="1">
        <p:scale>
          <a:sx n="152" d="100"/>
          <a:sy n="152" d="100"/>
        </p:scale>
        <p:origin x="312" y="156"/>
      </p:cViewPr>
      <p:guideLst>
        <p:guide orient="horz" pos="2160"/>
        <p:guide pos="2880"/>
        <p:guide orient="horz" pos="1620"/>
      </p:guideLst>
    </p:cSldViewPr>
  </p:slideViewPr>
  <p:outlineViewPr>
    <p:cViewPr varScale="1">
      <p:scale>
        <a:sx n="170" d="200"/>
        <a:sy n="170" d="200"/>
      </p:scale>
      <p:origin x="0" y="-480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02"/>
      </p:cViewPr>
      <p:guideLst>
        <p:guide orient="horz" pos="2966"/>
        <p:guide pos="22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nl-NL" sz="1100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88702CF5-0AB6-4A79-AB28-31641E71BC92}" type="slidenum">
              <a:rPr lang="nl-NL" sz="1100" b="0" smtClean="0"/>
              <a:pPr/>
              <a:t>‹nr.›</a:t>
            </a:fld>
            <a:endParaRPr lang="nl-NL" sz="1100" b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pPr algn="ctr"/>
            <a:r>
              <a:rPr lang="de-DE" sz="1100" b="0" dirty="0"/>
              <a:t>(c) Darwin IT-</a:t>
            </a:r>
            <a:r>
              <a:rPr lang="de-DE" sz="1100" b="0" dirty="0" err="1"/>
              <a:t>Professionals</a:t>
            </a:r>
            <a:r>
              <a:rPr lang="de-DE" sz="1100" b="0" dirty="0"/>
              <a:t> B.V., Den Haag</a:t>
            </a:r>
            <a:endParaRPr lang="nl-NL" sz="11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235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b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235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b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235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b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874713" y="511175"/>
            <a:ext cx="8845551" cy="497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592138" y="5748338"/>
            <a:ext cx="5908675" cy="3814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2960" tIns="12960" rIns="12960" bIns="12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2F249E-5BA2-49CA-B246-ED3B20E3AA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7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348F3B-785D-413D-8A44-617D824338A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08000" y="419100"/>
            <a:ext cx="5030788" cy="2830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31800" y="3436938"/>
            <a:ext cx="6908800" cy="5867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587" indent="0" hangingPunct="1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endParaRPr lang="en-US" altLang="en-US" sz="12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477000" y="9471025"/>
            <a:ext cx="8636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14476D9-810B-4138-94F9-7C3D4A2834B1}" type="slidenum">
              <a:rPr lang="en-US" altLang="en-US">
                <a:solidFill>
                  <a:srgbClr val="5F5F5F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en-US">
              <a:solidFill>
                <a:srgbClr val="5F5F5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5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8"/>
          <p:cNvSpPr txBox="1">
            <a:spLocks noChangeArrowheads="1"/>
          </p:cNvSpPr>
          <p:nvPr userDrawn="1"/>
        </p:nvSpPr>
        <p:spPr bwMode="auto">
          <a:xfrm>
            <a:off x="2" y="10717"/>
            <a:ext cx="7305675" cy="6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3600" b="1" i="0" spc="100" baseline="0" dirty="0">
                <a:ln>
                  <a:noFill/>
                </a:ln>
                <a:solidFill>
                  <a:srgbClr val="B40000"/>
                </a:solidFill>
                <a:latin typeface="OfficinaSerITCBolIta" pitchFamily="2" charset="0"/>
              </a:rPr>
              <a:t>DARWIN</a:t>
            </a:r>
            <a:r>
              <a:rPr lang="nl-NL" altLang="nl-NL" sz="3600" dirty="0">
                <a:solidFill>
                  <a:srgbClr val="B40000"/>
                </a:solidFill>
                <a:latin typeface="OfficinaSerITCBol" pitchFamily="2" charset="0"/>
              </a:rPr>
              <a:t> </a:t>
            </a:r>
            <a:r>
              <a:rPr lang="nl-NL" altLang="nl-NL" sz="3600" b="0" i="0" cap="small" baseline="0" dirty="0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</a:p>
        </p:txBody>
      </p:sp>
      <p:pic>
        <p:nvPicPr>
          <p:cNvPr id="5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6620" y="920355"/>
            <a:ext cx="2771438" cy="413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titelstijl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/>
          </a:p>
        </p:txBody>
      </p:sp>
      <p:sp>
        <p:nvSpPr>
          <p:cNvPr id="7" name="Tijdelijke aanduiding voor datum 30"/>
          <p:cNvSpPr>
            <a:spLocks noGrp="1"/>
          </p:cNvSpPr>
          <p:nvPr>
            <p:ph type="dt" sz="half" idx="11"/>
          </p:nvPr>
        </p:nvSpPr>
        <p:spPr>
          <a:xfrm>
            <a:off x="6045202" y="4743425"/>
            <a:ext cx="936625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Futura Md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r>
              <a:rPr lang="nl-NL"/>
              <a:t>feb 2016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581015" y="4518838"/>
            <a:ext cx="1148317" cy="6140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493621"/>
            <a:ext cx="2613726" cy="307766"/>
          </a:xfrm>
          <a:prstGeom prst="rect">
            <a:avLst/>
          </a:prstGeom>
          <a:noFill/>
        </p:spPr>
        <p:txBody>
          <a:bodyPr wrap="square" lIns="91430" tIns="45715" rIns="91430" bIns="45715" rtlCol="0" anchor="ctr" anchorCtr="0">
            <a:spAutoFit/>
          </a:bodyPr>
          <a:lstStyle/>
          <a:p>
            <a:r>
              <a:rPr lang="nl-NL" sz="1400" i="0" dirty="0"/>
              <a:t>IT Driven Evolution</a:t>
            </a:r>
          </a:p>
        </p:txBody>
      </p:sp>
    </p:spTree>
    <p:extLst>
      <p:ext uri="{BB962C8B-B14F-4D97-AF65-F5344CB8AC3E}">
        <p14:creationId xmlns:p14="http://schemas.microsoft.com/office/powerpoint/2010/main" val="15735617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37585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0742" y="3207774"/>
            <a:ext cx="6443971" cy="1021556"/>
          </a:xfrm>
        </p:spPr>
        <p:txBody>
          <a:bodyPr anchor="t"/>
          <a:lstStyle>
            <a:lvl1pPr algn="l">
              <a:defRPr sz="2800" b="0" cap="all">
                <a:solidFill>
                  <a:srgbClr val="B40000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68497" y="2082634"/>
            <a:ext cx="6426216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50E3-C2CF-4EE1-838F-E497E2ECDFF7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  <p:pic>
        <p:nvPicPr>
          <p:cNvPr id="8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-512642" y="920355"/>
            <a:ext cx="2771438" cy="413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/>
          <p:cNvSpPr txBox="1">
            <a:spLocks noChangeArrowheads="1"/>
          </p:cNvSpPr>
          <p:nvPr userDrawn="1"/>
        </p:nvSpPr>
        <p:spPr bwMode="auto">
          <a:xfrm>
            <a:off x="2" y="10717"/>
            <a:ext cx="7305675" cy="6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3600" b="0" dirty="0">
                <a:solidFill>
                  <a:srgbClr val="B40000"/>
                </a:solidFill>
                <a:latin typeface="OfficinaSerITCBol" pitchFamily="2" charset="0"/>
              </a:rPr>
              <a:t>Darwin </a:t>
            </a:r>
            <a:r>
              <a:rPr lang="nl-NL" altLang="nl-NL" sz="3600" b="0" dirty="0" err="1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  <a:endParaRPr lang="nl-NL" altLang="nl-NL" sz="3600" b="0" dirty="0">
              <a:solidFill>
                <a:srgbClr val="B40000"/>
              </a:solidFill>
              <a:latin typeface="OfficinaSerITCBo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82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9797-7053-4598-BD15-132B52C130B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33660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5EA3-FACA-498C-BFC0-961ADD44FB88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0497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 rot="21369953">
            <a:off x="-224769" y="748750"/>
            <a:ext cx="9574923" cy="390505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931A-1F58-4F9E-90F5-54D8C6FCF8A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009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BCDDE-0E08-4F6F-AE72-A05F9B1C48E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8682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FBD7-D138-4A44-8E7D-36D2678BA66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3021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C965D-58C4-4C42-A0BE-ED9A4AB06D3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7235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588" y="1"/>
            <a:ext cx="8229600" cy="5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Titelstijl</a:t>
            </a:r>
            <a:r>
              <a:rPr lang="en-US" altLang="nl-NL" dirty="0"/>
              <a:t> van model </a:t>
            </a:r>
            <a:r>
              <a:rPr lang="en-US" altLang="nl-NL" dirty="0" err="1"/>
              <a:t>bewerken</a:t>
            </a:r>
            <a:endParaRPr lang="nl-NL" altLang="nl-NL" dirty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233578"/>
            <a:ext cx="8229600" cy="326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Klik</a:t>
            </a:r>
            <a:r>
              <a:rPr lang="en-US" altLang="nl-NL" dirty="0"/>
              <a:t> </a:t>
            </a:r>
            <a:r>
              <a:rPr lang="en-US" altLang="nl-NL" dirty="0" err="1"/>
              <a:t>om</a:t>
            </a:r>
            <a:r>
              <a:rPr lang="en-US" altLang="nl-NL" dirty="0"/>
              <a:t> de </a:t>
            </a:r>
            <a:r>
              <a:rPr lang="en-US" altLang="nl-NL" dirty="0" err="1"/>
              <a:t>tekststijl</a:t>
            </a:r>
            <a:r>
              <a:rPr lang="en-US" altLang="nl-NL" dirty="0"/>
              <a:t> van het model </a:t>
            </a:r>
            <a:r>
              <a:rPr lang="en-US" altLang="nl-NL" dirty="0" err="1"/>
              <a:t>te</a:t>
            </a:r>
            <a:r>
              <a:rPr lang="en-US" altLang="nl-NL" dirty="0"/>
              <a:t> </a:t>
            </a:r>
            <a:r>
              <a:rPr lang="en-US" altLang="nl-NL" dirty="0" err="1"/>
              <a:t>bewerken</a:t>
            </a:r>
            <a:endParaRPr lang="en-US" altLang="nl-NL" dirty="0"/>
          </a:p>
          <a:p>
            <a:pPr lvl="1"/>
            <a:r>
              <a:rPr lang="en-US" altLang="nl-NL" dirty="0" err="1"/>
              <a:t>Tweede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2"/>
            <a:r>
              <a:rPr lang="en-US" altLang="nl-NL" dirty="0" err="1"/>
              <a:t>Derde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3"/>
            <a:r>
              <a:rPr lang="en-US" altLang="nl-NL" dirty="0" err="1"/>
              <a:t>Vierde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4"/>
            <a:r>
              <a:rPr lang="en-US" altLang="nl-NL" dirty="0" err="1"/>
              <a:t>Vijfde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nl-NL" altLang="nl-NL" dirty="0"/>
          </a:p>
        </p:txBody>
      </p:sp>
      <p:cxnSp>
        <p:nvCxnSpPr>
          <p:cNvPr id="1028" name="Rechte verbindingslijn 22"/>
          <p:cNvCxnSpPr>
            <a:cxnSpLocks noChangeShapeType="1"/>
          </p:cNvCxnSpPr>
          <p:nvPr userDrawn="1"/>
        </p:nvCxnSpPr>
        <p:spPr bwMode="auto">
          <a:xfrm flipV="1">
            <a:off x="1588" y="4383883"/>
            <a:ext cx="9144000" cy="588169"/>
          </a:xfrm>
          <a:prstGeom prst="line">
            <a:avLst/>
          </a:prstGeom>
          <a:noFill/>
          <a:ln w="38100">
            <a:solidFill>
              <a:srgbClr val="B11F23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9" name="Afbeelding 23" descr="logo darwin (groot).jpg"/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7" y="4481513"/>
            <a:ext cx="112533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Rechte verbindingslijn 26"/>
          <p:cNvCxnSpPr>
            <a:cxnSpLocks noChangeShapeType="1"/>
          </p:cNvCxnSpPr>
          <p:nvPr userDrawn="1"/>
        </p:nvCxnSpPr>
        <p:spPr bwMode="auto">
          <a:xfrm flipV="1">
            <a:off x="1588" y="420292"/>
            <a:ext cx="9142412" cy="604838"/>
          </a:xfrm>
          <a:prstGeom prst="line">
            <a:avLst/>
          </a:prstGeom>
          <a:noFill/>
          <a:ln w="38100">
            <a:solidFill>
              <a:srgbClr val="CAB36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55261" y="4746194"/>
            <a:ext cx="471487" cy="273844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Futura Lt" panose="020B0402020204020303" pitchFamily="34" charset="0"/>
              </a:defRPr>
            </a:lvl1pPr>
          </a:lstStyle>
          <a:p>
            <a:pPr>
              <a:defRPr/>
            </a:pPr>
            <a:fld id="{0D983788-1CBD-4C09-89A5-CBB8E309D988}" type="slidenum">
              <a:rPr lang="nl-NL" altLang="nl-NL" smtClean="0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46194"/>
            <a:ext cx="2895600" cy="273844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>
                    <a:lumMod val="50000"/>
                  </a:schemeClr>
                </a:solidFill>
                <a:latin typeface="Futura Lt" panose="020B0402020204020303" pitchFamily="34" charset="0"/>
              </a:defRPr>
            </a:lvl1pPr>
          </a:lstStyle>
          <a:p>
            <a:pPr>
              <a:defRPr/>
            </a:pPr>
            <a:r>
              <a:rPr lang="en-US"/>
              <a:t>copyright ©2019 Darwin IT-Professionals B.V.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transition>
    <p:fade/>
  </p:transition>
  <p:hf hdr="0" dt="0"/>
  <p:txStyles>
    <p:titleStyle>
      <a:lvl1pPr algn="l" defTabSz="457148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B40000"/>
          </a:solidFill>
          <a:latin typeface="OfficinaSanITCBol" pitchFamily="2" charset="0"/>
          <a:ea typeface="ＭＳ Ｐゴシック" pitchFamily="34" charset="-128"/>
          <a:cs typeface="OfficinaSanITCBol" pitchFamily="2" charset="0"/>
        </a:defRPr>
      </a:lvl1pPr>
      <a:lvl2pPr algn="l" defTabSz="457148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2pPr>
      <a:lvl3pPr algn="l" defTabSz="457148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3pPr>
      <a:lvl4pPr algn="l" defTabSz="457148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4pPr>
      <a:lvl5pPr algn="l" defTabSz="457148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5pPr>
      <a:lvl6pPr marL="457148" algn="l" defTabSz="457148" rtl="0" fontAlgn="base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6pPr>
      <a:lvl7pPr marL="914296" algn="l" defTabSz="457148" rtl="0" fontAlgn="base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7pPr>
      <a:lvl8pPr marL="1371444" algn="l" defTabSz="457148" rtl="0" fontAlgn="base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8pPr>
      <a:lvl9pPr marL="1828592" algn="l" defTabSz="457148" rtl="0" fontAlgn="base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9pPr>
    </p:titleStyle>
    <p:bodyStyle>
      <a:lvl1pPr marL="342861" indent="-342861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1pPr>
      <a:lvl2pPr marL="742865" indent="-285717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2pPr>
      <a:lvl3pPr marL="1142870" indent="-228574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3pPr>
      <a:lvl4pPr marL="1600018" indent="-228574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4pPr>
      <a:lvl5pPr marL="2057166" indent="-228574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darwin-it.nl/2019/06/weblogic-12213-signs-saml2-requests-and.html" TargetMode="External"/><Relationship Id="rId3" Type="http://schemas.openxmlformats.org/officeDocument/2006/relationships/hyperlink" Target="http://blog.darwin-it.nl/2017/05/single-sign-on-for-apex-with-adfs-with.html" TargetMode="External"/><Relationship Id="rId7" Type="http://schemas.openxmlformats.org/officeDocument/2006/relationships/hyperlink" Target="https://blog.darwin-it.nl/2018/02/weblogic-12c-saml2-publish-your.html" TargetMode="External"/><Relationship Id="rId2" Type="http://schemas.openxmlformats.org/officeDocument/2006/relationships/hyperlink" Target="https://blog.darwin-it.nl/2014/04/service-provider-initiated-sso-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oracle.com/blogbypuneeth/steps-to-configure-saml-sso-with-adfs-as-idp-and-weblogic-server-as-sp" TargetMode="External"/><Relationship Id="rId5" Type="http://schemas.openxmlformats.org/officeDocument/2006/relationships/hyperlink" Target="http://blog.darwin-it.nl/2017/06/ohs-url-rewrite.html" TargetMode="External"/><Relationship Id="rId4" Type="http://schemas.openxmlformats.org/officeDocument/2006/relationships/hyperlink" Target="http://blog.darwin-it.nl/2017/05/http-server-redirects-for-weblogic-12c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Kubernetes WebLogic Revival</a:t>
            </a:r>
            <a:endParaRPr lang="nl-NL" sz="3200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1403648" y="3147814"/>
            <a:ext cx="6400800" cy="1314450"/>
          </a:xfrm>
        </p:spPr>
        <p:txBody>
          <a:bodyPr/>
          <a:lstStyle/>
          <a:p>
            <a:r>
              <a:rPr lang="nl-NL" dirty="0"/>
              <a:t>Martien van den Akker</a:t>
            </a:r>
          </a:p>
          <a:p>
            <a:r>
              <a:rPr lang="nl-NL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693289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85C8F-2F78-4877-8242-EDAB8F0E04CA}"/>
              </a:ext>
            </a:extLst>
          </p:cNvPr>
          <p:cNvGrpSpPr/>
          <p:nvPr/>
        </p:nvGrpSpPr>
        <p:grpSpPr>
          <a:xfrm>
            <a:off x="2190906" y="4146265"/>
            <a:ext cx="4762189" cy="369701"/>
            <a:chOff x="2258083" y="4083918"/>
            <a:chExt cx="4762189" cy="3697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58AEF4-274B-4D4F-9F71-56DF6DD47A2A}"/>
                </a:ext>
              </a:extLst>
            </p:cNvPr>
            <p:cNvSpPr txBox="1"/>
            <p:nvPr/>
          </p:nvSpPr>
          <p:spPr>
            <a:xfrm>
              <a:off x="2612504" y="4130269"/>
              <a:ext cx="2895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0" dirty="0">
                  <a:latin typeface="Futura Md"/>
                </a:rPr>
                <a:t>martien.van.den.akker@darwin-it.nl</a:t>
              </a:r>
              <a:endParaRPr lang="en-NL" b="0" dirty="0">
                <a:latin typeface="Futura Md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FEC1F9-645F-4763-B83E-876CE4DF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8083" y="4083918"/>
              <a:ext cx="369701" cy="36970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25A174-863C-4BB9-B380-AA0211E4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55" y="4083918"/>
              <a:ext cx="369700" cy="3697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F476AD-09BC-4756-B618-976A4141D763}"/>
                </a:ext>
              </a:extLst>
            </p:cNvPr>
            <p:cNvSpPr txBox="1"/>
            <p:nvPr/>
          </p:nvSpPr>
          <p:spPr>
            <a:xfrm>
              <a:off x="5920245" y="4130269"/>
              <a:ext cx="1100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0" dirty="0">
                  <a:latin typeface="Futura Md"/>
                </a:rPr>
                <a:t>@</a:t>
              </a:r>
              <a:r>
                <a:rPr lang="en-GB" b="0" dirty="0" err="1">
                  <a:latin typeface="Futura Md"/>
                </a:rPr>
                <a:t>Makker_nl</a:t>
              </a:r>
              <a:endParaRPr lang="en-NL" b="0" dirty="0">
                <a:latin typeface="Futura Md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I </a:t>
            </a:r>
            <a:r>
              <a:rPr lang="nl-NL" dirty="0" err="1"/>
              <a:t>am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351946" y="623766"/>
            <a:ext cx="6440108" cy="3428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©2019 Darwin IT-Professionals B.V.</a:t>
            </a:r>
            <a:endParaRPr lang="nl-N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E50856-1EE9-41F9-A0DC-73C8EA381005}"/>
              </a:ext>
            </a:extLst>
          </p:cNvPr>
          <p:cNvGrpSpPr/>
          <p:nvPr/>
        </p:nvGrpSpPr>
        <p:grpSpPr>
          <a:xfrm>
            <a:off x="1821056" y="1324828"/>
            <a:ext cx="5775280" cy="2565095"/>
            <a:chOff x="1821056" y="1324828"/>
            <a:chExt cx="5775280" cy="2565095"/>
          </a:xfrm>
        </p:grpSpPr>
        <p:sp>
          <p:nvSpPr>
            <p:cNvPr id="7" name="Rectangle 6"/>
            <p:cNvSpPr/>
            <p:nvPr/>
          </p:nvSpPr>
          <p:spPr>
            <a:xfrm>
              <a:off x="3527902" y="2416580"/>
              <a:ext cx="224942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056" y="2423653"/>
              <a:ext cx="1518845" cy="146627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6136" y="2423653"/>
              <a:ext cx="1522999" cy="128869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8318" y="2423652"/>
              <a:ext cx="1527365" cy="14662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14DD9B-6BF0-4260-92BC-E6C9CBFBB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7792" y="1719563"/>
              <a:ext cx="1648544" cy="618204"/>
            </a:xfrm>
            <a:prstGeom prst="rect">
              <a:avLst/>
            </a:prstGeom>
          </p:spPr>
        </p:pic>
        <p:pic>
          <p:nvPicPr>
            <p:cNvPr id="9" name="Afbeelding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602" y="1324828"/>
              <a:ext cx="1091752" cy="1091752"/>
            </a:xfrm>
            <a:prstGeom prst="rect">
              <a:avLst/>
            </a:prstGeom>
          </p:spPr>
        </p:pic>
      </p:grp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5DBB1345-53AA-4BF8-B0F9-624A706A9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2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30444265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07704" y="1074950"/>
            <a:ext cx="664686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GB" altLang="en-US" sz="2000" dirty="0" smtClean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Kubernetes Architecture</a:t>
            </a:r>
            <a:endParaRPr lang="en-GB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GB" altLang="en-US" sz="2000" dirty="0" err="1" smtClean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Weblogic</a:t>
            </a:r>
            <a:r>
              <a:rPr lang="en-GB" altLang="en-US" sz="2000" dirty="0" smtClean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Operator</a:t>
            </a:r>
            <a:endParaRPr lang="en-GB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GB" altLang="en-US" sz="2000" dirty="0" smtClean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HA/DR</a:t>
            </a:r>
            <a:endParaRPr lang="en-GB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smtClean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Demo</a:t>
            </a:r>
            <a:endParaRPr lang="en-US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428378" y="1059582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428378" y="1545637"/>
            <a:ext cx="342900" cy="239315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422028" y="2031690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422028" y="2517744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1423615" y="3543858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6</a:t>
            </a:r>
            <a:endParaRPr lang="en-US" altLang="en-US" sz="16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731DE52-61F8-4912-B06A-2DA71C8C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006620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7</a:t>
            </a:r>
            <a:endParaRPr lang="en-US" altLang="en-US" sz="16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D8BC095-F5DE-4F12-8EB6-89A2626B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003798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©2019 Darwin IT-Professionals B.V.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45DAD3F-E62F-4659-965A-B163AE24A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3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162430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1BE536-BA29-423D-946A-AFE251D6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9E8F7B-E949-4E90-9A6E-796B8628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3888-E1AF-4AD1-A5BD-3D900E287C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24200" y="4746625"/>
            <a:ext cx="2895600" cy="273050"/>
          </a:xfrm>
        </p:spPr>
        <p:txBody>
          <a:bodyPr/>
          <a:lstStyle/>
          <a:p>
            <a:pPr>
              <a:defRPr/>
            </a:pPr>
            <a:r>
              <a:rPr lang="en-US"/>
              <a:t>copyright ©2019 Darwin IT-Professionals B.V.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50C5368-ED1D-4C56-88EC-BB43194E28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5F50E3-C2CF-4EE1-838F-E497E2ECDFF7}" type="slidenum">
              <a:rPr lang="nl-NL" altLang="nl-NL" smtClean="0"/>
              <a:pPr>
                <a:defRPr/>
              </a:pPr>
              <a:t>4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5594709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72F9-6C24-4FF1-B4AE-BD10C314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CFA5-1594-483A-97F7-DFD18E66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9" y="1203598"/>
            <a:ext cx="8229600" cy="326078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38766-BD5E-4817-AAA8-36A83850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©2019 Darwin IT-Professionals B.V.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CBEDA2B7-4422-444F-8F6F-48BF9ECE4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5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6721247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9632B3-71C1-43E9-BAE7-3FC9D4EE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5072CC-4F61-4A12-BB67-591EC7DA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794821"/>
          </a:xfrm>
        </p:spPr>
        <p:txBody>
          <a:bodyPr/>
          <a:lstStyle/>
          <a:p>
            <a:endParaRPr lang="en-GB" sz="1600" dirty="0">
              <a:hlinkClick r:id="rId2"/>
            </a:endParaRPr>
          </a:p>
          <a:p>
            <a:r>
              <a:rPr lang="en-GB" sz="1600" dirty="0"/>
              <a:t>My First blog on WebLogic 11g and SAML2</a:t>
            </a:r>
          </a:p>
          <a:p>
            <a:pPr lvl="1"/>
            <a:r>
              <a:rPr lang="en-GB" sz="1200" dirty="0">
                <a:hlinkClick r:id="rId2"/>
              </a:rPr>
              <a:t>https://blog.darwin-it.nl/2014/04/service-provider-initiated-sso-on.html</a:t>
            </a:r>
            <a:endParaRPr lang="en-GB" sz="1200" dirty="0"/>
          </a:p>
          <a:p>
            <a:r>
              <a:rPr lang="en-GB" sz="1600" dirty="0"/>
              <a:t>Apex, ORDS &amp; ADFS findings on SAML2 and WebLogic 12c:</a:t>
            </a:r>
          </a:p>
          <a:p>
            <a:pPr lvl="1"/>
            <a:r>
              <a:rPr lang="en-GB" sz="1200" dirty="0">
                <a:hlinkClick r:id="rId3"/>
              </a:rPr>
              <a:t>http://blog.darwin-it.nl/2017/05/single-sign-on-for-apex-with-adfs-with.html</a:t>
            </a:r>
            <a:endParaRPr lang="en-GB" sz="1200" dirty="0"/>
          </a:p>
          <a:p>
            <a:r>
              <a:rPr lang="en-GB" sz="1600" dirty="0"/>
              <a:t>How to redirect URLs for the /saml2 Servlet and /</a:t>
            </a:r>
            <a:r>
              <a:rPr lang="en-GB" sz="1600" dirty="0" err="1"/>
              <a:t>ords</a:t>
            </a:r>
            <a:r>
              <a:rPr lang="en-GB" sz="1600" dirty="0"/>
              <a:t>/f URI’s</a:t>
            </a:r>
          </a:p>
          <a:p>
            <a:pPr lvl="1"/>
            <a:r>
              <a:rPr lang="en-GB" sz="1200" dirty="0">
                <a:hlinkClick r:id="rId4"/>
              </a:rPr>
              <a:t>http://blog.darwin-it.nl/2017/05/http-server-redirects-for-WebLogic-12c.html</a:t>
            </a:r>
            <a:endParaRPr lang="en-GB" sz="1200" dirty="0"/>
          </a:p>
          <a:p>
            <a:r>
              <a:rPr lang="en-GB" sz="1600" dirty="0"/>
              <a:t>URL Rewrite to have a ‘nice’ application URL (without /</a:t>
            </a:r>
            <a:r>
              <a:rPr lang="en-GB" sz="1600" dirty="0" err="1"/>
              <a:t>ords</a:t>
            </a:r>
            <a:r>
              <a:rPr lang="en-GB" sz="1600" dirty="0"/>
              <a:t>/f)</a:t>
            </a:r>
          </a:p>
          <a:p>
            <a:pPr lvl="1"/>
            <a:r>
              <a:rPr lang="en-GB" sz="1200" dirty="0">
                <a:hlinkClick r:id="rId5"/>
              </a:rPr>
              <a:t>http://blog.darwin-it.nl/2017/06/ohs-url-rewrite.html</a:t>
            </a:r>
            <a:endParaRPr lang="en-GB" sz="1200" dirty="0"/>
          </a:p>
          <a:p>
            <a:r>
              <a:rPr lang="en-GB" sz="1600" dirty="0"/>
              <a:t>A basic one on WebLogic and ADFS</a:t>
            </a:r>
          </a:p>
          <a:p>
            <a:pPr lvl="1"/>
            <a:r>
              <a:rPr lang="en-GB" sz="1200" dirty="0">
                <a:hlinkClick r:id="rId6"/>
              </a:rPr>
              <a:t>https://blogs.oracle.com/blogbypuneeth/steps-to-configure-saml-sso-with-adfs-as-idp-and-WebLogic-server-as-sp</a:t>
            </a:r>
            <a:endParaRPr lang="en-GB" sz="1200" dirty="0"/>
          </a:p>
          <a:p>
            <a:r>
              <a:rPr lang="en-GB" sz="1600" dirty="0"/>
              <a:t>Publish metadata over URL</a:t>
            </a:r>
          </a:p>
          <a:p>
            <a:pPr lvl="1"/>
            <a:r>
              <a:rPr lang="en-GB" sz="1200" dirty="0">
                <a:hlinkClick r:id="rId7"/>
              </a:rPr>
              <a:t>https://blog.darwin-it.nl/2018/02/weblogic-12c-saml2-publish-your.html</a:t>
            </a:r>
            <a:endParaRPr lang="en-GB" sz="1200" dirty="0"/>
          </a:p>
          <a:p>
            <a:r>
              <a:rPr lang="en-GB" sz="1600" dirty="0"/>
              <a:t>About </a:t>
            </a:r>
            <a:r>
              <a:rPr lang="en-GB" sz="1600" dirty="0" err="1"/>
              <a:t>weblogic</a:t>
            </a:r>
            <a:r>
              <a:rPr lang="en-GB" sz="1600" dirty="0"/>
              <a:t> and SHA-1/SHA-256 signing of SAML requests/responses</a:t>
            </a:r>
          </a:p>
          <a:p>
            <a:pPr lvl="1"/>
            <a:r>
              <a:rPr lang="en-GB" sz="1200" dirty="0">
                <a:hlinkClick r:id="rId8"/>
              </a:rPr>
              <a:t>https://blog.darwin-it.nl/2019/06/weblogic-12213-signs-saml2-requests-and.html</a:t>
            </a:r>
            <a:endParaRPr lang="en-GB" sz="1200" dirty="0"/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11AE-9D03-40CF-9069-54F387AB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©2019 Darwin IT-Professionals B.V.</a:t>
            </a:r>
            <a:endParaRPr 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213FBE0-CBF7-4F09-B260-3AADCDAAA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6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8518519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B15BF-E400-4584-AF52-962110F5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attendance, patience and attention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B6F8C-97DD-4EDF-B5B6-A9F3DE53D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E261-3F17-4F51-BE6B-509A5A10F1A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24200" y="4746625"/>
            <a:ext cx="2895600" cy="273050"/>
          </a:xfrm>
        </p:spPr>
        <p:txBody>
          <a:bodyPr/>
          <a:lstStyle/>
          <a:p>
            <a:pPr>
              <a:defRPr/>
            </a:pPr>
            <a:r>
              <a:rPr lang="en-US"/>
              <a:t>copyright ©2019 Darwin IT-Professionals B.V.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04E36DF-6ED5-4E9A-ADC6-623ACE07E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5F50E3-C2CF-4EE1-838F-E497E2ECDFF7}" type="slidenum">
              <a:rPr lang="nl-NL" altLang="nl-NL" smtClean="0"/>
              <a:pPr>
                <a:defRPr/>
              </a:pPr>
              <a:t>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8235619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891463" algn="r"/>
              </a:tabLst>
            </a:pPr>
            <a:r>
              <a:rPr lang="en-GB" dirty="0"/>
              <a:t>Q &amp; A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©2019 Darwin IT-Professionals B.V.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3E6211-3FAB-4F7D-9630-E21585CF7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8</a:t>
            </a:fld>
            <a:endParaRPr lang="nl-NL" altLang="nl-NL" dirty="0"/>
          </a:p>
        </p:txBody>
      </p:sp>
      <p:pic>
        <p:nvPicPr>
          <p:cNvPr id="8" name="Picture 2" descr="http://www.incimages.com/uploaded_files/image/1940x900/question-marks-1940x900_35008.jpg">
            <a:extLst>
              <a:ext uri="{FF2B5EF4-FFF2-40B4-BE49-F238E27FC236}">
                <a16:creationId xmlns:a16="http://schemas.microsoft.com/office/drawing/2014/main" id="{D8844FAF-4C3F-4BA4-AFE6-C1E8E0BA6C6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21369953">
            <a:off x="-176732" y="744218"/>
            <a:ext cx="9497462" cy="391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11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rwin 16: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ADF 11 Deployment</Template>
  <TotalTime>29282</TotalTime>
  <Words>195</Words>
  <Application>Microsoft Office PowerPoint</Application>
  <PresentationFormat>Diavoorstelling (16:9)</PresentationFormat>
  <Paragraphs>55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22" baseType="lpstr">
      <vt:lpstr>Microsoft YaHei</vt:lpstr>
      <vt:lpstr>ＭＳ Ｐゴシック</vt:lpstr>
      <vt:lpstr>Arial</vt:lpstr>
      <vt:lpstr>Calibri</vt:lpstr>
      <vt:lpstr>Futura Lt</vt:lpstr>
      <vt:lpstr>Futura Md</vt:lpstr>
      <vt:lpstr>OfficinaSanITCBol</vt:lpstr>
      <vt:lpstr>OfficinaSansISOCTT</vt:lpstr>
      <vt:lpstr>OfficinaSerITCBol</vt:lpstr>
      <vt:lpstr>OfficinaSerITCBolIta</vt:lpstr>
      <vt:lpstr>Tahoma</vt:lpstr>
      <vt:lpstr>Times New Roman</vt:lpstr>
      <vt:lpstr>Verdana</vt:lpstr>
      <vt:lpstr>Darwin 16:9</vt:lpstr>
      <vt:lpstr>The Kubernetes WebLogic Revival</vt:lpstr>
      <vt:lpstr>Who I am</vt:lpstr>
      <vt:lpstr>Agenda</vt:lpstr>
      <vt:lpstr>introduction</vt:lpstr>
      <vt:lpstr>Introduction – Why?</vt:lpstr>
      <vt:lpstr>Links</vt:lpstr>
      <vt:lpstr>Thank you for your attendance, patience and attention</vt:lpstr>
      <vt:lpstr>Q &amp; A</vt:lpstr>
    </vt:vector>
  </TitlesOfParts>
  <Manager>Mike Kruijsdijk</Manager>
  <Company>Darwin IT-Professionals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Darwin-IT</dc:creator>
  <cp:lastModifiedBy>Martien van den Akker</cp:lastModifiedBy>
  <cp:revision>3389</cp:revision>
  <cp:lastPrinted>2002-03-28T23:57:22Z</cp:lastPrinted>
  <dcterms:created xsi:type="dcterms:W3CDTF">2001-07-03T17:11:09Z</dcterms:created>
  <dcterms:modified xsi:type="dcterms:W3CDTF">2019-09-28T10:53:42Z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ild_Date">
    <vt:filetime>2001-07-03T07:00:00Z</vt:filetime>
  </property>
  <property fmtid="{D5CDD505-2E9C-101B-9397-08002B2CF9AE}" pid="3" name="Build_Time">
    <vt:lpwstr>10:11:09 AM</vt:lpwstr>
  </property>
  <property fmtid="{D5CDD505-2E9C-101B-9397-08002B2CF9AE}" pid="4" name="Build_version">
    <vt:lpwstr> 111</vt:lpwstr>
  </property>
  <property fmtid="{D5CDD505-2E9C-101B-9397-08002B2CF9AE}" pid="5" name="Version">
    <vt:lpwstr>1.00</vt:lpwstr>
  </property>
  <property fmtid="{D5CDD505-2E9C-101B-9397-08002B2CF9AE}" pid="6" name="home_page">
    <vt:lpwstr>http://ap337sun.us.oracle.com/powerpoint</vt:lpwstr>
  </property>
</Properties>
</file>