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6" r:id="rId1"/>
  </p:sldMasterIdLst>
  <p:notesMasterIdLst>
    <p:notesMasterId r:id="rId73"/>
  </p:notesMasterIdLst>
  <p:handoutMasterIdLst>
    <p:handoutMasterId r:id="rId74"/>
  </p:handoutMasterIdLst>
  <p:sldIdLst>
    <p:sldId id="256" r:id="rId2"/>
    <p:sldId id="514" r:id="rId3"/>
    <p:sldId id="779" r:id="rId4"/>
    <p:sldId id="299" r:id="rId5"/>
    <p:sldId id="434" r:id="rId6"/>
    <p:sldId id="487" r:id="rId7"/>
    <p:sldId id="515" r:id="rId8"/>
    <p:sldId id="281" r:id="rId9"/>
    <p:sldId id="516" r:id="rId10"/>
    <p:sldId id="517" r:id="rId11"/>
    <p:sldId id="518" r:id="rId12"/>
    <p:sldId id="470" r:id="rId13"/>
    <p:sldId id="471" r:id="rId14"/>
    <p:sldId id="424" r:id="rId15"/>
    <p:sldId id="354" r:id="rId16"/>
    <p:sldId id="355" r:id="rId17"/>
    <p:sldId id="467" r:id="rId18"/>
    <p:sldId id="519" r:id="rId19"/>
    <p:sldId id="356" r:id="rId20"/>
    <p:sldId id="357" r:id="rId21"/>
    <p:sldId id="358" r:id="rId22"/>
    <p:sldId id="359" r:id="rId23"/>
    <p:sldId id="360" r:id="rId24"/>
    <p:sldId id="361" r:id="rId25"/>
    <p:sldId id="362" r:id="rId26"/>
    <p:sldId id="363" r:id="rId27"/>
    <p:sldId id="521" r:id="rId28"/>
    <p:sldId id="522" r:id="rId29"/>
    <p:sldId id="367" r:id="rId30"/>
    <p:sldId id="523" r:id="rId31"/>
    <p:sldId id="372" r:id="rId32"/>
    <p:sldId id="373" r:id="rId33"/>
    <p:sldId id="374" r:id="rId34"/>
    <p:sldId id="375" r:id="rId35"/>
    <p:sldId id="524" r:id="rId36"/>
    <p:sldId id="380" r:id="rId37"/>
    <p:sldId id="381" r:id="rId38"/>
    <p:sldId id="394" r:id="rId39"/>
    <p:sldId id="396" r:id="rId40"/>
    <p:sldId id="395" r:id="rId41"/>
    <p:sldId id="433" r:id="rId42"/>
    <p:sldId id="525" r:id="rId43"/>
    <p:sldId id="526" r:id="rId44"/>
    <p:sldId id="272" r:id="rId45"/>
    <p:sldId id="334" r:id="rId46"/>
    <p:sldId id="527" r:id="rId47"/>
    <p:sldId id="770" r:id="rId48"/>
    <p:sldId id="393" r:id="rId49"/>
    <p:sldId id="771" r:id="rId50"/>
    <p:sldId id="772" r:id="rId51"/>
    <p:sldId id="443" r:id="rId52"/>
    <p:sldId id="773" r:id="rId53"/>
    <p:sldId id="778" r:id="rId54"/>
    <p:sldId id="783" r:id="rId55"/>
    <p:sldId id="787" r:id="rId56"/>
    <p:sldId id="782" r:id="rId57"/>
    <p:sldId id="784" r:id="rId58"/>
    <p:sldId id="785" r:id="rId59"/>
    <p:sldId id="788" r:id="rId60"/>
    <p:sldId id="781" r:id="rId61"/>
    <p:sldId id="786" r:id="rId62"/>
    <p:sldId id="775" r:id="rId63"/>
    <p:sldId id="777" r:id="rId64"/>
    <p:sldId id="369" r:id="rId65"/>
    <p:sldId id="377" r:id="rId66"/>
    <p:sldId id="376" r:id="rId67"/>
    <p:sldId id="378" r:id="rId68"/>
    <p:sldId id="520" r:id="rId69"/>
    <p:sldId id="513" r:id="rId70"/>
    <p:sldId id="474" r:id="rId71"/>
    <p:sldId id="329" r:id="rId72"/>
  </p:sldIdLst>
  <p:sldSz cx="9144000" cy="5143500" type="screen16x9"/>
  <p:notesSz cx="7099300" cy="10223500"/>
  <p:defaultTextStyle>
    <a:defPPr>
      <a:defRPr lang="en-GB"/>
    </a:defPPr>
    <a:lvl1pPr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p:defaultTextStyle>
  <p:extLst>
    <p:ext uri="{521415D9-36F7-43E2-AB2F-B90AF26B5E84}">
      <p14:sectionLst xmlns:p14="http://schemas.microsoft.com/office/powerpoint/2010/main">
        <p14:section name="Default Section" id="{A2E79A57-ECF8-4804-A745-F3536A9BCCE2}">
          <p14:sldIdLst>
            <p14:sldId id="256"/>
            <p14:sldId id="514"/>
            <p14:sldId id="779"/>
            <p14:sldId id="299"/>
            <p14:sldId id="434"/>
            <p14:sldId id="487"/>
            <p14:sldId id="515"/>
            <p14:sldId id="281"/>
            <p14:sldId id="516"/>
            <p14:sldId id="517"/>
            <p14:sldId id="518"/>
            <p14:sldId id="470"/>
            <p14:sldId id="471"/>
            <p14:sldId id="424"/>
            <p14:sldId id="354"/>
            <p14:sldId id="355"/>
            <p14:sldId id="467"/>
            <p14:sldId id="519"/>
            <p14:sldId id="356"/>
            <p14:sldId id="357"/>
            <p14:sldId id="358"/>
            <p14:sldId id="359"/>
            <p14:sldId id="360"/>
            <p14:sldId id="361"/>
            <p14:sldId id="362"/>
            <p14:sldId id="363"/>
            <p14:sldId id="521"/>
            <p14:sldId id="522"/>
            <p14:sldId id="367"/>
            <p14:sldId id="523"/>
            <p14:sldId id="372"/>
            <p14:sldId id="373"/>
            <p14:sldId id="374"/>
            <p14:sldId id="375"/>
            <p14:sldId id="524"/>
            <p14:sldId id="380"/>
            <p14:sldId id="381"/>
            <p14:sldId id="394"/>
            <p14:sldId id="396"/>
            <p14:sldId id="395"/>
            <p14:sldId id="433"/>
            <p14:sldId id="525"/>
            <p14:sldId id="526"/>
            <p14:sldId id="272"/>
            <p14:sldId id="334"/>
            <p14:sldId id="527"/>
            <p14:sldId id="770"/>
            <p14:sldId id="393"/>
            <p14:sldId id="771"/>
            <p14:sldId id="772"/>
            <p14:sldId id="443"/>
            <p14:sldId id="773"/>
            <p14:sldId id="778"/>
            <p14:sldId id="783"/>
            <p14:sldId id="787"/>
            <p14:sldId id="782"/>
            <p14:sldId id="784"/>
            <p14:sldId id="785"/>
            <p14:sldId id="788"/>
            <p14:sldId id="781"/>
            <p14:sldId id="786"/>
            <p14:sldId id="775"/>
            <p14:sldId id="777"/>
            <p14:sldId id="369"/>
            <p14:sldId id="377"/>
            <p14:sldId id="376"/>
            <p14:sldId id="378"/>
            <p14:sldId id="520"/>
            <p14:sldId id="513"/>
            <p14:sldId id="474"/>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66">
          <p15:clr>
            <a:srgbClr val="A4A3A4"/>
          </p15:clr>
        </p15:guide>
        <p15:guide id="2" pos="22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brink" initials="f" lastIdx="1" clrIdx="0">
    <p:extLst>
      <p:ext uri="{19B8F6BF-5375-455C-9EA6-DF929625EA0E}">
        <p15:presenceInfo xmlns:p15="http://schemas.microsoft.com/office/powerpoint/2012/main" userId="frank.brink" providerId="None"/>
      </p:ext>
    </p:extLst>
  </p:cmAuthor>
  <p:cmAuthor id="2" name="DarwinAdmin" initials="D" lastIdx="17" clrIdx="1"/>
  <p:cmAuthor id="3" name="Martien van den Akker Darwin-IT" initials="MvdAD" lastIdx="2" clrIdx="2">
    <p:extLst>
      <p:ext uri="{19B8F6BF-5375-455C-9EA6-DF929625EA0E}">
        <p15:presenceInfo xmlns:p15="http://schemas.microsoft.com/office/powerpoint/2012/main" userId="27cb674c68ff533d" providerId="Windows Live"/>
      </p:ext>
    </p:extLst>
  </p:cmAuthor>
  <p:cmAuthor id="4" name="Mike Kruijsdijk" initials="MK" lastIdx="7" clrIdx="3">
    <p:extLst>
      <p:ext uri="{19B8F6BF-5375-455C-9EA6-DF929625EA0E}">
        <p15:presenceInfo xmlns:p15="http://schemas.microsoft.com/office/powerpoint/2012/main" userId="a7eba1f726ed12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73" autoAdjust="0"/>
    <p:restoredTop sz="91169" autoAdjust="0"/>
  </p:normalViewPr>
  <p:slideViewPr>
    <p:cSldViewPr>
      <p:cViewPr varScale="1">
        <p:scale>
          <a:sx n="114" d="100"/>
          <a:sy n="114" d="100"/>
        </p:scale>
        <p:origin x="456" y="91"/>
      </p:cViewPr>
      <p:guideLst>
        <p:guide orient="horz" pos="2160"/>
        <p:guide pos="2880"/>
        <p:guide orient="horz" pos="1620"/>
      </p:guideLst>
    </p:cSldViewPr>
  </p:slideViewPr>
  <p:outlineViewPr>
    <p:cViewPr varScale="1">
      <p:scale>
        <a:sx n="170" d="200"/>
        <a:sy n="170" d="200"/>
      </p:scale>
      <p:origin x="0" y="-48014"/>
    </p:cViewPr>
  </p:outlineViewPr>
  <p:notesTextViewPr>
    <p:cViewPr>
      <p:scale>
        <a:sx n="100" d="100"/>
        <a:sy n="100" d="100"/>
      </p:scale>
      <p:origin x="0" y="0"/>
    </p:cViewPr>
  </p:notesTextViewPr>
  <p:sorterViewPr>
    <p:cViewPr varScale="1">
      <p:scale>
        <a:sx n="1" d="1"/>
        <a:sy n="1" d="1"/>
      </p:scale>
      <p:origin x="0" y="-9893"/>
    </p:cViewPr>
  </p:sorterViewPr>
  <p:notesViewPr>
    <p:cSldViewPr>
      <p:cViewPr varScale="1">
        <p:scale>
          <a:sx n="78" d="100"/>
          <a:sy n="78" d="100"/>
        </p:scale>
        <p:origin x="3984" y="102"/>
      </p:cViewPr>
      <p:guideLst>
        <p:guide orient="horz" pos="2966"/>
        <p:guide pos="229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6575" cy="511175"/>
          </a:xfrm>
          <a:prstGeom prst="rect">
            <a:avLst/>
          </a:prstGeom>
        </p:spPr>
        <p:txBody>
          <a:bodyPr vert="horz" lIns="91440" tIns="45720" rIns="91440" bIns="45720" rtlCol="0" anchor="ctr"/>
          <a:lstStyle>
            <a:lvl1pPr algn="l">
              <a:defRPr sz="1200"/>
            </a:lvl1pPr>
          </a:lstStyle>
          <a:p>
            <a:endParaRPr lang="nl-NL" sz="1100" b="0" dirty="0"/>
          </a:p>
        </p:txBody>
      </p:sp>
      <p:sp>
        <p:nvSpPr>
          <p:cNvPr id="4" name="Tijdelijke aanduiding voor dianummer 3"/>
          <p:cNvSpPr>
            <a:spLocks noGrp="1"/>
          </p:cNvSpPr>
          <p:nvPr>
            <p:ph type="sldNum" sz="quarter" idx="3"/>
          </p:nvPr>
        </p:nvSpPr>
        <p:spPr>
          <a:xfrm>
            <a:off x="4021138" y="9710738"/>
            <a:ext cx="3076575" cy="511175"/>
          </a:xfrm>
          <a:prstGeom prst="rect">
            <a:avLst/>
          </a:prstGeom>
        </p:spPr>
        <p:txBody>
          <a:bodyPr vert="horz" lIns="91440" tIns="45720" rIns="91440" bIns="45720" rtlCol="0" anchor="t"/>
          <a:lstStyle>
            <a:lvl1pPr algn="r">
              <a:defRPr sz="1200"/>
            </a:lvl1pPr>
          </a:lstStyle>
          <a:p>
            <a:fld id="{88702CF5-0AB6-4A79-AB28-31641E71BC92}" type="slidenum">
              <a:rPr lang="nl-NL" sz="1100" b="0" smtClean="0"/>
              <a:pPr/>
              <a:t>‹#›</a:t>
            </a:fld>
            <a:endParaRPr lang="nl-NL" sz="1100" b="0" dirty="0"/>
          </a:p>
        </p:txBody>
      </p:sp>
      <p:sp>
        <p:nvSpPr>
          <p:cNvPr id="5" name="Tijdelijke aanduiding voor voettekst 4"/>
          <p:cNvSpPr>
            <a:spLocks noGrp="1"/>
          </p:cNvSpPr>
          <p:nvPr>
            <p:ph type="ftr" sz="quarter" idx="2"/>
          </p:nvPr>
        </p:nvSpPr>
        <p:spPr>
          <a:xfrm>
            <a:off x="0" y="9710738"/>
            <a:ext cx="3076575" cy="511175"/>
          </a:xfrm>
          <a:prstGeom prst="rect">
            <a:avLst/>
          </a:prstGeom>
        </p:spPr>
        <p:txBody>
          <a:bodyPr vert="horz" lIns="91440" tIns="45720" rIns="91440" bIns="45720" rtlCol="0" anchor="t"/>
          <a:lstStyle>
            <a:lvl1pPr algn="l">
              <a:defRPr sz="1200"/>
            </a:lvl1pPr>
          </a:lstStyle>
          <a:p>
            <a:pPr algn="ctr"/>
            <a:r>
              <a:rPr lang="de-DE" sz="1100" b="0" dirty="0"/>
              <a:t>(c) Darwin IT-</a:t>
            </a:r>
            <a:r>
              <a:rPr lang="de-DE" sz="1100" b="0" dirty="0" err="1"/>
              <a:t>Professionals</a:t>
            </a:r>
            <a:r>
              <a:rPr lang="de-DE" sz="1100" b="0" dirty="0"/>
              <a:t> B.V., Den Haag</a:t>
            </a:r>
            <a:endParaRPr lang="nl-NL" sz="1100" b="0"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23500"/>
          </a:xfrm>
          <a:prstGeom prst="roundRect">
            <a:avLst>
              <a:gd name="adj" fmla="val 23"/>
            </a:avLst>
          </a:prstGeom>
          <a:solidFill>
            <a:srgbClr val="FFFFFF"/>
          </a:solidFill>
          <a:ln w="9360">
            <a:noFill/>
            <a:miter lim="800000"/>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4" name="AutoShape 2"/>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5" name="AutoShape 3"/>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4821" name="Rectangle 4"/>
          <p:cNvSpPr>
            <a:spLocks noGrp="1" noRot="1" noChangeAspect="1" noChangeArrowheads="1"/>
          </p:cNvSpPr>
          <p:nvPr>
            <p:ph type="sldImg"/>
          </p:nvPr>
        </p:nvSpPr>
        <p:spPr bwMode="auto">
          <a:xfrm>
            <a:off x="-874713" y="511175"/>
            <a:ext cx="8845551" cy="4976813"/>
          </a:xfrm>
          <a:prstGeom prst="rect">
            <a:avLst/>
          </a:prstGeom>
          <a:noFill/>
          <a:ln w="9525">
            <a:noFill/>
            <a:round/>
            <a:headEnd/>
            <a:tailEnd/>
          </a:ln>
        </p:spPr>
      </p:sp>
      <p:sp>
        <p:nvSpPr>
          <p:cNvPr id="3077" name="Rectangle 5"/>
          <p:cNvSpPr>
            <a:spLocks noGrp="1" noChangeArrowheads="1"/>
          </p:cNvSpPr>
          <p:nvPr>
            <p:ph type="body"/>
          </p:nvPr>
        </p:nvSpPr>
        <p:spPr bwMode="auto">
          <a:xfrm>
            <a:off x="592138" y="5748338"/>
            <a:ext cx="5908675" cy="3814762"/>
          </a:xfrm>
          <a:prstGeom prst="rect">
            <a:avLst/>
          </a:prstGeom>
          <a:noFill/>
          <a:ln w="9525">
            <a:noFill/>
            <a:round/>
            <a:headEnd/>
            <a:tailEnd/>
          </a:ln>
          <a:effectLst/>
        </p:spPr>
        <p:txBody>
          <a:bodyPr vert="horz" wrap="square" lIns="12960" tIns="12960" rIns="12960" bIns="12960" numCol="1" anchor="t" anchorCtr="0" compatLnSpc="1">
            <a:prstTxWarp prst="textNoShape">
              <a:avLst/>
            </a:prstTxWarp>
          </a:bodyPr>
          <a:lstStyle/>
          <a:p>
            <a:pPr lvl="0"/>
            <a:endParaRPr lang="nl-NL" noProof="0"/>
          </a:p>
        </p:txBody>
      </p:sp>
    </p:spTree>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reos.com/operator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2F249E-5BA2-49CA-B246-ED3B20E3AA33}" type="slidenum">
              <a:rPr lang="en-US" altLang="en-US"/>
              <a:pPr/>
              <a:t>1</a:t>
            </a:fld>
            <a:endParaRPr lang="en-US" altLang="en-US"/>
          </a:p>
        </p:txBody>
      </p:sp>
      <p:sp>
        <p:nvSpPr>
          <p:cNvPr id="716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837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56</a:t>
            </a:fld>
            <a:endParaRPr lang="en-US"/>
          </a:p>
        </p:txBody>
      </p:sp>
    </p:spTree>
    <p:extLst>
      <p:ext uri="{BB962C8B-B14F-4D97-AF65-F5344CB8AC3E}">
        <p14:creationId xmlns:p14="http://schemas.microsoft.com/office/powerpoint/2010/main" val="4132707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57</a:t>
            </a:fld>
            <a:endParaRPr lang="en-US"/>
          </a:p>
        </p:txBody>
      </p:sp>
    </p:spTree>
    <p:extLst>
      <p:ext uri="{BB962C8B-B14F-4D97-AF65-F5344CB8AC3E}">
        <p14:creationId xmlns:p14="http://schemas.microsoft.com/office/powerpoint/2010/main" val="68260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58</a:t>
            </a:fld>
            <a:endParaRPr lang="en-US"/>
          </a:p>
        </p:txBody>
      </p:sp>
    </p:spTree>
    <p:extLst>
      <p:ext uri="{BB962C8B-B14F-4D97-AF65-F5344CB8AC3E}">
        <p14:creationId xmlns:p14="http://schemas.microsoft.com/office/powerpoint/2010/main" val="3207394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59</a:t>
            </a:fld>
            <a:endParaRPr lang="en-US"/>
          </a:p>
        </p:txBody>
      </p:sp>
    </p:spTree>
    <p:extLst>
      <p:ext uri="{BB962C8B-B14F-4D97-AF65-F5344CB8AC3E}">
        <p14:creationId xmlns:p14="http://schemas.microsoft.com/office/powerpoint/2010/main" val="681054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60</a:t>
            </a:fld>
            <a:endParaRPr lang="en-US"/>
          </a:p>
        </p:txBody>
      </p:sp>
    </p:spTree>
    <p:extLst>
      <p:ext uri="{BB962C8B-B14F-4D97-AF65-F5344CB8AC3E}">
        <p14:creationId xmlns:p14="http://schemas.microsoft.com/office/powerpoint/2010/main" val="496970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61</a:t>
            </a:fld>
            <a:endParaRPr lang="en-US"/>
          </a:p>
        </p:txBody>
      </p:sp>
    </p:spTree>
    <p:extLst>
      <p:ext uri="{BB962C8B-B14F-4D97-AF65-F5344CB8AC3E}">
        <p14:creationId xmlns:p14="http://schemas.microsoft.com/office/powerpoint/2010/main" val="2071498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62</a:t>
            </a:fld>
            <a:endParaRPr lang="en-US"/>
          </a:p>
        </p:txBody>
      </p:sp>
    </p:spTree>
    <p:extLst>
      <p:ext uri="{BB962C8B-B14F-4D97-AF65-F5344CB8AC3E}">
        <p14:creationId xmlns:p14="http://schemas.microsoft.com/office/powerpoint/2010/main" val="3367980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63</a:t>
            </a:fld>
            <a:endParaRPr lang="en-US"/>
          </a:p>
        </p:txBody>
      </p:sp>
    </p:spTree>
    <p:extLst>
      <p:ext uri="{BB962C8B-B14F-4D97-AF65-F5344CB8AC3E}">
        <p14:creationId xmlns:p14="http://schemas.microsoft.com/office/powerpoint/2010/main" val="346793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3599658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65</a:t>
            </a:fld>
            <a:endParaRPr lang="en-US"/>
          </a:p>
        </p:txBody>
      </p:sp>
    </p:spTree>
    <p:extLst>
      <p:ext uri="{BB962C8B-B14F-4D97-AF65-F5344CB8AC3E}">
        <p14:creationId xmlns:p14="http://schemas.microsoft.com/office/powerpoint/2010/main" val="379458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5348F3B-785D-413D-8A44-617D824338A2}" type="slidenum">
              <a:rPr lang="en-US" altLang="en-US"/>
              <a:pPr/>
              <a:t>4</a:t>
            </a:fld>
            <a:endParaRPr lang="en-US" altLang="en-US"/>
          </a:p>
        </p:txBody>
      </p:sp>
      <p:sp>
        <p:nvSpPr>
          <p:cNvPr id="19457" name="Rectangle 1"/>
          <p:cNvSpPr txBox="1">
            <a:spLocks noGrp="1" noRot="1" noChangeAspect="1" noChangeArrowheads="1"/>
          </p:cNvSpPr>
          <p:nvPr>
            <p:ph type="sldImg"/>
          </p:nvPr>
        </p:nvSpPr>
        <p:spPr bwMode="auto">
          <a:xfrm>
            <a:off x="508000" y="419100"/>
            <a:ext cx="5030788" cy="2830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431800" y="3436938"/>
            <a:ext cx="6908800" cy="5867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587" indent="0" hangingPunct="1">
              <a:lnSpc>
                <a:spcPct val="90000"/>
              </a:lnSpc>
              <a:spcBef>
                <a:spcPts val="1200"/>
              </a:spcBef>
              <a:spcAft>
                <a:spcPts val="1425"/>
              </a:spcAft>
              <a:buClr>
                <a:srgbClr val="9F9F9F"/>
              </a:buClr>
              <a:buSzPct val="45000"/>
            </a:pPr>
            <a:endParaRPr lang="en-US" altLang="en-US" sz="1200" dirty="0">
              <a:solidFill>
                <a:srgbClr val="5F5F5F"/>
              </a:solidFill>
              <a:latin typeface="Calibri" panose="020F0502020204030204" pitchFamily="34" charset="0"/>
              <a:ea typeface="ＭＳ Ｐゴシック" panose="020B0600070205080204" pitchFamily="34" charset="-128"/>
            </a:endParaRPr>
          </a:p>
        </p:txBody>
      </p:sp>
      <p:sp>
        <p:nvSpPr>
          <p:cNvPr id="19459" name="Text Box 3"/>
          <p:cNvSpPr txBox="1">
            <a:spLocks noChangeArrowheads="1"/>
          </p:cNvSpPr>
          <p:nvPr/>
        </p:nvSpPr>
        <p:spPr bwMode="auto">
          <a:xfrm>
            <a:off x="6477000" y="9471025"/>
            <a:ext cx="863600"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B14476D9-810B-4138-94F9-7C3D4A2834B1}" type="slidenum">
              <a:rPr lang="en-US" altLang="en-US">
                <a:solidFill>
                  <a:srgbClr val="5F5F5F"/>
                </a:solidFill>
                <a:latin typeface="+mn-lt" charset="0"/>
                <a:cs typeface="+mn-ea" charset="0"/>
              </a:rPr>
              <a:pPr hangingPunct="1">
                <a:lnSpc>
                  <a:spcPct val="100000"/>
                </a:lnSpc>
                <a:buClrTx/>
                <a:buFontTx/>
                <a:buNone/>
              </a:pPr>
              <a:t>4</a:t>
            </a:fld>
            <a:endParaRPr lang="en-US" altLang="en-US">
              <a:solidFill>
                <a:srgbClr val="5F5F5F"/>
              </a:solidFill>
              <a:latin typeface="+mn-lt" charset="0"/>
              <a:cs typeface="+mn-ea" charset="0"/>
            </a:endParaRPr>
          </a:p>
        </p:txBody>
      </p:sp>
    </p:spTree>
    <p:extLst>
      <p:ext uri="{BB962C8B-B14F-4D97-AF65-F5344CB8AC3E}">
        <p14:creationId xmlns:p14="http://schemas.microsoft.com/office/powerpoint/2010/main" val="1525153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224323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67</a:t>
            </a:fld>
            <a:endParaRPr lang="en-US"/>
          </a:p>
        </p:txBody>
      </p:sp>
    </p:spTree>
    <p:extLst>
      <p:ext uri="{BB962C8B-B14F-4D97-AF65-F5344CB8AC3E}">
        <p14:creationId xmlns:p14="http://schemas.microsoft.com/office/powerpoint/2010/main" val="491222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5793" name="Rectangle 5"/>
          <p:cNvSpPr>
            <a:spLocks noGrp="1" noRot="1" noChangeAspect="1" noChangeArrowheads="1" noTextEdit="1"/>
          </p:cNvSpPr>
          <p:nvPr>
            <p:ph type="sldImg"/>
          </p:nvPr>
        </p:nvSpPr>
        <p:spPr>
          <a:xfrm>
            <a:off x="-881063" y="511175"/>
            <a:ext cx="8861426" cy="4984750"/>
          </a:xfrm>
        </p:spPr>
      </p:sp>
      <p:sp>
        <p:nvSpPr>
          <p:cNvPr id="3105794" name="Rectangle 6"/>
          <p:cNvSpPr>
            <a:spLocks noGrp="1" noChangeArrowheads="1"/>
          </p:cNvSpPr>
          <p:nvPr>
            <p:ph type="body" idx="1"/>
          </p:nvPr>
        </p:nvSpPr>
        <p:spPr>
          <a:xfrm>
            <a:off x="463550" y="5751513"/>
            <a:ext cx="6172200" cy="4025900"/>
          </a:xfrm>
          <a:noFill/>
          <a:ln/>
        </p:spPr>
        <p:txBody>
          <a:bodyPr lIns="13425" tIns="13425" rIns="13425" bIns="13425"/>
          <a:lstStyle/>
          <a:p>
            <a:pPr eaLnBrk="1" hangingPunct="1"/>
            <a:r>
              <a:rPr lang="en-US"/>
              <a:t>Domain Diagram</a:t>
            </a:r>
          </a:p>
          <a:p>
            <a:pPr marL="114300" lvl="1" indent="0" eaLnBrk="1" hangingPunct="1"/>
            <a:r>
              <a:rPr lang="en-US"/>
              <a:t>The diagram in the slide shows the critical components of a domain. A domain is an arbitrary logical administration unit that is managed by one administration server. A domain can encompass clusters in different geographies.</a:t>
            </a:r>
          </a:p>
          <a:p>
            <a:pPr marL="114300" lvl="1" indent="0" eaLnBrk="1" hangingPunct="1">
              <a:lnSpc>
                <a:spcPct val="99000"/>
              </a:lnSpc>
              <a:spcBef>
                <a:spcPct val="15000"/>
              </a:spcBef>
            </a:pPr>
            <a:r>
              <a:rPr lang="en-US"/>
              <a:t>The administration server is responsible for providing configurations for all servers of a specific domain and for logging critical (configurable) notifications of the domain’s servers. It is also responsible for monitoring managed servers. A managed server is responsible for performing the business logic. </a:t>
            </a:r>
          </a:p>
          <a:p>
            <a:pPr marL="114300" lvl="1" indent="0" eaLnBrk="1" hangingPunct="1">
              <a:lnSpc>
                <a:spcPct val="99000"/>
              </a:lnSpc>
              <a:spcBef>
                <a:spcPct val="10000"/>
              </a:spcBef>
            </a:pPr>
            <a:r>
              <a:rPr lang="en-US"/>
              <a:t>A managed server gets its configuration from the administration server at boot time. The managed server is then able to execute independently of the administration server. The administration server registers itself with each managed server so that it can receive critical notifications and run-time server state changes. Note that the only configuration folders and files that play a role are those of the administration server. The configuration folders and files of the managed servers are normally ignored because they download all configuration information from the administration server.</a:t>
            </a:r>
          </a:p>
          <a:p>
            <a:pPr marL="114300" lvl="1" indent="0" eaLnBrk="1" hangingPunct="1">
              <a:lnSpc>
                <a:spcPct val="99000"/>
              </a:lnSpc>
              <a:spcBef>
                <a:spcPct val="10000"/>
              </a:spcBef>
            </a:pPr>
            <a:r>
              <a:rPr lang="en-US"/>
              <a:t>Configuration management is implemented through Java Management Extension (JMX). The communication between the managed servers and the administration server is via Remote Method Invocation (RMI), which also uses JMX. </a:t>
            </a:r>
          </a:p>
          <a:p>
            <a:pPr marL="114300" lvl="1" indent="0" eaLnBrk="1" hangingPunct="1">
              <a:lnSpc>
                <a:spcPct val="99000"/>
              </a:lnSpc>
              <a:spcBef>
                <a:spcPct val="10000"/>
              </a:spcBef>
            </a:pPr>
            <a:r>
              <a:rPr lang="en-US" b="1"/>
              <a:t>Note:</a:t>
            </a:r>
            <a:r>
              <a:rPr lang="en-US"/>
              <a:t> The diagram in the slide is a simplification; all the servers would be monitored by and updated from the administration server. Also, all the managed servers retrieve their configuration information at startup time from the administration server and log critical data to the administration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a:hlinkClick r:id="rId3"/>
              </a:rPr>
              <a:t>Operator </a:t>
            </a:r>
            <a:r>
              <a:rPr lang="en-US"/>
              <a:t>is an </a:t>
            </a:r>
            <a:r>
              <a:rPr lang="en-US" b="1"/>
              <a:t>application-specific controller that extends Kubernetes</a:t>
            </a:r>
            <a:r>
              <a:rPr lang="en-US"/>
              <a:t> to create, configure, and manage instances of complex applications. The WebLogic Kubernetes Operator follows</a:t>
            </a:r>
            <a:r>
              <a:rPr lang="en-US" baseline="0"/>
              <a:t> the standard Kubernetes Operator pattern,</a:t>
            </a:r>
            <a:endParaRPr lang="en-US"/>
          </a:p>
          <a:p>
            <a:pPr marL="171450" indent="-171450">
              <a:buFont typeface="Arial" charset="0"/>
              <a:buChar char="•"/>
            </a:pPr>
            <a:r>
              <a:rPr lang="en-US"/>
              <a:t>Some</a:t>
            </a:r>
            <a:r>
              <a:rPr lang="en-US" baseline="0"/>
              <a:t> of the things that the Operator does to </a:t>
            </a:r>
            <a:r>
              <a:rPr lang="en-US" b="1" baseline="0"/>
              <a:t>simplify management </a:t>
            </a:r>
            <a:r>
              <a:rPr lang="en-US" baseline="0"/>
              <a:t>and operations on the WebLogic domain and deployments</a:t>
            </a:r>
          </a:p>
          <a:p>
            <a:pPr marL="171450" indent="-171450">
              <a:buFont typeface="Arial" charset="0"/>
              <a:buChar char="•"/>
            </a:pPr>
            <a:r>
              <a:rPr lang="en-US" baseline="0"/>
              <a:t>Create </a:t>
            </a:r>
            <a:r>
              <a:rPr lang="en-US" b="1" baseline="0"/>
              <a:t>RBAC roles </a:t>
            </a:r>
            <a:r>
              <a:rPr lang="en-US" baseline="0"/>
              <a:t>to manage Kubernetes resources on behalf of the WebLogic domain.  Authorization to start/stop/.restart/create new domain.</a:t>
            </a:r>
          </a:p>
          <a:p>
            <a:pPr marL="171450" indent="-171450">
              <a:buFont typeface="Arial" charset="0"/>
              <a:buChar char="•"/>
            </a:pPr>
            <a:r>
              <a:rPr lang="en-US" baseline="0"/>
              <a:t>Invokes the right </a:t>
            </a:r>
            <a:r>
              <a:rPr lang="en-US" b="1" baseline="0"/>
              <a:t>Kubernetes APIs to start or stop servers</a:t>
            </a:r>
            <a:r>
              <a:rPr lang="en-US" baseline="0"/>
              <a:t>, domains, clusters</a:t>
            </a:r>
          </a:p>
          <a:p>
            <a:pPr marL="171450" indent="-171450">
              <a:buFont typeface="Arial" charset="0"/>
              <a:buChar char="•"/>
            </a:pPr>
            <a:r>
              <a:rPr lang="en-US" baseline="0"/>
              <a:t>the WebLogic Diagnostic framework </a:t>
            </a:r>
            <a:r>
              <a:rPr lang="en-US" b="1" baseline="0"/>
              <a:t>Auto-scale setting rules in </a:t>
            </a:r>
            <a:r>
              <a:rPr lang="en-US" baseline="0"/>
              <a:t>when the rule is met the Operator will invoke K8S API to scale the WebLogic cluster</a:t>
            </a:r>
          </a:p>
          <a:p>
            <a:pPr marL="171450" indent="-171450">
              <a:buFont typeface="Arial" charset="0"/>
              <a:buChar char="•"/>
            </a:pPr>
            <a:r>
              <a:rPr lang="en-US" baseline="0"/>
              <a:t>When there is a new patched WebLogic image or a Application update initiate a rolling restart of the WebLogic domain</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16</a:t>
            </a:fld>
            <a:endParaRPr lang="uk-UA"/>
          </a:p>
        </p:txBody>
      </p:sp>
    </p:spTree>
    <p:extLst>
      <p:ext uri="{BB962C8B-B14F-4D97-AF65-F5344CB8AC3E}">
        <p14:creationId xmlns:p14="http://schemas.microsoft.com/office/powerpoint/2010/main" val="190714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36</a:t>
            </a:fld>
            <a:endParaRPr lang="uk-UA" dirty="0"/>
          </a:p>
        </p:txBody>
      </p:sp>
    </p:spTree>
    <p:extLst>
      <p:ext uri="{BB962C8B-B14F-4D97-AF65-F5344CB8AC3E}">
        <p14:creationId xmlns:p14="http://schemas.microsoft.com/office/powerpoint/2010/main" val="1027252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37</a:t>
            </a:fld>
            <a:endParaRPr lang="uk-UA" dirty="0"/>
          </a:p>
        </p:txBody>
      </p:sp>
    </p:spTree>
    <p:extLst>
      <p:ext uri="{BB962C8B-B14F-4D97-AF65-F5344CB8AC3E}">
        <p14:creationId xmlns:p14="http://schemas.microsoft.com/office/powerpoint/2010/main" val="148333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38</a:t>
            </a:fld>
            <a:endParaRPr lang="uk-UA" dirty="0"/>
          </a:p>
        </p:txBody>
      </p:sp>
    </p:spTree>
    <p:extLst>
      <p:ext uri="{BB962C8B-B14F-4D97-AF65-F5344CB8AC3E}">
        <p14:creationId xmlns:p14="http://schemas.microsoft.com/office/powerpoint/2010/main" val="179769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54</a:t>
            </a:fld>
            <a:endParaRPr lang="en-US"/>
          </a:p>
        </p:txBody>
      </p:sp>
    </p:spTree>
    <p:extLst>
      <p:ext uri="{BB962C8B-B14F-4D97-AF65-F5344CB8AC3E}">
        <p14:creationId xmlns:p14="http://schemas.microsoft.com/office/powerpoint/2010/main" val="3923841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55</a:t>
            </a:fld>
            <a:endParaRPr lang="en-US"/>
          </a:p>
        </p:txBody>
      </p:sp>
    </p:spTree>
    <p:extLst>
      <p:ext uri="{BB962C8B-B14F-4D97-AF65-F5344CB8AC3E}">
        <p14:creationId xmlns:p14="http://schemas.microsoft.com/office/powerpoint/2010/main" val="1824961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4"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1" i="0" spc="100" baseline="0" dirty="0">
                <a:ln>
                  <a:noFill/>
                </a:ln>
                <a:solidFill>
                  <a:srgbClr val="B40000"/>
                </a:solidFill>
                <a:latin typeface="OfficinaSerITCBolIta" pitchFamily="2" charset="0"/>
              </a:rPr>
              <a:t>DARWIN</a:t>
            </a:r>
            <a:r>
              <a:rPr lang="nl-NL" altLang="nl-NL" sz="3600" dirty="0">
                <a:solidFill>
                  <a:srgbClr val="B40000"/>
                </a:solidFill>
                <a:latin typeface="OfficinaSerITCBol" pitchFamily="2" charset="0"/>
              </a:rPr>
              <a:t> </a:t>
            </a:r>
            <a:r>
              <a:rPr lang="nl-NL" altLang="nl-NL" sz="3600" b="0" i="0" cap="small" baseline="0" dirty="0">
                <a:solidFill>
                  <a:srgbClr val="B40000"/>
                </a:solidFill>
                <a:latin typeface="OfficinaSerITCBol" pitchFamily="2" charset="0"/>
              </a:rPr>
              <a:t>it-professionals</a:t>
            </a:r>
          </a:p>
        </p:txBody>
      </p:sp>
      <p:pic>
        <p:nvPicPr>
          <p:cNvPr id="5"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6620"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685800" y="1597820"/>
            <a:ext cx="7772400" cy="1102519"/>
          </a:xfrm>
        </p:spPr>
        <p:txBody>
          <a:bodyPr/>
          <a:lstStyle>
            <a:lvl1pPr algn="ctr">
              <a:defRPr/>
            </a:lvl1pPr>
          </a:lstStyle>
          <a:p>
            <a:r>
              <a:rPr lang="en-US" dirty="0" err="1"/>
              <a:t>Titelstijl</a:t>
            </a:r>
            <a:r>
              <a:rPr lang="en-US" dirty="0"/>
              <a:t> van model </a:t>
            </a:r>
            <a:r>
              <a:rPr lang="en-US" dirty="0" err="1"/>
              <a:t>bewerken</a:t>
            </a:r>
            <a:endParaRPr lang="nl-NL" dirty="0"/>
          </a:p>
        </p:txBody>
      </p:sp>
      <p:sp>
        <p:nvSpPr>
          <p:cNvPr id="3" name="Sub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n-US" dirty="0" err="1"/>
              <a:t>Klik</a:t>
            </a:r>
            <a:r>
              <a:rPr lang="en-US" dirty="0"/>
              <a:t> </a:t>
            </a:r>
            <a:r>
              <a:rPr lang="en-US" dirty="0" err="1"/>
              <a:t>om</a:t>
            </a:r>
            <a:r>
              <a:rPr lang="en-US" dirty="0"/>
              <a:t> de </a:t>
            </a:r>
            <a:r>
              <a:rPr lang="en-US" dirty="0" err="1"/>
              <a:t>titelstijl</a:t>
            </a:r>
            <a:r>
              <a:rPr lang="en-US" dirty="0"/>
              <a:t> van het model </a:t>
            </a:r>
            <a:r>
              <a:rPr lang="en-US" dirty="0" err="1"/>
              <a:t>te</a:t>
            </a:r>
            <a:r>
              <a:rPr lang="en-US" dirty="0"/>
              <a:t> </a:t>
            </a:r>
            <a:r>
              <a:rPr lang="en-US" dirty="0" err="1"/>
              <a:t>bewerken</a:t>
            </a:r>
            <a:endParaRPr lang="nl-NL"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atum 30"/>
          <p:cNvSpPr>
            <a:spLocks noGrp="1"/>
          </p:cNvSpPr>
          <p:nvPr>
            <p:ph type="dt" sz="half" idx="11"/>
          </p:nvPr>
        </p:nvSpPr>
        <p:spPr>
          <a:xfrm>
            <a:off x="6045202" y="4743425"/>
            <a:ext cx="936625" cy="273844"/>
          </a:xfrm>
          <a:prstGeom prst="rect">
            <a:avLst/>
          </a:prstGeom>
        </p:spPr>
        <p:txBody>
          <a:bodyPr vert="horz" lIns="91430" tIns="45715" rIns="91430" bIns="45715" rtlCol="0" anchor="ctr"/>
          <a:lstStyle>
            <a:lvl1pPr algn="ctr">
              <a:defRPr sz="1100">
                <a:solidFill>
                  <a:schemeClr val="tx1">
                    <a:tint val="75000"/>
                  </a:schemeClr>
                </a:solidFill>
                <a:latin typeface="Futura Md" charset="0"/>
                <a:ea typeface="ＭＳ Ｐゴシック" charset="0"/>
                <a:cs typeface="Tahoma" charset="0"/>
              </a:defRPr>
            </a:lvl1pPr>
          </a:lstStyle>
          <a:p>
            <a:pPr>
              <a:defRPr/>
            </a:pPr>
            <a:r>
              <a:rPr lang="nl-NL"/>
              <a:t>feb 2016</a:t>
            </a:r>
            <a:endParaRPr lang="en-US" dirty="0"/>
          </a:p>
        </p:txBody>
      </p:sp>
      <p:sp>
        <p:nvSpPr>
          <p:cNvPr id="8" name="Rectangle 7"/>
          <p:cNvSpPr/>
          <p:nvPr userDrawn="1"/>
        </p:nvSpPr>
        <p:spPr>
          <a:xfrm>
            <a:off x="7581015" y="4518838"/>
            <a:ext cx="1148317" cy="6140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nl-NL"/>
          </a:p>
        </p:txBody>
      </p:sp>
      <p:sp>
        <p:nvSpPr>
          <p:cNvPr id="9" name="TextBox 8"/>
          <p:cNvSpPr txBox="1"/>
          <p:nvPr userDrawn="1"/>
        </p:nvSpPr>
        <p:spPr>
          <a:xfrm>
            <a:off x="2" y="493621"/>
            <a:ext cx="2613726" cy="307766"/>
          </a:xfrm>
          <a:prstGeom prst="rect">
            <a:avLst/>
          </a:prstGeom>
          <a:noFill/>
        </p:spPr>
        <p:txBody>
          <a:bodyPr wrap="square" lIns="91430" tIns="45715" rIns="91430" bIns="45715" rtlCol="0" anchor="ctr" anchorCtr="0">
            <a:spAutoFit/>
          </a:bodyPr>
          <a:lstStyle/>
          <a:p>
            <a:r>
              <a:rPr lang="nl-NL" sz="1400" i="0" dirty="0"/>
              <a:t>IT Driven Evolution</a:t>
            </a:r>
          </a:p>
        </p:txBody>
      </p:sp>
    </p:spTree>
    <p:extLst>
      <p:ext uri="{BB962C8B-B14F-4D97-AF65-F5344CB8AC3E}">
        <p14:creationId xmlns:p14="http://schemas.microsoft.com/office/powerpoint/2010/main" val="157356174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2"/>
          <p:cNvSpPr>
            <a:spLocks noGrp="1" noChangeArrowheads="1"/>
          </p:cNvSpPr>
          <p:nvPr>
            <p:ph type="sldNum" sz="quarter" idx="10"/>
          </p:nvPr>
        </p:nvSpPr>
        <p:spPr>
          <a:ln/>
        </p:spPr>
        <p:txBody>
          <a:bodyPr/>
          <a:lstStyle>
            <a:lvl1pPr>
              <a:defRPr/>
            </a:lvl1pPr>
          </a:lstStyle>
          <a:p>
            <a:fld id="{D570E6ED-FB90-4309-91AE-3D12CA1E0896}" type="slidenum">
              <a:rPr lang="en-US"/>
              <a:pPr/>
              <a:t>‹#›</a:t>
            </a:fld>
            <a:endParaRPr lang="en-US"/>
          </a:p>
        </p:txBody>
      </p:sp>
      <p:sp>
        <p:nvSpPr>
          <p:cNvPr id="4" name="Rectangle 10"/>
          <p:cNvSpPr>
            <a:spLocks noGrp="1" noChangeArrowheads="1"/>
          </p:cNvSpPr>
          <p:nvPr>
            <p:ph type="ftr" sz="quarter" idx="11"/>
          </p:nvPr>
        </p:nvSpPr>
        <p:spPr>
          <a:ln/>
        </p:spPr>
        <p:txBody>
          <a:bodyPr/>
          <a:lstStyle>
            <a:lvl1pPr>
              <a:defRPr/>
            </a:lvl1pPr>
          </a:lstStyle>
          <a:p>
            <a:r>
              <a:rPr lang="nl-NL" dirty="0"/>
              <a:t>© 2015 Darwin </a:t>
            </a:r>
            <a:r>
              <a:rPr lang="nl-NL" dirty="0" err="1"/>
              <a:t>IT-Professionals</a:t>
            </a:r>
            <a:r>
              <a:rPr lang="nl-NL" dirty="0"/>
              <a:t> B.V. Den Haag</a:t>
            </a:r>
          </a:p>
        </p:txBody>
      </p:sp>
    </p:spTree>
    <p:extLst>
      <p:ext uri="{BB962C8B-B14F-4D97-AF65-F5344CB8AC3E}">
        <p14:creationId xmlns:p14="http://schemas.microsoft.com/office/powerpoint/2010/main" val="26952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398467" y="1485900"/>
            <a:ext cx="8347065"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137415" y="4917186"/>
            <a:ext cx="920038" cy="137160"/>
          </a:xfrm>
          <a:prstGeom prst="rect">
            <a:avLst/>
          </a:prstGeom>
        </p:spPr>
        <p:txBody>
          <a:bodyPr/>
          <a:lstStyle/>
          <a:p>
            <a:fld id="{6996FA26-999E-144A-B9D6-0275E6EB9A15}" type="datetime1">
              <a:rPr lang="en-US" smtClean="0"/>
              <a:t>10/31/2019</a:t>
            </a:fld>
            <a:endParaRPr dirty="0"/>
          </a:p>
        </p:txBody>
      </p:sp>
      <p:sp>
        <p:nvSpPr>
          <p:cNvPr id="5" name="Footer Placeholder 4"/>
          <p:cNvSpPr>
            <a:spLocks noGrp="1"/>
          </p:cNvSpPr>
          <p:nvPr>
            <p:ph type="ftr" sz="quarter" idx="11"/>
          </p:nvPr>
        </p:nvSpPr>
        <p:spPr>
          <a:xfrm>
            <a:off x="6467752" y="4917186"/>
            <a:ext cx="2057936" cy="13716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a:xfrm>
            <a:off x="8459212" y="4917186"/>
            <a:ext cx="286320" cy="137160"/>
          </a:xfrm>
          <a:prstGeom prst="rect">
            <a:avLst/>
          </a:prstGeom>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398964" y="1030307"/>
            <a:ext cx="8346073" cy="257474"/>
          </a:xfrm>
        </p:spPr>
        <p:txBody>
          <a:bodyPr>
            <a:noAutofit/>
          </a:bodyPr>
          <a:lstStyle>
            <a:lvl1pPr marL="1191" indent="0">
              <a:spcBef>
                <a:spcPts val="0"/>
              </a:spcBef>
              <a:buFontTx/>
              <a:buNone/>
              <a:defRPr sz="1800" b="1" baseline="0"/>
            </a:lvl1pPr>
            <a:lvl2pPr marL="1191" indent="0">
              <a:buFontTx/>
              <a:buNone/>
              <a:defRPr sz="1800"/>
            </a:lvl2pPr>
            <a:lvl3pPr marL="1191" indent="0">
              <a:buFontTx/>
              <a:buNone/>
              <a:defRPr sz="1800"/>
            </a:lvl3pPr>
            <a:lvl4pPr marL="1191" indent="0">
              <a:buFontTx/>
              <a:buNone/>
              <a:defRPr sz="1800"/>
            </a:lvl4pPr>
            <a:lvl5pPr marL="1191" indent="0">
              <a:buFontTx/>
              <a:buNone/>
              <a:defRPr sz="1800"/>
            </a:lvl5pPr>
            <a:lvl6pPr marL="1191" indent="0">
              <a:buFontTx/>
              <a:buNone/>
              <a:defRPr sz="1800"/>
            </a:lvl6pPr>
            <a:lvl7pPr marL="1191" indent="0">
              <a:buFontTx/>
              <a:buNone/>
              <a:defRPr sz="1800"/>
            </a:lvl7pPr>
            <a:lvl8pPr marL="1191" indent="0">
              <a:buFontTx/>
              <a:buNone/>
              <a:defRPr sz="1800"/>
            </a:lvl8pPr>
            <a:lvl9pPr marL="1191" indent="0">
              <a:buFontTx/>
              <a:buNone/>
              <a:defRPr sz="1800"/>
            </a:lvl9pPr>
          </a:lstStyle>
          <a:p>
            <a:pPr lvl="0"/>
            <a:r>
              <a:rPr dirty="0"/>
              <a:t>Click to add subtitle</a:t>
            </a:r>
          </a:p>
        </p:txBody>
      </p:sp>
    </p:spTree>
    <p:extLst>
      <p:ext uri="{BB962C8B-B14F-4D97-AF65-F5344CB8AC3E}">
        <p14:creationId xmlns:p14="http://schemas.microsoft.com/office/powerpoint/2010/main" val="34224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lgn="l">
              <a:defRPr i="0">
                <a:solidFill>
                  <a:schemeClr val="bg1">
                    <a:lumMod val="50000"/>
                  </a:schemeClr>
                </a:solidFill>
              </a:defRPr>
            </a:lvl1pPr>
          </a:lstStyle>
          <a:p>
            <a:pPr>
              <a:defRPr/>
            </a:pPr>
            <a:fld id="{BD0972CF-DF36-4388-AF46-F405E3E508A9}" type="slidenum">
              <a:rPr lang="nl-NL" altLang="nl-NL" smtClean="0"/>
              <a:pPr>
                <a:defRPr/>
              </a:pPr>
              <a:t>‹#›</a:t>
            </a:fld>
            <a:endParaRPr lang="nl-NL" altLang="nl-NL" dirty="0"/>
          </a:p>
        </p:txBody>
      </p:sp>
      <p:sp>
        <p:nvSpPr>
          <p:cNvPr id="5" name="Tijdelijke aanduiding voor voettekst 4"/>
          <p:cNvSpPr>
            <a:spLocks noGrp="1"/>
          </p:cNvSpPr>
          <p:nvPr>
            <p:ph type="ftr" sz="quarter" idx="11"/>
          </p:nvPr>
        </p:nvSpPr>
        <p:spPr/>
        <p:txBody>
          <a:bodyPr/>
          <a:lstStyle>
            <a:lvl1pPr>
              <a:defRPr>
                <a:solidFill>
                  <a:schemeClr val="bg1">
                    <a:lumMod val="50000"/>
                  </a:schemeClr>
                </a:solidFill>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3913758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2050742" y="3207774"/>
            <a:ext cx="6443971" cy="1021556"/>
          </a:xfrm>
        </p:spPr>
        <p:txBody>
          <a:bodyPr anchor="t"/>
          <a:lstStyle>
            <a:lvl1pPr algn="l">
              <a:defRPr sz="2800" b="0" cap="all">
                <a:solidFill>
                  <a:srgbClr val="B40000"/>
                </a:solidFill>
              </a:defRPr>
            </a:lvl1p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2068497" y="2082634"/>
            <a:ext cx="6426216" cy="1125140"/>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ianummer 5"/>
          <p:cNvSpPr>
            <a:spLocks noGrp="1"/>
          </p:cNvSpPr>
          <p:nvPr>
            <p:ph type="sldNum" sz="quarter" idx="11"/>
          </p:nvPr>
        </p:nvSpPr>
        <p:spPr/>
        <p:txBody>
          <a:bodyPr/>
          <a:lstStyle>
            <a:lvl1pPr>
              <a:defRPr/>
            </a:lvl1pPr>
          </a:lstStyle>
          <a:p>
            <a:pPr>
              <a:defRPr/>
            </a:pPr>
            <a:fld id="{825F50E3-C2CF-4EE1-838F-E497E2ECDFF7}" type="slidenum">
              <a:rPr lang="nl-NL" altLang="nl-NL"/>
              <a:pPr>
                <a:defRPr/>
              </a:pPr>
              <a:t>‹#›</a:t>
            </a:fld>
            <a:endParaRPr lang="nl-NL" altLang="nl-NL" dirty="0"/>
          </a:p>
        </p:txBody>
      </p:sp>
      <p:pic>
        <p:nvPicPr>
          <p:cNvPr id="8"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512642"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0" dirty="0">
                <a:solidFill>
                  <a:srgbClr val="B40000"/>
                </a:solidFill>
                <a:latin typeface="OfficinaSerITCBol" pitchFamily="2" charset="0"/>
              </a:rPr>
              <a:t>Darwin </a:t>
            </a:r>
            <a:r>
              <a:rPr lang="nl-NL" altLang="nl-NL" sz="3600" b="0" dirty="0" err="1">
                <a:solidFill>
                  <a:srgbClr val="B40000"/>
                </a:solidFill>
                <a:latin typeface="OfficinaSerITCBol" pitchFamily="2" charset="0"/>
              </a:rPr>
              <a:t>IT-Professionals</a:t>
            </a:r>
            <a:endParaRPr lang="nl-NL" altLang="nl-NL" sz="3600" b="0" dirty="0">
              <a:solidFill>
                <a:srgbClr val="B40000"/>
              </a:solidFill>
              <a:latin typeface="OfficinaSerITCBol" pitchFamily="2" charset="0"/>
            </a:endParaRPr>
          </a:p>
        </p:txBody>
      </p:sp>
    </p:spTree>
    <p:extLst>
      <p:ext uri="{BB962C8B-B14F-4D97-AF65-F5344CB8AC3E}">
        <p14:creationId xmlns:p14="http://schemas.microsoft.com/office/powerpoint/2010/main" val="379358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sz="half" idx="1"/>
          </p:nvPr>
        </p:nvSpPr>
        <p:spPr>
          <a:xfrm>
            <a:off x="457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inhoud 3"/>
          <p:cNvSpPr>
            <a:spLocks noGrp="1"/>
          </p:cNvSpPr>
          <p:nvPr>
            <p:ph sz="half" idx="2"/>
          </p:nvPr>
        </p:nvSpPr>
        <p:spPr>
          <a:xfrm>
            <a:off x="4648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01B19797-7053-4598-BD15-132B52C130B9}"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13933660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Titelstijl van model bewerken</a:t>
            </a:r>
            <a:endParaRPr lang="nl-NL"/>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tekst 4"/>
          <p:cNvSpPr>
            <a:spLocks noGrp="1"/>
          </p:cNvSpPr>
          <p:nvPr>
            <p:ph type="body" sz="quarter" idx="3"/>
          </p:nvPr>
        </p:nvSpPr>
        <p:spPr>
          <a:xfrm>
            <a:off x="4645027" y="1151335"/>
            <a:ext cx="4041775"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a:t>Klik om de tekststijl van het model te bewerken</a:t>
            </a:r>
          </a:p>
        </p:txBody>
      </p:sp>
      <p:sp>
        <p:nvSpPr>
          <p:cNvPr id="6" name="Tijdelijke aanduiding voor inhoud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7" name="Tijdelijke aanduiding voor dianummer 5"/>
          <p:cNvSpPr>
            <a:spLocks noGrp="1"/>
          </p:cNvSpPr>
          <p:nvPr>
            <p:ph type="sldNum" sz="quarter" idx="10"/>
          </p:nvPr>
        </p:nvSpPr>
        <p:spPr/>
        <p:txBody>
          <a:bodyPr/>
          <a:lstStyle>
            <a:lvl1pPr>
              <a:defRPr/>
            </a:lvl1pPr>
          </a:lstStyle>
          <a:p>
            <a:pPr>
              <a:defRPr/>
            </a:pPr>
            <a:fld id="{969D5EA3-FACA-498C-BFC0-961ADD44FB88}" type="slidenum">
              <a:rPr lang="nl-NL" altLang="nl-NL"/>
              <a:pPr>
                <a:defRPr/>
              </a:pPr>
              <a:t>‹#›</a:t>
            </a:fld>
            <a:endParaRPr lang="nl-NL" altLang="nl-NL"/>
          </a:p>
        </p:txBody>
      </p:sp>
      <p:sp>
        <p:nvSpPr>
          <p:cNvPr id="8"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7100497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6" name="Tijdelijke aanduiding voor inhoud 2"/>
          <p:cNvSpPr>
            <a:spLocks noGrp="1"/>
          </p:cNvSpPr>
          <p:nvPr>
            <p:ph idx="1"/>
          </p:nvPr>
        </p:nvSpPr>
        <p:spPr>
          <a:xfrm rot="21369953">
            <a:off x="-224769" y="748750"/>
            <a:ext cx="9574923" cy="3905055"/>
          </a:xfrm>
        </p:spPr>
        <p:txBody>
          <a:bodyPr/>
          <a:lstStyle>
            <a:lvl1pPr algn="l">
              <a:defRPr/>
            </a:lvl1pPr>
            <a:lvl2pPr algn="l">
              <a:defRPr/>
            </a:lvl2pPr>
            <a:lvl3pPr algn="l">
              <a:defRPr/>
            </a:lvl3pPr>
            <a:lvl4pPr algn="l">
              <a:defRPr/>
            </a:lvl4pPr>
            <a:lvl5pPr algn="l">
              <a:defRPr/>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065E931A-1F58-4F9E-90F5-54D8C6FCF8A7}" type="slidenum">
              <a:rPr lang="nl-NL" altLang="nl-NL"/>
              <a:pPr>
                <a:defRPr/>
              </a:pPr>
              <a:t>‹#›</a:t>
            </a:fld>
            <a:endParaRPr lang="nl-NL" altLang="nl-NL"/>
          </a:p>
        </p:txBody>
      </p:sp>
      <p:sp>
        <p:nvSpPr>
          <p:cNvPr id="5"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011009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5"/>
          <p:cNvSpPr>
            <a:spLocks noGrp="1"/>
          </p:cNvSpPr>
          <p:nvPr>
            <p:ph type="sldNum" sz="quarter" idx="10"/>
          </p:nvPr>
        </p:nvSpPr>
        <p:spPr/>
        <p:txBody>
          <a:bodyPr/>
          <a:lstStyle>
            <a:lvl1pPr>
              <a:defRPr/>
            </a:lvl1pPr>
          </a:lstStyle>
          <a:p>
            <a:pPr>
              <a:defRPr/>
            </a:pPr>
            <a:fld id="{0D4BCDDE-0E08-4F6F-AE72-A05F9B1C48E7}" type="slidenum">
              <a:rPr lang="nl-NL" altLang="nl-NL"/>
              <a:pPr>
                <a:defRPr/>
              </a:pPr>
              <a:t>‹#›</a:t>
            </a:fld>
            <a:endParaRPr lang="nl-NL" altLang="nl-NL"/>
          </a:p>
        </p:txBody>
      </p:sp>
      <p:sp>
        <p:nvSpPr>
          <p:cNvPr id="3"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5058682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04787"/>
            <a:ext cx="3008313" cy="871538"/>
          </a:xfrm>
        </p:spPr>
        <p:txBody>
          <a:bodyPr anchor="b"/>
          <a:lstStyle>
            <a:lvl1pPr algn="l">
              <a:defRPr sz="2000" b="1"/>
            </a:lvl1pPr>
          </a:lstStyle>
          <a:p>
            <a:r>
              <a:rPr lang="en-US"/>
              <a:t>Titelstijl van model bewerken</a:t>
            </a:r>
            <a:endParaRPr lang="nl-NL"/>
          </a:p>
        </p:txBody>
      </p:sp>
      <p:sp>
        <p:nvSpPr>
          <p:cNvPr id="3" name="Tijdelijke aanduiding voor inhoud 2"/>
          <p:cNvSpPr>
            <a:spLocks noGrp="1"/>
          </p:cNvSpPr>
          <p:nvPr>
            <p:ph idx="1"/>
          </p:nvPr>
        </p:nvSpPr>
        <p:spPr>
          <a:xfrm>
            <a:off x="3575051"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tekst 3"/>
          <p:cNvSpPr>
            <a:spLocks noGrp="1"/>
          </p:cNvSpPr>
          <p:nvPr>
            <p:ph type="body" sz="half" idx="2"/>
          </p:nvPr>
        </p:nvSpPr>
        <p:spPr>
          <a:xfrm>
            <a:off x="457202" y="1076327"/>
            <a:ext cx="3008313" cy="351829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0635FBD7-D138-4A44-8E7D-36D2678BA66E}"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2333021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054"/>
          </a:xfrm>
        </p:spPr>
        <p:txBody>
          <a:bodyPr anchor="b"/>
          <a:lstStyle>
            <a:lvl1pPr algn="l">
              <a:defRPr sz="2000" b="1"/>
            </a:lvl1pPr>
          </a:lstStyle>
          <a:p>
            <a:r>
              <a:rPr lang="en-US"/>
              <a:t>Titelstijl van model bewerken</a:t>
            </a:r>
            <a:endParaRPr lang="nl-NL"/>
          </a:p>
        </p:txBody>
      </p:sp>
      <p:sp>
        <p:nvSpPr>
          <p:cNvPr id="3" name="Tijdelijke aanduiding voor afbeelding 2"/>
          <p:cNvSpPr>
            <a:spLocks noGrp="1"/>
          </p:cNvSpPr>
          <p:nvPr>
            <p:ph type="pic" idx="1"/>
          </p:nvPr>
        </p:nvSpPr>
        <p:spPr>
          <a:xfrm>
            <a:off x="1792288" y="459581"/>
            <a:ext cx="5486400" cy="3086100"/>
          </a:xfrm>
        </p:spPr>
        <p:txBody>
          <a:bodyPr rtlCol="0">
            <a:normAutofit/>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pPr lvl="0"/>
            <a:endParaRPr lang="nl-NL" noProof="0"/>
          </a:p>
        </p:txBody>
      </p:sp>
      <p:sp>
        <p:nvSpPr>
          <p:cNvPr id="4" name="Tijdelijke aanduiding voor tekst 3"/>
          <p:cNvSpPr>
            <a:spLocks noGrp="1"/>
          </p:cNvSpPr>
          <p:nvPr>
            <p:ph type="body" sz="half" idx="2"/>
          </p:nvPr>
        </p:nvSpPr>
        <p:spPr>
          <a:xfrm>
            <a:off x="1792288" y="4025504"/>
            <a:ext cx="5486400" cy="60364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6C7C965D-58C4-4C42-A0BE-ED9A4AB06D3A}"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14237235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588" y="1"/>
            <a:ext cx="8229600"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en-US" altLang="nl-NL" dirty="0" err="1"/>
              <a:t>Titelstijl</a:t>
            </a:r>
            <a:r>
              <a:rPr lang="en-US" altLang="nl-NL" dirty="0"/>
              <a:t> van model </a:t>
            </a:r>
            <a:r>
              <a:rPr lang="en-US" altLang="nl-NL" dirty="0" err="1"/>
              <a:t>bewerken</a:t>
            </a:r>
            <a:endParaRPr lang="nl-NL" altLang="nl-NL" dirty="0"/>
          </a:p>
        </p:txBody>
      </p:sp>
      <p:sp>
        <p:nvSpPr>
          <p:cNvPr id="1027" name="Tijdelijke aanduiding voor tekst 2"/>
          <p:cNvSpPr>
            <a:spLocks noGrp="1"/>
          </p:cNvSpPr>
          <p:nvPr>
            <p:ph type="body" idx="1"/>
          </p:nvPr>
        </p:nvSpPr>
        <p:spPr bwMode="auto">
          <a:xfrm>
            <a:off x="457200" y="1233578"/>
            <a:ext cx="8229600" cy="32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lvl="0"/>
            <a:r>
              <a:rPr lang="en-US" altLang="nl-NL" dirty="0" err="1"/>
              <a:t>Klik</a:t>
            </a:r>
            <a:r>
              <a:rPr lang="en-US" altLang="nl-NL" dirty="0"/>
              <a:t> </a:t>
            </a:r>
            <a:r>
              <a:rPr lang="en-US" altLang="nl-NL" dirty="0" err="1"/>
              <a:t>om</a:t>
            </a:r>
            <a:r>
              <a:rPr lang="en-US" altLang="nl-NL" dirty="0"/>
              <a:t> de </a:t>
            </a:r>
            <a:r>
              <a:rPr lang="en-US" altLang="nl-NL" dirty="0" err="1"/>
              <a:t>tekststijl</a:t>
            </a:r>
            <a:r>
              <a:rPr lang="en-US" altLang="nl-NL" dirty="0"/>
              <a:t> van het model </a:t>
            </a:r>
            <a:r>
              <a:rPr lang="en-US" altLang="nl-NL" dirty="0" err="1"/>
              <a:t>te</a:t>
            </a:r>
            <a:r>
              <a:rPr lang="en-US" altLang="nl-NL" dirty="0"/>
              <a:t> </a:t>
            </a:r>
            <a:r>
              <a:rPr lang="en-US" altLang="nl-NL" dirty="0" err="1"/>
              <a:t>bewerken</a:t>
            </a:r>
            <a:endParaRPr lang="en-US" altLang="nl-NL" dirty="0"/>
          </a:p>
          <a:p>
            <a:pPr lvl="1"/>
            <a:r>
              <a:rPr lang="en-US" altLang="nl-NL" dirty="0" err="1"/>
              <a:t>Tweede</a:t>
            </a:r>
            <a:r>
              <a:rPr lang="en-US" altLang="nl-NL" dirty="0"/>
              <a:t> </a:t>
            </a:r>
            <a:r>
              <a:rPr lang="en-US" altLang="nl-NL" dirty="0" err="1"/>
              <a:t>niveau</a:t>
            </a:r>
            <a:endParaRPr lang="en-US" altLang="nl-NL" dirty="0"/>
          </a:p>
          <a:p>
            <a:pPr lvl="2"/>
            <a:r>
              <a:rPr lang="en-US" altLang="nl-NL" dirty="0" err="1"/>
              <a:t>Derde</a:t>
            </a:r>
            <a:r>
              <a:rPr lang="en-US" altLang="nl-NL" dirty="0"/>
              <a:t> </a:t>
            </a:r>
            <a:r>
              <a:rPr lang="en-US" altLang="nl-NL" dirty="0" err="1"/>
              <a:t>niveau</a:t>
            </a:r>
            <a:endParaRPr lang="en-US" altLang="nl-NL" dirty="0"/>
          </a:p>
          <a:p>
            <a:pPr lvl="3"/>
            <a:r>
              <a:rPr lang="en-US" altLang="nl-NL" dirty="0" err="1"/>
              <a:t>Vierde</a:t>
            </a:r>
            <a:r>
              <a:rPr lang="en-US" altLang="nl-NL" dirty="0"/>
              <a:t> </a:t>
            </a:r>
            <a:r>
              <a:rPr lang="en-US" altLang="nl-NL" dirty="0" err="1"/>
              <a:t>niveau</a:t>
            </a:r>
            <a:endParaRPr lang="en-US" altLang="nl-NL" dirty="0"/>
          </a:p>
          <a:p>
            <a:pPr lvl="4"/>
            <a:r>
              <a:rPr lang="en-US" altLang="nl-NL" dirty="0" err="1"/>
              <a:t>Vijfde</a:t>
            </a:r>
            <a:r>
              <a:rPr lang="en-US" altLang="nl-NL" dirty="0"/>
              <a:t> </a:t>
            </a:r>
            <a:r>
              <a:rPr lang="en-US" altLang="nl-NL" dirty="0" err="1"/>
              <a:t>niveau</a:t>
            </a:r>
            <a:endParaRPr lang="nl-NL" altLang="nl-NL" dirty="0"/>
          </a:p>
        </p:txBody>
      </p:sp>
      <p:cxnSp>
        <p:nvCxnSpPr>
          <p:cNvPr id="1028" name="Rechte verbindingslijn 22"/>
          <p:cNvCxnSpPr>
            <a:cxnSpLocks noChangeShapeType="1"/>
          </p:cNvCxnSpPr>
          <p:nvPr userDrawn="1"/>
        </p:nvCxnSpPr>
        <p:spPr bwMode="auto">
          <a:xfrm flipV="1">
            <a:off x="1588" y="4383883"/>
            <a:ext cx="9144000" cy="588169"/>
          </a:xfrm>
          <a:prstGeom prst="line">
            <a:avLst/>
          </a:prstGeom>
          <a:noFill/>
          <a:ln w="38100">
            <a:solidFill>
              <a:srgbClr val="B11F23"/>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29" name="Afbeelding 23" descr="logo darwin (groot).jpg"/>
          <p:cNvPicPr>
            <a:picLocks noChangeAspect="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4127" y="4481513"/>
            <a:ext cx="112533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0" name="Rechte verbindingslijn 26"/>
          <p:cNvCxnSpPr>
            <a:cxnSpLocks noChangeShapeType="1"/>
          </p:cNvCxnSpPr>
          <p:nvPr userDrawn="1"/>
        </p:nvCxnSpPr>
        <p:spPr bwMode="auto">
          <a:xfrm flipV="1">
            <a:off x="1588" y="420292"/>
            <a:ext cx="9142412" cy="604838"/>
          </a:xfrm>
          <a:prstGeom prst="line">
            <a:avLst/>
          </a:prstGeom>
          <a:noFill/>
          <a:ln w="38100">
            <a:solidFill>
              <a:srgbClr val="CAB36B"/>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Tijdelijke aanduiding voor dianummer 5"/>
          <p:cNvSpPr>
            <a:spLocks noGrp="1"/>
          </p:cNvSpPr>
          <p:nvPr>
            <p:ph type="sldNum" sz="quarter" idx="4"/>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lvl1pPr>
              <a:defRPr sz="900" b="0">
                <a:solidFill>
                  <a:schemeClr val="bg1">
                    <a:lumMod val="50000"/>
                  </a:schemeClr>
                </a:solidFill>
                <a:latin typeface="Futura Lt" panose="020B0402020204020303" pitchFamily="34" charset="0"/>
              </a:defRPr>
            </a:lvl1pPr>
          </a:lstStyle>
          <a:p>
            <a:pPr>
              <a:defRPr/>
            </a:pPr>
            <a:fld id="{0D983788-1CBD-4C09-89A5-CBB8E309D988}" type="slidenum">
              <a:rPr lang="nl-NL" altLang="nl-NL" smtClean="0"/>
              <a:pPr>
                <a:defRPr/>
              </a:pPr>
              <a:t>‹#›</a:t>
            </a:fld>
            <a:endParaRPr lang="nl-NL" altLang="nl-NL" dirty="0"/>
          </a:p>
        </p:txBody>
      </p:sp>
      <p:sp>
        <p:nvSpPr>
          <p:cNvPr id="5" name="Tijdelijke aanduiding voor voettekst 4"/>
          <p:cNvSpPr>
            <a:spLocks noGrp="1"/>
          </p:cNvSpPr>
          <p:nvPr>
            <p:ph type="ftr" sz="quarter" idx="3"/>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lvl1pPr algn="ctr">
              <a:defRPr sz="900" b="0">
                <a:solidFill>
                  <a:schemeClr val="bg1">
                    <a:lumMod val="50000"/>
                  </a:schemeClr>
                </a:solidFill>
                <a:latin typeface="Futura Lt" panose="020B0402020204020303" pitchFamily="34" charset="0"/>
              </a:defRPr>
            </a:lvl1pPr>
          </a:lstStyle>
          <a:p>
            <a:pPr>
              <a:defRPr/>
            </a:pPr>
            <a:r>
              <a:rPr lang="en-US"/>
              <a:t>copyright ©2019 Darwin IT-Professionals B.V.</a:t>
            </a:r>
            <a:endParaRPr lang="nl-NL"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dt="0"/>
  <p:txStyles>
    <p:title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p:titleStyle>
    <p:body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tif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tiff"/></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oracle/weblogic-deploy-tooling" TargetMode="External"/><Relationship Id="rId13" Type="http://schemas.openxmlformats.org/officeDocument/2006/relationships/image" Target="../media/image21.tiff"/><Relationship Id="rId3" Type="http://schemas.openxmlformats.org/officeDocument/2006/relationships/hyperlink" Target="https://github.com/oracle/docker-images/tree/master/OracleWebLogic/dockerfiles" TargetMode="External"/><Relationship Id="rId7" Type="http://schemas.openxmlformats.org/officeDocument/2006/relationships/hyperlink" Target="https://github.com/oracle/weblogic-monitoring-exporter" TargetMode="External"/><Relationship Id="rId12" Type="http://schemas.openxmlformats.org/officeDocument/2006/relationships/image" Target="../media/image20.png"/><Relationship Id="rId2" Type="http://schemas.openxmlformats.org/officeDocument/2006/relationships/hyperlink" Target="https://container-registry.oracle.com/" TargetMode="Externa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tps://github.com/oracle/weblogic-kubernetes-operator" TargetMode="External"/><Relationship Id="rId11" Type="http://schemas.openxmlformats.org/officeDocument/2006/relationships/image" Target="../media/image24.png"/><Relationship Id="rId5" Type="http://schemas.openxmlformats.org/officeDocument/2006/relationships/hyperlink" Target="https://blogs.oracle.com/weblogicserver/how-to-weblogic-server-on-kubernetes" TargetMode="External"/><Relationship Id="rId15" Type="http://schemas.openxmlformats.org/officeDocument/2006/relationships/image" Target="../media/image25.png"/><Relationship Id="rId10" Type="http://schemas.openxmlformats.org/officeDocument/2006/relationships/hyperlink" Target="https://github.com/oracle/weblogic-image-tool" TargetMode="External"/><Relationship Id="rId4" Type="http://schemas.openxmlformats.org/officeDocument/2006/relationships/hyperlink" Target="https://github.com/oracle/docker-images/tree/master/OracleWebLogic/samples" TargetMode="External"/><Relationship Id="rId9" Type="http://schemas.openxmlformats.org/officeDocument/2006/relationships/hyperlink" Target="https://github.com/oracle/weblogic-logging-exporter" TargetMode="External"/><Relationship Id="rId1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oracle/weblogic-kubernetes-operato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tiff"/><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5.tiff"/><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tiff"/><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5.tiff"/></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tiff"/><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tiff"/><Relationship Id="rId5" Type="http://schemas.openxmlformats.org/officeDocument/2006/relationships/image" Target="../media/image42.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3.tiff"/><Relationship Id="rId5" Type="http://schemas.openxmlformats.org/officeDocument/2006/relationships/image" Target="../media/image40.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0.png"/><Relationship Id="rId2" Type="http://schemas.openxmlformats.org/officeDocument/2006/relationships/hyperlink" Target="https://github.com/oracle/weblogic-monitoring-exporter/tree/master/samples/kubernetes" TargetMode="External"/><Relationship Id="rId1" Type="http://schemas.openxmlformats.org/officeDocument/2006/relationships/slideLayout" Target="../slideLayouts/slideLayout2.xml"/><Relationship Id="rId6" Type="http://schemas.openxmlformats.org/officeDocument/2006/relationships/image" Target="../media/image43.tiff"/><Relationship Id="rId5" Type="http://schemas.openxmlformats.org/officeDocument/2006/relationships/image" Target="../media/image45.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tiff"/><Relationship Id="rId2" Type="http://schemas.openxmlformats.org/officeDocument/2006/relationships/hyperlink" Target="https://github.com/oracle/docker-images/tree/master/OracleWebLogic/samples/12213-domain-wdt"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oracle/weblogic-logging-exporter"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20.png"/><Relationship Id="rId4" Type="http://schemas.openxmlformats.org/officeDocument/2006/relationships/image" Target="../media/image43.tiff"/></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1.png"/><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1.png"/><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1.png"/><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1.png"/><Relationship Id="rId4" Type="http://schemas.openxmlformats.org/officeDocument/2006/relationships/image" Target="../media/image53.png"/></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0.jpeg"/><Relationship Id="rId4" Type="http://schemas.openxmlformats.org/officeDocument/2006/relationships/image" Target="../media/image59.jpeg"/></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1.png"/><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8" Type="http://schemas.openxmlformats.org/officeDocument/2006/relationships/hyperlink" Target="https://blogs.oracle.com/weblogicserver/end-to-end-example-of-monitoring-weblogic-server-with-grafana-dashboards-on-the-oci-container-engine-for-kubernetes" TargetMode="External"/><Relationship Id="rId3" Type="http://schemas.openxmlformats.org/officeDocument/2006/relationships/hyperlink" Target="https://oracle.github.io/weblogic-kubernetes-operator" TargetMode="External"/><Relationship Id="rId7" Type="http://schemas.openxmlformats.org/officeDocument/2006/relationships/hyperlink" Target="https://github.com/nagypeter/weblogic-operator-tutorial" TargetMode="External"/><Relationship Id="rId2" Type="http://schemas.openxmlformats.org/officeDocument/2006/relationships/hyperlink" Target="https://blog.darwin-it.nl/2014/04/service-provider-initiated-sso-on.html" TargetMode="External"/><Relationship Id="rId1" Type="http://schemas.openxmlformats.org/officeDocument/2006/relationships/slideLayout" Target="../slideLayouts/slideLayout2.xml"/><Relationship Id="rId6" Type="http://schemas.openxmlformats.org/officeDocument/2006/relationships/hyperlink" Target="https://cloudcustomerconnect.oracle.com/resources/654ff18469/summary" TargetMode="External"/><Relationship Id="rId5" Type="http://schemas.openxmlformats.org/officeDocument/2006/relationships/hyperlink" Target="https://weblogic-slack-inviter.herokuapp.com/" TargetMode="External"/><Relationship Id="rId4" Type="http://schemas.openxmlformats.org/officeDocument/2006/relationships/hyperlink" Target="https://oracle.github.io/weblogic-kubernetes-operator/samp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The Kubernetes WebLogic Revival</a:t>
            </a:r>
            <a:endParaRPr lang="nl-NL" sz="3200" dirty="0"/>
          </a:p>
        </p:txBody>
      </p:sp>
      <p:sp>
        <p:nvSpPr>
          <p:cNvPr id="7" name="Ondertitel 6"/>
          <p:cNvSpPr>
            <a:spLocks noGrp="1"/>
          </p:cNvSpPr>
          <p:nvPr>
            <p:ph type="subTitle" idx="1"/>
          </p:nvPr>
        </p:nvSpPr>
        <p:spPr>
          <a:xfrm>
            <a:off x="1403648" y="3147814"/>
            <a:ext cx="6400800" cy="1314450"/>
          </a:xfrm>
        </p:spPr>
        <p:txBody>
          <a:bodyPr/>
          <a:lstStyle/>
          <a:p>
            <a:r>
              <a:rPr lang="nl-NL" dirty="0"/>
              <a:t>Martien van den Akker</a:t>
            </a:r>
          </a:p>
          <a:p>
            <a:r>
              <a:rPr lang="nl-NL" dirty="0"/>
              <a:t>Frank Brink</a:t>
            </a:r>
          </a:p>
          <a:p>
            <a:r>
              <a:rPr lang="nl-NL" dirty="0"/>
              <a:t> 2019</a:t>
            </a:r>
          </a:p>
        </p:txBody>
      </p:sp>
    </p:spTree>
    <p:extLst>
      <p:ext uri="{BB962C8B-B14F-4D97-AF65-F5344CB8AC3E}">
        <p14:creationId xmlns:p14="http://schemas.microsoft.com/office/powerpoint/2010/main" val="2693289353"/>
      </p:ext>
    </p:extLst>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r>
              <a:rPr lang="en-GB" dirty="0"/>
              <a:t> Clustering</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57200" y="941357"/>
            <a:ext cx="8229600" cy="3260785"/>
          </a:xfrm>
        </p:spPr>
        <p:txBody>
          <a:bodyPr/>
          <a:lstStyle/>
          <a:p>
            <a:r>
              <a:rPr lang="en-GB" dirty="0"/>
              <a:t>Share resources (Deployments, </a:t>
            </a:r>
            <a:r>
              <a:rPr lang="en-GB" dirty="0" err="1"/>
              <a:t>Datasources</a:t>
            </a:r>
            <a:r>
              <a:rPr lang="en-GB" dirty="0"/>
              <a:t>, JMS)</a:t>
            </a:r>
          </a:p>
          <a:p>
            <a:r>
              <a:rPr lang="en-GB" dirty="0"/>
              <a:t>Supports Service Migration and Whole Server Migration</a:t>
            </a:r>
          </a:p>
          <a:p>
            <a:r>
              <a:rPr lang="en-GB" dirty="0"/>
              <a:t>12c+: </a:t>
            </a:r>
          </a:p>
          <a:p>
            <a:pPr lvl="1"/>
            <a:r>
              <a:rPr lang="en-GB" dirty="0"/>
              <a:t>Dynamic Clustering, based on Server templates, supports scale up, scale down</a:t>
            </a:r>
          </a:p>
          <a:p>
            <a:pPr lvl="1"/>
            <a:r>
              <a:rPr lang="en-GB" dirty="0" err="1"/>
              <a:t>Simpeler</a:t>
            </a:r>
            <a:r>
              <a:rPr lang="en-GB" dirty="0"/>
              <a:t> JMS Configuration, based on Dynamic Clusters</a:t>
            </a:r>
          </a:p>
          <a:p>
            <a:pPr lvl="1"/>
            <a:r>
              <a:rPr lang="en-GB" dirty="0"/>
              <a:t>Chooses MS as Cluster Master to control cluster member health</a:t>
            </a:r>
          </a:p>
          <a:p>
            <a:r>
              <a:rPr lang="en-GB" dirty="0"/>
              <a:t>Declarative configuration</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10</a:t>
            </a:fld>
            <a:endParaRPr lang="nl-NL" altLang="nl-NL" dirty="0"/>
          </a:p>
        </p:txBody>
      </p:sp>
    </p:spTree>
    <p:extLst>
      <p:ext uri="{BB962C8B-B14F-4D97-AF65-F5344CB8AC3E}">
        <p14:creationId xmlns:p14="http://schemas.microsoft.com/office/powerpoint/2010/main" val="5764760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err="1"/>
              <a:t>Weblogic</a:t>
            </a:r>
            <a:r>
              <a:rPr lang="en-GB" dirty="0"/>
              <a:t>: what’s next?</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11</a:t>
            </a:fld>
            <a:endParaRPr lang="nl-NL" altLang="nl-NL" dirty="0"/>
          </a:p>
        </p:txBody>
      </p:sp>
    </p:spTree>
    <p:extLst>
      <p:ext uri="{BB962C8B-B14F-4D97-AF65-F5344CB8AC3E}">
        <p14:creationId xmlns:p14="http://schemas.microsoft.com/office/powerpoint/2010/main" val="34656114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WebLogic, Coherence and Cloud Native Trends</a:t>
            </a:r>
          </a:p>
        </p:txBody>
      </p:sp>
      <p:sp>
        <p:nvSpPr>
          <p:cNvPr id="3" name="Text Placeholder 2"/>
          <p:cNvSpPr>
            <a:spLocks noGrp="1"/>
          </p:cNvSpPr>
          <p:nvPr>
            <p:ph idx="1"/>
          </p:nvPr>
        </p:nvSpPr>
        <p:spPr/>
        <p:txBody>
          <a:bodyPr/>
          <a:lstStyle/>
          <a:p>
            <a:r>
              <a:rPr lang="en-US" dirty="0"/>
              <a:t>Industry trends</a:t>
            </a:r>
          </a:p>
          <a:p>
            <a:pPr lvl="1"/>
            <a:r>
              <a:rPr lang="en-US" dirty="0"/>
              <a:t>Microservices, serverless </a:t>
            </a:r>
          </a:p>
          <a:p>
            <a:pPr lvl="1"/>
            <a:r>
              <a:rPr lang="en-US" dirty="0"/>
              <a:t>Private and public clouds</a:t>
            </a:r>
          </a:p>
          <a:p>
            <a:pPr lvl="1"/>
            <a:r>
              <a:rPr lang="en-US" dirty="0"/>
              <a:t>Containers, orchestration frameworks</a:t>
            </a:r>
          </a:p>
          <a:p>
            <a:r>
              <a:rPr lang="en-US" dirty="0"/>
              <a:t>WebLogic, Coherence customer demand</a:t>
            </a:r>
          </a:p>
          <a:p>
            <a:pPr lvl="1"/>
            <a:r>
              <a:rPr lang="en-US" dirty="0"/>
              <a:t>Leverage cloud neutral infrastructure</a:t>
            </a:r>
          </a:p>
          <a:p>
            <a:pPr lvl="1"/>
            <a:r>
              <a:rPr lang="en-US" dirty="0"/>
              <a:t>Integrate with new tools and services</a:t>
            </a:r>
          </a:p>
          <a:p>
            <a:pPr lvl="1"/>
            <a:r>
              <a:rPr lang="en-US" dirty="0"/>
              <a:t>Evolve WebLogic, Coherence for these environments</a:t>
            </a:r>
          </a:p>
        </p:txBody>
      </p:sp>
      <p:sp>
        <p:nvSpPr>
          <p:cNvPr id="7" name="Rounded Rectangle 6"/>
          <p:cNvSpPr/>
          <p:nvPr/>
        </p:nvSpPr>
        <p:spPr bwMode="gray">
          <a:xfrm>
            <a:off x="5887912" y="843558"/>
            <a:ext cx="3076576" cy="1676400"/>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8" name="Group 7"/>
          <p:cNvGrpSpPr/>
          <p:nvPr/>
        </p:nvGrpSpPr>
        <p:grpSpPr>
          <a:xfrm>
            <a:off x="6278865" y="939944"/>
            <a:ext cx="2384348" cy="426602"/>
            <a:chOff x="7587943" y="2146936"/>
            <a:chExt cx="3179131" cy="568802"/>
          </a:xfrm>
        </p:grpSpPr>
        <p:grpSp>
          <p:nvGrpSpPr>
            <p:cNvPr id="9" name="Group 8"/>
            <p:cNvGrpSpPr/>
            <p:nvPr/>
          </p:nvGrpSpPr>
          <p:grpSpPr>
            <a:xfrm>
              <a:off x="7587943" y="2146936"/>
              <a:ext cx="912330" cy="568802"/>
              <a:chOff x="6875476" y="631527"/>
              <a:chExt cx="1138992" cy="710115"/>
            </a:xfrm>
          </p:grpSpPr>
          <p:sp>
            <p:nvSpPr>
              <p:cNvPr id="15" name="Rounded Rectangle 14"/>
              <p:cNvSpPr>
                <a:spLocks noChangeAspect="1"/>
              </p:cNvSpPr>
              <p:nvPr/>
            </p:nvSpPr>
            <p:spPr>
              <a:xfrm>
                <a:off x="6875476" y="659517"/>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6" name="Picture 76"/>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19059" y="631527"/>
                <a:ext cx="406285" cy="710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Rounded Rectangle 9"/>
            <p:cNvSpPr>
              <a:spLocks noChangeAspect="1"/>
            </p:cNvSpPr>
            <p:nvPr/>
          </p:nvSpPr>
          <p:spPr>
            <a:xfrm>
              <a:off x="9736961" y="2158859"/>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grpSp>
          <p:nvGrpSpPr>
            <p:cNvPr id="11" name="Group 10"/>
            <p:cNvGrpSpPr/>
            <p:nvPr/>
          </p:nvGrpSpPr>
          <p:grpSpPr>
            <a:xfrm>
              <a:off x="8668829" y="2158859"/>
              <a:ext cx="912330" cy="544957"/>
              <a:chOff x="9601229" y="4655784"/>
              <a:chExt cx="1138992" cy="680346"/>
            </a:xfrm>
            <a:solidFill>
              <a:schemeClr val="bg1"/>
            </a:solidFill>
          </p:grpSpPr>
          <p:sp>
            <p:nvSpPr>
              <p:cNvPr id="13" name="Rounded Rectangle 12"/>
              <p:cNvSpPr>
                <a:spLocks noChangeAspect="1"/>
              </p:cNvSpPr>
              <p:nvPr/>
            </p:nvSpPr>
            <p:spPr>
              <a:xfrm>
                <a:off x="9601229" y="4655784"/>
                <a:ext cx="1138992" cy="680346"/>
              </a:xfrm>
              <a:prstGeom prst="roundRect">
                <a:avLst/>
              </a:prstGeom>
              <a:grp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4" name="Picture 77"/>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607270" y="4778232"/>
                <a:ext cx="1110996" cy="381554"/>
              </a:xfrm>
              <a:prstGeom prst="rect">
                <a:avLst/>
              </a:prstGeom>
              <a:solidFill>
                <a:srgbClr val="FFFFFF"/>
              </a:solidFill>
              <a:ln w="19050" cmpd="sng">
                <a:noFill/>
                <a:miter lim="800000"/>
                <a:headEnd/>
                <a:tailEnd/>
              </a:ln>
            </p:spPr>
          </p:pic>
        </p:grpSp>
        <p:pic>
          <p:nvPicPr>
            <p:cNvPr id="12" name="Picture 11">
              <a:extLst>
                <a:ext uri="{FF2B5EF4-FFF2-40B4-BE49-F238E27FC236}">
                  <a16:creationId xmlns:a16="http://schemas.microsoft.com/office/drawing/2014/main" id="{924E85DF-6294-5C4C-B187-F850264D5E6B}"/>
                </a:ext>
              </a:extLst>
            </p:cNvPr>
            <p:cNvPicPr>
              <a:picLocks noChangeAspect="1"/>
            </p:cNvPicPr>
            <p:nvPr/>
          </p:nvPicPr>
          <p:blipFill>
            <a:blip r:embed="rId4"/>
            <a:stretch>
              <a:fillRect/>
            </a:stretch>
          </p:blipFill>
          <p:spPr>
            <a:xfrm>
              <a:off x="9655049" y="2263659"/>
              <a:ext cx="1112025" cy="335356"/>
            </a:xfrm>
            <a:prstGeom prst="rect">
              <a:avLst/>
            </a:prstGeom>
            <a:ln>
              <a:noFill/>
            </a:ln>
          </p:spPr>
        </p:pic>
      </p:grpSp>
      <p:grpSp>
        <p:nvGrpSpPr>
          <p:cNvPr id="56" name="Group 55"/>
          <p:cNvGrpSpPr/>
          <p:nvPr/>
        </p:nvGrpSpPr>
        <p:grpSpPr>
          <a:xfrm>
            <a:off x="6580975" y="2602925"/>
            <a:ext cx="1690265" cy="1383284"/>
            <a:chOff x="7959884" y="4669043"/>
            <a:chExt cx="2253686" cy="1844379"/>
          </a:xfrm>
        </p:grpSpPr>
        <p:sp>
          <p:nvSpPr>
            <p:cNvPr id="6" name="Left-Right Arrow 5"/>
            <p:cNvSpPr/>
            <p:nvPr/>
          </p:nvSpPr>
          <p:spPr>
            <a:xfrm rot="5400000">
              <a:off x="8746963" y="4867114"/>
              <a:ext cx="703061" cy="306920"/>
            </a:xfrm>
            <a:prstGeom prst="leftRightArrow">
              <a:avLst/>
            </a:prstGeom>
            <a:solidFill>
              <a:schemeClr val="accent3"/>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50" name="Group 49"/>
            <p:cNvGrpSpPr/>
            <p:nvPr/>
          </p:nvGrpSpPr>
          <p:grpSpPr>
            <a:xfrm>
              <a:off x="7959884" y="6042184"/>
              <a:ext cx="2253686" cy="471238"/>
              <a:chOff x="7519618" y="6042184"/>
              <a:chExt cx="2253686" cy="471238"/>
            </a:xfrm>
          </p:grpSpPr>
          <p:sp>
            <p:nvSpPr>
              <p:cNvPr id="25" name="Freeform 2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6" name="Freeform 2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7" name="Freeform 2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8" name="Freeform 2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9" name="Freeform 2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32" name="Rounded Rectangle 31"/>
            <p:cNvSpPr>
              <a:spLocks noChangeAspect="1"/>
            </p:cNvSpPr>
            <p:nvPr/>
          </p:nvSpPr>
          <p:spPr>
            <a:xfrm>
              <a:off x="8023974"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extBox 32"/>
            <p:cNvSpPr txBox="1"/>
            <p:nvPr/>
          </p:nvSpPr>
          <p:spPr>
            <a:xfrm>
              <a:off x="8129063" y="5479584"/>
              <a:ext cx="697405" cy="427205"/>
            </a:xfrm>
            <a:prstGeom prst="rect">
              <a:avLst/>
            </a:prstGeom>
            <a:noFill/>
          </p:spPr>
          <p:txBody>
            <a:bodyPr wrap="none" lIns="0" tIns="0" rIns="0" bIns="0" rtlCol="0" anchor="ctr">
              <a:noAutofit/>
            </a:bodyPr>
            <a:lstStyle/>
            <a:p>
              <a:pPr>
                <a:lnSpc>
                  <a:spcPct val="90000"/>
                </a:lnSpc>
              </a:pPr>
              <a:r>
                <a:rPr lang="en-US" sz="900" dirty="0">
                  <a:latin typeface="Arial"/>
                  <a:cs typeface="Arial"/>
                </a:rPr>
                <a:t>WebLogic</a:t>
              </a:r>
            </a:p>
          </p:txBody>
        </p:sp>
        <p:sp>
          <p:nvSpPr>
            <p:cNvPr id="34" name="Rounded Rectangle 33"/>
            <p:cNvSpPr>
              <a:spLocks noChangeAspect="1"/>
            </p:cNvSpPr>
            <p:nvPr/>
          </p:nvSpPr>
          <p:spPr>
            <a:xfrm>
              <a:off x="9206287"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5" name="TextBox 34"/>
            <p:cNvSpPr txBox="1"/>
            <p:nvPr/>
          </p:nvSpPr>
          <p:spPr>
            <a:xfrm>
              <a:off x="9311376" y="547958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grpSp>
        <p:nvGrpSpPr>
          <p:cNvPr id="39" name="Group 38"/>
          <p:cNvGrpSpPr/>
          <p:nvPr/>
        </p:nvGrpSpPr>
        <p:grpSpPr>
          <a:xfrm>
            <a:off x="6333098" y="1513649"/>
            <a:ext cx="2287563" cy="428207"/>
            <a:chOff x="8069648" y="2911876"/>
            <a:chExt cx="3050084" cy="570942"/>
          </a:xfrm>
        </p:grpSpPr>
        <p:sp>
          <p:nvSpPr>
            <p:cNvPr id="41" name="Rounded Rectangle 40"/>
            <p:cNvSpPr>
              <a:spLocks noChangeAspect="1"/>
            </p:cNvSpPr>
            <p:nvPr/>
          </p:nvSpPr>
          <p:spPr>
            <a:xfrm>
              <a:off x="8069648" y="2933180"/>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0" numCol="1" spcCol="0" rtlCol="0" fromWordArt="0" anchor="b" anchorCtr="0" forceAA="0" compatLnSpc="1">
              <a:prstTxWarp prst="textNoShape">
                <a:avLst/>
              </a:prstTxWarp>
              <a:noAutofit/>
            </a:bodyPr>
            <a:lstStyle/>
            <a:p>
              <a:pPr algn="ctr">
                <a:lnSpc>
                  <a:spcPct val="90000"/>
                </a:lnSpc>
              </a:pPr>
              <a:r>
                <a:rPr lang="en-US" sz="900" dirty="0">
                  <a:solidFill>
                    <a:schemeClr val="bg1">
                      <a:lumMod val="50000"/>
                    </a:schemeClr>
                  </a:solidFill>
                </a:rPr>
                <a:t>Blockchain</a:t>
              </a: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1656" y="2938742"/>
              <a:ext cx="408315" cy="390646"/>
            </a:xfrm>
            <a:prstGeom prst="rect">
              <a:avLst/>
            </a:prstGeom>
          </p:spPr>
        </p:pic>
        <p:grpSp>
          <p:nvGrpSpPr>
            <p:cNvPr id="44" name="Group 43"/>
            <p:cNvGrpSpPr/>
            <p:nvPr/>
          </p:nvGrpSpPr>
          <p:grpSpPr>
            <a:xfrm>
              <a:off x="10207402" y="2911876"/>
              <a:ext cx="912330" cy="544957"/>
              <a:chOff x="9153302" y="2924576"/>
              <a:chExt cx="912330" cy="544957"/>
            </a:xfrm>
          </p:grpSpPr>
          <p:sp>
            <p:nvSpPr>
              <p:cNvPr id="48" name="Rounded Rectangle 47"/>
              <p:cNvSpPr>
                <a:spLocks noChangeAspect="1"/>
              </p:cNvSpPr>
              <p:nvPr/>
            </p:nvSpPr>
            <p:spPr>
              <a:xfrm>
                <a:off x="9153302" y="292457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239" y="3031320"/>
                <a:ext cx="704342" cy="393954"/>
              </a:xfrm>
              <a:prstGeom prst="rect">
                <a:avLst/>
              </a:prstGeom>
            </p:spPr>
          </p:pic>
        </p:grpSp>
        <p:grpSp>
          <p:nvGrpSpPr>
            <p:cNvPr id="45" name="Group 44"/>
            <p:cNvGrpSpPr/>
            <p:nvPr/>
          </p:nvGrpSpPr>
          <p:grpSpPr>
            <a:xfrm>
              <a:off x="9127523" y="2937861"/>
              <a:ext cx="912330" cy="544957"/>
              <a:chOff x="8195054" y="667984"/>
              <a:chExt cx="1138992" cy="680346"/>
            </a:xfrm>
          </p:grpSpPr>
          <p:sp>
            <p:nvSpPr>
              <p:cNvPr id="46" name="Rounded Rectangle 45"/>
              <p:cNvSpPr>
                <a:spLocks noChangeAspect="1"/>
              </p:cNvSpPr>
              <p:nvPr/>
            </p:nvSpPr>
            <p:spPr>
              <a:xfrm>
                <a:off x="8195054" y="667984"/>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7" name="Shape 20" descr="fn-cropped.png">
                <a:extLst>
                  <a:ext uri="{FF2B5EF4-FFF2-40B4-BE49-F238E27FC236}">
                    <a16:creationId xmlns:a16="http://schemas.microsoft.com/office/drawing/2014/main" id="{B04BB67B-DAD0-2644-A062-F16D4F57403E}"/>
                  </a:ext>
                </a:extLst>
              </p:cNvPr>
              <p:cNvPicPr preferRelativeResize="0">
                <a:picLocks noChangeAspect="1"/>
              </p:cNvPicPr>
              <p:nvPr/>
            </p:nvPicPr>
            <p:blipFill>
              <a:blip r:embed="rId7">
                <a:alphaModFix/>
              </a:blip>
              <a:stretch>
                <a:fillRect/>
              </a:stretch>
            </p:blipFill>
            <p:spPr>
              <a:xfrm>
                <a:off x="8236238" y="782766"/>
                <a:ext cx="1058337" cy="439881"/>
              </a:xfrm>
              <a:prstGeom prst="rect">
                <a:avLst/>
              </a:prstGeom>
              <a:noFill/>
              <a:ln>
                <a:noFill/>
              </a:ln>
            </p:spPr>
          </p:pic>
        </p:grpSp>
      </p:grpSp>
      <p:grpSp>
        <p:nvGrpSpPr>
          <p:cNvPr id="51" name="Group 50"/>
          <p:cNvGrpSpPr>
            <a:grpSpLocks noChangeAspect="1"/>
          </p:cNvGrpSpPr>
          <p:nvPr/>
        </p:nvGrpSpPr>
        <p:grpSpPr>
          <a:xfrm>
            <a:off x="6667927" y="2048728"/>
            <a:ext cx="1754558" cy="395021"/>
            <a:chOff x="7855683" y="4755615"/>
            <a:chExt cx="3249180" cy="731520"/>
          </a:xfrm>
        </p:grpSpPr>
        <p:pic>
          <p:nvPicPr>
            <p:cNvPr id="52" name="Picture 51"/>
            <p:cNvPicPr>
              <a:picLocks noChangeAspect="1"/>
            </p:cNvPicPr>
            <p:nvPr/>
          </p:nvPicPr>
          <p:blipFill>
            <a:blip r:embed="rId8"/>
            <a:stretch>
              <a:fillRect/>
            </a:stretch>
          </p:blipFill>
          <p:spPr>
            <a:xfrm>
              <a:off x="9878044" y="4976594"/>
              <a:ext cx="1226819" cy="289560"/>
            </a:xfrm>
            <a:prstGeom prst="rect">
              <a:avLst/>
            </a:prstGeom>
          </p:spPr>
        </p:pic>
        <p:pic>
          <p:nvPicPr>
            <p:cNvPr id="53" name="Picture 5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p:spPr>
        </p:pic>
        <p:pic>
          <p:nvPicPr>
            <p:cNvPr id="54" name="Picture 53"/>
            <p:cNvPicPr preferRelativeResize="0">
              <a:picLocks noChangeAspect="1"/>
            </p:cNvPicPr>
            <p:nvPr/>
          </p:nvPicPr>
          <p:blipFill>
            <a:blip r:embed="rId10"/>
            <a:stretch>
              <a:fillRect/>
            </a:stretch>
          </p:blipFill>
          <p:spPr>
            <a:xfrm>
              <a:off x="7855683" y="4812765"/>
              <a:ext cx="617220" cy="617220"/>
            </a:xfrm>
            <a:prstGeom prst="rect">
              <a:avLst/>
            </a:prstGeom>
          </p:spPr>
        </p:pic>
      </p:grpSp>
    </p:spTree>
    <p:extLst>
      <p:ext uri="{BB962C8B-B14F-4D97-AF65-F5344CB8AC3E}">
        <p14:creationId xmlns:p14="http://schemas.microsoft.com/office/powerpoint/2010/main" val="104897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6794502" y="1613929"/>
            <a:ext cx="1828800" cy="342900"/>
            <a:chOff x="7969250" y="3778250"/>
            <a:chExt cx="2438400" cy="457200"/>
          </a:xfrm>
        </p:grpSpPr>
        <p:pic>
          <p:nvPicPr>
            <p:cNvPr id="66" name="Picture 65"/>
            <p:cNvPicPr>
              <a:picLocks noChangeAspect="1"/>
            </p:cNvPicPr>
            <p:nvPr/>
          </p:nvPicPr>
          <p:blipFill>
            <a:blip r:embed="rId2"/>
            <a:stretch>
              <a:fillRect/>
            </a:stretch>
          </p:blipFill>
          <p:spPr>
            <a:xfrm>
              <a:off x="7969250" y="3778250"/>
              <a:ext cx="457200" cy="457200"/>
            </a:xfrm>
            <a:prstGeom prst="rect">
              <a:avLst/>
            </a:prstGeom>
            <a:solidFill>
              <a:srgbClr val="DDDEDE"/>
            </a:solidFill>
          </p:spPr>
        </p:pic>
        <p:pic>
          <p:nvPicPr>
            <p:cNvPr id="67" name="Picture 66"/>
            <p:cNvPicPr>
              <a:picLocks noChangeAspect="1"/>
            </p:cNvPicPr>
            <p:nvPr/>
          </p:nvPicPr>
          <p:blipFill>
            <a:blip r:embed="rId2"/>
            <a:stretch>
              <a:fillRect/>
            </a:stretch>
          </p:blipFill>
          <p:spPr>
            <a:xfrm>
              <a:off x="8629650" y="3778250"/>
              <a:ext cx="457200" cy="457200"/>
            </a:xfrm>
            <a:prstGeom prst="rect">
              <a:avLst/>
            </a:prstGeom>
            <a:solidFill>
              <a:srgbClr val="DDDEDE"/>
            </a:solidFill>
          </p:spPr>
        </p:pic>
        <p:pic>
          <p:nvPicPr>
            <p:cNvPr id="68" name="Picture 67"/>
            <p:cNvPicPr>
              <a:picLocks noChangeAspect="1"/>
            </p:cNvPicPr>
            <p:nvPr/>
          </p:nvPicPr>
          <p:blipFill>
            <a:blip r:embed="rId2"/>
            <a:stretch>
              <a:fillRect/>
            </a:stretch>
          </p:blipFill>
          <p:spPr>
            <a:xfrm>
              <a:off x="9277350" y="3778250"/>
              <a:ext cx="457200" cy="457200"/>
            </a:xfrm>
            <a:prstGeom prst="rect">
              <a:avLst/>
            </a:prstGeom>
            <a:solidFill>
              <a:srgbClr val="DDDEDE"/>
            </a:solidFill>
          </p:spPr>
        </p:pic>
        <p:pic>
          <p:nvPicPr>
            <p:cNvPr id="69" name="Picture 68"/>
            <p:cNvPicPr>
              <a:picLocks noChangeAspect="1"/>
            </p:cNvPicPr>
            <p:nvPr/>
          </p:nvPicPr>
          <p:blipFill>
            <a:blip r:embed="rId2"/>
            <a:stretch>
              <a:fillRect/>
            </a:stretch>
          </p:blipFill>
          <p:spPr>
            <a:xfrm>
              <a:off x="9950450" y="3778250"/>
              <a:ext cx="457200" cy="457200"/>
            </a:xfrm>
            <a:prstGeom prst="rect">
              <a:avLst/>
            </a:prstGeom>
            <a:solidFill>
              <a:srgbClr val="DDDEDE"/>
            </a:solidFill>
          </p:spPr>
        </p:pic>
      </p:grpSp>
      <p:sp>
        <p:nvSpPr>
          <p:cNvPr id="2" name="Title 1"/>
          <p:cNvSpPr>
            <a:spLocks noGrp="1"/>
          </p:cNvSpPr>
          <p:nvPr>
            <p:ph type="title"/>
          </p:nvPr>
        </p:nvSpPr>
        <p:spPr/>
        <p:txBody>
          <a:bodyPr>
            <a:noAutofit/>
          </a:bodyPr>
          <a:lstStyle/>
          <a:p>
            <a:r>
              <a:rPr lang="en-US" sz="3200" dirty="0"/>
              <a:t>Oracle Enterprise Java Strategy</a:t>
            </a:r>
            <a:endParaRPr lang="en-US" sz="2800" dirty="0"/>
          </a:p>
        </p:txBody>
      </p:sp>
      <p:sp>
        <p:nvSpPr>
          <p:cNvPr id="3" name="Text Placeholder 2"/>
          <p:cNvSpPr>
            <a:spLocks noGrp="1"/>
          </p:cNvSpPr>
          <p:nvPr>
            <p:ph idx="1"/>
          </p:nvPr>
        </p:nvSpPr>
        <p:spPr/>
        <p:txBody>
          <a:bodyPr>
            <a:noAutofit/>
          </a:bodyPr>
          <a:lstStyle/>
          <a:p>
            <a:pPr marL="0" indent="0" fontAlgn="auto">
              <a:spcAft>
                <a:spcPts val="450"/>
              </a:spcAft>
              <a:buClr>
                <a:srgbClr val="58595B">
                  <a:lumMod val="60000"/>
                  <a:lumOff val="40000"/>
                </a:srgbClr>
              </a:buClr>
              <a:buNone/>
            </a:pPr>
            <a:r>
              <a:rPr lang="en-US" sz="2000" dirty="0">
                <a:solidFill>
                  <a:srgbClr val="C00000"/>
                </a:solidFill>
              </a:rPr>
              <a:t>Evolve Products to Meet Customer Demand</a:t>
            </a:r>
          </a:p>
          <a:p>
            <a:pPr fontAlgn="auto">
              <a:spcAft>
                <a:spcPts val="450"/>
              </a:spcAft>
              <a:buClr>
                <a:srgbClr val="58595B">
                  <a:lumMod val="60000"/>
                  <a:lumOff val="40000"/>
                </a:srgbClr>
              </a:buClr>
            </a:pPr>
            <a:r>
              <a:rPr lang="en-US" sz="1800" dirty="0">
                <a:solidFill>
                  <a:srgbClr val="58595B"/>
                </a:solidFill>
              </a:rPr>
              <a:t>Migrate to Kubernetes on premise</a:t>
            </a:r>
          </a:p>
          <a:p>
            <a:pPr marL="342695" lvl="2">
              <a:spcBef>
                <a:spcPts val="0"/>
              </a:spcBef>
              <a:spcAft>
                <a:spcPts val="450"/>
              </a:spcAft>
              <a:buClr>
                <a:srgbClr val="58595B">
                  <a:lumMod val="60000"/>
                  <a:lumOff val="40000"/>
                </a:srgbClr>
              </a:buClr>
            </a:pPr>
            <a:r>
              <a:rPr lang="en-US" sz="1500" dirty="0">
                <a:solidFill>
                  <a:srgbClr val="58595B"/>
                </a:solidFill>
              </a:rPr>
              <a:t>Tools for migration and management</a:t>
            </a:r>
          </a:p>
          <a:p>
            <a:pPr marL="342695" lvl="2">
              <a:spcBef>
                <a:spcPts val="0"/>
              </a:spcBef>
              <a:spcAft>
                <a:spcPts val="450"/>
              </a:spcAft>
              <a:buClr>
                <a:srgbClr val="58595B">
                  <a:lumMod val="60000"/>
                  <a:lumOff val="40000"/>
                </a:srgbClr>
              </a:buClr>
            </a:pPr>
            <a:r>
              <a:rPr lang="en-US" sz="1500" dirty="0">
                <a:solidFill>
                  <a:srgbClr val="58595B"/>
                </a:solidFill>
              </a:rPr>
              <a:t>Support existing and new applications</a:t>
            </a:r>
          </a:p>
          <a:p>
            <a:pPr fontAlgn="auto">
              <a:spcAft>
                <a:spcPts val="450"/>
              </a:spcAft>
              <a:buClr>
                <a:srgbClr val="58595B">
                  <a:lumMod val="60000"/>
                  <a:lumOff val="40000"/>
                </a:srgbClr>
              </a:buClr>
            </a:pPr>
            <a:r>
              <a:rPr lang="en-US" sz="1800" dirty="0">
                <a:solidFill>
                  <a:srgbClr val="58595B"/>
                </a:solidFill>
              </a:rPr>
              <a:t>Migrate to Kubernetes on Oracle Cloud</a:t>
            </a:r>
          </a:p>
          <a:p>
            <a:pPr marL="342695" lvl="2">
              <a:spcBef>
                <a:spcPts val="0"/>
              </a:spcBef>
              <a:spcAft>
                <a:spcPts val="450"/>
              </a:spcAft>
              <a:buClr>
                <a:srgbClr val="58595B">
                  <a:lumMod val="60000"/>
                  <a:lumOff val="40000"/>
                </a:srgbClr>
              </a:buClr>
            </a:pPr>
            <a:r>
              <a:rPr lang="en-US" sz="1500" dirty="0">
                <a:solidFill>
                  <a:srgbClr val="58595B"/>
                </a:solidFill>
              </a:rPr>
              <a:t>Leverage management tools on OCI</a:t>
            </a:r>
          </a:p>
          <a:p>
            <a:pPr marL="342695" lvl="2">
              <a:spcBef>
                <a:spcPts val="0"/>
              </a:spcBef>
              <a:spcAft>
                <a:spcPts val="450"/>
              </a:spcAft>
              <a:buClr>
                <a:srgbClr val="58595B">
                  <a:lumMod val="60000"/>
                  <a:lumOff val="40000"/>
                </a:srgbClr>
              </a:buClr>
            </a:pPr>
            <a:r>
              <a:rPr lang="en-US" sz="1500" dirty="0">
                <a:solidFill>
                  <a:srgbClr val="58595B"/>
                </a:solidFill>
              </a:rPr>
              <a:t>Availability, security, scaling, low-cost</a:t>
            </a:r>
          </a:p>
          <a:p>
            <a:pPr>
              <a:spcAft>
                <a:spcPts val="450"/>
              </a:spcAft>
              <a:buClr>
                <a:srgbClr val="58595B">
                  <a:lumMod val="60000"/>
                  <a:lumOff val="40000"/>
                </a:srgbClr>
              </a:buClr>
            </a:pPr>
            <a:r>
              <a:rPr lang="en-US" sz="1800" dirty="0">
                <a:solidFill>
                  <a:srgbClr val="58595B"/>
                </a:solidFill>
              </a:rPr>
              <a:t>Integrate with Microservices</a:t>
            </a:r>
          </a:p>
          <a:p>
            <a:pPr marL="342695" lvl="2">
              <a:spcBef>
                <a:spcPts val="0"/>
              </a:spcBef>
              <a:spcAft>
                <a:spcPts val="450"/>
              </a:spcAft>
              <a:buClr>
                <a:srgbClr val="58595B">
                  <a:lumMod val="60000"/>
                  <a:lumOff val="40000"/>
                </a:srgbClr>
              </a:buClr>
            </a:pPr>
            <a:r>
              <a:rPr lang="en-US" sz="1500" dirty="0">
                <a:solidFill>
                  <a:srgbClr val="58595B"/>
                </a:solidFill>
              </a:rPr>
              <a:t>Flexibility for developers </a:t>
            </a:r>
          </a:p>
          <a:p>
            <a:pPr marL="342695" lvl="2">
              <a:spcBef>
                <a:spcPts val="0"/>
              </a:spcBef>
              <a:spcAft>
                <a:spcPts val="450"/>
              </a:spcAft>
              <a:buClr>
                <a:srgbClr val="58595B">
                  <a:lumMod val="60000"/>
                  <a:lumOff val="40000"/>
                </a:srgbClr>
              </a:buClr>
            </a:pPr>
            <a:r>
              <a:rPr lang="en-US" sz="1500" dirty="0">
                <a:solidFill>
                  <a:srgbClr val="58595B"/>
                </a:solidFill>
              </a:rPr>
              <a:t>Evolve and manage applications</a:t>
            </a:r>
          </a:p>
        </p:txBody>
      </p:sp>
      <p:grpSp>
        <p:nvGrpSpPr>
          <p:cNvPr id="4" name="Group 3"/>
          <p:cNvGrpSpPr/>
          <p:nvPr/>
        </p:nvGrpSpPr>
        <p:grpSpPr>
          <a:xfrm>
            <a:off x="4177628" y="3581754"/>
            <a:ext cx="1690265" cy="353429"/>
            <a:chOff x="7519618" y="6042184"/>
            <a:chExt cx="2253686" cy="471238"/>
          </a:xfrm>
        </p:grpSpPr>
        <p:sp>
          <p:nvSpPr>
            <p:cNvPr id="5" name="Freeform 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6" name="Freeform 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7" name="Freeform 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8" name="Freeform 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9" name="Freeform 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grpSp>
        <p:nvGrpSpPr>
          <p:cNvPr id="82" name="Group 81"/>
          <p:cNvGrpSpPr/>
          <p:nvPr/>
        </p:nvGrpSpPr>
        <p:grpSpPr>
          <a:xfrm>
            <a:off x="4295550" y="3159800"/>
            <a:ext cx="1415075" cy="320405"/>
            <a:chOff x="5450110" y="4886912"/>
            <a:chExt cx="2096408" cy="427206"/>
          </a:xfrm>
        </p:grpSpPr>
        <p:sp>
          <p:nvSpPr>
            <p:cNvPr id="10" name="Rounded Rectangle 9"/>
            <p:cNvSpPr>
              <a:spLocks noChangeAspect="1"/>
            </p:cNvSpPr>
            <p:nvPr/>
          </p:nvSpPr>
          <p:spPr>
            <a:xfrm>
              <a:off x="5450110"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1" name="TextBox 10"/>
            <p:cNvSpPr txBox="1"/>
            <p:nvPr/>
          </p:nvSpPr>
          <p:spPr>
            <a:xfrm>
              <a:off x="5555199" y="488691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2" name="Rounded Rectangle 11"/>
            <p:cNvSpPr>
              <a:spLocks noChangeAspect="1"/>
            </p:cNvSpPr>
            <p:nvPr/>
          </p:nvSpPr>
          <p:spPr>
            <a:xfrm>
              <a:off x="6632423"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TextBox 12"/>
            <p:cNvSpPr txBox="1"/>
            <p:nvPr/>
          </p:nvSpPr>
          <p:spPr>
            <a:xfrm>
              <a:off x="6737512" y="4886912"/>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sp>
        <p:nvSpPr>
          <p:cNvPr id="27" name="Rounded Rectangle 26"/>
          <p:cNvSpPr/>
          <p:nvPr/>
        </p:nvSpPr>
        <p:spPr bwMode="gray">
          <a:xfrm>
            <a:off x="3973515" y="3025216"/>
            <a:ext cx="2032001" cy="990600"/>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28" name="Rectangle 27"/>
          <p:cNvSpPr/>
          <p:nvPr/>
        </p:nvSpPr>
        <p:spPr>
          <a:xfrm>
            <a:off x="4238349" y="4018218"/>
            <a:ext cx="1502334" cy="230832"/>
          </a:xfrm>
          <a:prstGeom prst="rect">
            <a:avLst/>
          </a:prstGeom>
        </p:spPr>
        <p:txBody>
          <a:bodyPr wrap="none">
            <a:spAutoFit/>
          </a:bodyPr>
          <a:lstStyle/>
          <a:p>
            <a:pPr algn="ctr">
              <a:buClr>
                <a:srgbClr val="58595B">
                  <a:lumMod val="60000"/>
                  <a:lumOff val="40000"/>
                </a:srgbClr>
              </a:buClr>
            </a:pPr>
            <a:r>
              <a:rPr lang="en-US" sz="900" dirty="0">
                <a:solidFill>
                  <a:srgbClr val="58595B"/>
                </a:solidFill>
                <a:latin typeface="Oracle Sans Bold"/>
                <a:cs typeface="Oracle Sans Bold"/>
              </a:rPr>
              <a:t>Physical &amp; VMs On Premise</a:t>
            </a:r>
          </a:p>
        </p:txBody>
      </p:sp>
      <p:sp>
        <p:nvSpPr>
          <p:cNvPr id="29" name="Rounded Rectangle 28"/>
          <p:cNvSpPr/>
          <p:nvPr/>
        </p:nvSpPr>
        <p:spPr bwMode="gray">
          <a:xfrm>
            <a:off x="6691312" y="2656919"/>
            <a:ext cx="2305050" cy="1371601"/>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34" name="Content Placeholder 2"/>
          <p:cNvSpPr txBox="1">
            <a:spLocks/>
          </p:cNvSpPr>
          <p:nvPr/>
        </p:nvSpPr>
        <p:spPr>
          <a:xfrm>
            <a:off x="6866507" y="4053565"/>
            <a:ext cx="1869505" cy="23057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Kubernetes</a:t>
            </a:r>
            <a:r>
              <a:rPr lang="en-US" sz="1350" dirty="0">
                <a:solidFill>
                  <a:srgbClr val="58595B"/>
                </a:solidFill>
              </a:rPr>
              <a:t> on Premise</a:t>
            </a: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sp>
        <p:nvSpPr>
          <p:cNvPr id="60" name="Oval 59"/>
          <p:cNvSpPr>
            <a:spLocks noChangeAspect="1"/>
          </p:cNvSpPr>
          <p:nvPr/>
        </p:nvSpPr>
        <p:spPr>
          <a:xfrm>
            <a:off x="7376475" y="850331"/>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62" name="Group 61"/>
          <p:cNvGrpSpPr>
            <a:grpSpLocks noChangeAspect="1"/>
          </p:cNvGrpSpPr>
          <p:nvPr/>
        </p:nvGrpSpPr>
        <p:grpSpPr>
          <a:xfrm>
            <a:off x="6864902" y="1578601"/>
            <a:ext cx="1802182" cy="395021"/>
            <a:chOff x="7855683" y="4755615"/>
            <a:chExt cx="3337374" cy="731520"/>
          </a:xfrm>
          <a:solidFill>
            <a:schemeClr val="bg1">
              <a:alpha val="77000"/>
            </a:schemeClr>
          </a:solidFill>
        </p:grpSpPr>
        <p:pic>
          <p:nvPicPr>
            <p:cNvPr id="63" name="Picture 62"/>
            <p:cNvPicPr>
              <a:picLocks noChangeAspect="1"/>
            </p:cNvPicPr>
            <p:nvPr/>
          </p:nvPicPr>
          <p:blipFill>
            <a:blip r:embed="rId3"/>
            <a:stretch>
              <a:fillRect/>
            </a:stretch>
          </p:blipFill>
          <p:spPr>
            <a:xfrm>
              <a:off x="9966237" y="4976595"/>
              <a:ext cx="1226820" cy="289560"/>
            </a:xfrm>
            <a:prstGeom prst="rect">
              <a:avLst/>
            </a:prstGeom>
            <a:noFill/>
          </p:spPr>
        </p:pic>
        <p:pic>
          <p:nvPicPr>
            <p:cNvPr id="64" name="Picture 6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noFill/>
          </p:spPr>
        </p:pic>
        <p:pic>
          <p:nvPicPr>
            <p:cNvPr id="65" name="Picture 64"/>
            <p:cNvPicPr preferRelativeResize="0">
              <a:picLocks noChangeAspect="1"/>
            </p:cNvPicPr>
            <p:nvPr/>
          </p:nvPicPr>
          <p:blipFill>
            <a:blip r:embed="rId5"/>
            <a:stretch>
              <a:fillRect/>
            </a:stretch>
          </p:blipFill>
          <p:spPr>
            <a:xfrm>
              <a:off x="7855683" y="4812765"/>
              <a:ext cx="617220" cy="617220"/>
            </a:xfrm>
            <a:prstGeom prst="rect">
              <a:avLst/>
            </a:prstGeom>
            <a:noFill/>
          </p:spPr>
        </p:pic>
      </p:grpSp>
      <p:sp>
        <p:nvSpPr>
          <p:cNvPr id="73" name="Freeform 1"/>
          <p:cNvSpPr>
            <a:spLocks noChangeAspect="1" noChangeArrowheads="1"/>
          </p:cNvSpPr>
          <p:nvPr/>
        </p:nvSpPr>
        <p:spPr bwMode="auto">
          <a:xfrm>
            <a:off x="6436942" y="555526"/>
            <a:ext cx="2702914" cy="1597670"/>
          </a:xfrm>
          <a:custGeom>
            <a:avLst/>
            <a:gdLst>
              <a:gd name="T0" fmla="*/ 12062 w 22906"/>
              <a:gd name="T1" fmla="*/ 14093 h 14094"/>
              <a:gd name="T2" fmla="*/ 12062 w 22906"/>
              <a:gd name="T3" fmla="*/ 14093 h 14094"/>
              <a:gd name="T4" fmla="*/ 5406 w 22906"/>
              <a:gd name="T5" fmla="*/ 14093 h 14094"/>
              <a:gd name="T6" fmla="*/ 1031 w 22906"/>
              <a:gd name="T7" fmla="*/ 11312 h 14094"/>
              <a:gd name="T8" fmla="*/ 1844 w 22906"/>
              <a:gd name="T9" fmla="*/ 5313 h 14094"/>
              <a:gd name="T10" fmla="*/ 5406 w 22906"/>
              <a:gd name="T11" fmla="*/ 3719 h 14094"/>
              <a:gd name="T12" fmla="*/ 5594 w 22906"/>
              <a:gd name="T13" fmla="*/ 3594 h 14094"/>
              <a:gd name="T14" fmla="*/ 9375 w 22906"/>
              <a:gd name="T15" fmla="*/ 313 h 14094"/>
              <a:gd name="T16" fmla="*/ 14249 w 22906"/>
              <a:gd name="T17" fmla="*/ 2938 h 14094"/>
              <a:gd name="T18" fmla="*/ 14468 w 22906"/>
              <a:gd name="T19" fmla="*/ 3063 h 14094"/>
              <a:gd name="T20" fmla="*/ 18593 w 22906"/>
              <a:gd name="T21" fmla="*/ 5188 h 14094"/>
              <a:gd name="T22" fmla="*/ 18843 w 22906"/>
              <a:gd name="T23" fmla="*/ 5313 h 14094"/>
              <a:gd name="T24" fmla="*/ 22687 w 22906"/>
              <a:gd name="T25" fmla="*/ 8749 h 14094"/>
              <a:gd name="T26" fmla="*/ 21687 w 22906"/>
              <a:gd name="T27" fmla="*/ 12718 h 14094"/>
              <a:gd name="T28" fmla="*/ 19124 w 22906"/>
              <a:gd name="T29" fmla="*/ 14062 h 14094"/>
              <a:gd name="T30" fmla="*/ 18655 w 22906"/>
              <a:gd name="T31" fmla="*/ 14093 h 14094"/>
              <a:gd name="T32" fmla="*/ 12062 w 22906"/>
              <a:gd name="T33" fmla="*/ 14093 h 1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06" h="14094">
                <a:moveTo>
                  <a:pt x="12062" y="14093"/>
                </a:moveTo>
                <a:lnTo>
                  <a:pt x="12062" y="14093"/>
                </a:lnTo>
                <a:cubicBezTo>
                  <a:pt x="9844" y="14093"/>
                  <a:pt x="7625" y="14093"/>
                  <a:pt x="5406" y="14093"/>
                </a:cubicBezTo>
                <a:cubicBezTo>
                  <a:pt x="3438" y="14062"/>
                  <a:pt x="1969" y="13124"/>
                  <a:pt x="1031" y="11312"/>
                </a:cubicBezTo>
                <a:cubicBezTo>
                  <a:pt x="0" y="9374"/>
                  <a:pt x="406" y="6844"/>
                  <a:pt x="1844" y="5313"/>
                </a:cubicBezTo>
                <a:cubicBezTo>
                  <a:pt x="2844" y="4250"/>
                  <a:pt x="4000" y="3719"/>
                  <a:pt x="5406" y="3719"/>
                </a:cubicBezTo>
                <a:cubicBezTo>
                  <a:pt x="5500" y="3719"/>
                  <a:pt x="5531" y="3688"/>
                  <a:pt x="5594" y="3594"/>
                </a:cubicBezTo>
                <a:cubicBezTo>
                  <a:pt x="6250" y="1750"/>
                  <a:pt x="7531" y="657"/>
                  <a:pt x="9375" y="313"/>
                </a:cubicBezTo>
                <a:cubicBezTo>
                  <a:pt x="11344" y="0"/>
                  <a:pt x="13343" y="1063"/>
                  <a:pt x="14249" y="2938"/>
                </a:cubicBezTo>
                <a:cubicBezTo>
                  <a:pt x="14312" y="3032"/>
                  <a:pt x="14374" y="3063"/>
                  <a:pt x="14468" y="3063"/>
                </a:cubicBezTo>
                <a:cubicBezTo>
                  <a:pt x="16187" y="3032"/>
                  <a:pt x="17593" y="3719"/>
                  <a:pt x="18593" y="5188"/>
                </a:cubicBezTo>
                <a:cubicBezTo>
                  <a:pt x="18655" y="5282"/>
                  <a:pt x="18718" y="5313"/>
                  <a:pt x="18843" y="5313"/>
                </a:cubicBezTo>
                <a:cubicBezTo>
                  <a:pt x="20718" y="5313"/>
                  <a:pt x="22374" y="6782"/>
                  <a:pt x="22687" y="8749"/>
                </a:cubicBezTo>
                <a:cubicBezTo>
                  <a:pt x="22905" y="10218"/>
                  <a:pt x="22624" y="11593"/>
                  <a:pt x="21687" y="12718"/>
                </a:cubicBezTo>
                <a:cubicBezTo>
                  <a:pt x="21030" y="13531"/>
                  <a:pt x="20155" y="13968"/>
                  <a:pt x="19124" y="14062"/>
                </a:cubicBezTo>
                <a:cubicBezTo>
                  <a:pt x="18999" y="14093"/>
                  <a:pt x="18812" y="14093"/>
                  <a:pt x="18655" y="14093"/>
                </a:cubicBezTo>
                <a:cubicBezTo>
                  <a:pt x="16437" y="14093"/>
                  <a:pt x="14249" y="14093"/>
                  <a:pt x="12062" y="14093"/>
                </a:cubicBezTo>
              </a:path>
            </a:pathLst>
          </a:custGeom>
          <a:noFill/>
          <a:ln w="31750" cap="flat" cmpd="sng">
            <a:solidFill>
              <a:schemeClr val="accent1"/>
            </a:solidFill>
            <a:round/>
            <a:headEnd/>
            <a:tailEnd/>
          </a:ln>
          <a:effectLst>
            <a:outerShdw blurRad="63500" dist="38099" dir="2700000" algn="ctr" rotWithShape="0">
              <a:schemeClr val="bg1">
                <a:lumMod val="50000"/>
                <a:alpha val="43000"/>
              </a:schemeClr>
            </a:outerShdw>
          </a:effectLst>
          <a:extLst>
            <a:ext uri="{909E8E84-426E-40dd-AFC4-6F175D3DCCD1}">
              <a14:hiddenFill xmlns="" xmlns:a14="http://schemas.microsoft.com/office/drawing/2010/main">
                <a:solidFill>
                  <a:srgbClr val="FFFFFF"/>
                </a:solidFill>
              </a14:hiddenFill>
            </a:ext>
          </a:extLst>
        </p:spPr>
        <p:txBody>
          <a:bodyPr wrap="none" anchor="ctr"/>
          <a:lstStyle/>
          <a:p>
            <a:pPr fontAlgn="auto">
              <a:spcBef>
                <a:spcPts val="0"/>
              </a:spcBef>
              <a:spcAft>
                <a:spcPts val="0"/>
              </a:spcAft>
            </a:pPr>
            <a:endParaRPr lang="en-US" sz="900" dirty="0">
              <a:solidFill>
                <a:srgbClr val="FFFFFF"/>
              </a:solidFill>
              <a:latin typeface="Calibri" charset="0"/>
              <a:ea typeface="ＭＳ Ｐゴシック" charset="0"/>
              <a:cs typeface=""/>
            </a:endParaRPr>
          </a:p>
        </p:txBody>
      </p:sp>
      <p:sp>
        <p:nvSpPr>
          <p:cNvPr id="74" name="Up Arrow 73"/>
          <p:cNvSpPr>
            <a:spLocks/>
          </p:cNvSpPr>
          <p:nvPr/>
        </p:nvSpPr>
        <p:spPr bwMode="gray">
          <a:xfrm rot="5400000">
            <a:off x="6266150" y="3068736"/>
            <a:ext cx="161264" cy="480632"/>
          </a:xfrm>
          <a:prstGeom prst="up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5" name="Right Arrow 74"/>
          <p:cNvSpPr/>
          <p:nvPr/>
        </p:nvSpPr>
        <p:spPr bwMode="gray">
          <a:xfrm rot="19246105">
            <a:off x="5478658" y="2270903"/>
            <a:ext cx="1074972" cy="152930"/>
          </a:xfrm>
          <a:prstGeom prst="right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6" name="Content Placeholder 2"/>
          <p:cNvSpPr txBox="1">
            <a:spLocks/>
          </p:cNvSpPr>
          <p:nvPr/>
        </p:nvSpPr>
        <p:spPr>
          <a:xfrm>
            <a:off x="5726684" y="2673350"/>
            <a:ext cx="1076702" cy="34169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Migrate</a:t>
            </a:r>
          </a:p>
        </p:txBody>
      </p:sp>
      <p:sp>
        <p:nvSpPr>
          <p:cNvPr id="77" name="Content Placeholder 2"/>
          <p:cNvSpPr txBox="1">
            <a:spLocks/>
          </p:cNvSpPr>
          <p:nvPr/>
        </p:nvSpPr>
        <p:spPr>
          <a:xfrm>
            <a:off x="6538913" y="2186665"/>
            <a:ext cx="2641599" cy="21625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Oracle Cloud and Other Clouds</a:t>
            </a: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grpSp>
        <p:nvGrpSpPr>
          <p:cNvPr id="16" name="Group 15"/>
          <p:cNvGrpSpPr/>
          <p:nvPr/>
        </p:nvGrpSpPr>
        <p:grpSpPr>
          <a:xfrm>
            <a:off x="6962101" y="3594454"/>
            <a:ext cx="1690265" cy="353429"/>
            <a:chOff x="7519618" y="6042184"/>
            <a:chExt cx="2253686" cy="471238"/>
          </a:xfrm>
        </p:grpSpPr>
        <p:sp>
          <p:nvSpPr>
            <p:cNvPr id="21" name="Freeform 20"/>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2" name="Freeform 21"/>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3" name="Freeform 22"/>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4" name="Freeform 23"/>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5" name="Freeform 24"/>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26" name="Oval 25"/>
          <p:cNvSpPr>
            <a:spLocks noChangeAspect="1"/>
          </p:cNvSpPr>
          <p:nvPr/>
        </p:nvSpPr>
        <p:spPr>
          <a:xfrm>
            <a:off x="7481250" y="2806133"/>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30" name="Group 29"/>
          <p:cNvGrpSpPr>
            <a:grpSpLocks noChangeAspect="1"/>
          </p:cNvGrpSpPr>
          <p:nvPr/>
        </p:nvGrpSpPr>
        <p:grpSpPr>
          <a:xfrm>
            <a:off x="6969677" y="3534402"/>
            <a:ext cx="1802182" cy="395021"/>
            <a:chOff x="7855683" y="4755615"/>
            <a:chExt cx="3337374" cy="731520"/>
          </a:xfrm>
          <a:solidFill>
            <a:schemeClr val="bg1">
              <a:alpha val="77000"/>
            </a:schemeClr>
          </a:solidFill>
        </p:grpSpPr>
        <p:pic>
          <p:nvPicPr>
            <p:cNvPr id="31" name="Picture 30"/>
            <p:cNvPicPr>
              <a:picLocks noChangeAspect="1"/>
            </p:cNvPicPr>
            <p:nvPr/>
          </p:nvPicPr>
          <p:blipFill>
            <a:blip r:embed="rId3"/>
            <a:stretch>
              <a:fillRect/>
            </a:stretch>
          </p:blipFill>
          <p:spPr>
            <a:xfrm>
              <a:off x="9966237" y="4976595"/>
              <a:ext cx="1226820" cy="289560"/>
            </a:xfrm>
            <a:prstGeom prst="rect">
              <a:avLst/>
            </a:prstGeom>
            <a:grpFill/>
          </p:spPr>
        </p:pic>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grpFill/>
          </p:spPr>
        </p:pic>
        <p:pic>
          <p:nvPicPr>
            <p:cNvPr id="33" name="Picture 32"/>
            <p:cNvPicPr preferRelativeResize="0">
              <a:picLocks noChangeAspect="1"/>
            </p:cNvPicPr>
            <p:nvPr/>
          </p:nvPicPr>
          <p:blipFill>
            <a:blip r:embed="rId5"/>
            <a:stretch>
              <a:fillRect/>
            </a:stretch>
          </p:blipFill>
          <p:spPr>
            <a:xfrm>
              <a:off x="7855683" y="4812765"/>
              <a:ext cx="617220" cy="617220"/>
            </a:xfrm>
            <a:prstGeom prst="rect">
              <a:avLst/>
            </a:prstGeom>
            <a:grpFill/>
          </p:spPr>
        </p:pic>
      </p:grpSp>
      <p:grpSp>
        <p:nvGrpSpPr>
          <p:cNvPr id="83" name="Group 82"/>
          <p:cNvGrpSpPr/>
          <p:nvPr/>
        </p:nvGrpSpPr>
        <p:grpSpPr>
          <a:xfrm>
            <a:off x="6857770" y="3172500"/>
            <a:ext cx="1962290" cy="320405"/>
            <a:chOff x="8819842" y="4903846"/>
            <a:chExt cx="2907095" cy="427206"/>
          </a:xfrm>
        </p:grpSpPr>
        <p:sp>
          <p:nvSpPr>
            <p:cNvPr id="17" name="Rounded Rectangle 16"/>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8" name="TextBox 17"/>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9" name="Rounded Rectangle 18"/>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0" name="TextBox 19"/>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79" name="Rounded Rectangle 78"/>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85" name="Picture 84">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146269" y="3230828"/>
            <a:ext cx="733694" cy="221242"/>
          </a:xfrm>
          <a:prstGeom prst="rect">
            <a:avLst/>
          </a:prstGeom>
          <a:solidFill>
            <a:schemeClr val="bg1">
              <a:alpha val="0"/>
            </a:schemeClr>
          </a:solidFill>
          <a:ln>
            <a:noFill/>
          </a:ln>
        </p:spPr>
      </p:pic>
      <p:grpSp>
        <p:nvGrpSpPr>
          <p:cNvPr id="87" name="Group 86"/>
          <p:cNvGrpSpPr/>
          <p:nvPr/>
        </p:nvGrpSpPr>
        <p:grpSpPr>
          <a:xfrm>
            <a:off x="6772043" y="1210350"/>
            <a:ext cx="1962290" cy="320405"/>
            <a:chOff x="8819842" y="4903846"/>
            <a:chExt cx="2907095" cy="427206"/>
          </a:xfrm>
        </p:grpSpPr>
        <p:sp>
          <p:nvSpPr>
            <p:cNvPr id="88" name="Rounded Rectangle 87"/>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9" name="TextBox 88"/>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90" name="Rounded Rectangle 89"/>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1" name="TextBox 90"/>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92" name="Rounded Rectangle 91"/>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93" name="Picture 92">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060546" y="1268678"/>
            <a:ext cx="733694" cy="221242"/>
          </a:xfrm>
          <a:prstGeom prst="rect">
            <a:avLst/>
          </a:prstGeom>
          <a:solidFill>
            <a:schemeClr val="bg1">
              <a:alpha val="0"/>
            </a:schemeClr>
          </a:solidFill>
          <a:ln>
            <a:noFill/>
          </a:ln>
        </p:spPr>
      </p:pic>
    </p:spTree>
    <p:extLst>
      <p:ext uri="{BB962C8B-B14F-4D97-AF65-F5344CB8AC3E}">
        <p14:creationId xmlns:p14="http://schemas.microsoft.com/office/powerpoint/2010/main" val="15066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WebLogic on Kubernetes - Building Blocks</a:t>
            </a:r>
          </a:p>
        </p:txBody>
      </p:sp>
      <p:sp>
        <p:nvSpPr>
          <p:cNvPr id="3" name="Text Placeholder 2"/>
          <p:cNvSpPr>
            <a:spLocks noGrp="1"/>
          </p:cNvSpPr>
          <p:nvPr>
            <p:ph idx="1"/>
          </p:nvPr>
        </p:nvSpPr>
        <p:spPr>
          <a:xfrm>
            <a:off x="107504" y="987574"/>
            <a:ext cx="8229600" cy="3260785"/>
          </a:xfrm>
        </p:spPr>
        <p:txBody>
          <a:bodyPr/>
          <a:lstStyle/>
          <a:p>
            <a:r>
              <a:rPr lang="en-US" dirty="0"/>
              <a:t>Docker and CRI-O certification</a:t>
            </a:r>
          </a:p>
          <a:p>
            <a:pPr lvl="2"/>
            <a:r>
              <a:rPr lang="en-US" dirty="0">
                <a:hlinkClick r:id="rId2"/>
              </a:rPr>
              <a:t>Docker images</a:t>
            </a:r>
            <a:r>
              <a:rPr lang="en-US" dirty="0"/>
              <a:t>, </a:t>
            </a:r>
            <a:r>
              <a:rPr lang="en-US" dirty="0">
                <a:hlinkClick r:id="rId3"/>
              </a:rPr>
              <a:t>Dockerfiles</a:t>
            </a:r>
            <a:r>
              <a:rPr lang="en-US" dirty="0"/>
              <a:t>, </a:t>
            </a:r>
            <a:r>
              <a:rPr lang="en-US" dirty="0">
                <a:hlinkClick r:id="rId4"/>
              </a:rPr>
              <a:t>examples</a:t>
            </a:r>
            <a:endParaRPr lang="en-US" dirty="0"/>
          </a:p>
          <a:p>
            <a:r>
              <a:rPr lang="en-US" dirty="0"/>
              <a:t>WebLogic Kubernetes certification</a:t>
            </a:r>
          </a:p>
          <a:p>
            <a:pPr lvl="2"/>
            <a:r>
              <a:rPr lang="en-US" dirty="0">
                <a:hlinkClick r:id="rId5"/>
              </a:rPr>
              <a:t>How-to</a:t>
            </a:r>
            <a:r>
              <a:rPr lang="en-US" dirty="0"/>
              <a:t>, best practices</a:t>
            </a:r>
          </a:p>
          <a:p>
            <a:r>
              <a:rPr lang="en-US" dirty="0"/>
              <a:t>Value add integration </a:t>
            </a:r>
          </a:p>
          <a:p>
            <a:pPr lvl="2"/>
            <a:r>
              <a:rPr lang="en-US" dirty="0"/>
              <a:t>Management: </a:t>
            </a:r>
            <a:r>
              <a:rPr lang="en-US" dirty="0">
                <a:hlinkClick r:id="rId6"/>
              </a:rPr>
              <a:t>Operator</a:t>
            </a:r>
            <a:r>
              <a:rPr lang="en-US" dirty="0"/>
              <a:t> </a:t>
            </a:r>
          </a:p>
          <a:p>
            <a:pPr lvl="2"/>
            <a:r>
              <a:rPr lang="en-US" dirty="0"/>
              <a:t>Monitoring: </a:t>
            </a:r>
            <a:r>
              <a:rPr lang="en-US" dirty="0">
                <a:hlinkClick r:id="rId7"/>
              </a:rPr>
              <a:t>Exporter</a:t>
            </a:r>
            <a:r>
              <a:rPr lang="en-US" dirty="0"/>
              <a:t> for Prometheus</a:t>
            </a:r>
          </a:p>
          <a:p>
            <a:pPr lvl="2"/>
            <a:r>
              <a:rPr lang="en-US" dirty="0"/>
              <a:t>Migration:  </a:t>
            </a:r>
            <a:r>
              <a:rPr lang="en-US" dirty="0">
                <a:hlinkClick r:id="rId8"/>
              </a:rPr>
              <a:t>Deploy tooling </a:t>
            </a:r>
            <a:endParaRPr lang="en-US" dirty="0"/>
          </a:p>
          <a:p>
            <a:pPr lvl="2"/>
            <a:r>
              <a:rPr lang="en-US" dirty="0"/>
              <a:t>Logging: </a:t>
            </a:r>
            <a:r>
              <a:rPr lang="en-US" dirty="0">
                <a:hlinkClick r:id="rId9"/>
              </a:rPr>
              <a:t>Exporter for Elastic Stack</a:t>
            </a:r>
            <a:endParaRPr lang="en-US" dirty="0"/>
          </a:p>
          <a:p>
            <a:pPr lvl="2"/>
            <a:r>
              <a:rPr lang="en-US" dirty="0"/>
              <a:t>Image Creation: </a:t>
            </a:r>
            <a:r>
              <a:rPr lang="en-US" dirty="0">
                <a:hlinkClick r:id="rId10"/>
              </a:rPr>
              <a:t>WebLogic Image Tool</a:t>
            </a:r>
            <a:endParaRPr lang="en-US" dirty="0"/>
          </a:p>
        </p:txBody>
      </p:sp>
      <p:sp>
        <p:nvSpPr>
          <p:cNvPr id="14" name="Rounded Rectangle 13"/>
          <p:cNvSpPr/>
          <p:nvPr/>
        </p:nvSpPr>
        <p:spPr bwMode="gray">
          <a:xfrm>
            <a:off x="4903822" y="1747037"/>
            <a:ext cx="4011930" cy="1348890"/>
          </a:xfrm>
          <a:prstGeom prst="roundRect">
            <a:avLst/>
          </a:prstGeom>
          <a:noFill/>
          <a:ln w="38100" cmpd="sng">
            <a:solidFill>
              <a:srgbClr val="0099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74518" y="3198636"/>
            <a:ext cx="2537700" cy="1128251"/>
          </a:xfrm>
          <a:prstGeom prst="rect">
            <a:avLst/>
          </a:prstGeom>
        </p:spPr>
      </p:pic>
      <p:sp>
        <p:nvSpPr>
          <p:cNvPr id="26" name="Rounded Rectangle 25"/>
          <p:cNvSpPr>
            <a:spLocks noChangeAspect="1"/>
          </p:cNvSpPr>
          <p:nvPr/>
        </p:nvSpPr>
        <p:spPr>
          <a:xfrm>
            <a:off x="5470335"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7" name="TextBox 26"/>
          <p:cNvSpPr txBox="1"/>
          <p:nvPr/>
        </p:nvSpPr>
        <p:spPr>
          <a:xfrm>
            <a:off x="5612207" y="1871792"/>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WebLogic</a:t>
            </a:r>
          </a:p>
        </p:txBody>
      </p:sp>
      <p:sp>
        <p:nvSpPr>
          <p:cNvPr id="28" name="Rounded Rectangle 27"/>
          <p:cNvSpPr>
            <a:spLocks noChangeAspect="1"/>
          </p:cNvSpPr>
          <p:nvPr/>
        </p:nvSpPr>
        <p:spPr>
          <a:xfrm>
            <a:off x="7066507"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9" name="TextBox 28"/>
          <p:cNvSpPr txBox="1"/>
          <p:nvPr/>
        </p:nvSpPr>
        <p:spPr>
          <a:xfrm>
            <a:off x="7208381" y="1871791"/>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Coherence</a:t>
            </a:r>
          </a:p>
        </p:txBody>
      </p:sp>
      <p:pic>
        <p:nvPicPr>
          <p:cNvPr id="30" name="Picture 29"/>
          <p:cNvPicPr>
            <a:picLocks noChangeAspect="1"/>
          </p:cNvPicPr>
          <p:nvPr/>
        </p:nvPicPr>
        <p:blipFill>
          <a:blip r:embed="rId12"/>
          <a:stretch>
            <a:fillRect/>
          </a:stretch>
        </p:blipFill>
        <p:spPr>
          <a:xfrm>
            <a:off x="7435027" y="2591760"/>
            <a:ext cx="920115" cy="217170"/>
          </a:xfrm>
          <a:prstGeom prst="rect">
            <a:avLst/>
          </a:prstGeom>
        </p:spPr>
      </p:pic>
      <p:pic>
        <p:nvPicPr>
          <p:cNvPr id="31" name="Picture 3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21914" y="2426025"/>
            <a:ext cx="548641" cy="548640"/>
          </a:xfrm>
          <a:prstGeom prst="rect">
            <a:avLst/>
          </a:prstGeom>
        </p:spPr>
      </p:pic>
      <p:pic>
        <p:nvPicPr>
          <p:cNvPr id="32" name="Picture 31"/>
          <p:cNvPicPr preferRelativeResize="0">
            <a:picLocks noChangeAspect="1"/>
          </p:cNvPicPr>
          <p:nvPr/>
        </p:nvPicPr>
        <p:blipFill>
          <a:blip r:embed="rId14"/>
          <a:stretch>
            <a:fillRect/>
          </a:stretch>
        </p:blipFill>
        <p:spPr>
          <a:xfrm>
            <a:off x="5852112" y="2468888"/>
            <a:ext cx="462915" cy="462915"/>
          </a:xfrm>
          <a:prstGeom prst="rect">
            <a:avLst/>
          </a:prstGeom>
        </p:spPr>
      </p:pic>
      <p:sp>
        <p:nvSpPr>
          <p:cNvPr id="70" name="Oval 69"/>
          <p:cNvSpPr>
            <a:spLocks noChangeAspect="1"/>
          </p:cNvSpPr>
          <p:nvPr/>
        </p:nvSpPr>
        <p:spPr>
          <a:xfrm>
            <a:off x="6372200" y="901785"/>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pic>
        <p:nvPicPr>
          <p:cNvPr id="71" name="Picture 70"/>
          <p:cNvPicPr>
            <a:picLocks noChangeAspect="1"/>
          </p:cNvPicPr>
          <p:nvPr/>
        </p:nvPicPr>
        <p:blipFill>
          <a:blip r:embed="rId15"/>
          <a:stretch>
            <a:fillRect/>
          </a:stretch>
        </p:blipFill>
        <p:spPr>
          <a:xfrm>
            <a:off x="8006071" y="1043936"/>
            <a:ext cx="545903" cy="541735"/>
          </a:xfrm>
          <a:prstGeom prst="rect">
            <a:avLst/>
          </a:prstGeom>
        </p:spPr>
      </p:pic>
      <p:pic>
        <p:nvPicPr>
          <p:cNvPr id="72" name="Picture 71"/>
          <p:cNvPicPr>
            <a:picLocks noChangeAspect="1"/>
          </p:cNvPicPr>
          <p:nvPr/>
        </p:nvPicPr>
        <p:blipFill>
          <a:blip r:embed="rId16"/>
          <a:stretch>
            <a:fillRect/>
          </a:stretch>
        </p:blipFill>
        <p:spPr>
          <a:xfrm>
            <a:off x="5466077" y="1011701"/>
            <a:ext cx="581978" cy="581978"/>
          </a:xfrm>
          <a:prstGeom prst="rect">
            <a:avLst/>
          </a:prstGeom>
        </p:spPr>
      </p:pic>
    </p:spTree>
    <p:extLst>
      <p:ext uri="{BB962C8B-B14F-4D97-AF65-F5344CB8AC3E}">
        <p14:creationId xmlns:p14="http://schemas.microsoft.com/office/powerpoint/2010/main" val="1979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1"/>
            <a:ext cx="8890892" cy="555525"/>
          </a:xfrm>
        </p:spPr>
        <p:txBody>
          <a:bodyPr/>
          <a:lstStyle/>
          <a:p>
            <a:r>
              <a:rPr lang="en-US" sz="2800" dirty="0"/>
              <a:t>WebLogic Domain in Kubernetes- Domain Custom Resource</a:t>
            </a:r>
          </a:p>
        </p:txBody>
      </p:sp>
      <p:sp>
        <p:nvSpPr>
          <p:cNvPr id="5" name="Content Placeholder 4">
            <a:extLst>
              <a:ext uri="{FF2B5EF4-FFF2-40B4-BE49-F238E27FC236}">
                <a16:creationId xmlns:a16="http://schemas.microsoft.com/office/drawing/2014/main" id="{0C54BD41-2A22-4681-982E-A6AA1CFFA602}"/>
              </a:ext>
            </a:extLst>
          </p:cNvPr>
          <p:cNvSpPr>
            <a:spLocks noGrp="1"/>
          </p:cNvSpPr>
          <p:nvPr>
            <p:ph idx="1"/>
          </p:nvPr>
        </p:nvSpPr>
        <p:spPr>
          <a:xfrm>
            <a:off x="179511" y="1005783"/>
            <a:ext cx="5432103" cy="3260785"/>
          </a:xfrm>
        </p:spPr>
        <p:txBody>
          <a:bodyPr/>
          <a:lstStyle/>
          <a:p>
            <a:r>
              <a:rPr lang="en-GB" sz="1800" dirty="0"/>
              <a:t>We create a Kubernetes Resource Object</a:t>
            </a:r>
            <a:br>
              <a:rPr lang="en-GB" sz="1800" dirty="0"/>
            </a:br>
            <a:r>
              <a:rPr lang="en-GB" sz="1800" dirty="0"/>
              <a:t>for the WebLogic domain. </a:t>
            </a:r>
          </a:p>
          <a:p>
            <a:r>
              <a:rPr lang="en-GB" sz="1800" dirty="0"/>
              <a:t>This is a data structure representation of  </a:t>
            </a:r>
            <a:br>
              <a:rPr lang="en-GB" sz="1800" dirty="0"/>
            </a:br>
            <a:r>
              <a:rPr lang="en-GB" sz="1800" dirty="0"/>
              <a:t>the WebLogic domain in Kubernetes. </a:t>
            </a:r>
          </a:p>
          <a:p>
            <a:r>
              <a:rPr lang="en-GB" sz="1800" dirty="0"/>
              <a:t>Domain Custom Resource allows you to </a:t>
            </a:r>
            <a:br>
              <a:rPr lang="en-GB" sz="1800" dirty="0"/>
            </a:br>
            <a:r>
              <a:rPr lang="en-GB" sz="1800" dirty="0"/>
              <a:t>declare or specify the desired state of the </a:t>
            </a:r>
            <a:br>
              <a:rPr lang="en-GB" sz="1800" dirty="0"/>
            </a:br>
            <a:r>
              <a:rPr lang="en-GB" sz="1800" dirty="0"/>
              <a:t>resource.  </a:t>
            </a:r>
          </a:p>
          <a:p>
            <a:r>
              <a:rPr lang="en-GB" sz="1800" dirty="0"/>
              <a:t>Allows the Kubernetes API server to begin </a:t>
            </a:r>
            <a:br>
              <a:rPr lang="en-GB" sz="1800" dirty="0"/>
            </a:br>
            <a:r>
              <a:rPr lang="en-GB" sz="1800" dirty="0"/>
              <a:t>serving the custom resource object.</a:t>
            </a:r>
          </a:p>
          <a:p>
            <a:r>
              <a:rPr lang="en-GB" sz="1800" dirty="0"/>
              <a:t>The WebLogic Kubernetes Operator is a controller that is always looking at the Domain Custom Resource and tries to match the actual state to this desired state.</a:t>
            </a:r>
          </a:p>
        </p:txBody>
      </p:sp>
      <p:sp>
        <p:nvSpPr>
          <p:cNvPr id="7" name="Can 6"/>
          <p:cNvSpPr/>
          <p:nvPr/>
        </p:nvSpPr>
        <p:spPr bwMode="gray">
          <a:xfrm>
            <a:off x="4682694" y="791405"/>
            <a:ext cx="4464496" cy="3004481"/>
          </a:xfrm>
          <a:prstGeom prst="can">
            <a:avLst>
              <a:gd name="adj" fmla="val 11925"/>
            </a:avLst>
          </a:prstGeom>
          <a:solidFill>
            <a:schemeClr val="accent2">
              <a:lumMod val="60000"/>
              <a:lumOff val="40000"/>
            </a:schemeClr>
          </a:solidFill>
          <a:ln w="15875"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lnSpc>
                <a:spcPct val="90000"/>
              </a:lnSpc>
            </a:pPr>
            <a:endParaRPr lang="en-US" sz="900" dirty="0">
              <a:solidFill>
                <a:schemeClr val="tx1">
                  <a:lumMod val="50000"/>
                </a:schemeClr>
              </a:solidFill>
            </a:endParaRPr>
          </a:p>
        </p:txBody>
      </p:sp>
      <p:sp>
        <p:nvSpPr>
          <p:cNvPr id="13" name="TextBox 12"/>
          <p:cNvSpPr txBox="1"/>
          <p:nvPr/>
        </p:nvSpPr>
        <p:spPr>
          <a:xfrm>
            <a:off x="4847832" y="1329529"/>
            <a:ext cx="4203729" cy="2322341"/>
          </a:xfrm>
          <a:prstGeom prst="rect">
            <a:avLst/>
          </a:prstGeom>
          <a:noFill/>
        </p:spPr>
        <p:txBody>
          <a:bodyPr wrap="square" lIns="0" tIns="0" rIns="0" bIns="0" rtlCol="0">
            <a:noAutofit/>
          </a:bodyPr>
          <a:lstStyle/>
          <a:p>
            <a:pPr>
              <a:lnSpc>
                <a:spcPct val="90000"/>
              </a:lnSpc>
            </a:pPr>
            <a:r>
              <a:rPr lang="en-US" dirty="0"/>
              <a:t>Meta Data</a:t>
            </a:r>
            <a:r>
              <a:rPr lang="en-US" b="0" dirty="0"/>
              <a:t>: Name of Resource, Namespace, Labels, </a:t>
            </a:r>
            <a:r>
              <a:rPr lang="mr-IN" b="0" dirty="0"/>
              <a:t>…</a:t>
            </a:r>
            <a:endParaRPr lang="en-US" b="0" dirty="0"/>
          </a:p>
          <a:p>
            <a:pPr>
              <a:lnSpc>
                <a:spcPct val="90000"/>
              </a:lnSpc>
            </a:pPr>
            <a:endParaRPr lang="en-US" b="0" dirty="0"/>
          </a:p>
          <a:p>
            <a:pPr>
              <a:lnSpc>
                <a:spcPct val="90000"/>
              </a:lnSpc>
            </a:pPr>
            <a:r>
              <a:rPr lang="en-US" dirty="0"/>
              <a:t>Admin Server</a:t>
            </a:r>
            <a:r>
              <a:rPr lang="en-US" b="0" dirty="0"/>
              <a:t>:  Node Ports to expose, Volumes, </a:t>
            </a:r>
            <a:r>
              <a:rPr lang="mr-IN" b="0" dirty="0"/>
              <a:t>…</a:t>
            </a:r>
            <a:endParaRPr lang="en-US" b="0" dirty="0"/>
          </a:p>
          <a:p>
            <a:pPr>
              <a:lnSpc>
                <a:spcPct val="90000"/>
              </a:lnSpc>
            </a:pPr>
            <a:endParaRPr lang="en-US" b="0" dirty="0"/>
          </a:p>
          <a:p>
            <a:pPr>
              <a:lnSpc>
                <a:spcPct val="90000"/>
              </a:lnSpc>
            </a:pPr>
            <a:r>
              <a:rPr lang="en-US" dirty="0"/>
              <a:t>Cluster</a:t>
            </a:r>
            <a:r>
              <a:rPr lang="en-US" b="0" dirty="0"/>
              <a:t>: Number of Replicas (Managed Servers), </a:t>
            </a:r>
            <a:r>
              <a:rPr lang="mr-IN" b="0" dirty="0"/>
              <a:t>…</a:t>
            </a:r>
            <a:endParaRPr lang="en-US" b="0" dirty="0"/>
          </a:p>
          <a:p>
            <a:pPr>
              <a:lnSpc>
                <a:spcPct val="90000"/>
              </a:lnSpc>
            </a:pPr>
            <a:endParaRPr lang="en-US" b="0" dirty="0"/>
          </a:p>
          <a:p>
            <a:pPr>
              <a:lnSpc>
                <a:spcPct val="90000"/>
              </a:lnSpc>
            </a:pPr>
            <a:r>
              <a:rPr lang="en-US" dirty="0"/>
              <a:t>Domain</a:t>
            </a:r>
            <a:r>
              <a:rPr lang="en-US" b="0" dirty="0"/>
              <a:t>: Image to base the Domain containers, Domain in PV or in Image, K8S secrets, Logs to pod</a:t>
            </a:r>
          </a:p>
          <a:p>
            <a:pPr>
              <a:lnSpc>
                <a:spcPct val="90000"/>
              </a:lnSpc>
            </a:pPr>
            <a:endParaRPr lang="en-US" b="0" dirty="0"/>
          </a:p>
          <a:p>
            <a:pPr>
              <a:lnSpc>
                <a:spcPct val="90000"/>
              </a:lnSpc>
            </a:pPr>
            <a:r>
              <a:rPr lang="en-US" dirty="0"/>
              <a:t>Managed Servers</a:t>
            </a:r>
            <a:r>
              <a:rPr lang="en-US" b="0" dirty="0"/>
              <a:t>: non-clustered MS</a:t>
            </a:r>
          </a:p>
          <a:p>
            <a:pPr>
              <a:lnSpc>
                <a:spcPct val="90000"/>
              </a:lnSpc>
            </a:pPr>
            <a:endParaRPr lang="en-US" b="0" dirty="0"/>
          </a:p>
          <a:p>
            <a:pPr>
              <a:lnSpc>
                <a:spcPct val="90000"/>
              </a:lnSpc>
            </a:pPr>
            <a:r>
              <a:rPr lang="en-US" dirty="0"/>
              <a:t>Server Pod</a:t>
            </a:r>
            <a:r>
              <a:rPr lang="en-US" b="0" dirty="0"/>
              <a:t>: Java Options, Start Policy (Lifecycle control)</a:t>
            </a:r>
          </a:p>
          <a:p>
            <a:pPr>
              <a:lnSpc>
                <a:spcPct val="90000"/>
              </a:lnSpc>
            </a:pPr>
            <a:endParaRPr lang="en-US" b="0" dirty="0"/>
          </a:p>
          <a:p>
            <a:pPr>
              <a:lnSpc>
                <a:spcPct val="90000"/>
              </a:lnSpc>
            </a:pPr>
            <a:r>
              <a:rPr lang="en-US" dirty="0"/>
              <a:t>Events</a:t>
            </a:r>
            <a:r>
              <a:rPr lang="en-US" b="0" dirty="0"/>
              <a:t>: </a:t>
            </a:r>
          </a:p>
        </p:txBody>
      </p:sp>
      <p:sp>
        <p:nvSpPr>
          <p:cNvPr id="14" name="TextBox 13"/>
          <p:cNvSpPr txBox="1"/>
          <p:nvPr/>
        </p:nvSpPr>
        <p:spPr>
          <a:xfrm>
            <a:off x="6014854" y="952000"/>
            <a:ext cx="2820629" cy="254410"/>
          </a:xfrm>
          <a:prstGeom prst="rect">
            <a:avLst/>
          </a:prstGeom>
          <a:noFill/>
        </p:spPr>
        <p:txBody>
          <a:bodyPr wrap="square" lIns="0" tIns="0" rIns="0" bIns="0" rtlCol="0">
            <a:noAutofit/>
          </a:bodyPr>
          <a:lstStyle/>
          <a:p>
            <a:pPr>
              <a:lnSpc>
                <a:spcPct val="90000"/>
              </a:lnSpc>
            </a:pPr>
            <a:r>
              <a:rPr lang="en-US" sz="900" dirty="0">
                <a:solidFill>
                  <a:srgbClr val="0070C0"/>
                </a:solidFill>
              </a:rPr>
              <a:t>Domain Custom Resource</a:t>
            </a:r>
          </a:p>
        </p:txBody>
      </p:sp>
      <p:sp>
        <p:nvSpPr>
          <p:cNvPr id="12" name="Text Placeholder 2"/>
          <p:cNvSpPr txBox="1">
            <a:spLocks/>
          </p:cNvSpPr>
          <p:nvPr/>
        </p:nvSpPr>
        <p:spPr>
          <a:xfrm>
            <a:off x="397878" y="1038919"/>
            <a:ext cx="8346073" cy="257474"/>
          </a:xfrm>
          <a:prstGeom prst="rect">
            <a:avLst/>
          </a:prstGeom>
        </p:spPr>
        <p:txBody>
          <a:bodyPr vert="horz" lIns="68580" tIns="34290" rIns="68580" bIns="34290" rtlCol="0">
            <a:noAutofit/>
          </a:bodyPr>
          <a:lstStyle>
            <a:lvl1pPr marL="1588" indent="0" algn="l" defTabSz="914400" rtl="0" eaLnBrk="1" latinLnBrk="0" hangingPunct="1">
              <a:lnSpc>
                <a:spcPct val="90000"/>
              </a:lnSpc>
              <a:spcBef>
                <a:spcPts val="0"/>
              </a:spcBef>
              <a:buFontTx/>
              <a:buNone/>
              <a:defRPr sz="2400" b="1" i="0" kern="1200" baseline="0">
                <a:solidFill>
                  <a:schemeClr val="tx1"/>
                </a:solidFill>
                <a:latin typeface="Oracle Sans Light" panose="020B0403020204020204" pitchFamily="34" charset="0"/>
                <a:ea typeface="+mn-ea"/>
                <a:cs typeface="Oracle Sans Light" panose="020B0403020204020204" pitchFamily="34" charset="0"/>
              </a:defRPr>
            </a:lvl1pPr>
            <a:lvl2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3pPr>
            <a:lvl4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4pPr>
            <a:lvl5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5pPr>
            <a:lvl6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9pPr>
          </a:lstStyle>
          <a:p>
            <a:endParaRPr lang="en-US" sz="1800"/>
          </a:p>
        </p:txBody>
      </p:sp>
    </p:spTree>
    <p:extLst>
      <p:ext uri="{BB962C8B-B14F-4D97-AF65-F5344CB8AC3E}">
        <p14:creationId xmlns:p14="http://schemas.microsoft.com/office/powerpoint/2010/main" val="1603178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sz="3200" dirty="0"/>
              <a:t>Why build the WebLogic Kubernetes Operator?</a:t>
            </a:r>
          </a:p>
        </p:txBody>
      </p:sp>
      <p:sp>
        <p:nvSpPr>
          <p:cNvPr id="173" name="Content Placeholder 6"/>
          <p:cNvSpPr txBox="1">
            <a:spLocks noGrp="1"/>
          </p:cNvSpPr>
          <p:nvPr>
            <p:ph idx="1"/>
          </p:nvPr>
        </p:nvSpPr>
        <p:spPr>
          <a:xfrm>
            <a:off x="457200" y="1233578"/>
            <a:ext cx="4270126" cy="3260785"/>
          </a:xfrm>
        </p:spPr>
        <p:txBody>
          <a:bodyPr/>
          <a:lstStyle/>
          <a:p>
            <a:r>
              <a:rPr lang="en-US" sz="2000" dirty="0"/>
              <a:t>Contains built-in knowledge about how to perform lifecycle operations on a domain</a:t>
            </a:r>
          </a:p>
          <a:p>
            <a:r>
              <a:rPr lang="en-US" sz="2000" dirty="0"/>
              <a:t>Uses Kubernetes APIs to automate lifecycle operations.</a:t>
            </a:r>
          </a:p>
        </p:txBody>
      </p:sp>
      <p:pic>
        <p:nvPicPr>
          <p:cNvPr id="5" name="Picture 4"/>
          <p:cNvPicPr>
            <a:picLocks noChangeAspect="1"/>
          </p:cNvPicPr>
          <p:nvPr/>
        </p:nvPicPr>
        <p:blipFill>
          <a:blip r:embed="rId3"/>
          <a:stretch>
            <a:fillRect/>
          </a:stretch>
        </p:blipFill>
        <p:spPr>
          <a:xfrm>
            <a:off x="4817181" y="2487551"/>
            <a:ext cx="3992308" cy="1036700"/>
          </a:xfrm>
          <a:prstGeom prst="rect">
            <a:avLst/>
          </a:prstGeom>
        </p:spPr>
      </p:pic>
      <p:sp>
        <p:nvSpPr>
          <p:cNvPr id="7" name="Rectangle 6"/>
          <p:cNvSpPr>
            <a:spLocks noChangeAspect="1"/>
          </p:cNvSpPr>
          <p:nvPr/>
        </p:nvSpPr>
        <p:spPr>
          <a:xfrm>
            <a:off x="5166013" y="2725090"/>
            <a:ext cx="493277" cy="529399"/>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1</a:t>
            </a:r>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3519" y="2755729"/>
            <a:ext cx="324454" cy="348212"/>
          </a:xfrm>
          <a:prstGeom prst="rect">
            <a:avLst/>
          </a:prstGeom>
        </p:spPr>
      </p:pic>
      <p:sp>
        <p:nvSpPr>
          <p:cNvPr id="9" name="Rectangle 8"/>
          <p:cNvSpPr>
            <a:spLocks noChangeAspect="1"/>
          </p:cNvSpPr>
          <p:nvPr/>
        </p:nvSpPr>
        <p:spPr>
          <a:xfrm>
            <a:off x="5819282"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10" name="TextBox 9"/>
          <p:cNvSpPr txBox="1"/>
          <p:nvPr/>
        </p:nvSpPr>
        <p:spPr>
          <a:xfrm>
            <a:off x="5300590" y="2859782"/>
            <a:ext cx="208054" cy="104368"/>
          </a:xfrm>
          <a:prstGeom prst="rect">
            <a:avLst/>
          </a:prstGeom>
          <a:noFill/>
        </p:spPr>
        <p:txBody>
          <a:bodyPr wrap="square" lIns="0" tIns="0" rIns="0" bIns="0" rtlCol="0">
            <a:noAutofit/>
          </a:bodyPr>
          <a:lstStyle/>
          <a:p>
            <a:pPr>
              <a:lnSpc>
                <a:spcPct val="90000"/>
              </a:lnSpc>
            </a:pPr>
            <a:r>
              <a:rPr lang="en-US" sz="1050" b="0" dirty="0">
                <a:solidFill>
                  <a:schemeClr val="bg1"/>
                </a:solidFill>
              </a:rPr>
              <a:t>AS</a:t>
            </a:r>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27609" y="2760746"/>
            <a:ext cx="324454" cy="348212"/>
          </a:xfrm>
          <a:prstGeom prst="rect">
            <a:avLst/>
          </a:prstGeom>
        </p:spPr>
      </p:pic>
      <p:sp>
        <p:nvSpPr>
          <p:cNvPr id="12" name="TextBox 11"/>
          <p:cNvSpPr txBox="1"/>
          <p:nvPr/>
        </p:nvSpPr>
        <p:spPr>
          <a:xfrm>
            <a:off x="5978608" y="2859782"/>
            <a:ext cx="247472" cy="190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3" name="Rectangle 12"/>
          <p:cNvSpPr>
            <a:spLocks noChangeAspect="1"/>
          </p:cNvSpPr>
          <p:nvPr/>
        </p:nvSpPr>
        <p:spPr>
          <a:xfrm>
            <a:off x="6345416"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3</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42731" y="2772283"/>
            <a:ext cx="324454" cy="348212"/>
          </a:xfrm>
          <a:prstGeom prst="rect">
            <a:avLst/>
          </a:prstGeom>
        </p:spPr>
      </p:pic>
      <p:sp>
        <p:nvSpPr>
          <p:cNvPr id="15" name="TextBox 14"/>
          <p:cNvSpPr txBox="1"/>
          <p:nvPr/>
        </p:nvSpPr>
        <p:spPr>
          <a:xfrm>
            <a:off x="6516216" y="2859782"/>
            <a:ext cx="273037" cy="146721"/>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6" name="Rectangle 15"/>
          <p:cNvSpPr>
            <a:spLocks noChangeAspect="1"/>
          </p:cNvSpPr>
          <p:nvPr/>
        </p:nvSpPr>
        <p:spPr>
          <a:xfrm>
            <a:off x="6875779" y="2725090"/>
            <a:ext cx="493277" cy="529399"/>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7" name="Rectangle 16"/>
          <p:cNvSpPr>
            <a:spLocks noChangeAspect="1"/>
          </p:cNvSpPr>
          <p:nvPr/>
        </p:nvSpPr>
        <p:spPr>
          <a:xfrm>
            <a:off x="7411956" y="2725089"/>
            <a:ext cx="485460" cy="530466"/>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5</a:t>
            </a:r>
          </a:p>
        </p:txBody>
      </p:sp>
      <p:sp>
        <p:nvSpPr>
          <p:cNvPr id="18" name="Rectangle 17"/>
          <p:cNvSpPr>
            <a:spLocks noChangeAspect="1"/>
          </p:cNvSpPr>
          <p:nvPr/>
        </p:nvSpPr>
        <p:spPr>
          <a:xfrm>
            <a:off x="7939049" y="2726731"/>
            <a:ext cx="494805" cy="527744"/>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6</a:t>
            </a:r>
          </a:p>
        </p:txBody>
      </p:sp>
      <p:sp>
        <p:nvSpPr>
          <p:cNvPr id="20" name="Cube 19"/>
          <p:cNvSpPr/>
          <p:nvPr/>
        </p:nvSpPr>
        <p:spPr>
          <a:xfrm>
            <a:off x="6990126"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1" name="TextBox 20"/>
          <p:cNvSpPr txBox="1"/>
          <p:nvPr/>
        </p:nvSpPr>
        <p:spPr>
          <a:xfrm>
            <a:off x="7008429" y="2859782"/>
            <a:ext cx="218499" cy="89277"/>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3" name="Cube 22"/>
          <p:cNvSpPr/>
          <p:nvPr/>
        </p:nvSpPr>
        <p:spPr>
          <a:xfrm>
            <a:off x="8040707" y="2787774"/>
            <a:ext cx="243492"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4" name="TextBox 23"/>
          <p:cNvSpPr txBox="1"/>
          <p:nvPr/>
        </p:nvSpPr>
        <p:spPr>
          <a:xfrm>
            <a:off x="8040707" y="2859782"/>
            <a:ext cx="217336"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6" name="Cube 25"/>
          <p:cNvSpPr/>
          <p:nvPr/>
        </p:nvSpPr>
        <p:spPr>
          <a:xfrm>
            <a:off x="7534588"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7" name="TextBox 26"/>
          <p:cNvSpPr txBox="1"/>
          <p:nvPr/>
        </p:nvSpPr>
        <p:spPr>
          <a:xfrm>
            <a:off x="7550293" y="2859782"/>
            <a:ext cx="217539"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8" name="Rectangle 27"/>
          <p:cNvSpPr/>
          <p:nvPr/>
        </p:nvSpPr>
        <p:spPr>
          <a:xfrm>
            <a:off x="5747707" y="2581275"/>
            <a:ext cx="2749427" cy="73212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sp>
        <p:nvSpPr>
          <p:cNvPr id="29" name="TextBox 28"/>
          <p:cNvSpPr txBox="1"/>
          <p:nvPr/>
        </p:nvSpPr>
        <p:spPr>
          <a:xfrm>
            <a:off x="5819281" y="2580006"/>
            <a:ext cx="1085026" cy="146721"/>
          </a:xfrm>
          <a:prstGeom prst="rect">
            <a:avLst/>
          </a:prstGeom>
          <a:noFill/>
        </p:spPr>
        <p:txBody>
          <a:bodyPr wrap="square" lIns="0" tIns="0" rIns="0" bIns="0" rtlCol="0">
            <a:noAutofit/>
          </a:bodyPr>
          <a:lstStyle/>
          <a:p>
            <a:pPr>
              <a:lnSpc>
                <a:spcPct val="90000"/>
              </a:lnSpc>
            </a:pPr>
            <a:r>
              <a:rPr lang="en-US" sz="1050" b="0" dirty="0"/>
              <a:t>WLS Cluster</a:t>
            </a:r>
          </a:p>
        </p:txBody>
      </p:sp>
      <p:sp>
        <p:nvSpPr>
          <p:cNvPr id="30" name="TextBox 29"/>
          <p:cNvSpPr txBox="1"/>
          <p:nvPr/>
        </p:nvSpPr>
        <p:spPr>
          <a:xfrm>
            <a:off x="6201967" y="3323730"/>
            <a:ext cx="1302367" cy="144988"/>
          </a:xfrm>
          <a:prstGeom prst="rect">
            <a:avLst/>
          </a:prstGeom>
          <a:noFill/>
        </p:spPr>
        <p:txBody>
          <a:bodyPr wrap="square" lIns="0" tIns="0" rIns="0" bIns="0" rtlCol="0">
            <a:noAutofit/>
          </a:bodyPr>
          <a:lstStyle/>
          <a:p>
            <a:pPr algn="ctr">
              <a:lnSpc>
                <a:spcPct val="90000"/>
              </a:lnSpc>
            </a:pPr>
            <a:r>
              <a:rPr lang="en-US" sz="1050" b="0" err="1"/>
              <a:t>Kubernetes</a:t>
            </a:r>
            <a:r>
              <a:rPr lang="en-US" sz="1050" b="0"/>
              <a:t> Cluster</a:t>
            </a:r>
          </a:p>
        </p:txBody>
      </p:sp>
      <p:sp>
        <p:nvSpPr>
          <p:cNvPr id="31" name="TextBox 30"/>
          <p:cNvSpPr txBox="1"/>
          <p:nvPr/>
        </p:nvSpPr>
        <p:spPr>
          <a:xfrm>
            <a:off x="7128427" y="2059823"/>
            <a:ext cx="1023531" cy="306563"/>
          </a:xfrm>
          <a:prstGeom prst="rect">
            <a:avLst/>
          </a:prstGeom>
          <a:noFill/>
        </p:spPr>
        <p:txBody>
          <a:bodyPr wrap="square" lIns="0" tIns="0" rIns="0" bIns="0" rtlCol="0">
            <a:noAutofit/>
          </a:bodyPr>
          <a:lstStyle/>
          <a:p>
            <a:pPr algn="ctr">
              <a:lnSpc>
                <a:spcPct val="90000"/>
              </a:lnSpc>
            </a:pPr>
            <a:r>
              <a:rPr lang="en-US" sz="1050" b="0" dirty="0"/>
              <a:t>Manage </a:t>
            </a:r>
          </a:p>
          <a:p>
            <a:pPr algn="ctr">
              <a:lnSpc>
                <a:spcPct val="90000"/>
              </a:lnSpc>
            </a:pPr>
            <a:r>
              <a:rPr lang="en-US" sz="1050" b="0" dirty="0"/>
              <a:t>Pods</a:t>
            </a:r>
          </a:p>
        </p:txBody>
      </p:sp>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71002" y="1191682"/>
            <a:ext cx="725563" cy="640001"/>
          </a:xfrm>
          <a:prstGeom prst="rect">
            <a:avLst/>
          </a:prstGeom>
        </p:spPr>
      </p:pic>
      <p:sp>
        <p:nvSpPr>
          <p:cNvPr id="33" name="Rectangle 32"/>
          <p:cNvSpPr>
            <a:spLocks noChangeAspect="1"/>
          </p:cNvSpPr>
          <p:nvPr/>
        </p:nvSpPr>
        <p:spPr>
          <a:xfrm>
            <a:off x="7625019" y="1603752"/>
            <a:ext cx="1074851" cy="260032"/>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pic>
        <p:nvPicPr>
          <p:cNvPr id="34" name="Picture 3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645902" y="1651628"/>
            <a:ext cx="186838" cy="153321"/>
          </a:xfrm>
          <a:prstGeom prst="rect">
            <a:avLst/>
          </a:prstGeom>
        </p:spPr>
      </p:pic>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cxnSp>
        <p:nvCxnSpPr>
          <p:cNvPr id="36" name="Straight Arrow Connector 35"/>
          <p:cNvCxnSpPr/>
          <p:nvPr/>
        </p:nvCxnSpPr>
        <p:spPr>
          <a:xfrm flipH="1">
            <a:off x="7812272" y="1892080"/>
            <a:ext cx="350564" cy="59495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6824297" y="1875568"/>
            <a:ext cx="1352" cy="594935"/>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6280568" y="1620985"/>
            <a:ext cx="999282" cy="242550"/>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a:solidFill>
                  <a:schemeClr val="bg1"/>
                </a:solidFill>
              </a:rPr>
              <a:t>Operator</a:t>
            </a:r>
          </a:p>
        </p:txBody>
      </p:sp>
      <p:cxnSp>
        <p:nvCxnSpPr>
          <p:cNvPr id="39" name="Straight Arrow Connector 38"/>
          <p:cNvCxnSpPr/>
          <p:nvPr/>
        </p:nvCxnSpPr>
        <p:spPr>
          <a:xfrm flipH="1" flipV="1">
            <a:off x="7292253" y="1744086"/>
            <a:ext cx="317196" cy="367"/>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880776" y="2056013"/>
            <a:ext cx="1023531" cy="370314"/>
          </a:xfrm>
          <a:prstGeom prst="rect">
            <a:avLst/>
          </a:prstGeom>
          <a:noFill/>
        </p:spPr>
        <p:txBody>
          <a:bodyPr wrap="square" lIns="0" tIns="0" rIns="0" bIns="0" rtlCol="0">
            <a:noAutofit/>
          </a:bodyPr>
          <a:lstStyle/>
          <a:p>
            <a:pPr algn="ctr">
              <a:lnSpc>
                <a:spcPct val="90000"/>
              </a:lnSpc>
            </a:pPr>
            <a:r>
              <a:rPr lang="en-US" sz="1050" b="0" dirty="0"/>
              <a:t>Orchestrate WebLogic</a:t>
            </a:r>
          </a:p>
        </p:txBody>
      </p:sp>
      <p:sp>
        <p:nvSpPr>
          <p:cNvPr id="44" name="Oval 43"/>
          <p:cNvSpPr/>
          <p:nvPr/>
        </p:nvSpPr>
        <p:spPr bwMode="gray">
          <a:xfrm>
            <a:off x="5677599" y="1409701"/>
            <a:ext cx="2146114" cy="622300"/>
          </a:xfrm>
          <a:prstGeom prst="ellipse">
            <a:avLst/>
          </a:prstGeom>
          <a:noFill/>
          <a:ln w="28575" cmpd="sng">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solidFill>
                <a:schemeClr val="bg1"/>
              </a:solidFill>
            </a:endParaRPr>
          </a:p>
        </p:txBody>
      </p:sp>
      <p:sp>
        <p:nvSpPr>
          <p:cNvPr id="2" name="Rectangle 1"/>
          <p:cNvSpPr/>
          <p:nvPr/>
        </p:nvSpPr>
        <p:spPr>
          <a:xfrm>
            <a:off x="4482913" y="2433251"/>
            <a:ext cx="248786" cy="230832"/>
          </a:xfrm>
          <a:prstGeom prst="rect">
            <a:avLst/>
          </a:prstGeom>
        </p:spPr>
        <p:txBody>
          <a:bodyPr wrap="none">
            <a:spAutoFit/>
          </a:bodyPr>
          <a:lstStyle/>
          <a:p>
            <a:r>
              <a:rPr lang="sk-SK" sz="900" dirty="0"/>
              <a:t>  </a:t>
            </a:r>
            <a:endParaRPr lang="en-US" sz="900" dirty="0"/>
          </a:p>
        </p:txBody>
      </p:sp>
    </p:spTree>
    <p:extLst>
      <p:ext uri="{BB962C8B-B14F-4D97-AF65-F5344CB8AC3E}">
        <p14:creationId xmlns:p14="http://schemas.microsoft.com/office/powerpoint/2010/main" val="151793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 xmlns:p14="http://schemas.microsoft.com/office/powerpoint/2010/main" xmlns:pr="smNativeData" val="SMDATA_13_hAl8XRMAAAAlAAAAZAAAAA0AAAAAAAAAAEgAAAAAAAAASAAAAAAAAAAC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6BAAA0QQAAFtGAAACCgAAEAAAACYAAAAIAAAA/fD///////8="/>
              </a:ext>
            </a:extLst>
          </p:cNvSpPr>
          <p:nvPr>
            <p:ph type="title"/>
          </p:nvPr>
        </p:nvSpPr>
        <p:spPr/>
        <p:txBody>
          <a:bodyPr/>
          <a:lstStyle/>
          <a:p>
            <a:r>
              <a:rPr lang="en-GB" dirty="0"/>
              <a:t>WebLogic Kubernetes Operator</a:t>
            </a:r>
          </a:p>
        </p:txBody>
      </p:sp>
      <p:sp>
        <p:nvSpPr>
          <p:cNvPr id="3" name="Text Placeholder 4"/>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aCQAA0w4AAIgaAABjHgAAEAAAACYAAAAIAAAAffD///////8="/>
              </a:ext>
            </a:extLst>
          </p:cNvSpPr>
          <p:nvPr>
            <p:ph idx="1"/>
          </p:nvPr>
        </p:nvSpPr>
        <p:spPr>
          <a:xfrm>
            <a:off x="423180" y="1713228"/>
            <a:ext cx="2685600" cy="2685600"/>
          </a:xfrm>
        </p:spPr>
        <p:txBody>
          <a:bodyPr/>
          <a:lstStyle/>
          <a:p>
            <a:pPr marL="0" indent="0">
              <a:buNone/>
            </a:pPr>
            <a:r>
              <a:rPr lang="en-GB" sz="2000" dirty="0"/>
              <a:t>Manages lifecycle operations (start, stop, scale, rolling restart, etc.) in Kubernetes</a:t>
            </a:r>
          </a:p>
        </p:txBody>
      </p:sp>
      <p:sp>
        <p:nvSpPr>
          <p:cNvPr id="4" name="Text Placeholder 5"/>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KTkE1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EHwAA0w4AAHIwAABjHgAAEAAAACYAAAAIAAAAffD///////8="/>
              </a:ext>
            </a:extLst>
          </p:cNvSpPr>
          <p:nvPr>
            <p:ph type="body" idx="4294967295"/>
          </p:nvPr>
        </p:nvSpPr>
        <p:spPr>
          <a:xfrm>
            <a:off x="344079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Automate configuration, e.g. clustering, channels/ports, configuration overrides </a:t>
            </a:r>
          </a:p>
        </p:txBody>
      </p:sp>
      <p:sp>
        <p:nvSpPr>
          <p:cNvPr id="5" name="Text Placeholder 6"/>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w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BtNQAA0w4AAFtGAABjHgAAEAAAACYAAAAIAAAAffD///////8="/>
              </a:ext>
            </a:extLst>
          </p:cNvSpPr>
          <p:nvPr>
            <p:ph type="body" idx="4294967295"/>
          </p:nvPr>
        </p:nvSpPr>
        <p:spPr>
          <a:xfrm>
            <a:off x="645840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Supports standard k8s idioms like sidecars, init containers, custom resources</a:t>
            </a:r>
          </a:p>
        </p:txBody>
      </p:sp>
      <p:sp>
        <p:nvSpPr>
          <p:cNvPr id="6" name="Text Placeholder 7"/>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wBAAAYQwAACgJAAABEgAAEAAAACYAAAAIAAAAffD///////8="/>
              </a:ext>
            </a:extLst>
          </p:cNvSpPr>
          <p:nvPr>
            <p:ph type="body" idx="4294967295"/>
          </p:nvPr>
        </p:nvSpPr>
        <p:spPr>
          <a:xfrm>
            <a:off x="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1</a:t>
            </a:r>
          </a:p>
        </p:txBody>
      </p:sp>
      <p:sp>
        <p:nvSpPr>
          <p:cNvPr id="7" name="Text Placeholder 8"/>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iGgAAYQwAABofAAABEgAAEAAAACYAAAAIAAAAffD///////8="/>
              </a:ext>
            </a:extLst>
          </p:cNvSpPr>
          <p:nvPr>
            <p:ph type="body" idx="4294967295"/>
          </p:nvPr>
        </p:nvSpPr>
        <p:spPr>
          <a:xfrm>
            <a:off x="301761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2</a:t>
            </a:r>
          </a:p>
        </p:txBody>
      </p:sp>
      <p:sp>
        <p:nvSpPr>
          <p:cNvPr id="8" name="Text Placeholder 9"/>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G5kUG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UMAAAYQwAAAw1AAABEgAAEAAAACYAAAAIAAAAffD///////8="/>
              </a:ext>
            </a:extLst>
          </p:cNvSpPr>
          <p:nvPr>
            <p:ph type="body" idx="4294967295"/>
          </p:nvPr>
        </p:nvSpPr>
        <p:spPr>
          <a:xfrm>
            <a:off x="603522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3</a:t>
            </a:r>
          </a:p>
        </p:txBody>
      </p:sp>
      <p:sp>
        <p:nvSpPr>
          <p:cNvPr id="10" name="Textbox1"/>
          <p:cNvSpPr txBox="1">
            <a:extLst>
              <a:ext uri="smNativeData">
                <pr:smNativeData xmlns="" xmlns:p14="http://schemas.microsoft.com/office/powerpoint/2010/main" xmlns:pr="smNativeData" val="SMDATA_13_hAl8XRMAAAAlAAAAEgAAAE8B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CsFAAD/fwAA/38AAAAAAAAJAAAABAAAAP/giTEMAAAAEAAAAAAAAAAAAAAAAAAAAAAAAAAeAAAAaAAAAAAAAAAAAAAAAAAAAAAAAAAAAAAAECcAABAnAAAAAAAAAAAAAAAAAAAAAAAAAAAAAAAAAAAAAAAAAAAAABQAAAAAAAAAwMD/AAAAAABkAAAAMgAAAAAAAABkAAAAAAAAAH9/fwAKAAAAHwAAAFQAAADRNQ8F////AQAAAAAAAAAAAAAAAAAAAAAAAAAAAAAAAAAAAAAAAAAAAAAAAH9/fwDg4uEDzMzMAMDA/wB/f38AAAAAAAAAAAAAAAAAAAAAAAAAAAAhAAAAGAAAABQAAACLBwAA9h8AAOs/AAA2IgAAECAAACYAAAAIAAAA//////////8="/>
              </a:ext>
            </a:extLst>
          </p:cNvSpPr>
          <p:nvPr/>
        </p:nvSpPr>
        <p:spPr>
          <a:xfrm>
            <a:off x="251520" y="3896678"/>
            <a:ext cx="8208912" cy="274320"/>
          </a:xfrm>
          <a:prstGeom prst="rect">
            <a:avLst/>
          </a:prstGeom>
          <a:noFill/>
          <a:ln>
            <a:noFill/>
          </a:ln>
          <a:effectLst/>
        </p:spPr>
        <p:txBody>
          <a:bodyPr vert="horz" wrap="square" numCol="1" spcCol="215900" anchor="t"/>
          <a:lstStyle/>
          <a:p>
            <a:pPr>
              <a:defRPr lang="x-none"/>
            </a:pPr>
            <a:r>
              <a:rPr sz="1600" b="0" dirty="0">
                <a:latin typeface="Futura Md" panose="020B0602020204020303" pitchFamily="34" charset="0"/>
              </a:rPr>
              <a:t>Open</a:t>
            </a:r>
            <a:r>
              <a:rPr sz="1600" b="0" dirty="0"/>
              <a:t> source and fully supported </a:t>
            </a:r>
            <a:r>
              <a:rPr lang="x-none" sz="1600" b="0" u="sng" dirty="0">
                <a:solidFill>
                  <a:schemeClr val="hlink"/>
                </a:solidFill>
                <a:hlinkClick r:id="rId2"/>
              </a:rPr>
              <a:t>https://github.com/oracle/weblogic-kubernetes-operator</a:t>
            </a:r>
            <a:r>
              <a:rPr sz="1600" b="0" dirty="0"/>
              <a:t> </a:t>
            </a:r>
          </a:p>
        </p:txBody>
      </p:sp>
    </p:spTree>
    <p:extLst>
      <p:ext uri="{BB962C8B-B14F-4D97-AF65-F5344CB8AC3E}">
        <p14:creationId xmlns:p14="http://schemas.microsoft.com/office/powerpoint/2010/main" val="888394348"/>
      </p:ext>
    </p:extLst>
  </p:cSld>
  <p:clrMapOvr>
    <a:masterClrMapping/>
  </p:clrMapOvr>
  <mc:AlternateContent xmlns:mc="http://schemas.openxmlformats.org/markup-compatibility/2006" xmlns:p14="http://schemas.microsoft.com/office/powerpoint/2010/main">
    <mc:Choice Requires="p14">
      <p:transition p14:dur="250">
        <p:fade/>
        <p:extLst>
          <p:ext uri="smNativeData">
            <pr:smNativeData xmlns="" xmlns:pr="smNativeData" val="hAl8XQAAAAD6AAAAAAAAAAYAAAAAAAAAAAAAAAAAAAAAAAAAAQAAAAAAAAAAAAAAAAAAAAAAAAAAAAAA"/>
          </p:ext>
        </p:extLst>
      </p:transition>
    </mc:Choice>
    <mc:Fallback xmlns="">
      <p:transition>
        <p:fade/>
        <p:extLst>
          <p:ext uri="smNativeData">
            <pr:smNativeData xmlns="" xmlns:pr="smNativeData" xmlns:p14="http://schemas.microsoft.com/office/powerpoint/2010/main" val="hAl8XQAAAAD6AAAAAAAAAAYAAAAAAAAAAAAAAAAAAAAAAAAAAQAAAAAAAAAAAAAAAAAAAAAAAAAAAAAA"/>
          </p:ext>
        </p:extLs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Deploy </a:t>
            </a:r>
            <a:r>
              <a:rPr lang="en-GB" dirty="0" err="1"/>
              <a:t>Weblogic</a:t>
            </a:r>
            <a:r>
              <a:rPr lang="en-GB" dirty="0"/>
              <a:t> in Kubernetes</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18</a:t>
            </a:fld>
            <a:endParaRPr lang="nl-NL" altLang="nl-NL" dirty="0"/>
          </a:p>
        </p:txBody>
      </p:sp>
    </p:spTree>
    <p:extLst>
      <p:ext uri="{BB962C8B-B14F-4D97-AF65-F5344CB8AC3E}">
        <p14:creationId xmlns:p14="http://schemas.microsoft.com/office/powerpoint/2010/main" val="31874858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dirty="0"/>
              <a:t>WebLogic Domain in Kubernetes Operator</a:t>
            </a:r>
          </a:p>
        </p:txBody>
      </p:sp>
      <p:sp>
        <p:nvSpPr>
          <p:cNvPr id="3" name="Content Placeholder 2">
            <a:extLst>
              <a:ext uri="{FF2B5EF4-FFF2-40B4-BE49-F238E27FC236}">
                <a16:creationId xmlns:a16="http://schemas.microsoft.com/office/drawing/2014/main" id="{185408ED-D313-443C-83A2-D99E44A5090A}"/>
              </a:ext>
            </a:extLst>
          </p:cNvPr>
          <p:cNvSpPr>
            <a:spLocks noGrp="1"/>
          </p:cNvSpPr>
          <p:nvPr>
            <p:ph idx="1"/>
          </p:nvPr>
        </p:nvSpPr>
        <p:spPr/>
        <p:txBody>
          <a:bodyPr/>
          <a:lstStyle/>
          <a:p>
            <a:pPr marL="0" indent="0">
              <a:buNone/>
            </a:pPr>
            <a:r>
              <a:rPr lang="en-GB" sz="2000" dirty="0">
                <a:solidFill>
                  <a:srgbClr val="C00000"/>
                </a:solidFill>
              </a:rPr>
              <a:t>Domain Home in Image</a:t>
            </a:r>
            <a:endParaRPr lang="en-NL" sz="2000" dirty="0">
              <a:solidFill>
                <a:srgbClr val="C00000"/>
              </a:solidFill>
            </a:endParaRPr>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492250" y="1406139"/>
            <a:ext cx="3511798" cy="76359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3528" y="1737429"/>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148" name="Rectangle 147"/>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150" name="TextBox 149"/>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151" name="Rectangle 150"/>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1" name="Content Placeholder 2">
            <a:extLst>
              <a:ext uri="{FF2B5EF4-FFF2-40B4-BE49-F238E27FC236}">
                <a16:creationId xmlns:a16="http://schemas.microsoft.com/office/drawing/2014/main" id="{2EF64BBD-69DA-4EC0-A45B-6000DB52FA9B}"/>
              </a:ext>
            </a:extLst>
          </p:cNvPr>
          <p:cNvSpPr txBox="1">
            <a:spLocks/>
          </p:cNvSpPr>
          <p:nvPr/>
        </p:nvSpPr>
        <p:spPr bwMode="auto">
          <a:xfrm>
            <a:off x="1748494" y="2049389"/>
            <a:ext cx="1708512"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Build Image</a:t>
            </a:r>
            <a:endParaRPr lang="en-NL" sz="1600" b="0" dirty="0">
              <a:solidFill>
                <a:srgbClr val="C00000"/>
              </a:solidFill>
            </a:endParaRPr>
          </a:p>
        </p:txBody>
      </p:sp>
      <p:sp>
        <p:nvSpPr>
          <p:cNvPr id="22" name="Content Placeholder 2">
            <a:extLst>
              <a:ext uri="{FF2B5EF4-FFF2-40B4-BE49-F238E27FC236}">
                <a16:creationId xmlns:a16="http://schemas.microsoft.com/office/drawing/2014/main" id="{E77B291E-BE32-4DAC-BDCF-DED43675551D}"/>
              </a:ext>
            </a:extLst>
          </p:cNvPr>
          <p:cNvSpPr txBox="1">
            <a:spLocks/>
          </p:cNvSpPr>
          <p:nvPr/>
        </p:nvSpPr>
        <p:spPr bwMode="auto">
          <a:xfrm>
            <a:off x="7086657" y="1265284"/>
            <a:ext cx="1960558"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Create OKE Cluster</a:t>
            </a:r>
            <a:endParaRPr lang="en-NL" sz="1600" b="0" dirty="0">
              <a:solidFill>
                <a:srgbClr val="C00000"/>
              </a:solidFill>
            </a:endParaRPr>
          </a:p>
        </p:txBody>
      </p:sp>
      <p:sp>
        <p:nvSpPr>
          <p:cNvPr id="23" name="TextBox 22">
            <a:extLst>
              <a:ext uri="{FF2B5EF4-FFF2-40B4-BE49-F238E27FC236}">
                <a16:creationId xmlns:a16="http://schemas.microsoft.com/office/drawing/2014/main" id="{9D6B37D2-8A27-485A-95DC-29D2DBE03E74}"/>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2748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4762189" cy="369701"/>
            <a:chOff x="2258083" y="4083918"/>
            <a:chExt cx="4762189"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martien.van.den.akker@darwin-it.nl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pic>
          <p:nvPicPr>
            <p:cNvPr id="19" name="Picture 18">
              <a:extLst>
                <a:ext uri="{FF2B5EF4-FFF2-40B4-BE49-F238E27FC236}">
                  <a16:creationId xmlns:a16="http://schemas.microsoft.com/office/drawing/2014/main" id="{4D25A174-863C-4BB9-B380-AA0211E4C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3255" y="4083918"/>
              <a:ext cx="369700" cy="369700"/>
            </a:xfrm>
            <a:prstGeom prst="rect">
              <a:avLst/>
            </a:prstGeom>
          </p:spPr>
        </p:pic>
        <p:sp>
          <p:nvSpPr>
            <p:cNvPr id="22" name="TextBox 21">
              <a:extLst>
                <a:ext uri="{FF2B5EF4-FFF2-40B4-BE49-F238E27FC236}">
                  <a16:creationId xmlns:a16="http://schemas.microsoft.com/office/drawing/2014/main" id="{ACF476AD-09BC-4756-B618-976A4141D763}"/>
                </a:ext>
              </a:extLst>
            </p:cNvPr>
            <p:cNvSpPr txBox="1"/>
            <p:nvPr/>
          </p:nvSpPr>
          <p:spPr>
            <a:xfrm>
              <a:off x="5920245" y="4130269"/>
              <a:ext cx="1100027" cy="276999"/>
            </a:xfrm>
            <a:prstGeom prst="rect">
              <a:avLst/>
            </a:prstGeom>
            <a:noFill/>
          </p:spPr>
          <p:txBody>
            <a:bodyPr wrap="square" rtlCol="0">
              <a:spAutoFit/>
            </a:bodyPr>
            <a:lstStyle/>
            <a:p>
              <a:r>
                <a:rPr lang="en-GB" b="0" dirty="0">
                  <a:latin typeface="Futura Md"/>
                </a:rPr>
                <a:t>@</a:t>
              </a:r>
              <a:r>
                <a:rPr lang="en-GB" b="0" dirty="0" err="1">
                  <a:latin typeface="Futura Md"/>
                </a:rPr>
                <a:t>Makker_nl</a:t>
              </a:r>
              <a:endParaRPr lang="en-NL" b="0" dirty="0">
                <a:latin typeface="Futura Md"/>
              </a:endParaRPr>
            </a:p>
          </p:txBody>
        </p:sp>
      </p:grpSp>
      <p:sp>
        <p:nvSpPr>
          <p:cNvPr id="2" name="Title 1"/>
          <p:cNvSpPr>
            <a:spLocks noGrp="1"/>
          </p:cNvSpPr>
          <p:nvPr>
            <p:ph type="title"/>
          </p:nvPr>
        </p:nvSpPr>
        <p:spPr/>
        <p:txBody>
          <a:bodyPr/>
          <a:lstStyle/>
          <a:p>
            <a:r>
              <a:rPr lang="nl-NL" dirty="0" err="1"/>
              <a:t>Who</a:t>
            </a:r>
            <a:r>
              <a:rPr lang="nl-NL" dirty="0"/>
              <a:t> I </a:t>
            </a:r>
            <a:r>
              <a:rPr lang="nl-NL" dirty="0" err="1"/>
              <a:t>am</a:t>
            </a:r>
            <a:endParaRPr lang="nl-NL" dirty="0"/>
          </a:p>
        </p:txBody>
      </p:sp>
      <p:pic>
        <p:nvPicPr>
          <p:cNvPr id="6" name="Content Placeholder 5"/>
          <p:cNvPicPr>
            <a:picLocks noGrp="1" noChangeAspect="1"/>
          </p:cNvPicPr>
          <p:nvPr>
            <p:ph idx="1"/>
          </p:nvPr>
        </p:nvPicPr>
        <p:blipFill>
          <a:blip r:embed="rId4" cstate="print"/>
          <a:stretch>
            <a:fillRect/>
          </a:stretch>
        </p:blipFill>
        <p:spPr>
          <a:xfrm>
            <a:off x="1351946" y="623766"/>
            <a:ext cx="6440108" cy="3428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grpSp>
        <p:nvGrpSpPr>
          <p:cNvPr id="17" name="Group 16">
            <a:extLst>
              <a:ext uri="{FF2B5EF4-FFF2-40B4-BE49-F238E27FC236}">
                <a16:creationId xmlns:a16="http://schemas.microsoft.com/office/drawing/2014/main" id="{38E50856-1EE9-41F9-A0DC-73C8EA381005}"/>
              </a:ext>
            </a:extLst>
          </p:cNvPr>
          <p:cNvGrpSpPr/>
          <p:nvPr/>
        </p:nvGrpSpPr>
        <p:grpSpPr>
          <a:xfrm>
            <a:off x="1821056" y="1324828"/>
            <a:ext cx="5775280" cy="2565095"/>
            <a:chOff x="1821056" y="1324828"/>
            <a:chExt cx="5775280" cy="2565095"/>
          </a:xfrm>
        </p:grpSpPr>
        <p:sp>
          <p:nvSpPr>
            <p:cNvPr id="7" name="Rectangle 6"/>
            <p:cNvSpPr/>
            <p:nvPr/>
          </p:nvSpPr>
          <p:spPr>
            <a:xfrm>
              <a:off x="3527902" y="241658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8" name="Picture 7"/>
            <p:cNvPicPr>
              <a:picLocks noChangeAspect="1"/>
            </p:cNvPicPr>
            <p:nvPr/>
          </p:nvPicPr>
          <p:blipFill>
            <a:blip r:embed="rId5" cstate="print"/>
            <a:stretch>
              <a:fillRect/>
            </a:stretch>
          </p:blipFill>
          <p:spPr>
            <a:xfrm>
              <a:off x="1821056" y="2423653"/>
              <a:ext cx="1518845" cy="1466270"/>
            </a:xfrm>
            <a:prstGeom prst="rect">
              <a:avLst/>
            </a:prstGeom>
          </p:spPr>
        </p:pic>
        <p:pic>
          <p:nvPicPr>
            <p:cNvPr id="10" name="Picture 9"/>
            <p:cNvPicPr>
              <a:picLocks noChangeAspect="1"/>
            </p:cNvPicPr>
            <p:nvPr/>
          </p:nvPicPr>
          <p:blipFill>
            <a:blip r:embed="rId6" cstate="print"/>
            <a:stretch>
              <a:fillRect/>
            </a:stretch>
          </p:blipFill>
          <p:spPr>
            <a:xfrm>
              <a:off x="5796136" y="2423653"/>
              <a:ext cx="1522999" cy="1288692"/>
            </a:xfrm>
            <a:prstGeom prst="rect">
              <a:avLst/>
            </a:prstGeom>
          </p:spPr>
        </p:pic>
        <p:pic>
          <p:nvPicPr>
            <p:cNvPr id="11" name="Picture 10"/>
            <p:cNvPicPr>
              <a:picLocks noChangeAspect="1"/>
            </p:cNvPicPr>
            <p:nvPr/>
          </p:nvPicPr>
          <p:blipFill>
            <a:blip r:embed="rId7" cstate="print"/>
            <a:stretch>
              <a:fillRect/>
            </a:stretch>
          </p:blipFill>
          <p:spPr>
            <a:xfrm>
              <a:off x="3808318" y="2423652"/>
              <a:ext cx="1527365" cy="1466270"/>
            </a:xfrm>
            <a:prstGeom prst="rect">
              <a:avLst/>
            </a:prstGeom>
          </p:spPr>
        </p:pic>
        <p:pic>
          <p:nvPicPr>
            <p:cNvPr id="3" name="Picture 2">
              <a:extLst>
                <a:ext uri="{FF2B5EF4-FFF2-40B4-BE49-F238E27FC236}">
                  <a16:creationId xmlns:a16="http://schemas.microsoft.com/office/drawing/2014/main" id="{8A14DD9B-6BF0-4260-92BC-E6C9CBFBBA06}"/>
                </a:ext>
              </a:extLst>
            </p:cNvPr>
            <p:cNvPicPr>
              <a:picLocks noChangeAspect="1"/>
            </p:cNvPicPr>
            <p:nvPr/>
          </p:nvPicPr>
          <p:blipFill>
            <a:blip r:embed="rId8" cstate="print"/>
            <a:stretch>
              <a:fillRect/>
            </a:stretch>
          </p:blipFill>
          <p:spPr>
            <a:xfrm>
              <a:off x="5947792" y="1719563"/>
              <a:ext cx="1648544" cy="618204"/>
            </a:xfrm>
            <a:prstGeom prst="rect">
              <a:avLst/>
            </a:prstGeom>
          </p:spPr>
        </p:pic>
        <p:pic>
          <p:nvPicPr>
            <p:cNvPr id="9" name="Afbeelding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34602" y="1324828"/>
              <a:ext cx="1091752" cy="1091752"/>
            </a:xfrm>
            <a:prstGeom prst="rect">
              <a:avLst/>
            </a:prstGeom>
          </p:spPr>
        </p:pic>
      </p:gr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2</a:t>
            </a:fld>
            <a:endParaRPr lang="nl-NL" altLang="nl-NL" dirty="0"/>
          </a:p>
        </p:txBody>
      </p:sp>
    </p:spTree>
    <p:extLst>
      <p:ext uri="{BB962C8B-B14F-4D97-AF65-F5344CB8AC3E}">
        <p14:creationId xmlns:p14="http://schemas.microsoft.com/office/powerpoint/2010/main" val="3044426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90DA5F1-43F7-445B-9705-BD14F6DE6773}"/>
              </a:ext>
            </a:extLst>
          </p:cNvPr>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pic>
        <p:nvPicPr>
          <p:cNvPr id="20" name="Picture 19">
            <a:extLst>
              <a:ext uri="{FF2B5EF4-FFF2-40B4-BE49-F238E27FC236}">
                <a16:creationId xmlns:a16="http://schemas.microsoft.com/office/drawing/2014/main" id="{B269CC15-296B-4D20-B83E-BA943F08BDF5}"/>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1" name="Picture 20">
            <a:extLst>
              <a:ext uri="{FF2B5EF4-FFF2-40B4-BE49-F238E27FC236}">
                <a16:creationId xmlns:a16="http://schemas.microsoft.com/office/drawing/2014/main" id="{383877F8-A77A-4576-B4D9-33749438D29F}"/>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2" name="TextBox 21">
            <a:extLst>
              <a:ext uri="{FF2B5EF4-FFF2-40B4-BE49-F238E27FC236}">
                <a16:creationId xmlns:a16="http://schemas.microsoft.com/office/drawing/2014/main" id="{6D438C47-99AB-4BDF-81DF-278EFF206BFD}"/>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24" name="TextBox 23">
            <a:extLst>
              <a:ext uri="{FF2B5EF4-FFF2-40B4-BE49-F238E27FC236}">
                <a16:creationId xmlns:a16="http://schemas.microsoft.com/office/drawing/2014/main" id="{A724AC7E-415F-413C-91A1-959D83C56EF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25" name="Rectangle 24">
            <a:extLst>
              <a:ext uri="{FF2B5EF4-FFF2-40B4-BE49-F238E27FC236}">
                <a16:creationId xmlns:a16="http://schemas.microsoft.com/office/drawing/2014/main" id="{913CAE56-4160-4EBD-B2A1-9D062EC05337}"/>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6" name="Rectangle 25">
            <a:extLst>
              <a:ext uri="{FF2B5EF4-FFF2-40B4-BE49-F238E27FC236}">
                <a16:creationId xmlns:a16="http://schemas.microsoft.com/office/drawing/2014/main" id="{F02CBA2C-A3AC-4A59-861D-10F25F433A32}"/>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7" name="Picture 26">
            <a:extLst>
              <a:ext uri="{FF2B5EF4-FFF2-40B4-BE49-F238E27FC236}">
                <a16:creationId xmlns:a16="http://schemas.microsoft.com/office/drawing/2014/main" id="{5B1D2A0F-6FE8-4343-91A3-3D0D070731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28" name="TextBox 27">
            <a:extLst>
              <a:ext uri="{FF2B5EF4-FFF2-40B4-BE49-F238E27FC236}">
                <a16:creationId xmlns:a16="http://schemas.microsoft.com/office/drawing/2014/main" id="{1AD4C2F2-BFE8-4EB5-BF68-8DF7E53A6ACE}"/>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29" name="Rectangle 28">
            <a:extLst>
              <a:ext uri="{FF2B5EF4-FFF2-40B4-BE49-F238E27FC236}">
                <a16:creationId xmlns:a16="http://schemas.microsoft.com/office/drawing/2014/main" id="{3718D736-1E25-4AAC-9A97-E87FFC5BCBC9}"/>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809361" y="2164952"/>
            <a:ext cx="5869882" cy="17703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2" name="Straight Arrow Connector 151">
            <a:extLst>
              <a:ext uri="{FF2B5EF4-FFF2-40B4-BE49-F238E27FC236}">
                <a16:creationId xmlns:a16="http://schemas.microsoft.com/office/drawing/2014/main" id="{94F21A84-EADA-704E-95F1-19A5D5B87C74}"/>
              </a:ext>
            </a:extLst>
          </p:cNvPr>
          <p:cNvCxnSpPr>
            <a:cxnSpLocks/>
          </p:cNvCxnSpPr>
          <p:nvPr/>
        </p:nvCxnSpPr>
        <p:spPr>
          <a:xfrm>
            <a:off x="896610" y="2894213"/>
            <a:ext cx="0" cy="4365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3" name="Can 22">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E28730DA-9726-4715-A1C7-77878165D32F}"/>
              </a:ext>
            </a:extLst>
          </p:cNvPr>
          <p:cNvSpPr>
            <a:spLocks noGrp="1"/>
          </p:cNvSpPr>
          <p:nvPr>
            <p:ph type="title"/>
          </p:nvPr>
        </p:nvSpPr>
        <p:spPr>
          <a:xfrm>
            <a:off x="1588" y="1"/>
            <a:ext cx="8774326" cy="536972"/>
          </a:xfrm>
        </p:spPr>
        <p:txBody>
          <a:bodyPr/>
          <a:lstStyle/>
          <a:p>
            <a:r>
              <a:rPr lang="en-GB" dirty="0"/>
              <a:t>Create Secrets</a:t>
            </a:r>
            <a:endParaRPr lang="en-NL" dirty="0"/>
          </a:p>
        </p:txBody>
      </p:sp>
      <p:sp>
        <p:nvSpPr>
          <p:cNvPr id="3" name="Content Placeholder 2">
            <a:extLst>
              <a:ext uri="{FF2B5EF4-FFF2-40B4-BE49-F238E27FC236}">
                <a16:creationId xmlns:a16="http://schemas.microsoft.com/office/drawing/2014/main" id="{413016E6-7911-48DF-9B17-C2425679E9A0}"/>
              </a:ext>
            </a:extLst>
          </p:cNvPr>
          <p:cNvSpPr>
            <a:spLocks noGrp="1"/>
          </p:cNvSpPr>
          <p:nvPr>
            <p:ph idx="1"/>
          </p:nvPr>
        </p:nvSpPr>
        <p:spPr>
          <a:xfrm>
            <a:off x="1306725" y="1233578"/>
            <a:ext cx="3056748" cy="3260785"/>
          </a:xfrm>
        </p:spPr>
        <p:txBody>
          <a:bodyPr/>
          <a:lstStyle/>
          <a:p>
            <a:r>
              <a:rPr lang="en-GB" dirty="0"/>
              <a:t>Create secrets </a:t>
            </a:r>
            <a:r>
              <a:rPr lang="en-GB" dirty="0" err="1"/>
              <a:t>Wls</a:t>
            </a:r>
            <a:r>
              <a:rPr lang="en-GB" dirty="0"/>
              <a:t> and Docker Image Repository (OCIR)</a:t>
            </a:r>
            <a:endParaRPr lang="en-NL" dirty="0"/>
          </a:p>
        </p:txBody>
      </p:sp>
    </p:spTree>
    <p:extLst>
      <p:ext uri="{BB962C8B-B14F-4D97-AF65-F5344CB8AC3E}">
        <p14:creationId xmlns:p14="http://schemas.microsoft.com/office/powerpoint/2010/main" val="164612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8F564A2-5834-4F12-8861-C16529C54A1C}"/>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7" name="Picture 26">
            <a:extLst>
              <a:ext uri="{FF2B5EF4-FFF2-40B4-BE49-F238E27FC236}">
                <a16:creationId xmlns:a16="http://schemas.microsoft.com/office/drawing/2014/main" id="{6CB91E7A-A119-46D8-87E1-BD2AF0FB9F99}"/>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9" name="TextBox 28">
            <a:extLst>
              <a:ext uri="{FF2B5EF4-FFF2-40B4-BE49-F238E27FC236}">
                <a16:creationId xmlns:a16="http://schemas.microsoft.com/office/drawing/2014/main" id="{97780CD2-34B7-4DB1-8474-C8C8E59226CF}"/>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EE2BF0F3-964A-4584-8DAD-D6CCA68CCCE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D76F9CB6-4A0E-4374-9116-50032AEC3389}"/>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7E8DED64-BF2A-448A-877E-955F6B9744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33" name="TextBox 32">
            <a:extLst>
              <a:ext uri="{FF2B5EF4-FFF2-40B4-BE49-F238E27FC236}">
                <a16:creationId xmlns:a16="http://schemas.microsoft.com/office/drawing/2014/main" id="{3B9FD67B-BA45-41D9-ADC5-5FC8CEF73997}"/>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2BB66695-1CA9-48AB-9151-3FDA07C641CE}"/>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p:cNvCxnSpPr>
          <p:nvPr/>
        </p:nvCxnSpPr>
        <p:spPr>
          <a:xfrm>
            <a:off x="3680179" y="2019595"/>
            <a:ext cx="1366327" cy="82542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CD22FF65-A9D2-46ED-9B4A-BBE9B882BF0E}"/>
              </a:ext>
            </a:extLst>
          </p:cNvPr>
          <p:cNvSpPr>
            <a:spLocks noGrp="1"/>
          </p:cNvSpPr>
          <p:nvPr>
            <p:ph type="title"/>
          </p:nvPr>
        </p:nvSpPr>
        <p:spPr/>
        <p:txBody>
          <a:bodyPr/>
          <a:lstStyle/>
          <a:p>
            <a:r>
              <a:rPr lang="en-GB" dirty="0"/>
              <a:t>Install </a:t>
            </a:r>
            <a:r>
              <a:rPr lang="en-GB" dirty="0" err="1"/>
              <a:t>Weblogic</a:t>
            </a:r>
            <a:r>
              <a:rPr lang="en-GB" dirty="0"/>
              <a:t> Operator using Helm</a:t>
            </a:r>
            <a:endParaRPr lang="en-NL" dirty="0"/>
          </a:p>
        </p:txBody>
      </p:sp>
      <p:sp>
        <p:nvSpPr>
          <p:cNvPr id="3" name="Content Placeholder 2">
            <a:extLst>
              <a:ext uri="{FF2B5EF4-FFF2-40B4-BE49-F238E27FC236}">
                <a16:creationId xmlns:a16="http://schemas.microsoft.com/office/drawing/2014/main" id="{7E875A0A-D92D-4C5E-BC6D-2075304C6585}"/>
              </a:ext>
            </a:extLst>
          </p:cNvPr>
          <p:cNvSpPr>
            <a:spLocks noGrp="1"/>
          </p:cNvSpPr>
          <p:nvPr>
            <p:ph idx="1"/>
          </p:nvPr>
        </p:nvSpPr>
        <p:spPr>
          <a:xfrm>
            <a:off x="1504154" y="2538329"/>
            <a:ext cx="2847860" cy="1956034"/>
          </a:xfrm>
        </p:spPr>
        <p:txBody>
          <a:bodyPr/>
          <a:lstStyle/>
          <a:p>
            <a:endParaRPr lang="en-NL" dirty="0"/>
          </a:p>
        </p:txBody>
      </p:sp>
      <p:sp>
        <p:nvSpPr>
          <p:cNvPr id="23" name="TextBox 22">
            <a:extLst>
              <a:ext uri="{FF2B5EF4-FFF2-40B4-BE49-F238E27FC236}">
                <a16:creationId xmlns:a16="http://schemas.microsoft.com/office/drawing/2014/main" id="{02F225F6-E0CF-4A7C-8D73-8702D739301B}"/>
              </a:ext>
            </a:extLst>
          </p:cNvPr>
          <p:cNvSpPr txBox="1"/>
          <p:nvPr/>
        </p:nvSpPr>
        <p:spPr>
          <a:xfrm>
            <a:off x="7954022" y="1672855"/>
            <a:ext cx="821891" cy="185796"/>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3756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9EB4A80-E008-438E-94CA-0E40E68957C7}"/>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5" name="Picture 24">
            <a:extLst>
              <a:ext uri="{FF2B5EF4-FFF2-40B4-BE49-F238E27FC236}">
                <a16:creationId xmlns:a16="http://schemas.microsoft.com/office/drawing/2014/main" id="{A01505D5-61BE-423F-8650-4CD5D6F08016}"/>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9" name="TextBox 28">
            <a:extLst>
              <a:ext uri="{FF2B5EF4-FFF2-40B4-BE49-F238E27FC236}">
                <a16:creationId xmlns:a16="http://schemas.microsoft.com/office/drawing/2014/main" id="{4F7CE121-C503-4921-9916-99422474BF21}"/>
              </a:ext>
            </a:extLst>
          </p:cNvPr>
          <p:cNvSpPr txBox="1"/>
          <p:nvPr/>
        </p:nvSpPr>
        <p:spPr>
          <a:xfrm>
            <a:off x="6049704" y="874125"/>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11B18F36-F511-4098-AF56-A95247727528}"/>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BE7544C5-D5DA-4BB0-AE30-1D64A1690E15}"/>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B33E9FF0-3196-44BA-8650-7DD38A885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3" name="TextBox 32">
            <a:extLst>
              <a:ext uri="{FF2B5EF4-FFF2-40B4-BE49-F238E27FC236}">
                <a16:creationId xmlns:a16="http://schemas.microsoft.com/office/drawing/2014/main" id="{EFBBAB00-706D-4183-AFC6-42389D676FA1}"/>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0FD6A679-92C7-4002-86FE-6BFB73043473}"/>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6" name="TextBox 35">
            <a:extLst>
              <a:ext uri="{FF2B5EF4-FFF2-40B4-BE49-F238E27FC236}">
                <a16:creationId xmlns:a16="http://schemas.microsoft.com/office/drawing/2014/main" id="{9F143C74-B541-4FF4-A697-A7B45CE53E7A}"/>
              </a:ext>
            </a:extLst>
          </p:cNvPr>
          <p:cNvSpPr txBox="1"/>
          <p:nvPr/>
        </p:nvSpPr>
        <p:spPr>
          <a:xfrm>
            <a:off x="6202392" y="1999233"/>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a:endCxn id="27" idx="1"/>
          </p:cNvCxnSpPr>
          <p:nvPr/>
        </p:nvCxnSpPr>
        <p:spPr>
          <a:xfrm>
            <a:off x="3680178" y="2019593"/>
            <a:ext cx="4206726" cy="58661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pic>
        <p:nvPicPr>
          <p:cNvPr id="27" name="Picture 26">
            <a:extLst>
              <a:ext uri="{FF2B5EF4-FFF2-40B4-BE49-F238E27FC236}">
                <a16:creationId xmlns:a16="http://schemas.microsoft.com/office/drawing/2014/main" id="{4BC77DB3-F15E-1047-9258-C89E5DD41A89}"/>
              </a:ext>
            </a:extLst>
          </p:cNvPr>
          <p:cNvPicPr>
            <a:picLocks noChangeAspect="1"/>
          </p:cNvPicPr>
          <p:nvPr/>
        </p:nvPicPr>
        <p:blipFill>
          <a:blip r:embed="rId7"/>
          <a:stretch>
            <a:fillRect/>
          </a:stretch>
        </p:blipFill>
        <p:spPr>
          <a:xfrm>
            <a:off x="7886905" y="2399389"/>
            <a:ext cx="604510" cy="413639"/>
          </a:xfrm>
          <a:prstGeom prst="rect">
            <a:avLst/>
          </a:prstGeom>
        </p:spPr>
      </p:pic>
      <p:sp>
        <p:nvSpPr>
          <p:cNvPr id="28" name="Can 27">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90F7E3CF-2D75-4A57-872A-B732785333FC}"/>
              </a:ext>
            </a:extLst>
          </p:cNvPr>
          <p:cNvSpPr>
            <a:spLocks noGrp="1"/>
          </p:cNvSpPr>
          <p:nvPr>
            <p:ph type="title"/>
          </p:nvPr>
        </p:nvSpPr>
        <p:spPr/>
        <p:txBody>
          <a:bodyPr/>
          <a:lstStyle/>
          <a:p>
            <a:r>
              <a:rPr lang="en-GB" dirty="0"/>
              <a:t>Install/Config </a:t>
            </a:r>
            <a:r>
              <a:rPr lang="en-GB" dirty="0" err="1"/>
              <a:t>Treafik</a:t>
            </a:r>
            <a:r>
              <a:rPr lang="en-GB" dirty="0"/>
              <a:t> </a:t>
            </a:r>
            <a:r>
              <a:rPr lang="en-GB" dirty="0" err="1"/>
              <a:t>LoadBalancer</a:t>
            </a:r>
            <a:endParaRPr lang="en-NL" dirty="0"/>
          </a:p>
        </p:txBody>
      </p:sp>
      <p:sp>
        <p:nvSpPr>
          <p:cNvPr id="3" name="Content Placeholder 2">
            <a:extLst>
              <a:ext uri="{FF2B5EF4-FFF2-40B4-BE49-F238E27FC236}">
                <a16:creationId xmlns:a16="http://schemas.microsoft.com/office/drawing/2014/main" id="{756A6FDD-309A-45D2-A839-66B447AB8A43}"/>
              </a:ext>
            </a:extLst>
          </p:cNvPr>
          <p:cNvSpPr>
            <a:spLocks noGrp="1"/>
          </p:cNvSpPr>
          <p:nvPr>
            <p:ph idx="1"/>
          </p:nvPr>
        </p:nvSpPr>
        <p:spPr>
          <a:xfrm>
            <a:off x="457200" y="1233578"/>
            <a:ext cx="3807748" cy="3260785"/>
          </a:xfrm>
        </p:spPr>
        <p:txBody>
          <a:bodyPr/>
          <a:lstStyle/>
          <a:p>
            <a:endParaRPr lang="en-NL" dirty="0"/>
          </a:p>
        </p:txBody>
      </p:sp>
    </p:spTree>
    <p:extLst>
      <p:ext uri="{BB962C8B-B14F-4D97-AF65-F5344CB8AC3E}">
        <p14:creationId xmlns:p14="http://schemas.microsoft.com/office/powerpoint/2010/main" val="32232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39CB6-A128-4AC2-B712-AA3D37A33AF9}"/>
              </a:ext>
            </a:extLst>
          </p:cNvPr>
          <p:cNvSpPr>
            <a:spLocks noGrp="1"/>
          </p:cNvSpPr>
          <p:nvPr>
            <p:ph idx="1"/>
          </p:nvPr>
        </p:nvSpPr>
        <p:spPr>
          <a:xfrm>
            <a:off x="457200" y="1233578"/>
            <a:ext cx="7243730" cy="3260785"/>
          </a:xfrm>
        </p:spPr>
        <p:txBody>
          <a:bodyPr/>
          <a:lstStyle/>
          <a:p>
            <a:endParaRPr lang="en-NL" dirty="0"/>
          </a:p>
        </p:txBody>
      </p:sp>
      <p:pic>
        <p:nvPicPr>
          <p:cNvPr id="26" name="Picture 25">
            <a:extLst>
              <a:ext uri="{FF2B5EF4-FFF2-40B4-BE49-F238E27FC236}">
                <a16:creationId xmlns:a16="http://schemas.microsoft.com/office/drawing/2014/main" id="{3AFC182E-50D3-4000-ADFF-66318A1CD270}"/>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6F49D1C-29E4-4645-81C9-975FE501660A}"/>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27" name="Straight Arrow Connector 826">
            <a:extLst>
              <a:ext uri="{FF2B5EF4-FFF2-40B4-BE49-F238E27FC236}">
                <a16:creationId xmlns:a16="http://schemas.microsoft.com/office/drawing/2014/main" id="{B824F1C7-C028-BD42-9C2B-A22D03365542}"/>
              </a:ext>
            </a:extLst>
          </p:cNvPr>
          <p:cNvCxnSpPr>
            <a:cxnSpLocks/>
          </p:cNvCxnSpPr>
          <p:nvPr/>
        </p:nvCxnSpPr>
        <p:spPr>
          <a:xfrm>
            <a:off x="1618451" y="2221174"/>
            <a:ext cx="4105677" cy="1502704"/>
          </a:xfrm>
          <a:prstGeom prst="straightConnector1">
            <a:avLst/>
          </a:prstGeom>
          <a:ln w="31750" cmpd="sng">
            <a:prstDash val="dashDot"/>
            <a:headEnd type="none"/>
            <a:tailEnd type="arrow"/>
          </a:ln>
        </p:spPr>
        <p:style>
          <a:lnRef idx="1">
            <a:schemeClr val="dk1"/>
          </a:lnRef>
          <a:fillRef idx="0">
            <a:schemeClr val="dk1"/>
          </a:fillRef>
          <a:effectRef idx="0">
            <a:schemeClr val="dk1"/>
          </a:effectRef>
          <a:fontRef idx="minor">
            <a:schemeClr val="tx1"/>
          </a:fontRef>
        </p:style>
      </p:cxnSp>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pic>
        <p:nvPicPr>
          <p:cNvPr id="31" name="Picture 30">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64C6C2BE-269A-4D70-A989-CDBD93B3E6B6}"/>
              </a:ext>
            </a:extLst>
          </p:cNvPr>
          <p:cNvSpPr>
            <a:spLocks noGrp="1"/>
          </p:cNvSpPr>
          <p:nvPr>
            <p:ph type="title"/>
          </p:nvPr>
        </p:nvSpPr>
        <p:spPr/>
        <p:txBody>
          <a:bodyPr/>
          <a:lstStyle/>
          <a:p>
            <a:r>
              <a:rPr lang="en-GB" dirty="0"/>
              <a:t>Possibly create persistent volume</a:t>
            </a:r>
            <a:endParaRPr lang="en-NL" dirty="0"/>
          </a:p>
        </p:txBody>
      </p:sp>
      <p:sp>
        <p:nvSpPr>
          <p:cNvPr id="24" name="TextBox 23">
            <a:extLst>
              <a:ext uri="{FF2B5EF4-FFF2-40B4-BE49-F238E27FC236}">
                <a16:creationId xmlns:a16="http://schemas.microsoft.com/office/drawing/2014/main" id="{72D6C37C-DF4C-4C46-A2F1-1A43C328B92C}"/>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8" name="Rectangle 27">
            <a:extLst>
              <a:ext uri="{FF2B5EF4-FFF2-40B4-BE49-F238E27FC236}">
                <a16:creationId xmlns:a16="http://schemas.microsoft.com/office/drawing/2014/main" id="{A2678865-3922-4601-AFAD-D934197860C9}"/>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CEED54C3-6FC9-4BD1-A9C6-8AFAF1287DA1}"/>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A06BB71A-E4D3-44FD-A42A-494D50A918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2" name="TextBox 31">
            <a:extLst>
              <a:ext uri="{FF2B5EF4-FFF2-40B4-BE49-F238E27FC236}">
                <a16:creationId xmlns:a16="http://schemas.microsoft.com/office/drawing/2014/main" id="{CB9AAF90-F895-4EE7-82BF-F8E3EA1A4429}"/>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3" name="Rectangle 32">
            <a:extLst>
              <a:ext uri="{FF2B5EF4-FFF2-40B4-BE49-F238E27FC236}">
                <a16:creationId xmlns:a16="http://schemas.microsoft.com/office/drawing/2014/main" id="{D79323DF-B678-4E5B-BD55-2C08F1D747B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13302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251C408-8C88-45E8-AF5A-EE6910AE3E4A}"/>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4983554-D014-4F4F-869F-D6F52F691B42}"/>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8" name="Rectangle 27">
            <a:extLst>
              <a:ext uri="{FF2B5EF4-FFF2-40B4-BE49-F238E27FC236}">
                <a16:creationId xmlns:a16="http://schemas.microsoft.com/office/drawing/2014/main" id="{E5E00717-AA22-40AC-9A24-65CF39AEE5A3}"/>
              </a:ext>
            </a:extLst>
          </p:cNvPr>
          <p:cNvSpPr>
            <a:spLocks noChangeAspect="1"/>
          </p:cNvSpPr>
          <p:nvPr/>
        </p:nvSpPr>
        <p:spPr>
          <a:xfrm>
            <a:off x="5241774" y="1183836"/>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DADE20A6-52AC-4D65-8D28-7630A7E3D6E2}"/>
              </a:ext>
            </a:extLst>
          </p:cNvPr>
          <p:cNvSpPr/>
          <p:nvPr/>
        </p:nvSpPr>
        <p:spPr bwMode="gray">
          <a:xfrm>
            <a:off x="5308158" y="1225652"/>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D3B620FB-FFA6-446E-8137-411D00B6C2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63031"/>
            <a:ext cx="574036" cy="513368"/>
          </a:xfrm>
          <a:prstGeom prst="rect">
            <a:avLst/>
          </a:prstGeom>
        </p:spPr>
      </p:pic>
      <p:sp>
        <p:nvSpPr>
          <p:cNvPr id="31" name="TextBox 30">
            <a:extLst>
              <a:ext uri="{FF2B5EF4-FFF2-40B4-BE49-F238E27FC236}">
                <a16:creationId xmlns:a16="http://schemas.microsoft.com/office/drawing/2014/main" id="{62F98D25-A510-4521-8B64-61373BDCE602}"/>
              </a:ext>
            </a:extLst>
          </p:cNvPr>
          <p:cNvSpPr txBox="1"/>
          <p:nvPr/>
        </p:nvSpPr>
        <p:spPr>
          <a:xfrm>
            <a:off x="5261144" y="1059582"/>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63613D6A-1808-4479-B39B-6ABD5D3D520D}"/>
              </a:ext>
            </a:extLst>
          </p:cNvPr>
          <p:cNvSpPr/>
          <p:nvPr/>
        </p:nvSpPr>
        <p:spPr bwMode="gray">
          <a:xfrm>
            <a:off x="5308158" y="1521744"/>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cxnSp>
        <p:nvCxnSpPr>
          <p:cNvPr id="70" name="Straight Arrow Connector 69">
            <a:extLst>
              <a:ext uri="{FF2B5EF4-FFF2-40B4-BE49-F238E27FC236}">
                <a16:creationId xmlns:a16="http://schemas.microsoft.com/office/drawing/2014/main" id="{94F21A84-EADA-704E-95F1-19A5D5B87C74}"/>
              </a:ext>
            </a:extLst>
          </p:cNvPr>
          <p:cNvCxnSpPr>
            <a:cxnSpLocks/>
          </p:cNvCxnSpPr>
          <p:nvPr/>
        </p:nvCxnSpPr>
        <p:spPr>
          <a:xfrm>
            <a:off x="1504157" y="1976209"/>
            <a:ext cx="1527180" cy="91827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26" name="Can 25">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A37D438D-BC6C-4920-AC0C-7FD45E8CAE96}"/>
              </a:ext>
            </a:extLst>
          </p:cNvPr>
          <p:cNvSpPr>
            <a:spLocks noGrp="1"/>
          </p:cNvSpPr>
          <p:nvPr>
            <p:ph type="title"/>
          </p:nvPr>
        </p:nvSpPr>
        <p:spPr/>
        <p:txBody>
          <a:bodyPr/>
          <a:lstStyle/>
          <a:p>
            <a:r>
              <a:rPr lang="en-GB" dirty="0"/>
              <a:t>Create a </a:t>
            </a:r>
            <a:r>
              <a:rPr lang="en-GB" dirty="0" err="1"/>
              <a:t>Domain.yaml</a:t>
            </a:r>
            <a:endParaRPr lang="en-NL" dirty="0"/>
          </a:p>
        </p:txBody>
      </p:sp>
      <p:sp>
        <p:nvSpPr>
          <p:cNvPr id="3" name="Content Placeholder 2">
            <a:extLst>
              <a:ext uri="{FF2B5EF4-FFF2-40B4-BE49-F238E27FC236}">
                <a16:creationId xmlns:a16="http://schemas.microsoft.com/office/drawing/2014/main" id="{E84022E5-EAA5-4D28-9A90-EDD9315231E4}"/>
              </a:ext>
            </a:extLst>
          </p:cNvPr>
          <p:cNvSpPr>
            <a:spLocks noGrp="1"/>
          </p:cNvSpPr>
          <p:nvPr>
            <p:ph idx="1"/>
          </p:nvPr>
        </p:nvSpPr>
        <p:spPr>
          <a:xfrm>
            <a:off x="457200" y="1233578"/>
            <a:ext cx="5987008" cy="3260785"/>
          </a:xfrm>
        </p:spPr>
        <p:txBody>
          <a:bodyPr/>
          <a:lstStyle/>
          <a:p>
            <a:endParaRPr lang="en-NL" dirty="0"/>
          </a:p>
        </p:txBody>
      </p:sp>
      <p:sp>
        <p:nvSpPr>
          <p:cNvPr id="24" name="TextBox 23">
            <a:extLst>
              <a:ext uri="{FF2B5EF4-FFF2-40B4-BE49-F238E27FC236}">
                <a16:creationId xmlns:a16="http://schemas.microsoft.com/office/drawing/2014/main" id="{025E231A-9086-4093-9615-AFA16F9CA873}"/>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60549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54438"/>
            <a:ext cx="4412442" cy="3603950"/>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369283"/>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4"/>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72" name="Rounded Rectangle 71"/>
          <p:cNvSpPr/>
          <p:nvPr/>
        </p:nvSpPr>
        <p:spPr bwMode="gray">
          <a:xfrm>
            <a:off x="2231997" y="3671038"/>
            <a:ext cx="1702459" cy="466313"/>
          </a:xfrm>
          <a:prstGeom prst="round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err="1">
                <a:solidFill>
                  <a:schemeClr val="bg1"/>
                </a:solidFill>
              </a:rPr>
              <a:t>kubectl</a:t>
            </a:r>
            <a:r>
              <a:rPr lang="en-US" sz="900" dirty="0">
                <a:solidFill>
                  <a:schemeClr val="bg1"/>
                </a:solidFill>
              </a:rPr>
              <a:t> apply </a:t>
            </a:r>
            <a:r>
              <a:rPr lang="mr-IN" sz="900" dirty="0">
                <a:solidFill>
                  <a:schemeClr val="bg1"/>
                </a:solidFill>
              </a:rPr>
              <a:t>…</a:t>
            </a:r>
            <a:endParaRPr lang="en-US" sz="900" dirty="0">
              <a:solidFill>
                <a:schemeClr val="bg1"/>
              </a:solidFill>
            </a:endParaRPr>
          </a:p>
        </p:txBody>
      </p:sp>
      <p:cxnSp>
        <p:nvCxnSpPr>
          <p:cNvPr id="77" name="Straight Arrow Connector 76">
            <a:extLst>
              <a:ext uri="{FF2B5EF4-FFF2-40B4-BE49-F238E27FC236}">
                <a16:creationId xmlns:a16="http://schemas.microsoft.com/office/drawing/2014/main" id="{94F21A84-EADA-704E-95F1-19A5D5B87C74}"/>
              </a:ext>
            </a:extLst>
          </p:cNvPr>
          <p:cNvCxnSpPr>
            <a:cxnSpLocks/>
          </p:cNvCxnSpPr>
          <p:nvPr/>
        </p:nvCxnSpPr>
        <p:spPr>
          <a:xfrm>
            <a:off x="3031338" y="3307765"/>
            <a:ext cx="1226" cy="23534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824F1C7-C028-BD42-9C2B-A22D03365542}"/>
              </a:ext>
            </a:extLst>
          </p:cNvPr>
          <p:cNvCxnSpPr>
            <a:cxnSpLocks/>
          </p:cNvCxnSpPr>
          <p:nvPr/>
        </p:nvCxnSpPr>
        <p:spPr>
          <a:xfrm flipV="1">
            <a:off x="4053299" y="2359931"/>
            <a:ext cx="1036075" cy="153000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4F21A84-EADA-704E-95F1-19A5D5B87C74}"/>
              </a:ext>
            </a:extLst>
          </p:cNvPr>
          <p:cNvCxnSpPr>
            <a:cxnSpLocks/>
          </p:cNvCxnSpPr>
          <p:nvPr/>
        </p:nvCxnSpPr>
        <p:spPr>
          <a:xfrm>
            <a:off x="1464424" y="3918702"/>
            <a:ext cx="649454" cy="182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4F21A84-EADA-704E-95F1-19A5D5B87C74}"/>
              </a:ext>
            </a:extLst>
          </p:cNvPr>
          <p:cNvCxnSpPr>
            <a:cxnSpLocks/>
          </p:cNvCxnSpPr>
          <p:nvPr/>
        </p:nvCxnSpPr>
        <p:spPr>
          <a:xfrm>
            <a:off x="860732" y="2665794"/>
            <a:ext cx="8249" cy="8206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1" name="Can 30">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7" name="Rectangle 26">
            <a:extLst>
              <a:ext uri="{FF2B5EF4-FFF2-40B4-BE49-F238E27FC236}">
                <a16:creationId xmlns:a16="http://schemas.microsoft.com/office/drawing/2014/main" id="{92AE40CF-C0BB-4E83-A2AC-767455E7D71D}"/>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8" name="Rectangle 27">
            <a:extLst>
              <a:ext uri="{FF2B5EF4-FFF2-40B4-BE49-F238E27FC236}">
                <a16:creationId xmlns:a16="http://schemas.microsoft.com/office/drawing/2014/main" id="{35CDEBBD-CE35-4620-96A3-FE9B29934E0F}"/>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9" name="Picture 28">
            <a:extLst>
              <a:ext uri="{FF2B5EF4-FFF2-40B4-BE49-F238E27FC236}">
                <a16:creationId xmlns:a16="http://schemas.microsoft.com/office/drawing/2014/main" id="{ECF168D5-A5FA-4975-A7C7-9C348124E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0" name="TextBox 29">
            <a:extLst>
              <a:ext uri="{FF2B5EF4-FFF2-40B4-BE49-F238E27FC236}">
                <a16:creationId xmlns:a16="http://schemas.microsoft.com/office/drawing/2014/main" id="{7191B0A5-0ACC-492E-A565-205D847EDF92}"/>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190567C6-0FFD-461E-8D5E-55CCE860B810}"/>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 name="Title 1">
            <a:extLst>
              <a:ext uri="{FF2B5EF4-FFF2-40B4-BE49-F238E27FC236}">
                <a16:creationId xmlns:a16="http://schemas.microsoft.com/office/drawing/2014/main" id="{C0910D43-ECF0-4A92-ABCF-BE6D8F1686EB}"/>
              </a:ext>
            </a:extLst>
          </p:cNvPr>
          <p:cNvSpPr>
            <a:spLocks noGrp="1"/>
          </p:cNvSpPr>
          <p:nvPr>
            <p:ph type="title"/>
          </p:nvPr>
        </p:nvSpPr>
        <p:spPr/>
        <p:txBody>
          <a:bodyPr/>
          <a:lstStyle/>
          <a:p>
            <a:r>
              <a:rPr lang="en-GB" dirty="0"/>
              <a:t>Apply </a:t>
            </a:r>
            <a:r>
              <a:rPr lang="en-GB" dirty="0" err="1"/>
              <a:t>Domain.yaml</a:t>
            </a:r>
            <a:r>
              <a:rPr lang="en-GB" dirty="0"/>
              <a:t> to </a:t>
            </a:r>
            <a:r>
              <a:rPr lang="en-GB" dirty="0" err="1"/>
              <a:t>CustomResource</a:t>
            </a:r>
            <a:endParaRPr lang="en-NL" dirty="0"/>
          </a:p>
        </p:txBody>
      </p:sp>
      <p:sp>
        <p:nvSpPr>
          <p:cNvPr id="3" name="Content Placeholder 2">
            <a:extLst>
              <a:ext uri="{FF2B5EF4-FFF2-40B4-BE49-F238E27FC236}">
                <a16:creationId xmlns:a16="http://schemas.microsoft.com/office/drawing/2014/main" id="{24338A59-BBFC-41EA-AC63-1FF12DFD5CAD}"/>
              </a:ext>
            </a:extLst>
          </p:cNvPr>
          <p:cNvSpPr>
            <a:spLocks noGrp="1"/>
          </p:cNvSpPr>
          <p:nvPr>
            <p:ph idx="1"/>
          </p:nvPr>
        </p:nvSpPr>
        <p:spPr/>
        <p:txBody>
          <a:bodyPr/>
          <a:lstStyle/>
          <a:p>
            <a:endParaRPr lang="en-NL"/>
          </a:p>
        </p:txBody>
      </p:sp>
      <p:sp>
        <p:nvSpPr>
          <p:cNvPr id="37" name="TextBox 36">
            <a:extLst>
              <a:ext uri="{FF2B5EF4-FFF2-40B4-BE49-F238E27FC236}">
                <a16:creationId xmlns:a16="http://schemas.microsoft.com/office/drawing/2014/main" id="{712AB7F2-1E92-4E54-A3BB-66E6ADC675D2}"/>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43612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0"/>
            <a:ext cx="4412442" cy="4033799"/>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759405"/>
          </a:xfrm>
          <a:prstGeom prst="rect">
            <a:avLst/>
          </a:prstGeom>
        </p:spPr>
      </p:pic>
      <p:sp>
        <p:nvSpPr>
          <p:cNvPr id="76" name="Rectangle 75">
            <a:extLst>
              <a:ext uri="{FF2B5EF4-FFF2-40B4-BE49-F238E27FC236}">
                <a16:creationId xmlns:a16="http://schemas.microsoft.com/office/drawing/2014/main" id="{8AA3C8BF-49B0-0F45-9F33-F2639436AEEE}"/>
              </a:ext>
            </a:extLst>
          </p:cNvPr>
          <p:cNvSpPr>
            <a:spLocks noChangeAspect="1"/>
          </p:cNvSpPr>
          <p:nvPr/>
        </p:nvSpPr>
        <p:spPr>
          <a:xfrm>
            <a:off x="5158047" y="3428468"/>
            <a:ext cx="493021" cy="529123"/>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1</a:t>
            </a:r>
          </a:p>
        </p:txBody>
      </p:sp>
      <p:pic>
        <p:nvPicPr>
          <p:cNvPr id="82" name="Picture 81">
            <a:extLst>
              <a:ext uri="{FF2B5EF4-FFF2-40B4-BE49-F238E27FC236}">
                <a16:creationId xmlns:a16="http://schemas.microsoft.com/office/drawing/2014/main" id="{77342462-D012-9545-9572-000EA39370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56415" y="3510220"/>
            <a:ext cx="324285" cy="348031"/>
          </a:xfrm>
          <a:prstGeom prst="rect">
            <a:avLst/>
          </a:prstGeom>
        </p:spPr>
      </p:pic>
      <p:sp>
        <p:nvSpPr>
          <p:cNvPr id="83" name="Rectangle 82">
            <a:extLst>
              <a:ext uri="{FF2B5EF4-FFF2-40B4-BE49-F238E27FC236}">
                <a16:creationId xmlns:a16="http://schemas.microsoft.com/office/drawing/2014/main" id="{D1F11BD5-2526-464F-B342-1133415C91F1}"/>
              </a:ext>
            </a:extLst>
          </p:cNvPr>
          <p:cNvSpPr>
            <a:spLocks noChangeAspect="1"/>
          </p:cNvSpPr>
          <p:nvPr/>
        </p:nvSpPr>
        <p:spPr>
          <a:xfrm>
            <a:off x="581097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85" name="TextBox 84">
            <a:extLst>
              <a:ext uri="{FF2B5EF4-FFF2-40B4-BE49-F238E27FC236}">
                <a16:creationId xmlns:a16="http://schemas.microsoft.com/office/drawing/2014/main" id="{932920A9-AFC1-864E-9F41-90A58A8A2BB8}"/>
              </a:ext>
            </a:extLst>
          </p:cNvPr>
          <p:cNvSpPr txBox="1"/>
          <p:nvPr/>
        </p:nvSpPr>
        <p:spPr>
          <a:xfrm>
            <a:off x="5339980" y="3614904"/>
            <a:ext cx="237239" cy="106133"/>
          </a:xfrm>
          <a:prstGeom prst="rect">
            <a:avLst/>
          </a:prstGeom>
          <a:noFill/>
        </p:spPr>
        <p:txBody>
          <a:bodyPr wrap="square" lIns="0" tIns="0" rIns="0" bIns="0" rtlCol="0">
            <a:noAutofit/>
          </a:bodyPr>
          <a:lstStyle/>
          <a:p>
            <a:pPr>
              <a:lnSpc>
                <a:spcPct val="90000"/>
              </a:lnSpc>
            </a:pPr>
            <a:r>
              <a:rPr lang="en-US" sz="1050" dirty="0">
                <a:solidFill>
                  <a:schemeClr val="bg1"/>
                </a:solidFill>
              </a:rPr>
              <a:t>AS</a:t>
            </a:r>
          </a:p>
        </p:txBody>
      </p:sp>
      <p:pic>
        <p:nvPicPr>
          <p:cNvPr id="87" name="Picture 86">
            <a:extLst>
              <a:ext uri="{FF2B5EF4-FFF2-40B4-BE49-F238E27FC236}">
                <a16:creationId xmlns:a16="http://schemas.microsoft.com/office/drawing/2014/main" id="{3D1B8D19-7BE2-3747-B730-50E6C1F12D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09345" y="3494820"/>
            <a:ext cx="324285" cy="348031"/>
          </a:xfrm>
          <a:prstGeom prst="rect">
            <a:avLst/>
          </a:prstGeom>
        </p:spPr>
      </p:pic>
      <p:sp>
        <p:nvSpPr>
          <p:cNvPr id="88" name="TextBox 87">
            <a:extLst>
              <a:ext uri="{FF2B5EF4-FFF2-40B4-BE49-F238E27FC236}">
                <a16:creationId xmlns:a16="http://schemas.microsoft.com/office/drawing/2014/main" id="{C2195648-8A13-6E43-9AD4-7B43EF64678D}"/>
              </a:ext>
            </a:extLst>
          </p:cNvPr>
          <p:cNvSpPr txBox="1"/>
          <p:nvPr/>
        </p:nvSpPr>
        <p:spPr>
          <a:xfrm>
            <a:off x="5973740" y="3614904"/>
            <a:ext cx="236743" cy="13724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91" name="Rectangle 90">
            <a:extLst>
              <a:ext uri="{FF2B5EF4-FFF2-40B4-BE49-F238E27FC236}">
                <a16:creationId xmlns:a16="http://schemas.microsoft.com/office/drawing/2014/main" id="{46F4942E-08F3-CF4C-8464-29C73A10D8AD}"/>
              </a:ext>
            </a:extLst>
          </p:cNvPr>
          <p:cNvSpPr>
            <a:spLocks noChangeAspect="1"/>
          </p:cNvSpPr>
          <p:nvPr/>
        </p:nvSpPr>
        <p:spPr>
          <a:xfrm>
            <a:off x="633683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3</a:t>
            </a:r>
          </a:p>
        </p:txBody>
      </p:sp>
      <p:pic>
        <p:nvPicPr>
          <p:cNvPr id="93" name="Picture 92">
            <a:extLst>
              <a:ext uri="{FF2B5EF4-FFF2-40B4-BE49-F238E27FC236}">
                <a16:creationId xmlns:a16="http://schemas.microsoft.com/office/drawing/2014/main" id="{AB584751-CD2B-1841-BD67-3F55F30CCA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35205" y="3494820"/>
            <a:ext cx="324285" cy="348031"/>
          </a:xfrm>
          <a:prstGeom prst="rect">
            <a:avLst/>
          </a:prstGeom>
        </p:spPr>
      </p:pic>
      <p:sp>
        <p:nvSpPr>
          <p:cNvPr id="95" name="TextBox 94">
            <a:extLst>
              <a:ext uri="{FF2B5EF4-FFF2-40B4-BE49-F238E27FC236}">
                <a16:creationId xmlns:a16="http://schemas.microsoft.com/office/drawing/2014/main" id="{63F1E822-6030-F24D-B36A-F2C00EE9E8EF}"/>
              </a:ext>
            </a:extLst>
          </p:cNvPr>
          <p:cNvSpPr txBox="1"/>
          <p:nvPr/>
        </p:nvSpPr>
        <p:spPr>
          <a:xfrm>
            <a:off x="6500551" y="3614904"/>
            <a:ext cx="232170" cy="127335"/>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1" name="Rectangle 100">
            <a:extLst>
              <a:ext uri="{FF2B5EF4-FFF2-40B4-BE49-F238E27FC236}">
                <a16:creationId xmlns:a16="http://schemas.microsoft.com/office/drawing/2014/main" id="{99D32AFE-920C-B247-9C2D-19B3A1D8C2B7}"/>
              </a:ext>
            </a:extLst>
          </p:cNvPr>
          <p:cNvSpPr>
            <a:spLocks noChangeAspect="1"/>
          </p:cNvSpPr>
          <p:nvPr/>
        </p:nvSpPr>
        <p:spPr>
          <a:xfrm>
            <a:off x="6866923" y="3428468"/>
            <a:ext cx="493021" cy="529123"/>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03" name="Rectangle 102">
            <a:extLst>
              <a:ext uri="{FF2B5EF4-FFF2-40B4-BE49-F238E27FC236}">
                <a16:creationId xmlns:a16="http://schemas.microsoft.com/office/drawing/2014/main" id="{4B9BF467-2814-F548-B88C-06BCAA92F696}"/>
              </a:ext>
            </a:extLst>
          </p:cNvPr>
          <p:cNvSpPr>
            <a:spLocks noChangeAspect="1"/>
          </p:cNvSpPr>
          <p:nvPr/>
        </p:nvSpPr>
        <p:spPr>
          <a:xfrm>
            <a:off x="7402822" y="3428468"/>
            <a:ext cx="485207" cy="530190"/>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5</a:t>
            </a:r>
          </a:p>
        </p:txBody>
      </p:sp>
      <p:sp>
        <p:nvSpPr>
          <p:cNvPr id="104" name="Rectangle 103">
            <a:extLst>
              <a:ext uri="{FF2B5EF4-FFF2-40B4-BE49-F238E27FC236}">
                <a16:creationId xmlns:a16="http://schemas.microsoft.com/office/drawing/2014/main" id="{B27B9FCB-8868-6542-9313-D3C5E63A698D}"/>
              </a:ext>
            </a:extLst>
          </p:cNvPr>
          <p:cNvSpPr>
            <a:spLocks noChangeAspect="1"/>
          </p:cNvSpPr>
          <p:nvPr/>
        </p:nvSpPr>
        <p:spPr>
          <a:xfrm>
            <a:off x="7929641" y="3430110"/>
            <a:ext cx="494547" cy="527469"/>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6</a:t>
            </a:r>
          </a:p>
        </p:txBody>
      </p:sp>
      <p:sp>
        <p:nvSpPr>
          <p:cNvPr id="115" name="Cube 114">
            <a:extLst>
              <a:ext uri="{FF2B5EF4-FFF2-40B4-BE49-F238E27FC236}">
                <a16:creationId xmlns:a16="http://schemas.microsoft.com/office/drawing/2014/main" id="{69A461DC-3C55-B344-A983-1EE2E10DEB18}"/>
              </a:ext>
            </a:extLst>
          </p:cNvPr>
          <p:cNvSpPr/>
          <p:nvPr/>
        </p:nvSpPr>
        <p:spPr>
          <a:xfrm>
            <a:off x="6989583" y="348697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6" name="TextBox 115">
            <a:extLst>
              <a:ext uri="{FF2B5EF4-FFF2-40B4-BE49-F238E27FC236}">
                <a16:creationId xmlns:a16="http://schemas.microsoft.com/office/drawing/2014/main" id="{B307B452-C82D-A648-8719-BC41859B95D4}"/>
              </a:ext>
            </a:extLst>
          </p:cNvPr>
          <p:cNvSpPr txBox="1"/>
          <p:nvPr/>
        </p:nvSpPr>
        <p:spPr>
          <a:xfrm>
            <a:off x="7007877" y="3614904"/>
            <a:ext cx="218385" cy="8923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3" name="Cube 112">
            <a:extLst>
              <a:ext uri="{FF2B5EF4-FFF2-40B4-BE49-F238E27FC236}">
                <a16:creationId xmlns:a16="http://schemas.microsoft.com/office/drawing/2014/main" id="{4A05D52D-4B40-7A4D-BC19-1D8A196838A2}"/>
              </a:ext>
            </a:extLst>
          </p:cNvPr>
          <p:cNvSpPr/>
          <p:nvPr/>
        </p:nvSpPr>
        <p:spPr>
          <a:xfrm>
            <a:off x="8046622" y="350534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4" name="TextBox 113">
            <a:extLst>
              <a:ext uri="{FF2B5EF4-FFF2-40B4-BE49-F238E27FC236}">
                <a16:creationId xmlns:a16="http://schemas.microsoft.com/office/drawing/2014/main" id="{7A8270FC-6A49-3C43-8DFA-4865600F16D0}"/>
              </a:ext>
            </a:extLst>
          </p:cNvPr>
          <p:cNvSpPr txBox="1"/>
          <p:nvPr/>
        </p:nvSpPr>
        <p:spPr>
          <a:xfrm>
            <a:off x="8072764" y="3614904"/>
            <a:ext cx="217222"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1" name="Cube 110">
            <a:extLst>
              <a:ext uri="{FF2B5EF4-FFF2-40B4-BE49-F238E27FC236}">
                <a16:creationId xmlns:a16="http://schemas.microsoft.com/office/drawing/2014/main" id="{F81A3D05-7853-D049-B9A9-7700CBAB1720}"/>
              </a:ext>
            </a:extLst>
          </p:cNvPr>
          <p:cNvSpPr/>
          <p:nvPr/>
        </p:nvSpPr>
        <p:spPr>
          <a:xfrm>
            <a:off x="7525297" y="3506551"/>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2" name="TextBox 111">
            <a:extLst>
              <a:ext uri="{FF2B5EF4-FFF2-40B4-BE49-F238E27FC236}">
                <a16:creationId xmlns:a16="http://schemas.microsoft.com/office/drawing/2014/main" id="{10B3285A-343F-8244-8B88-8F387E558D4A}"/>
              </a:ext>
            </a:extLst>
          </p:cNvPr>
          <p:cNvSpPr txBox="1"/>
          <p:nvPr/>
        </p:nvSpPr>
        <p:spPr>
          <a:xfrm>
            <a:off x="7543591" y="3614904"/>
            <a:ext cx="217426"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9" name="Rectangle 108">
            <a:extLst>
              <a:ext uri="{FF2B5EF4-FFF2-40B4-BE49-F238E27FC236}">
                <a16:creationId xmlns:a16="http://schemas.microsoft.com/office/drawing/2014/main" id="{B6CEDE45-EA4B-4A4A-95C5-7BA5027D9916}"/>
              </a:ext>
            </a:extLst>
          </p:cNvPr>
          <p:cNvSpPr/>
          <p:nvPr/>
        </p:nvSpPr>
        <p:spPr>
          <a:xfrm>
            <a:off x="5739440" y="3284729"/>
            <a:ext cx="2747994" cy="73173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0" name="TextBox 109">
            <a:extLst>
              <a:ext uri="{FF2B5EF4-FFF2-40B4-BE49-F238E27FC236}">
                <a16:creationId xmlns:a16="http://schemas.microsoft.com/office/drawing/2014/main" id="{3AB2E563-F4C8-BE43-A9F0-939EF5C17AA3}"/>
              </a:ext>
            </a:extLst>
          </p:cNvPr>
          <p:cNvSpPr txBox="1"/>
          <p:nvPr/>
        </p:nvSpPr>
        <p:spPr>
          <a:xfrm>
            <a:off x="5810976" y="3283460"/>
            <a:ext cx="868550" cy="140377"/>
          </a:xfrm>
          <a:prstGeom prst="rect">
            <a:avLst/>
          </a:prstGeom>
          <a:noFill/>
        </p:spPr>
        <p:txBody>
          <a:bodyPr wrap="square" lIns="0" tIns="0" rIns="0" bIns="0" rtlCol="0">
            <a:noAutofit/>
          </a:bodyPr>
          <a:lstStyle/>
          <a:p>
            <a:pPr>
              <a:lnSpc>
                <a:spcPct val="90000"/>
              </a:lnSpc>
            </a:pPr>
            <a:r>
              <a:rPr lang="en-US" sz="1050" b="0" dirty="0"/>
              <a:t>WLS Cluster</a:t>
            </a:r>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443275" cy="174909"/>
          </a:xfrm>
          <a:prstGeom prst="rect">
            <a:avLst/>
          </a:prstGeom>
          <a:solidFill>
            <a:schemeClr val="accent1">
              <a:lumMod val="75000"/>
            </a:schemeClr>
          </a:solidFill>
        </p:spPr>
        <p:txBody>
          <a:bodyPr wrap="square" lIns="0" tIns="0" rIns="0" bIns="0" rtlCol="0">
            <a:noAutofit/>
          </a:bodyPr>
          <a:lstStyle/>
          <a:p>
            <a:pPr algn="ctr">
              <a:lnSpc>
                <a:spcPct val="90000"/>
              </a:lnSpc>
            </a:pPr>
            <a:r>
              <a:rPr lang="en-US" sz="1050" dirty="0">
                <a:solidFill>
                  <a:schemeClr val="bg1"/>
                </a:solidFill>
              </a:rPr>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7" name="Straight Arrow Connector 126">
            <a:extLst>
              <a:ext uri="{FF2B5EF4-FFF2-40B4-BE49-F238E27FC236}">
                <a16:creationId xmlns:a16="http://schemas.microsoft.com/office/drawing/2014/main" id="{AFA32433-DF30-5C49-A4EB-ECAB3BC9F70B}"/>
              </a:ext>
            </a:extLst>
          </p:cNvPr>
          <p:cNvCxnSpPr>
            <a:cxnSpLocks/>
          </p:cNvCxnSpPr>
          <p:nvPr/>
        </p:nvCxnSpPr>
        <p:spPr>
          <a:xfrm>
            <a:off x="5651066" y="3047642"/>
            <a:ext cx="246237" cy="140378"/>
          </a:xfrm>
          <a:prstGeom prst="straightConnector1">
            <a:avLst/>
          </a:prstGeom>
          <a:ln w="12700" cmpd="sng">
            <a:headEnd type="none"/>
            <a:tailEnd type="arrow"/>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05FFBD0B-30BD-4542-A71D-1347BE61FFA2}"/>
              </a:ext>
            </a:extLst>
          </p:cNvPr>
          <p:cNvSpPr/>
          <p:nvPr/>
        </p:nvSpPr>
        <p:spPr>
          <a:xfrm>
            <a:off x="5021068" y="3150093"/>
            <a:ext cx="3580636" cy="980645"/>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32" name="TextBox 131">
            <a:extLst>
              <a:ext uri="{FF2B5EF4-FFF2-40B4-BE49-F238E27FC236}">
                <a16:creationId xmlns:a16="http://schemas.microsoft.com/office/drawing/2014/main" id="{64D87DA3-3499-BE4F-8BE9-7C73B448B210}"/>
              </a:ext>
            </a:extLst>
          </p:cNvPr>
          <p:cNvSpPr txBox="1"/>
          <p:nvPr/>
        </p:nvSpPr>
        <p:spPr>
          <a:xfrm>
            <a:off x="7300015" y="2947664"/>
            <a:ext cx="1358538" cy="174909"/>
          </a:xfrm>
          <a:prstGeom prst="rect">
            <a:avLst/>
          </a:prstGeom>
          <a:noFill/>
        </p:spPr>
        <p:txBody>
          <a:bodyPr wrap="square" lIns="0" tIns="0" rIns="0" bIns="0" rtlCol="0">
            <a:noAutofit/>
          </a:bodyPr>
          <a:lstStyle/>
          <a:p>
            <a:pPr algn="ctr">
              <a:lnSpc>
                <a:spcPct val="90000"/>
              </a:lnSpc>
            </a:pPr>
            <a:r>
              <a:rPr lang="en-US" sz="1050" b="0" dirty="0"/>
              <a:t>WebLogic Domain(s)</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829" name="Can 828"/>
          <p:cNvSpPr/>
          <p:nvPr/>
        </p:nvSpPr>
        <p:spPr bwMode="gray">
          <a:xfrm>
            <a:off x="5577220" y="4245590"/>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63" name="Rounded Rectangle 62"/>
          <p:cNvSpPr/>
          <p:nvPr/>
        </p:nvSpPr>
        <p:spPr bwMode="gray">
          <a:xfrm>
            <a:off x="5819540" y="4390090"/>
            <a:ext cx="548141" cy="116573"/>
          </a:xfrm>
          <a:prstGeom prst="roundRect">
            <a:avLst/>
          </a:prstGeom>
          <a:solidFill>
            <a:srgbClr val="7030A0"/>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Logs </a:t>
            </a:r>
          </a:p>
        </p:txBody>
      </p:sp>
      <p:cxnSp>
        <p:nvCxnSpPr>
          <p:cNvPr id="54" name="Straight Arrow Connector 53">
            <a:extLst>
              <a:ext uri="{FF2B5EF4-FFF2-40B4-BE49-F238E27FC236}">
                <a16:creationId xmlns:a16="http://schemas.microsoft.com/office/drawing/2014/main" id="{AFA32433-DF30-5C49-A4EB-ECAB3BC9F70B}"/>
              </a:ext>
            </a:extLst>
          </p:cNvPr>
          <p:cNvCxnSpPr>
            <a:cxnSpLocks/>
          </p:cNvCxnSpPr>
          <p:nvPr/>
        </p:nvCxnSpPr>
        <p:spPr>
          <a:xfrm>
            <a:off x="5504534" y="2549197"/>
            <a:ext cx="58" cy="224810"/>
          </a:xfrm>
          <a:prstGeom prst="straightConnector1">
            <a:avLst/>
          </a:prstGeom>
          <a:ln w="12700" cmpd="sng">
            <a:headEnd type="arrow"/>
            <a:tailEnd type="arrow"/>
          </a:ln>
        </p:spPr>
        <p:style>
          <a:lnRef idx="1">
            <a:schemeClr val="dk1"/>
          </a:lnRef>
          <a:fillRef idx="0">
            <a:schemeClr val="dk1"/>
          </a:fillRef>
          <a:effectRef idx="0">
            <a:schemeClr val="dk1"/>
          </a:effectRef>
          <a:fontRef idx="minor">
            <a:schemeClr val="tx1"/>
          </a:fontRef>
        </p:style>
      </p:cxnSp>
      <p:sp>
        <p:nvSpPr>
          <p:cNvPr id="57" name="Can 56">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07FC9A52-BEB1-495B-8D65-9E07BA139A26}"/>
              </a:ext>
            </a:extLst>
          </p:cNvPr>
          <p:cNvSpPr>
            <a:spLocks noGrp="1"/>
          </p:cNvSpPr>
          <p:nvPr>
            <p:ph type="title"/>
          </p:nvPr>
        </p:nvSpPr>
        <p:spPr/>
        <p:txBody>
          <a:bodyPr/>
          <a:lstStyle/>
          <a:p>
            <a:r>
              <a:rPr lang="en-GB" dirty="0"/>
              <a:t>Operator creating pods</a:t>
            </a:r>
            <a:endParaRPr lang="en-NL" dirty="0"/>
          </a:p>
        </p:txBody>
      </p:sp>
      <p:sp>
        <p:nvSpPr>
          <p:cNvPr id="52" name="Rectangle 51">
            <a:extLst>
              <a:ext uri="{FF2B5EF4-FFF2-40B4-BE49-F238E27FC236}">
                <a16:creationId xmlns:a16="http://schemas.microsoft.com/office/drawing/2014/main" id="{C16D534A-4037-4D0F-B60D-CDC8390C7245}"/>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53" name="Rectangle 52">
            <a:extLst>
              <a:ext uri="{FF2B5EF4-FFF2-40B4-BE49-F238E27FC236}">
                <a16:creationId xmlns:a16="http://schemas.microsoft.com/office/drawing/2014/main" id="{B76955C3-9561-40BA-9883-5C2A70B28C47}"/>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55" name="Picture 54">
            <a:extLst>
              <a:ext uri="{FF2B5EF4-FFF2-40B4-BE49-F238E27FC236}">
                <a16:creationId xmlns:a16="http://schemas.microsoft.com/office/drawing/2014/main" id="{BEF2CD65-0572-44F4-8094-2424FCB2E8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56" name="TextBox 55">
            <a:extLst>
              <a:ext uri="{FF2B5EF4-FFF2-40B4-BE49-F238E27FC236}">
                <a16:creationId xmlns:a16="http://schemas.microsoft.com/office/drawing/2014/main" id="{158B67B6-ECA6-49E6-A3F6-C5225FEA4CCA}"/>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58" name="Rectangle 57">
            <a:extLst>
              <a:ext uri="{FF2B5EF4-FFF2-40B4-BE49-F238E27FC236}">
                <a16:creationId xmlns:a16="http://schemas.microsoft.com/office/drawing/2014/main" id="{95E8313D-8121-4F51-A657-50EA7AF91AA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52972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353472-C68A-41CA-8932-C4F11A77131B}"/>
              </a:ext>
            </a:extLst>
          </p:cNvPr>
          <p:cNvSpPr>
            <a:spLocks noGrp="1"/>
          </p:cNvSpPr>
          <p:nvPr>
            <p:ph type="title"/>
          </p:nvPr>
        </p:nvSpPr>
        <p:spPr/>
        <p:txBody>
          <a:bodyPr/>
          <a:lstStyle/>
          <a:p>
            <a:r>
              <a:rPr lang="en-GB" dirty="0"/>
              <a:t>Topology models</a:t>
            </a:r>
            <a:endParaRPr lang="en-NL" dirty="0"/>
          </a:p>
        </p:txBody>
      </p:sp>
      <p:sp>
        <p:nvSpPr>
          <p:cNvPr id="7" name="Text Placeholder 6">
            <a:extLst>
              <a:ext uri="{FF2B5EF4-FFF2-40B4-BE49-F238E27FC236}">
                <a16:creationId xmlns:a16="http://schemas.microsoft.com/office/drawing/2014/main" id="{6B795367-DFEE-430D-974A-378033ED610E}"/>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A109511A-8175-4FC1-B886-E0E3E88B1842}"/>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67D051F3-4ACC-4F5D-8DFA-AC507961C7AE}"/>
              </a:ext>
            </a:extLst>
          </p:cNvPr>
          <p:cNvSpPr>
            <a:spLocks noGrp="1"/>
          </p:cNvSpPr>
          <p:nvPr>
            <p:ph type="sldNum" sz="quarter" idx="11"/>
          </p:nvPr>
        </p:nvSpPr>
        <p:spPr/>
        <p:txBody>
          <a:bodyPr/>
          <a:lstStyle/>
          <a:p>
            <a:pPr>
              <a:defRPr/>
            </a:pPr>
            <a:fld id="{BD0972CF-DF36-4388-AF46-F405E3E508A9}" type="slidenum">
              <a:rPr lang="nl-NL" altLang="nl-NL" smtClean="0"/>
              <a:pPr>
                <a:defRPr/>
              </a:pPr>
              <a:t>27</a:t>
            </a:fld>
            <a:endParaRPr lang="nl-NL" altLang="nl-NL" dirty="0"/>
          </a:p>
        </p:txBody>
      </p:sp>
    </p:spTree>
    <p:extLst>
      <p:ext uri="{BB962C8B-B14F-4D97-AF65-F5344CB8AC3E}">
        <p14:creationId xmlns:p14="http://schemas.microsoft.com/office/powerpoint/2010/main" val="9296807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383197-185E-4A21-8DB9-BA082C38F668}"/>
              </a:ext>
            </a:extLst>
          </p:cNvPr>
          <p:cNvSpPr>
            <a:spLocks noGrp="1"/>
          </p:cNvSpPr>
          <p:nvPr>
            <p:ph type="title"/>
          </p:nvPr>
        </p:nvSpPr>
        <p:spPr/>
        <p:txBody>
          <a:bodyPr/>
          <a:lstStyle/>
          <a:p>
            <a:r>
              <a:rPr lang="en-GB" dirty="0"/>
              <a:t>2 Topology Models</a:t>
            </a:r>
            <a:endParaRPr lang="en-NL" dirty="0"/>
          </a:p>
        </p:txBody>
      </p:sp>
      <p:sp>
        <p:nvSpPr>
          <p:cNvPr id="5" name="Slide Number Placeholder 4">
            <a:extLst>
              <a:ext uri="{FF2B5EF4-FFF2-40B4-BE49-F238E27FC236}">
                <a16:creationId xmlns:a16="http://schemas.microsoft.com/office/drawing/2014/main" id="{07DDE9E6-0DA2-4992-A08B-A7BCED00DA06}"/>
              </a:ext>
            </a:extLst>
          </p:cNvPr>
          <p:cNvSpPr>
            <a:spLocks noGrp="1"/>
          </p:cNvSpPr>
          <p:nvPr>
            <p:ph type="sldNum" sz="quarter" idx="10"/>
          </p:nvPr>
        </p:nvSpPr>
        <p:spPr/>
        <p:txBody>
          <a:bodyPr/>
          <a:lstStyle/>
          <a:p>
            <a:fld id="{825F50E3-C2CF-4EE1-838F-E497E2ECDFF7}" type="slidenum">
              <a:rPr lang="nl-NL" altLang="nl-NL" smtClean="0"/>
              <a:pPr/>
              <a:t>28</a:t>
            </a:fld>
            <a:endParaRPr lang="nl-NL" altLang="nl-NL" dirty="0"/>
          </a:p>
        </p:txBody>
      </p:sp>
      <p:sp>
        <p:nvSpPr>
          <p:cNvPr id="4" name="Footer Placeholder 3">
            <a:extLst>
              <a:ext uri="{FF2B5EF4-FFF2-40B4-BE49-F238E27FC236}">
                <a16:creationId xmlns:a16="http://schemas.microsoft.com/office/drawing/2014/main" id="{D59E6A26-233C-4963-B875-C13FA704CDA2}"/>
              </a:ext>
            </a:extLst>
          </p:cNvPr>
          <p:cNvSpPr>
            <a:spLocks noGrp="1"/>
          </p:cNvSpPr>
          <p:nvPr>
            <p:ph type="ftr" sz="quarter" idx="11"/>
          </p:nvPr>
        </p:nvSpPr>
        <p:spPr/>
        <p:txBody>
          <a:bodyPr/>
          <a:lstStyle/>
          <a:p>
            <a:r>
              <a:rPr lang="en-US"/>
              <a:t>copyright ©2019 Darwin IT-Professionals B.V.</a:t>
            </a:r>
            <a:endParaRPr lang="nl-NL"/>
          </a:p>
        </p:txBody>
      </p:sp>
      <p:graphicFrame>
        <p:nvGraphicFramePr>
          <p:cNvPr id="25" name="Content Placeholder 7">
            <a:extLst>
              <a:ext uri="{FF2B5EF4-FFF2-40B4-BE49-F238E27FC236}">
                <a16:creationId xmlns:a16="http://schemas.microsoft.com/office/drawing/2014/main" id="{63579B28-6FD4-48B8-B2F6-F471EA6C6550}"/>
              </a:ext>
            </a:extLst>
          </p:cNvPr>
          <p:cNvGraphicFramePr>
            <a:graphicFrameLocks/>
          </p:cNvGraphicFramePr>
          <p:nvPr>
            <p:extLst>
              <p:ext uri="{D42A27DB-BD31-4B8C-83A1-F6EECF244321}">
                <p14:modId xmlns:p14="http://schemas.microsoft.com/office/powerpoint/2010/main" val="2796186096"/>
              </p:ext>
            </p:extLst>
          </p:nvPr>
        </p:nvGraphicFramePr>
        <p:xfrm>
          <a:off x="107504" y="771550"/>
          <a:ext cx="8856986" cy="3734404"/>
        </p:xfrm>
        <a:graphic>
          <a:graphicData uri="http://schemas.openxmlformats.org/drawingml/2006/table">
            <a:tbl>
              <a:tblPr/>
              <a:tblGrid>
                <a:gridCol w="2376264">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3168354">
                  <a:extLst>
                    <a:ext uri="{9D8B030D-6E8A-4147-A177-3AD203B41FA5}">
                      <a16:colId xmlns:a16="http://schemas.microsoft.com/office/drawing/2014/main" val="4022560051"/>
                    </a:ext>
                  </a:extLst>
                </a:gridCol>
              </a:tblGrid>
              <a:tr h="173436">
                <a:tc>
                  <a:txBody>
                    <a:bodyPr/>
                    <a:lstStyle/>
                    <a:p>
                      <a:pPr>
                        <a:spcAft>
                          <a:spcPts val="0"/>
                        </a:spcAft>
                      </a:pPr>
                      <a:r>
                        <a:rPr lang="en-US" sz="1400" b="1" dirty="0">
                          <a:solidFill>
                            <a:srgbClr val="FFFFFF"/>
                          </a:solidFill>
                          <a:latin typeface="Futura Bk" pitchFamily="34" charset="0"/>
                          <a:ea typeface="Calibri"/>
                          <a:cs typeface="Times New Roman"/>
                        </a:rPr>
                        <a:t>Options</a:t>
                      </a:r>
                      <a:endParaRPr lang="nl-NL" sz="140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PV/C</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Image</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0000"/>
                  </a:ext>
                </a:extLst>
              </a:tr>
              <a:tr h="195048">
                <a:tc>
                  <a:txBody>
                    <a:bodyPr/>
                    <a:lstStyle/>
                    <a:p>
                      <a:pPr>
                        <a:spcAft>
                          <a:spcPts val="0"/>
                        </a:spcAft>
                      </a:pPr>
                      <a:r>
                        <a:rPr lang="nl-NL" sz="1400" b="0" kern="1200" baseline="0" dirty="0">
                          <a:solidFill>
                            <a:schemeClr val="tx1"/>
                          </a:solidFill>
                          <a:latin typeface="Futura Bk" pitchFamily="34" charset="0"/>
                          <a:ea typeface="+mn-ea"/>
                          <a:cs typeface="+mn-cs"/>
                        </a:rPr>
                        <a:t>Domain </a:t>
                      </a:r>
                      <a:r>
                        <a:rPr lang="nl-NL" sz="1400" b="0" kern="1200" baseline="0" dirty="0" err="1">
                          <a:solidFill>
                            <a:schemeClr val="tx1"/>
                          </a:solidFill>
                          <a:latin typeface="Futura Bk" pitchFamily="34" charset="0"/>
                          <a:ea typeface="+mn-ea"/>
                          <a:cs typeface="+mn-cs"/>
                        </a:rPr>
                        <a:t>Topology</a:t>
                      </a:r>
                      <a:r>
                        <a:rPr lang="nl-NL" sz="1400" b="0" kern="1200" baseline="0" dirty="0">
                          <a:solidFill>
                            <a:schemeClr val="tx1"/>
                          </a:solidFill>
                          <a:latin typeface="Futura Bk" pitchFamily="34" charset="0"/>
                          <a:ea typeface="+mn-ea"/>
                          <a:cs typeface="+mn-cs"/>
                        </a:rPr>
                        <a:t> Changes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en-GB" sz="1400" kern="1200" baseline="0" dirty="0">
                          <a:solidFill>
                            <a:schemeClr val="tx1"/>
                          </a:solidFill>
                          <a:latin typeface="Futura Bk" pitchFamily="34" charset="0"/>
                          <a:ea typeface="+mn-ea"/>
                          <a:cs typeface="+mn-cs"/>
                        </a:rPr>
                        <a:t>Apply to domain in PV (</a:t>
                      </a:r>
                      <a:r>
                        <a:rPr lang="en-GB" sz="1400" kern="1200" baseline="0" dirty="0" err="1">
                          <a:solidFill>
                            <a:schemeClr val="tx1"/>
                          </a:solidFill>
                          <a:latin typeface="Futura Bk" pitchFamily="34" charset="0"/>
                          <a:ea typeface="+mn-ea"/>
                          <a:cs typeface="+mn-cs"/>
                        </a:rPr>
                        <a:t>wlst</a:t>
                      </a:r>
                      <a:r>
                        <a:rPr lang="en-GB" sz="1400" kern="1200" baseline="0" dirty="0">
                          <a:solidFill>
                            <a:schemeClr val="tx1"/>
                          </a:solidFill>
                          <a:latin typeface="Futura Bk" pitchFamily="34" charset="0"/>
                          <a:ea typeface="+mn-ea"/>
                          <a:cs typeface="+mn-cs"/>
                        </a:rPr>
                        <a:t> online)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nl-NL" sz="1400" dirty="0">
                          <a:latin typeface="Futura Bk" pitchFamily="34" charset="0"/>
                          <a:ea typeface="Calibri"/>
                          <a:cs typeface="Times New Roman"/>
                        </a:rPr>
                        <a:t>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1"/>
                  </a:ext>
                </a:extLst>
              </a:tr>
              <a:tr h="400502">
                <a:tc>
                  <a:txBody>
                    <a:bodyPr/>
                    <a:lstStyle/>
                    <a:p>
                      <a:pPr>
                        <a:spcAft>
                          <a:spcPts val="0"/>
                        </a:spcAft>
                      </a:pPr>
                      <a:r>
                        <a:rPr lang="nl-NL" sz="1400" b="0" kern="1200" baseline="0" dirty="0" err="1">
                          <a:solidFill>
                            <a:schemeClr val="tx1"/>
                          </a:solidFill>
                          <a:latin typeface="Futura Bk" pitchFamily="34" charset="0"/>
                          <a:ea typeface="+mn-ea"/>
                          <a:cs typeface="+mn-cs"/>
                        </a:rPr>
                        <a:t>Configuration</a:t>
                      </a:r>
                      <a:r>
                        <a:rPr lang="nl-NL" sz="1400" b="0" kern="1200" baseline="0" dirty="0">
                          <a:solidFill>
                            <a:schemeClr val="tx1"/>
                          </a:solidFill>
                          <a:latin typeface="Futura Bk" pitchFamily="34" charset="0"/>
                          <a:ea typeface="+mn-ea"/>
                          <a:cs typeface="+mn-cs"/>
                        </a:rPr>
                        <a:t> Changes (</a:t>
                      </a:r>
                      <a:r>
                        <a:rPr lang="nl-NL" sz="1400" b="0" kern="1200" baseline="0" dirty="0" err="1">
                          <a:solidFill>
                            <a:schemeClr val="tx1"/>
                          </a:solidFill>
                          <a:latin typeface="Futura Bk" pitchFamily="34" charset="0"/>
                          <a:ea typeface="+mn-ea"/>
                          <a:cs typeface="+mn-cs"/>
                        </a:rPr>
                        <a:t>tunables</a:t>
                      </a:r>
                      <a:r>
                        <a:rPr lang="nl-NL" sz="1400" b="0" kern="1200" baseline="0" dirty="0">
                          <a:solidFill>
                            <a:schemeClr val="tx1"/>
                          </a:solidFill>
                          <a:latin typeface="Futura Bk" pitchFamily="34" charset="0"/>
                          <a:ea typeface="+mn-ea"/>
                          <a:cs typeface="+mn-cs"/>
                        </a:rPr>
                        <a:t>, </a:t>
                      </a:r>
                      <a:r>
                        <a:rPr lang="nl-NL" sz="1400" b="0" kern="1200" baseline="0" dirty="0" err="1">
                          <a:solidFill>
                            <a:schemeClr val="tx1"/>
                          </a:solidFill>
                          <a:latin typeface="Futura Bk" pitchFamily="34" charset="0"/>
                          <a:ea typeface="+mn-ea"/>
                          <a:cs typeface="+mn-cs"/>
                        </a:rPr>
                        <a:t>credentials</a:t>
                      </a:r>
                      <a:r>
                        <a:rPr lang="nl-NL" sz="1400" b="0" kern="1200" baseline="0" dirty="0">
                          <a:solidFill>
                            <a:schemeClr val="tx1"/>
                          </a:solidFill>
                          <a:latin typeface="Futura Bk" pitchFamily="34" charset="0"/>
                          <a:ea typeface="+mn-ea"/>
                          <a:cs typeface="+mn-cs"/>
                        </a:rPr>
                        <a:t>, …)</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Change configuration in domain in PV</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Overrides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Only</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2"/>
                  </a:ext>
                </a:extLst>
              </a:tr>
              <a:tr h="267002">
                <a:tc>
                  <a:txBody>
                    <a:bodyPr/>
                    <a:lstStyle/>
                    <a:p>
                      <a:pPr>
                        <a:spcAft>
                          <a:spcPts val="0"/>
                        </a:spcAft>
                      </a:pPr>
                      <a:r>
                        <a:rPr lang="nl-NL" sz="1400" b="0" kern="1200" baseline="0" dirty="0" err="1">
                          <a:solidFill>
                            <a:schemeClr val="tx1"/>
                          </a:solidFill>
                          <a:latin typeface="Futura Bk" pitchFamily="34" charset="0"/>
                          <a:ea typeface="+mn-ea"/>
                          <a:cs typeface="+mn-cs"/>
                        </a:rPr>
                        <a:t>Patching</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New Image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3"/>
                  </a:ext>
                </a:extLst>
              </a:tr>
              <a:tr h="267002">
                <a:tc>
                  <a:txBody>
                    <a:bodyPr/>
                    <a:lstStyle/>
                    <a:p>
                      <a:pPr>
                        <a:spcAft>
                          <a:spcPts val="0"/>
                        </a:spcAft>
                      </a:pPr>
                      <a:r>
                        <a:rPr lang="nl-NL" sz="1400" b="0" dirty="0">
                          <a:latin typeface="Futura Bk" pitchFamily="34" charset="0"/>
                          <a:ea typeface="Calibri"/>
                          <a:cs typeface="Times New Roman"/>
                        </a:rPr>
                        <a:t>Application Updates</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Apply</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domain in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221657735"/>
                  </a:ext>
                </a:extLst>
              </a:tr>
              <a:tr h="267002">
                <a:tc>
                  <a:txBody>
                    <a:bodyPr/>
                    <a:lstStyle/>
                    <a:p>
                      <a:pPr>
                        <a:spcAft>
                          <a:spcPts val="0"/>
                        </a:spcAft>
                      </a:pPr>
                      <a:r>
                        <a:rPr lang="nl-NL" sz="1400" b="0" dirty="0">
                          <a:latin typeface="Futura Bk" pitchFamily="34" charset="0"/>
                          <a:ea typeface="Calibri"/>
                          <a:cs typeface="Times New Roman"/>
                        </a:rPr>
                        <a:t>Management of PV/PVC</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More complex (filesystem shared per domain)</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Simple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shared, per server)</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473030475"/>
                  </a:ext>
                </a:extLst>
              </a:tr>
              <a:tr h="267002">
                <a:tc>
                  <a:txBody>
                    <a:bodyPr/>
                    <a:lstStyle/>
                    <a:p>
                      <a:pPr>
                        <a:spcAft>
                          <a:spcPts val="0"/>
                        </a:spcAft>
                      </a:pPr>
                      <a:r>
                        <a:rPr lang="nl-NL" sz="1400" b="0" dirty="0">
                          <a:latin typeface="Futura Bk" pitchFamily="34" charset="0"/>
                          <a:ea typeface="Calibri"/>
                          <a:cs typeface="Times New Roman"/>
                        </a:rPr>
                        <a:t>Administration Console</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App </a:t>
                      </a:r>
                      <a:r>
                        <a:rPr lang="nl-NL" sz="1400" dirty="0" err="1">
                          <a:latin typeface="Futura Bk" pitchFamily="34" charset="0"/>
                          <a:ea typeface="Calibri"/>
                          <a:cs typeface="Times New Roman"/>
                        </a:rPr>
                        <a:t>deployments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 </a:t>
                      </a:r>
                      <a:r>
                        <a:rPr lang="nl-NL" sz="1400" dirty="0" err="1">
                          <a:latin typeface="Futura Bk" pitchFamily="34" charset="0"/>
                          <a:ea typeface="Calibri"/>
                          <a:cs typeface="Times New Roman"/>
                        </a:rPr>
                        <a:t>can</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do </a:t>
                      </a:r>
                      <a:r>
                        <a:rPr lang="nl-NL" sz="1400" dirty="0" err="1">
                          <a:latin typeface="Futura Bk" pitchFamily="34" charset="0"/>
                          <a:ea typeface="Calibri"/>
                          <a:cs typeface="Times New Roman"/>
                        </a:rPr>
                        <a:t>lifecycle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mgt</a:t>
                      </a:r>
                      <a:r>
                        <a:rPr lang="nl-NL" sz="1400" dirty="0">
                          <a:latin typeface="Futura Bk" pitchFamily="34" charset="0"/>
                          <a:ea typeface="Calibri"/>
                          <a:cs typeface="Times New Roman"/>
                        </a:rPr>
                        <a: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Monitoring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Diagnosis. </a:t>
                      </a:r>
                      <a:r>
                        <a:rPr lang="nl-NL" sz="1400" dirty="0" err="1">
                          <a:latin typeface="Futura Bk" pitchFamily="34" charset="0"/>
                          <a:ea typeface="Calibri"/>
                          <a:cs typeface="Times New Roman"/>
                        </a:rPr>
                        <a:t>Invalidate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164419728"/>
                  </a:ext>
                </a:extLst>
              </a:tr>
              <a:tr h="267002">
                <a:tc>
                  <a:txBody>
                    <a:bodyPr/>
                    <a:lstStyle/>
                    <a:p>
                      <a:pPr>
                        <a:spcAft>
                          <a:spcPts val="0"/>
                        </a:spcAft>
                      </a:pPr>
                      <a:r>
                        <a:rPr lang="nl-NL" sz="1400" b="0" dirty="0">
                          <a:latin typeface="Futura Bk" pitchFamily="34" charset="0"/>
                          <a:ea typeface="Calibri"/>
                          <a:cs typeface="Times New Roman"/>
                        </a:rPr>
                        <a:t>Log </a:t>
                      </a:r>
                      <a:r>
                        <a:rPr lang="nl-NL" sz="1400" b="0" dirty="0" err="1">
                          <a:latin typeface="Futura Bk" pitchFamily="34" charset="0"/>
                          <a:ea typeface="Calibri"/>
                          <a:cs typeface="Times New Roman"/>
                        </a:rPr>
                        <a:t>Persistence</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690775958"/>
                  </a:ext>
                </a:extLst>
              </a:tr>
              <a:tr h="267002">
                <a:tc>
                  <a:txBody>
                    <a:bodyPr/>
                    <a:lstStyle/>
                    <a:p>
                      <a:pPr>
                        <a:spcAft>
                          <a:spcPts val="0"/>
                        </a:spcAft>
                      </a:pPr>
                      <a:r>
                        <a:rPr lang="nl-NL" sz="1400" b="0" dirty="0">
                          <a:latin typeface="Futura Bk" pitchFamily="34" charset="0"/>
                          <a:ea typeface="Calibri"/>
                          <a:cs typeface="Times New Roman"/>
                        </a:rPr>
                        <a:t>HA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Availability Domain</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Limited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(No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838520755"/>
                  </a:ext>
                </a:extLst>
              </a:tr>
              <a:tr h="267002">
                <a:tc>
                  <a:txBody>
                    <a:bodyPr/>
                    <a:lstStyle/>
                    <a:p>
                      <a:pPr>
                        <a:spcAft>
                          <a:spcPts val="0"/>
                        </a:spcAft>
                      </a:pPr>
                      <a:r>
                        <a:rPr lang="nl-NL" sz="1400" b="0" dirty="0">
                          <a:latin typeface="Futura Bk" pitchFamily="34" charset="0"/>
                          <a:ea typeface="Calibri"/>
                          <a:cs typeface="Times New Roman"/>
                        </a:rPr>
                        <a:t>DR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t>
                      </a:r>
                      <a:r>
                        <a:rPr lang="nl-NL" sz="1400" b="0" dirty="0" err="1">
                          <a:latin typeface="Futura Bk" pitchFamily="34" charset="0"/>
                          <a:ea typeface="Calibri"/>
                          <a:cs typeface="Times New Roman"/>
                        </a:rPr>
                        <a:t>Regions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(like on </a:t>
                      </a:r>
                      <a:r>
                        <a:rPr lang="nl-NL" sz="1400" dirty="0" err="1">
                          <a:latin typeface="Futura Bk" pitchFamily="34" charset="0"/>
                          <a:ea typeface="Calibri"/>
                          <a:cs typeface="Times New Roman"/>
                        </a:rPr>
                        <a:t>Premise</a:t>
                      </a:r>
                      <a:r>
                        <a:rPr lang="nl-NL" sz="1400" dirty="0">
                          <a:latin typeface="Futura Bk" pitchFamily="34" charset="0"/>
                          <a:ea typeface="Calibri"/>
                          <a:cs typeface="Times New Roman"/>
                        </a:rPr>
                        <a:t> user </a:t>
                      </a:r>
                      <a:r>
                        <a:rPr lang="nl-NL" sz="1400" dirty="0" err="1">
                          <a:latin typeface="Futura Bk" pitchFamily="34" charset="0"/>
                          <a:ea typeface="Calibri"/>
                          <a:cs typeface="Times New Roman"/>
                        </a:rPr>
                        <a:t>responsible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easier</a:t>
                      </a:r>
                      <a:r>
                        <a:rPr lang="nl-NL" sz="1400" dirty="0">
                          <a:latin typeface="Futura Bk" pitchFamily="34" charset="0"/>
                          <a:ea typeface="Calibri"/>
                          <a:cs typeface="Times New Roman"/>
                        </a:rPr>
                        <a:t>, user does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need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	</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746305787"/>
                  </a:ext>
                </a:extLst>
              </a:tr>
            </a:tbl>
          </a:graphicData>
        </a:graphic>
      </p:graphicFrame>
    </p:spTree>
    <p:extLst>
      <p:ext uri="{BB962C8B-B14F-4D97-AF65-F5344CB8AC3E}">
        <p14:creationId xmlns:p14="http://schemas.microsoft.com/office/powerpoint/2010/main" val="29414643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should I use?</a:t>
            </a:r>
          </a:p>
        </p:txBody>
      </p:sp>
      <p:sp>
        <p:nvSpPr>
          <p:cNvPr id="3" name="Content Placeholder 2"/>
          <p:cNvSpPr>
            <a:spLocks noGrp="1"/>
          </p:cNvSpPr>
          <p:nvPr>
            <p:ph idx="1"/>
          </p:nvPr>
        </p:nvSpPr>
        <p:spPr>
          <a:xfrm>
            <a:off x="398467" y="1059582"/>
            <a:ext cx="8347065" cy="3398118"/>
          </a:xfrm>
        </p:spPr>
        <p:txBody>
          <a:bodyPr/>
          <a:lstStyle/>
          <a:p>
            <a:r>
              <a:rPr lang="en-US" sz="1800" dirty="0"/>
              <a:t>The key difference is how updates  are handled </a:t>
            </a:r>
          </a:p>
          <a:p>
            <a:pPr lvl="1"/>
            <a:r>
              <a:rPr lang="en-US" sz="1600" dirty="0"/>
              <a:t>Java updates</a:t>
            </a:r>
          </a:p>
          <a:p>
            <a:pPr lvl="1"/>
            <a:r>
              <a:rPr lang="en-US" sz="1600" dirty="0"/>
              <a:t>WebLogic patching</a:t>
            </a:r>
          </a:p>
          <a:p>
            <a:pPr lvl="1"/>
            <a:r>
              <a:rPr lang="en-US" sz="1600" dirty="0"/>
              <a:t>WebLogic configuration changes</a:t>
            </a:r>
          </a:p>
          <a:p>
            <a:pPr lvl="1"/>
            <a:r>
              <a:rPr lang="en-US" sz="1600" dirty="0"/>
              <a:t>Application updates</a:t>
            </a:r>
          </a:p>
          <a:p>
            <a:r>
              <a:rPr lang="en-US" sz="1800" dirty="0"/>
              <a:t>Are you fully embracing the CI/CD "DevOps" model and intend to manage change through that process? </a:t>
            </a:r>
          </a:p>
          <a:p>
            <a:pPr lvl="2"/>
            <a:r>
              <a:rPr lang="en-US" sz="1400" dirty="0"/>
              <a:t>E.g. create new images every time there is an update.</a:t>
            </a:r>
          </a:p>
          <a:p>
            <a:r>
              <a:rPr lang="en-US" sz="1800" dirty="0"/>
              <a:t>Are you making changes to configurations and deployments in running systems? </a:t>
            </a:r>
          </a:p>
          <a:p>
            <a:pPr lvl="2"/>
            <a:r>
              <a:rPr lang="en-US" sz="1400" dirty="0"/>
              <a:t>E.g. run WLST online to dynamically change your domain configuration.</a:t>
            </a:r>
          </a:p>
          <a:p>
            <a:endParaRPr lang="en-US" sz="1800" dirty="0"/>
          </a:p>
        </p:txBody>
      </p:sp>
    </p:spTree>
    <p:extLst>
      <p:ext uri="{BB962C8B-B14F-4D97-AF65-F5344CB8AC3E}">
        <p14:creationId xmlns:p14="http://schemas.microsoft.com/office/powerpoint/2010/main" val="4389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3250021" cy="369701"/>
            <a:chOff x="2258083" y="4083918"/>
            <a:chExt cx="3250021"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Frank.brink@darwin-it.nl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grpSp>
      <p:sp>
        <p:nvSpPr>
          <p:cNvPr id="2" name="Title 1"/>
          <p:cNvSpPr>
            <a:spLocks noGrp="1"/>
          </p:cNvSpPr>
          <p:nvPr>
            <p:ph type="title"/>
          </p:nvPr>
        </p:nvSpPr>
        <p:spPr/>
        <p:txBody>
          <a:bodyPr/>
          <a:lstStyle/>
          <a:p>
            <a:r>
              <a:rPr lang="nl-NL" dirty="0" err="1"/>
              <a:t>Who</a:t>
            </a:r>
            <a:r>
              <a:rPr lang="nl-NL" dirty="0"/>
              <a:t> Frank Brink is</a:t>
            </a:r>
          </a:p>
        </p:txBody>
      </p:sp>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sp>
        <p:nvSpPr>
          <p:cNvPr id="7" name="Rectangle 6"/>
          <p:cNvSpPr/>
          <p:nvPr/>
        </p:nvSpPr>
        <p:spPr>
          <a:xfrm>
            <a:off x="4409116" y="269500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3</a:t>
            </a:fld>
            <a:endParaRPr lang="nl-NL" altLang="nl-NL" dirty="0"/>
          </a:p>
        </p:txBody>
      </p:sp>
      <p:pic>
        <p:nvPicPr>
          <p:cNvPr id="20" name="Picture 100">
            <a:extLst>
              <a:ext uri="{FF2B5EF4-FFF2-40B4-BE49-F238E27FC236}">
                <a16:creationId xmlns:a16="http://schemas.microsoft.com/office/drawing/2014/main" id="{F3755CF7-5E59-432E-953D-10CBF79708F0}"/>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51146" y="915566"/>
            <a:ext cx="1296144" cy="19311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 name="Content Placeholder 6">
            <a:extLst>
              <a:ext uri="{FF2B5EF4-FFF2-40B4-BE49-F238E27FC236}">
                <a16:creationId xmlns:a16="http://schemas.microsoft.com/office/drawing/2014/main" id="{3A4A6658-6A1A-43C3-AED4-ADCACD385A2A}"/>
              </a:ext>
            </a:extLst>
          </p:cNvPr>
          <p:cNvSpPr txBox="1">
            <a:spLocks/>
          </p:cNvSpPr>
          <p:nvPr/>
        </p:nvSpPr>
        <p:spPr bwMode="auto">
          <a:xfrm>
            <a:off x="2190906" y="1116828"/>
            <a:ext cx="5259322" cy="276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0" dirty="0"/>
              <a:t>Senior Cloud Consultant</a:t>
            </a:r>
          </a:p>
          <a:p>
            <a:r>
              <a:rPr lang="en-GB" sz="1600" b="0" dirty="0"/>
              <a:t>Certified Oracle Cloud Infrastructure 2018 Architect Associate</a:t>
            </a:r>
          </a:p>
          <a:p>
            <a:r>
              <a:rPr lang="en-GB" sz="1600" b="0" dirty="0"/>
              <a:t>Oracle Middleware specialist</a:t>
            </a:r>
          </a:p>
        </p:txBody>
      </p:sp>
    </p:spTree>
    <p:extLst>
      <p:ext uri="{BB962C8B-B14F-4D97-AF65-F5344CB8AC3E}">
        <p14:creationId xmlns:p14="http://schemas.microsoft.com/office/powerpoint/2010/main" val="16453184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54F147-E581-48C2-95CD-1D22DC33193A}"/>
              </a:ext>
            </a:extLst>
          </p:cNvPr>
          <p:cNvSpPr>
            <a:spLocks noGrp="1"/>
          </p:cNvSpPr>
          <p:nvPr>
            <p:ph type="title"/>
          </p:nvPr>
        </p:nvSpPr>
        <p:spPr/>
        <p:txBody>
          <a:bodyPr/>
          <a:lstStyle/>
          <a:p>
            <a:r>
              <a:rPr lang="en-GB" dirty="0"/>
              <a:t>Configuration overrides</a:t>
            </a:r>
            <a:endParaRPr lang="en-NL" dirty="0"/>
          </a:p>
        </p:txBody>
      </p:sp>
      <p:sp>
        <p:nvSpPr>
          <p:cNvPr id="8" name="Text Placeholder 7">
            <a:extLst>
              <a:ext uri="{FF2B5EF4-FFF2-40B4-BE49-F238E27FC236}">
                <a16:creationId xmlns:a16="http://schemas.microsoft.com/office/drawing/2014/main" id="{8F3091DD-625D-4683-8C72-03CCF04C488F}"/>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F8F0B69E-CEE2-4387-8E4D-E7821995E2A5}"/>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FD6511BA-F489-4ECA-BD4B-9945105E0A19}"/>
              </a:ext>
            </a:extLst>
          </p:cNvPr>
          <p:cNvSpPr>
            <a:spLocks noGrp="1"/>
          </p:cNvSpPr>
          <p:nvPr>
            <p:ph type="sldNum" sz="quarter" idx="11"/>
          </p:nvPr>
        </p:nvSpPr>
        <p:spPr/>
        <p:txBody>
          <a:bodyPr/>
          <a:lstStyle/>
          <a:p>
            <a:fld id="{C51EAA63-D034-42AE-91FA-B13B9518C7BE}" type="slidenum">
              <a:rPr lang="en-NL" smtClean="0"/>
              <a:t>30</a:t>
            </a:fld>
            <a:endParaRPr lang="en-NL" dirty="0"/>
          </a:p>
        </p:txBody>
      </p:sp>
    </p:spTree>
    <p:extLst>
      <p:ext uri="{BB962C8B-B14F-4D97-AF65-F5344CB8AC3E}">
        <p14:creationId xmlns:p14="http://schemas.microsoft.com/office/powerpoint/2010/main" val="33333828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98467" y="1131590"/>
            <a:ext cx="8347065" cy="2971800"/>
          </a:xfrm>
        </p:spPr>
        <p:txBody>
          <a:bodyPr/>
          <a:lstStyle/>
          <a:p>
            <a:r>
              <a:rPr lang="en-US" dirty="0"/>
              <a:t>WebLogic Images containing Application, domain configuration, resources are immutable.</a:t>
            </a:r>
          </a:p>
          <a:p>
            <a:r>
              <a:rPr lang="en-US" dirty="0"/>
              <a:t>These Docker images must be portable  </a:t>
            </a:r>
          </a:p>
          <a:p>
            <a:pPr lvl="2"/>
            <a:r>
              <a:rPr lang="en-US" dirty="0"/>
              <a:t>Development -&gt; Testing -&gt; Production.</a:t>
            </a:r>
          </a:p>
          <a:p>
            <a:r>
              <a:rPr lang="en-US" dirty="0"/>
              <a:t>Follow the customer’s CI/CD process.</a:t>
            </a:r>
          </a:p>
          <a:p>
            <a:r>
              <a:rPr lang="en-US" dirty="0"/>
              <a:t>Therefore, customers need a mechanism to override certain domain configuration</a:t>
            </a:r>
          </a:p>
          <a:p>
            <a:pPr lvl="2"/>
            <a:r>
              <a:rPr lang="en-US" dirty="0"/>
              <a:t>E.g. Provide data source URL and credentials</a:t>
            </a:r>
          </a:p>
        </p:txBody>
      </p:sp>
    </p:spTree>
    <p:extLst>
      <p:ext uri="{BB962C8B-B14F-4D97-AF65-F5344CB8AC3E}">
        <p14:creationId xmlns:p14="http://schemas.microsoft.com/office/powerpoint/2010/main" val="5875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7EAA-1940-C444-8D55-006012DD3567}"/>
              </a:ext>
            </a:extLst>
          </p:cNvPr>
          <p:cNvSpPr>
            <a:spLocks noGrp="1"/>
          </p:cNvSpPr>
          <p:nvPr>
            <p:ph type="title"/>
          </p:nvPr>
        </p:nvSpPr>
        <p:spPr>
          <a:xfrm>
            <a:off x="1588" y="1"/>
            <a:ext cx="9142412" cy="536972"/>
          </a:xfrm>
        </p:spPr>
        <p:txBody>
          <a:bodyPr/>
          <a:lstStyle/>
          <a:p>
            <a:r>
              <a:rPr lang="en-US" sz="3200" dirty="0"/>
              <a:t>Domain Introspection and Config Override Generation</a:t>
            </a:r>
          </a:p>
        </p:txBody>
      </p:sp>
      <p:sp>
        <p:nvSpPr>
          <p:cNvPr id="4" name="Content Placeholder 3">
            <a:extLst>
              <a:ext uri="{FF2B5EF4-FFF2-40B4-BE49-F238E27FC236}">
                <a16:creationId xmlns:a16="http://schemas.microsoft.com/office/drawing/2014/main" id="{97C449E4-D78D-415D-9905-CB7EEAA9A00A}"/>
              </a:ext>
            </a:extLst>
          </p:cNvPr>
          <p:cNvSpPr>
            <a:spLocks noGrp="1"/>
          </p:cNvSpPr>
          <p:nvPr>
            <p:ph idx="1"/>
          </p:nvPr>
        </p:nvSpPr>
        <p:spPr/>
        <p:txBody>
          <a:bodyPr/>
          <a:lstStyle/>
          <a:p>
            <a:endParaRPr lang="en-NL"/>
          </a:p>
        </p:txBody>
      </p:sp>
      <p:pic>
        <p:nvPicPr>
          <p:cNvPr id="7" name="Picture 6">
            <a:extLst>
              <a:ext uri="{FF2B5EF4-FFF2-40B4-BE49-F238E27FC236}">
                <a16:creationId xmlns:a16="http://schemas.microsoft.com/office/drawing/2014/main" id="{4097A5E1-6108-DE4F-96B2-D8FCF91B1067}"/>
              </a:ext>
            </a:extLst>
          </p:cNvPr>
          <p:cNvPicPr>
            <a:picLocks noChangeAspect="1"/>
          </p:cNvPicPr>
          <p:nvPr/>
        </p:nvPicPr>
        <p:blipFill>
          <a:blip r:embed="rId2"/>
          <a:stretch>
            <a:fillRect/>
          </a:stretch>
        </p:blipFill>
        <p:spPr>
          <a:xfrm>
            <a:off x="3821474" y="1493301"/>
            <a:ext cx="3989190" cy="2758687"/>
          </a:xfrm>
          <a:prstGeom prst="rect">
            <a:avLst/>
          </a:prstGeom>
        </p:spPr>
      </p:pic>
      <p:sp>
        <p:nvSpPr>
          <p:cNvPr id="8" name="TextBox 7">
            <a:extLst>
              <a:ext uri="{FF2B5EF4-FFF2-40B4-BE49-F238E27FC236}">
                <a16:creationId xmlns:a16="http://schemas.microsoft.com/office/drawing/2014/main" id="{38D88F22-5542-2145-9FFA-A78276C85ED0}"/>
              </a:ext>
            </a:extLst>
          </p:cNvPr>
          <p:cNvSpPr txBox="1"/>
          <p:nvPr/>
        </p:nvSpPr>
        <p:spPr>
          <a:xfrm>
            <a:off x="5031889" y="1350040"/>
            <a:ext cx="1301350" cy="143258"/>
          </a:xfrm>
          <a:prstGeom prst="rect">
            <a:avLst/>
          </a:prstGeom>
          <a:noFill/>
        </p:spPr>
        <p:txBody>
          <a:bodyPr wrap="square" lIns="0" tIns="0" rIns="0" bIns="0" rtlCol="0">
            <a:noAutofit/>
          </a:bodyPr>
          <a:lstStyle/>
          <a:p>
            <a:pPr algn="ctr">
              <a:lnSpc>
                <a:spcPct val="90000"/>
              </a:lnSpc>
            </a:pPr>
            <a:r>
              <a:rPr lang="en-US" sz="1050" b="0" dirty="0"/>
              <a:t>Introspection Job</a:t>
            </a:r>
          </a:p>
        </p:txBody>
      </p:sp>
      <p:pic>
        <p:nvPicPr>
          <p:cNvPr id="9"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6537" y="1544172"/>
            <a:ext cx="1122060" cy="112206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an 9">
            <a:extLst>
              <a:ext uri="{FF2B5EF4-FFF2-40B4-BE49-F238E27FC236}">
                <a16:creationId xmlns:a16="http://schemas.microsoft.com/office/drawing/2014/main" id="{867A784D-4D9E-1B46-B3A1-001AA7D07A37}"/>
              </a:ext>
            </a:extLst>
          </p:cNvPr>
          <p:cNvSpPr/>
          <p:nvPr/>
        </p:nvSpPr>
        <p:spPr bwMode="gray">
          <a:xfrm>
            <a:off x="1615808" y="1838328"/>
            <a:ext cx="749460" cy="533750"/>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348" dirty="0">
                <a:solidFill>
                  <a:schemeClr val="bg1"/>
                </a:solidFill>
              </a:rPr>
              <a:t>Domain</a:t>
            </a:r>
          </a:p>
        </p:txBody>
      </p:sp>
      <p:sp>
        <p:nvSpPr>
          <p:cNvPr id="11" name="TextBox 10">
            <a:extLst>
              <a:ext uri="{FF2B5EF4-FFF2-40B4-BE49-F238E27FC236}">
                <a16:creationId xmlns:a16="http://schemas.microsoft.com/office/drawing/2014/main" id="{F2449288-7ED7-B342-8473-157C31314304}"/>
              </a:ext>
            </a:extLst>
          </p:cNvPr>
          <p:cNvSpPr txBox="1"/>
          <p:nvPr/>
        </p:nvSpPr>
        <p:spPr>
          <a:xfrm>
            <a:off x="1338687" y="2500121"/>
            <a:ext cx="1301350" cy="143258"/>
          </a:xfrm>
          <a:prstGeom prst="rect">
            <a:avLst/>
          </a:prstGeom>
          <a:noFill/>
        </p:spPr>
        <p:txBody>
          <a:bodyPr wrap="square" lIns="0" tIns="0" rIns="0" bIns="0" rtlCol="0">
            <a:noAutofit/>
          </a:bodyPr>
          <a:lstStyle/>
          <a:p>
            <a:pPr algn="ctr">
              <a:lnSpc>
                <a:spcPct val="90000"/>
              </a:lnSpc>
            </a:pPr>
            <a:r>
              <a:rPr lang="en-US" sz="1050" b="0" dirty="0"/>
              <a:t>Customer provided override templates</a:t>
            </a:r>
          </a:p>
        </p:txBody>
      </p:sp>
      <p:sp>
        <p:nvSpPr>
          <p:cNvPr id="12" name="Oval 11">
            <a:extLst>
              <a:ext uri="{FF2B5EF4-FFF2-40B4-BE49-F238E27FC236}">
                <a16:creationId xmlns:a16="http://schemas.microsoft.com/office/drawing/2014/main" id="{56D74352-772C-C943-A9A1-845F2A4E219C}"/>
              </a:ext>
            </a:extLst>
          </p:cNvPr>
          <p:cNvSpPr>
            <a:spLocks noChangeAspect="1"/>
          </p:cNvSpPr>
          <p:nvPr/>
        </p:nvSpPr>
        <p:spPr>
          <a:xfrm>
            <a:off x="811098" y="3411830"/>
            <a:ext cx="1349504" cy="24236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3" name="TextBox 12">
            <a:extLst>
              <a:ext uri="{FF2B5EF4-FFF2-40B4-BE49-F238E27FC236}">
                <a16:creationId xmlns:a16="http://schemas.microsoft.com/office/drawing/2014/main" id="{951627CC-58FA-DD4B-97DB-C0983E3F8AD4}"/>
              </a:ext>
            </a:extLst>
          </p:cNvPr>
          <p:cNvSpPr txBox="1"/>
          <p:nvPr/>
        </p:nvSpPr>
        <p:spPr>
          <a:xfrm>
            <a:off x="1338687" y="3711937"/>
            <a:ext cx="1301350" cy="143258"/>
          </a:xfrm>
          <a:prstGeom prst="rect">
            <a:avLst/>
          </a:prstGeom>
          <a:noFill/>
        </p:spPr>
        <p:txBody>
          <a:bodyPr wrap="square" lIns="0" tIns="0" rIns="0" bIns="0" rtlCol="0">
            <a:noAutofit/>
          </a:bodyPr>
          <a:lstStyle/>
          <a:p>
            <a:pPr algn="ctr">
              <a:lnSpc>
                <a:spcPct val="90000"/>
              </a:lnSpc>
            </a:pPr>
            <a:r>
              <a:rPr lang="en-US" sz="1050" b="0" dirty="0"/>
              <a:t>Operator overrides</a:t>
            </a:r>
          </a:p>
        </p:txBody>
      </p:sp>
      <p:cxnSp>
        <p:nvCxnSpPr>
          <p:cNvPr id="14" name="Straight Arrow Connector 13">
            <a:extLst>
              <a:ext uri="{FF2B5EF4-FFF2-40B4-BE49-F238E27FC236}">
                <a16:creationId xmlns:a16="http://schemas.microsoft.com/office/drawing/2014/main" id="{DD0086A3-E748-604C-B59C-4F82753CFF37}"/>
              </a:ext>
            </a:extLst>
          </p:cNvPr>
          <p:cNvCxnSpPr>
            <a:cxnSpLocks/>
          </p:cNvCxnSpPr>
          <p:nvPr/>
        </p:nvCxnSpPr>
        <p:spPr>
          <a:xfrm>
            <a:off x="2519900" y="2153951"/>
            <a:ext cx="1781009" cy="61906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B2064CC-24A5-3B40-8A89-14BD7065905C}"/>
              </a:ext>
            </a:extLst>
          </p:cNvPr>
          <p:cNvCxnSpPr>
            <a:cxnSpLocks/>
          </p:cNvCxnSpPr>
          <p:nvPr/>
        </p:nvCxnSpPr>
        <p:spPr>
          <a:xfrm flipV="1">
            <a:off x="2301561" y="2872409"/>
            <a:ext cx="1999347" cy="62616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CF65740-C66B-A348-A974-D313B3894BA8}"/>
              </a:ext>
            </a:extLst>
          </p:cNvPr>
          <p:cNvSpPr txBox="1"/>
          <p:nvPr/>
        </p:nvSpPr>
        <p:spPr>
          <a:xfrm>
            <a:off x="4664438" y="2448879"/>
            <a:ext cx="2303259" cy="1334689"/>
          </a:xfrm>
          <a:prstGeom prst="rect">
            <a:avLst/>
          </a:prstGeom>
          <a:noFill/>
        </p:spPr>
        <p:txBody>
          <a:bodyPr wrap="square" lIns="0" tIns="0" rIns="0" bIns="0" rtlCol="0">
            <a:noAutofit/>
          </a:bodyPr>
          <a:lstStyle/>
          <a:p>
            <a:pPr marL="214248" indent="-214248">
              <a:lnSpc>
                <a:spcPct val="90000"/>
              </a:lnSpc>
              <a:buFont typeface="Arial" charset="0"/>
              <a:buChar char="•"/>
            </a:pPr>
            <a:r>
              <a:rPr lang="en-US" sz="1349" b="0" dirty="0">
                <a:latin typeface="Oracle Sans" charset="0"/>
                <a:ea typeface="Oracle Sans" charset="0"/>
                <a:cs typeface="Oracle Sans" charset="0"/>
              </a:rPr>
              <a:t>Scan domain configuration for topology and to validate</a:t>
            </a:r>
          </a:p>
          <a:p>
            <a:pPr marL="214248" indent="-214248">
              <a:lnSpc>
                <a:spcPct val="90000"/>
              </a:lnSpc>
              <a:buFont typeface="Arial" charset="0"/>
              <a:buChar char="•"/>
            </a:pPr>
            <a:r>
              <a:rPr lang="en-US" sz="1349" b="0" dirty="0">
                <a:latin typeface="Oracle Sans" charset="0"/>
                <a:ea typeface="Oracle Sans" charset="0"/>
                <a:cs typeface="Oracle Sans" charset="0"/>
              </a:rPr>
              <a:t>Generation of final configuration overrides </a:t>
            </a:r>
          </a:p>
        </p:txBody>
      </p:sp>
      <p:sp>
        <p:nvSpPr>
          <p:cNvPr id="16" name="Left Brace 15"/>
          <p:cNvSpPr/>
          <p:nvPr/>
        </p:nvSpPr>
        <p:spPr>
          <a:xfrm>
            <a:off x="4463860" y="2233058"/>
            <a:ext cx="129209" cy="1178772"/>
          </a:xfrm>
          <a:prstGeom prst="leftBrace">
            <a:avLst/>
          </a:prstGeom>
          <a:ln w="19050">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p>
        </p:txBody>
      </p:sp>
      <p:sp>
        <p:nvSpPr>
          <p:cNvPr id="24" name="Rectangle 23"/>
          <p:cNvSpPr/>
          <p:nvPr/>
        </p:nvSpPr>
        <p:spPr bwMode="gray">
          <a:xfrm>
            <a:off x="4847646" y="1675538"/>
            <a:ext cx="1485592" cy="47841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WLS Domain Image</a:t>
            </a:r>
          </a:p>
        </p:txBody>
      </p:sp>
    </p:spTree>
    <p:extLst>
      <p:ext uri="{BB962C8B-B14F-4D97-AF65-F5344CB8AC3E}">
        <p14:creationId xmlns:p14="http://schemas.microsoft.com/office/powerpoint/2010/main" val="1601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Configuration Overrides</a:t>
            </a:r>
          </a:p>
        </p:txBody>
      </p:sp>
      <p:sp>
        <p:nvSpPr>
          <p:cNvPr id="3" name="Content Placeholder 2"/>
          <p:cNvSpPr>
            <a:spLocks noGrp="1"/>
          </p:cNvSpPr>
          <p:nvPr>
            <p:ph idx="1"/>
          </p:nvPr>
        </p:nvSpPr>
        <p:spPr>
          <a:xfrm>
            <a:off x="398467" y="1203598"/>
            <a:ext cx="8347065" cy="2971800"/>
          </a:xfrm>
        </p:spPr>
        <p:txBody>
          <a:bodyPr/>
          <a:lstStyle/>
          <a:p>
            <a:r>
              <a:rPr lang="en-US" dirty="0"/>
              <a:t>Typical attributes for overrides include:</a:t>
            </a:r>
          </a:p>
          <a:p>
            <a:pPr lvl="1"/>
            <a:r>
              <a:rPr lang="en-US" dirty="0"/>
              <a:t>User names, passwords, and URLs for: </a:t>
            </a:r>
          </a:p>
          <a:p>
            <a:pPr lvl="2"/>
            <a:r>
              <a:rPr lang="en-US" dirty="0"/>
              <a:t>JDBC </a:t>
            </a:r>
            <a:r>
              <a:rPr lang="en-US" dirty="0" err="1"/>
              <a:t>datasources</a:t>
            </a:r>
            <a:endParaRPr lang="en-US" dirty="0"/>
          </a:p>
          <a:p>
            <a:pPr lvl="2"/>
            <a:r>
              <a:rPr lang="en-US" dirty="0"/>
              <a:t>JMS bridges, foreign servers, and SAF</a:t>
            </a:r>
          </a:p>
          <a:p>
            <a:pPr lvl="1"/>
            <a:r>
              <a:rPr lang="en-US" dirty="0"/>
              <a:t>Network channel public addresses: </a:t>
            </a:r>
          </a:p>
          <a:p>
            <a:pPr lvl="2"/>
            <a:r>
              <a:rPr lang="en-US" dirty="0"/>
              <a:t>For remote RMI clients (T3, JMS, EJB, JTA)</a:t>
            </a:r>
          </a:p>
          <a:p>
            <a:pPr lvl="2"/>
            <a:r>
              <a:rPr lang="en-US" dirty="0"/>
              <a:t>For remote WLST clients</a:t>
            </a:r>
          </a:p>
          <a:p>
            <a:pPr lvl="1"/>
            <a:r>
              <a:rPr lang="en-US" dirty="0"/>
              <a:t>Debugging</a:t>
            </a:r>
          </a:p>
          <a:p>
            <a:pPr lvl="1"/>
            <a:r>
              <a:rPr lang="en-US" dirty="0"/>
              <a:t>Tuning (</a:t>
            </a:r>
            <a:r>
              <a:rPr lang="en-US" dirty="0" err="1"/>
              <a:t>MaxMessageSize</a:t>
            </a:r>
            <a:r>
              <a:rPr lang="en-US" dirty="0"/>
              <a:t>, etc.)</a:t>
            </a:r>
          </a:p>
        </p:txBody>
      </p:sp>
    </p:spTree>
    <p:extLst>
      <p:ext uri="{BB962C8B-B14F-4D97-AF65-F5344CB8AC3E}">
        <p14:creationId xmlns:p14="http://schemas.microsoft.com/office/powerpoint/2010/main" val="15133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5496" y="1203598"/>
            <a:ext cx="8347065" cy="2971800"/>
          </a:xfrm>
        </p:spPr>
        <p:txBody>
          <a:bodyPr/>
          <a:lstStyle/>
          <a:p>
            <a:r>
              <a:rPr lang="en-US" sz="2000" dirty="0"/>
              <a:t>Create a Kubernetes configuration map that contains: </a:t>
            </a:r>
          </a:p>
          <a:p>
            <a:pPr lvl="1"/>
            <a:r>
              <a:rPr lang="en-US" sz="1800" dirty="0"/>
              <a:t>Override templates </a:t>
            </a:r>
          </a:p>
          <a:p>
            <a:r>
              <a:rPr lang="en-US" sz="2000" dirty="0"/>
              <a:t>Create Kubernetes secrets that contains:</a:t>
            </a:r>
          </a:p>
          <a:p>
            <a:pPr lvl="1"/>
            <a:r>
              <a:rPr lang="en-US" sz="1800" dirty="0"/>
              <a:t> Data source username and password.</a:t>
            </a:r>
          </a:p>
          <a:p>
            <a:r>
              <a:rPr lang="en-US" sz="2000" dirty="0"/>
              <a:t>Set your domain CR</a:t>
            </a:r>
          </a:p>
          <a:p>
            <a:pPr lvl="1"/>
            <a:r>
              <a:rPr lang="en-US" sz="1800" dirty="0" err="1"/>
              <a:t>Config</a:t>
            </a:r>
            <a:r>
              <a:rPr lang="en-US" sz="1800" dirty="0"/>
              <a:t> map.</a:t>
            </a:r>
          </a:p>
          <a:p>
            <a:pPr lvl="1"/>
            <a:r>
              <a:rPr lang="en-US" sz="1800" dirty="0"/>
              <a:t>Secret with the </a:t>
            </a:r>
            <a:r>
              <a:rPr lang="en-US" sz="1800" dirty="0" err="1"/>
              <a:t>Config</a:t>
            </a:r>
            <a:r>
              <a:rPr lang="en-US" sz="1800" dirty="0"/>
              <a:t> Override</a:t>
            </a:r>
          </a:p>
          <a:p>
            <a:r>
              <a:rPr lang="en-US" sz="2000" dirty="0"/>
              <a:t>Start or restart your domain.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58" y="1704975"/>
            <a:ext cx="3908630" cy="2533650"/>
          </a:xfrm>
          <a:prstGeom prst="rect">
            <a:avLst/>
          </a:prstGeom>
        </p:spPr>
      </p:pic>
      <p:sp>
        <p:nvSpPr>
          <p:cNvPr id="8" name="Rectangle 7"/>
          <p:cNvSpPr/>
          <p:nvPr/>
        </p:nvSpPr>
        <p:spPr bwMode="gray">
          <a:xfrm>
            <a:off x="5048077" y="3628104"/>
            <a:ext cx="3908630" cy="309716"/>
          </a:xfrm>
          <a:prstGeom prst="rect">
            <a:avLst/>
          </a:prstGeom>
          <a:noFill/>
          <a:ln w="158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solidFill>
                <a:schemeClr val="bg1"/>
              </a:solidFill>
            </a:endParaRPr>
          </a:p>
        </p:txBody>
      </p:sp>
    </p:spTree>
    <p:extLst>
      <p:ext uri="{BB962C8B-B14F-4D97-AF65-F5344CB8AC3E}">
        <p14:creationId xmlns:p14="http://schemas.microsoft.com/office/powerpoint/2010/main" val="158353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3F0264-5D51-4F8C-B825-3766460314EF}"/>
              </a:ext>
            </a:extLst>
          </p:cNvPr>
          <p:cNvSpPr>
            <a:spLocks noGrp="1"/>
          </p:cNvSpPr>
          <p:nvPr>
            <p:ph type="title"/>
          </p:nvPr>
        </p:nvSpPr>
        <p:spPr/>
        <p:txBody>
          <a:bodyPr/>
          <a:lstStyle/>
          <a:p>
            <a:r>
              <a:rPr lang="en-GB" dirty="0"/>
              <a:t>Assign Pods to Nodes</a:t>
            </a:r>
            <a:endParaRPr lang="en-NL" dirty="0"/>
          </a:p>
        </p:txBody>
      </p:sp>
      <p:sp>
        <p:nvSpPr>
          <p:cNvPr id="8" name="Text Placeholder 7">
            <a:extLst>
              <a:ext uri="{FF2B5EF4-FFF2-40B4-BE49-F238E27FC236}">
                <a16:creationId xmlns:a16="http://schemas.microsoft.com/office/drawing/2014/main" id="{2E61A03C-29BF-49F7-8A6A-520B75FB2B14}"/>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311DA909-3AF9-489C-8A25-F00894327CDF}"/>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AEDB8C32-57FB-4EFB-AF88-B684D5E80DD7}"/>
              </a:ext>
            </a:extLst>
          </p:cNvPr>
          <p:cNvSpPr>
            <a:spLocks noGrp="1"/>
          </p:cNvSpPr>
          <p:nvPr>
            <p:ph type="sldNum" sz="quarter" idx="11"/>
          </p:nvPr>
        </p:nvSpPr>
        <p:spPr/>
        <p:txBody>
          <a:bodyPr/>
          <a:lstStyle/>
          <a:p>
            <a:fld id="{C51EAA63-D034-42AE-91FA-B13B9518C7BE}" type="slidenum">
              <a:rPr lang="en-NL" smtClean="0"/>
              <a:t>35</a:t>
            </a:fld>
            <a:endParaRPr lang="en-NL" dirty="0"/>
          </a:p>
        </p:txBody>
      </p:sp>
    </p:spTree>
    <p:extLst>
      <p:ext uri="{BB962C8B-B14F-4D97-AF65-F5344CB8AC3E}">
        <p14:creationId xmlns:p14="http://schemas.microsoft.com/office/powerpoint/2010/main" val="206525764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301092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07504" y="1485900"/>
            <a:ext cx="4239581" cy="2886044"/>
          </a:xfrm>
        </p:spPr>
        <p:txBody>
          <a:bodyPr/>
          <a:lstStyle/>
          <a:p>
            <a:r>
              <a:rPr lang="en-GB" sz="1800" dirty="0"/>
              <a:t>Use Node Selector to constrain a pod to only be able to run on particular nodes.</a:t>
            </a:r>
          </a:p>
          <a:p>
            <a:r>
              <a:rPr lang="en-GB" sz="1800" dirty="0"/>
              <a:t>Assign a label (key=value) to the node: </a:t>
            </a:r>
          </a:p>
          <a:p>
            <a:r>
              <a:rPr lang="en-GB" sz="1800" dirty="0" err="1"/>
              <a:t>kubectl</a:t>
            </a:r>
            <a:r>
              <a:rPr lang="en-GB" sz="1800" dirty="0"/>
              <a:t> label nodes kubernetes-foo-node-1 licensed-for-</a:t>
            </a:r>
            <a:r>
              <a:rPr lang="en-GB" sz="1800" dirty="0" err="1"/>
              <a:t>weblogic</a:t>
            </a:r>
            <a:r>
              <a:rPr lang="en-GB" sz="1800" dirty="0"/>
              <a:t>=true</a:t>
            </a:r>
          </a:p>
          <a:p>
            <a:r>
              <a:rPr lang="en-GB" sz="1800" dirty="0"/>
              <a:t>Edit the Domain Custom Resource at the domain/cluster/server level and assign </a:t>
            </a:r>
            <a:r>
              <a:rPr lang="en-GB" sz="1800" dirty="0" err="1"/>
              <a:t>key:value</a:t>
            </a:r>
            <a:r>
              <a:rPr lang="en-GB" sz="1800" dirty="0"/>
              <a:t>  </a:t>
            </a:r>
            <a:r>
              <a:rPr lang="en-GB" sz="1800" dirty="0" err="1"/>
              <a:t>nodeSelector</a:t>
            </a:r>
            <a:r>
              <a:rPr lang="en-GB" sz="1800" dirty="0"/>
              <a:t>.</a:t>
            </a:r>
          </a:p>
          <a:p>
            <a:endParaRPr lang="en-GB"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27553" y="2462546"/>
            <a:ext cx="1024565" cy="112206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5897007" y="2433658"/>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699797"/>
            <a:ext cx="2126974" cy="563504"/>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t>
            </a:r>
            <a:r>
              <a:rPr lang="en-US" sz="1050" b="0" dirty="0" err="1"/>
              <a:t>nodeSelector</a:t>
            </a:r>
            <a:r>
              <a:rPr lang="en-US" sz="1050" b="0" dirty="0"/>
              <a:t>:     </a:t>
            </a:r>
          </a:p>
          <a:p>
            <a:pPr>
              <a:lnSpc>
                <a:spcPct val="90000"/>
              </a:lnSpc>
            </a:pPr>
            <a:r>
              <a:rPr lang="en-US" sz="1050" b="0" dirty="0"/>
              <a:t>          licensed-for-</a:t>
            </a:r>
            <a:r>
              <a:rPr lang="en-US" sz="1050" b="0" dirty="0" err="1"/>
              <a:t>weblogic</a:t>
            </a:r>
            <a:r>
              <a:rPr lang="en-US" sz="1050" b="0" dirty="0"/>
              <a:t>: true </a:t>
            </a:r>
          </a:p>
        </p:txBody>
      </p:sp>
      <p:cxnSp>
        <p:nvCxnSpPr>
          <p:cNvPr id="19" name="Straight Connector 18"/>
          <p:cNvCxnSpPr/>
          <p:nvPr/>
        </p:nvCxnSpPr>
        <p:spPr>
          <a:xfrm>
            <a:off x="4999756" y="301092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8E5C99B5-E35C-4E11-AACB-4E070F3C9B61}"/>
              </a:ext>
            </a:extLst>
          </p:cNvPr>
          <p:cNvSpPr txBox="1">
            <a:spLocks/>
          </p:cNvSpPr>
          <p:nvPr/>
        </p:nvSpPr>
        <p:spPr bwMode="gray">
          <a:xfrm>
            <a:off x="8113427" y="2434327"/>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3967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286098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79512" y="1275606"/>
            <a:ext cx="4244299" cy="2971800"/>
          </a:xfrm>
        </p:spPr>
        <p:txBody>
          <a:bodyPr/>
          <a:lstStyle/>
          <a:p>
            <a:r>
              <a:rPr lang="en-GB" sz="2000" dirty="0"/>
              <a:t>Assign pods to Nodes based on resources, e.g. CPU and Memory usage</a:t>
            </a:r>
          </a:p>
          <a:p>
            <a:r>
              <a:rPr lang="en-GB" sz="2000" dirty="0"/>
              <a:t>A Pod is scheduled to run on a Node only if the Node has enough CPU resources available.</a:t>
            </a:r>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98428" y="2499742"/>
            <a:ext cx="853689" cy="93492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5897007" y="2283718"/>
            <a:ext cx="1024564" cy="216024"/>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549857"/>
            <a:ext cx="2126974" cy="1304611"/>
          </a:xfrm>
          <a:prstGeom prst="rect">
            <a:avLst/>
          </a:prstGeom>
          <a:solidFill>
            <a:schemeClr val="bg1"/>
          </a:solidFill>
          <a:ln w="41275" cap="rnd">
            <a:solidFill>
              <a:srgbClr val="0070C0"/>
            </a:solidFill>
          </a:ln>
        </p:spPr>
        <p:txBody>
          <a:bodyPr wrap="square" lIns="0" tIns="3600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resources:     </a:t>
            </a:r>
          </a:p>
          <a:p>
            <a:pPr>
              <a:lnSpc>
                <a:spcPct val="90000"/>
              </a:lnSpc>
            </a:pPr>
            <a:r>
              <a:rPr lang="en-US" sz="1050" b="0" dirty="0"/>
              <a:t>          requests:       </a:t>
            </a:r>
          </a:p>
          <a:p>
            <a:pPr>
              <a:lnSpc>
                <a:spcPct val="90000"/>
              </a:lnSpc>
            </a:pPr>
            <a:r>
              <a:rPr lang="en-US" sz="1050" b="0" dirty="0"/>
              <a:t>                  memory: "8Gb"       </a:t>
            </a:r>
          </a:p>
          <a:p>
            <a:pPr>
              <a:lnSpc>
                <a:spcPct val="90000"/>
              </a:lnSpc>
            </a:pPr>
            <a:r>
              <a:rPr lang="en-US" sz="1050" b="0" dirty="0"/>
              <a:t>                  </a:t>
            </a:r>
            <a:r>
              <a:rPr lang="en-US" sz="1050" b="0" dirty="0" err="1"/>
              <a:t>cpu</a:t>
            </a:r>
            <a:r>
              <a:rPr lang="en-US" sz="1050" b="0" dirty="0"/>
              <a:t>: "250m"     </a:t>
            </a:r>
          </a:p>
          <a:p>
            <a:pPr>
              <a:lnSpc>
                <a:spcPct val="90000"/>
              </a:lnSpc>
            </a:pPr>
            <a:r>
              <a:rPr lang="en-US" sz="1050" b="0" dirty="0"/>
              <a:t>              limits:       </a:t>
            </a:r>
          </a:p>
          <a:p>
            <a:pPr>
              <a:lnSpc>
                <a:spcPct val="90000"/>
              </a:lnSpc>
            </a:pPr>
            <a:r>
              <a:rPr lang="en-US" sz="1050" b="0" dirty="0"/>
              <a:t>                  memory: "128Mi"       </a:t>
            </a:r>
          </a:p>
          <a:p>
            <a:pPr>
              <a:lnSpc>
                <a:spcPct val="90000"/>
              </a:lnSpc>
            </a:pPr>
            <a:r>
              <a:rPr lang="en-US" sz="1050" b="0" dirty="0"/>
              <a:t>                  </a:t>
            </a:r>
            <a:r>
              <a:rPr lang="en-US" sz="1050" b="0" dirty="0" err="1"/>
              <a:t>cpu</a:t>
            </a:r>
            <a:r>
              <a:rPr lang="en-US" sz="1050" b="0" dirty="0"/>
              <a:t>: "500m"`</a:t>
            </a:r>
          </a:p>
        </p:txBody>
      </p:sp>
      <p:cxnSp>
        <p:nvCxnSpPr>
          <p:cNvPr id="19" name="Straight Connector 18"/>
          <p:cNvCxnSpPr/>
          <p:nvPr/>
        </p:nvCxnSpPr>
        <p:spPr>
          <a:xfrm>
            <a:off x="4999756" y="286098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Content Placeholder 8">
            <a:extLst>
              <a:ext uri="{FF2B5EF4-FFF2-40B4-BE49-F238E27FC236}">
                <a16:creationId xmlns:a16="http://schemas.microsoft.com/office/drawing/2014/main" id="{66B21DF4-2443-4029-B4A1-2ED3ABDE7585}"/>
              </a:ext>
            </a:extLst>
          </p:cNvPr>
          <p:cNvSpPr txBox="1">
            <a:spLocks/>
          </p:cNvSpPr>
          <p:nvPr/>
        </p:nvSpPr>
        <p:spPr bwMode="gray">
          <a:xfrm>
            <a:off x="8130526" y="2363028"/>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4107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Inter-Pod Affinity and Anti-Affinity</a:t>
            </a:r>
          </a:p>
        </p:txBody>
      </p:sp>
      <p:sp>
        <p:nvSpPr>
          <p:cNvPr id="4" name="Content Placeholder 3">
            <a:extLst>
              <a:ext uri="{FF2B5EF4-FFF2-40B4-BE49-F238E27FC236}">
                <a16:creationId xmlns:a16="http://schemas.microsoft.com/office/drawing/2014/main" id="{139C615C-926B-480F-8C88-25CC0BAEE276}"/>
              </a:ext>
            </a:extLst>
          </p:cNvPr>
          <p:cNvSpPr>
            <a:spLocks noGrp="1"/>
          </p:cNvSpPr>
          <p:nvPr>
            <p:ph idx="1"/>
          </p:nvPr>
        </p:nvSpPr>
        <p:spPr>
          <a:xfrm>
            <a:off x="179512" y="1117599"/>
            <a:ext cx="4821605" cy="3340101"/>
          </a:xfrm>
        </p:spPr>
        <p:txBody>
          <a:bodyPr/>
          <a:lstStyle/>
          <a:p>
            <a:pPr marL="214313" indent="-214313">
              <a:lnSpc>
                <a:spcPct val="90000"/>
              </a:lnSpc>
              <a:buFont typeface="Arial" charset="0"/>
              <a:buChar char="•"/>
            </a:pPr>
            <a:r>
              <a:rPr lang="en-US" sz="1800" dirty="0">
                <a:latin typeface="Oracle Sans" charset="0"/>
                <a:ea typeface="Oracle Sans" charset="0"/>
                <a:cs typeface="Oracle Sans" charset="0"/>
              </a:rPr>
              <a:t>Which K8s nodes to schedule or re-schedule pods with respect to other WebLogic pods </a:t>
            </a:r>
          </a:p>
          <a:p>
            <a:pPr marL="214313" indent="-214313">
              <a:lnSpc>
                <a:spcPct val="90000"/>
              </a:lnSpc>
              <a:buFont typeface="Arial" charset="0"/>
              <a:buChar char="•"/>
            </a:pPr>
            <a:r>
              <a:rPr lang="en-US" sz="1800" dirty="0">
                <a:latin typeface="Oracle Sans" charset="0"/>
                <a:ea typeface="Oracle Sans" charset="0"/>
                <a:cs typeface="Oracle Sans" charset="0"/>
              </a:rPr>
              <a:t>Possible types of Node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Preferred (soft affinity)</a:t>
            </a:r>
          </a:p>
          <a:p>
            <a:pPr marL="557213" lvl="1" indent="-214313">
              <a:lnSpc>
                <a:spcPct val="90000"/>
              </a:lnSpc>
              <a:buFont typeface="Arial" charset="0"/>
              <a:buChar char="•"/>
            </a:pPr>
            <a:r>
              <a:rPr lang="en-US" sz="1800" dirty="0">
                <a:latin typeface="Oracle Sans" charset="0"/>
                <a:ea typeface="Oracle Sans" charset="0"/>
                <a:cs typeface="Oracle Sans" charset="0"/>
              </a:rPr>
              <a:t>Required  (hard affinity)</a:t>
            </a:r>
          </a:p>
          <a:p>
            <a:pPr marL="214313" indent="-214313">
              <a:lnSpc>
                <a:spcPct val="90000"/>
              </a:lnSpc>
              <a:buFont typeface="Arial" charset="0"/>
              <a:buChar char="•"/>
            </a:pPr>
            <a:r>
              <a:rPr lang="en-US" sz="1800" dirty="0">
                <a:latin typeface="Oracle Sans" charset="0"/>
                <a:ea typeface="Oracle Sans" charset="0"/>
                <a:cs typeface="Oracle Sans" charset="0"/>
              </a:rPr>
              <a:t>Match labels for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Operator: In </a:t>
            </a:r>
          </a:p>
          <a:p>
            <a:pPr marL="557213" lvl="1" indent="-214313">
              <a:lnSpc>
                <a:spcPct val="90000"/>
              </a:lnSpc>
              <a:buFont typeface="Arial" charset="0"/>
              <a:buChar char="•"/>
            </a:pPr>
            <a:r>
              <a:rPr lang="en-US" sz="1800" dirty="0">
                <a:latin typeface="Oracle Sans" charset="0"/>
                <a:ea typeface="Oracle Sans" charset="0"/>
                <a:cs typeface="Oracle Sans" charset="0"/>
              </a:rPr>
              <a:t>Operator: Exists</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NotIn</a:t>
            </a:r>
            <a:r>
              <a:rPr lang="en-US" sz="1800" dirty="0">
                <a:latin typeface="Oracle Sans" charset="0"/>
                <a:ea typeface="Oracle Sans" charset="0"/>
                <a:cs typeface="Oracle Sans" charset="0"/>
              </a:rPr>
              <a:t> </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DoesNotExist</a:t>
            </a:r>
            <a:endParaRPr lang="en-US" sz="1800" dirty="0">
              <a:latin typeface="Oracle Sans" charset="0"/>
              <a:ea typeface="Oracle Sans" charset="0"/>
              <a:cs typeface="Oracle Sans" charset="0"/>
            </a:endParaRPr>
          </a:p>
          <a:p>
            <a:pPr marL="0" indent="0">
              <a:lnSpc>
                <a:spcPct val="90000"/>
              </a:lnSpc>
              <a:buNone/>
            </a:pPr>
            <a:endParaRPr lang="en-US"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325" y="2499742"/>
            <a:ext cx="859098" cy="940848"/>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484246" y="2108667"/>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303597" y="2555781"/>
            <a:ext cx="3732899" cy="1470120"/>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affinity: </a:t>
            </a:r>
            <a:r>
              <a:rPr lang="en-US" sz="1050" b="0" dirty="0" err="1"/>
              <a:t>podAntiAffinity</a:t>
            </a:r>
            <a:r>
              <a:rPr lang="en-US" sz="1050" b="0" dirty="0"/>
              <a:t>:         </a:t>
            </a:r>
          </a:p>
          <a:p>
            <a:pPr>
              <a:lnSpc>
                <a:spcPct val="90000"/>
              </a:lnSpc>
            </a:pPr>
            <a:r>
              <a:rPr lang="en-US" sz="1050" b="0" dirty="0"/>
              <a:t>         </a:t>
            </a:r>
            <a:r>
              <a:rPr lang="en-US" sz="1050" b="0" dirty="0" err="1"/>
              <a:t>preferredDuringSchedulingIgnoredDuringExecution</a:t>
            </a:r>
            <a:r>
              <a:rPr lang="en-US" sz="1050" b="0" dirty="0"/>
              <a:t>:</a:t>
            </a:r>
          </a:p>
          <a:p>
            <a:pPr>
              <a:lnSpc>
                <a:spcPct val="90000"/>
              </a:lnSpc>
            </a:pPr>
            <a:r>
              <a:rPr lang="en-US" sz="1050" b="0" dirty="0"/>
              <a:t>            - </a:t>
            </a:r>
            <a:r>
              <a:rPr lang="en-US" sz="1050" b="0" dirty="0" err="1"/>
              <a:t>labelSelector</a:t>
            </a:r>
            <a:r>
              <a:rPr lang="en-US" sz="1050" b="0" dirty="0"/>
              <a:t>: </a:t>
            </a:r>
          </a:p>
          <a:p>
            <a:pPr>
              <a:lnSpc>
                <a:spcPct val="90000"/>
              </a:lnSpc>
            </a:pPr>
            <a:r>
              <a:rPr lang="en-US" sz="1050" b="0" dirty="0"/>
              <a:t>                 </a:t>
            </a:r>
            <a:r>
              <a:rPr lang="en-US" sz="1050" b="0" dirty="0" err="1"/>
              <a:t>matchExpressions</a:t>
            </a:r>
            <a:r>
              <a:rPr lang="en-US" sz="1050" b="0" dirty="0"/>
              <a:t>: </a:t>
            </a:r>
          </a:p>
          <a:p>
            <a:pPr>
              <a:lnSpc>
                <a:spcPct val="90000"/>
              </a:lnSpc>
            </a:pPr>
            <a:r>
              <a:rPr lang="en-US" sz="1050" b="0" dirty="0"/>
              <a:t>                      - key: "</a:t>
            </a:r>
            <a:r>
              <a:rPr lang="en-US" sz="1050" b="0" dirty="0" err="1"/>
              <a:t>weblogic.clusterName</a:t>
            </a:r>
            <a:r>
              <a:rPr lang="en-US" sz="1050" b="0" dirty="0"/>
              <a:t>" </a:t>
            </a:r>
          </a:p>
          <a:p>
            <a:pPr>
              <a:lnSpc>
                <a:spcPct val="90000"/>
              </a:lnSpc>
            </a:pPr>
            <a:r>
              <a:rPr lang="en-US" sz="1050" b="0" dirty="0"/>
              <a:t>                         operator: In </a:t>
            </a:r>
          </a:p>
          <a:p>
            <a:pPr>
              <a:lnSpc>
                <a:spcPct val="90000"/>
              </a:lnSpc>
            </a:pPr>
            <a:r>
              <a:rPr lang="en-US" sz="1050" b="0" dirty="0"/>
              <a:t>                         values: - cluster-1 </a:t>
            </a:r>
          </a:p>
          <a:p>
            <a:pPr>
              <a:lnSpc>
                <a:spcPct val="90000"/>
              </a:lnSpc>
            </a:pPr>
            <a:r>
              <a:rPr lang="en-US" sz="1050" b="0" dirty="0"/>
              <a:t>              </a:t>
            </a:r>
            <a:r>
              <a:rPr lang="en-US" sz="1050" b="0" dirty="0" err="1"/>
              <a:t>topologyKey</a:t>
            </a:r>
            <a:r>
              <a:rPr lang="en-US" sz="1050" b="0" dirty="0"/>
              <a:t>: "</a:t>
            </a:r>
            <a:r>
              <a:rPr lang="en-US" sz="1050" b="0" dirty="0" err="1"/>
              <a:t>kubernetes.io</a:t>
            </a:r>
            <a:r>
              <a:rPr lang="en-US" sz="1050" b="0" dirty="0"/>
              <a:t>/hostname"</a:t>
            </a:r>
          </a:p>
        </p:txBody>
      </p:sp>
      <p:cxnSp>
        <p:nvCxnSpPr>
          <p:cNvPr id="19" name="Straight Connector 18"/>
          <p:cNvCxnSpPr>
            <a:cxnSpLocks/>
          </p:cNvCxnSpPr>
          <p:nvPr/>
        </p:nvCxnSpPr>
        <p:spPr>
          <a:xfrm>
            <a:off x="4840062" y="2866908"/>
            <a:ext cx="463535" cy="0"/>
          </a:xfrm>
          <a:prstGeom prst="line">
            <a:avLst/>
          </a:prstGeom>
          <a:ln w="19050">
            <a:solidFill>
              <a:schemeClr val="accent2"/>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5" y="1287781"/>
            <a:ext cx="7917452" cy="18374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19822"/>
            <a:ext cx="431705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1028700" y="2807539"/>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811086" y="2787774"/>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7324" cy="570887"/>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b="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2" y="2625758"/>
            <a:ext cx="1207044" cy="207749"/>
          </a:xfrm>
          <a:prstGeom prst="rect">
            <a:avLst/>
          </a:prstGeom>
        </p:spPr>
        <p:txBody>
          <a:bodyPr wrap="square">
            <a:spAutoFit/>
          </a:bodyPr>
          <a:lstStyle/>
          <a:p>
            <a:r>
              <a:rPr lang="en-US" sz="750" dirty="0" err="1"/>
              <a:t>weblogic.clusterName</a:t>
            </a:r>
            <a:endParaRPr lang="en-US" sz="750" dirty="0"/>
          </a:p>
        </p:txBody>
      </p:sp>
      <p:sp>
        <p:nvSpPr>
          <p:cNvPr id="2" name="Title 1">
            <a:extLst>
              <a:ext uri="{FF2B5EF4-FFF2-40B4-BE49-F238E27FC236}">
                <a16:creationId xmlns:a16="http://schemas.microsoft.com/office/drawing/2014/main" id="{B04D14BC-99D9-4B27-80B9-622CE110EA4E}"/>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06018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07704" y="1085850"/>
            <a:ext cx="6646862"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What is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12c?</a:t>
            </a:r>
          </a:p>
          <a:p>
            <a:pPr marL="1587" indent="0" hangingPunct="1">
              <a:lnSpc>
                <a:spcPts val="1300"/>
              </a:lnSpc>
              <a:spcBef>
                <a:spcPts val="1200"/>
              </a:spcBef>
              <a:spcAft>
                <a:spcPts val="1425"/>
              </a:spcAft>
              <a:buClr>
                <a:srgbClr val="9F9F9F"/>
              </a:buClr>
              <a:buSzPct val="45000"/>
            </a:pP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what’s next?</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Deploy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in Kubernetes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Topology models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Configuration overrides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HA/DR</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Tooling </a:t>
            </a:r>
          </a:p>
          <a:p>
            <a:pPr marL="1587" indent="0" hangingPunct="1">
              <a:lnSpc>
                <a:spcPts val="1300"/>
              </a:lnSpc>
              <a:spcBef>
                <a:spcPts val="1200"/>
              </a:spcBef>
              <a:spcAft>
                <a:spcPts val="1425"/>
              </a:spcAft>
              <a:buClr>
                <a:srgbClr val="9F9F9F"/>
              </a:buClr>
              <a:buSzPct val="45000"/>
            </a:pPr>
            <a:r>
              <a:rPr lang="en-US" altLang="en-US" sz="2000" dirty="0">
                <a:solidFill>
                  <a:srgbClr val="5F5F5F"/>
                </a:solidFill>
                <a:latin typeface="Calibri" panose="020F0502020204030204" pitchFamily="34" charset="0"/>
                <a:ea typeface="ＭＳ Ｐゴシック" panose="020B0600070205080204" pitchFamily="34" charset="-128"/>
              </a:rPr>
              <a:t>Demo</a:t>
            </a:r>
          </a:p>
        </p:txBody>
      </p:sp>
      <p:sp>
        <p:nvSpPr>
          <p:cNvPr id="8195" name="AutoShape 3"/>
          <p:cNvSpPr>
            <a:spLocks noChangeArrowheads="1"/>
          </p:cNvSpPr>
          <p:nvPr/>
        </p:nvSpPr>
        <p:spPr bwMode="auto">
          <a:xfrm>
            <a:off x="1428378" y="1059582"/>
            <a:ext cx="342900" cy="239316"/>
          </a:xfrm>
          <a:prstGeom prst="homePlate">
            <a:avLst>
              <a:gd name="adj" fmla="val 26866"/>
            </a:avLst>
          </a:prstGeom>
          <a:solidFill>
            <a:srgbClr val="C00000"/>
          </a:solidFill>
          <a:ln>
            <a:noFill/>
          </a:ln>
          <a:effec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1</a:t>
            </a:r>
          </a:p>
        </p:txBody>
      </p:sp>
      <p:sp>
        <p:nvSpPr>
          <p:cNvPr id="8196" name="AutoShape 4"/>
          <p:cNvSpPr>
            <a:spLocks noChangeArrowheads="1"/>
          </p:cNvSpPr>
          <p:nvPr/>
        </p:nvSpPr>
        <p:spPr bwMode="auto">
          <a:xfrm>
            <a:off x="1428378" y="1545637"/>
            <a:ext cx="342900" cy="239315"/>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2</a:t>
            </a:r>
          </a:p>
        </p:txBody>
      </p:sp>
      <p:sp>
        <p:nvSpPr>
          <p:cNvPr id="8197" name="AutoShape 5"/>
          <p:cNvSpPr>
            <a:spLocks noChangeArrowheads="1"/>
          </p:cNvSpPr>
          <p:nvPr/>
        </p:nvSpPr>
        <p:spPr bwMode="auto">
          <a:xfrm>
            <a:off x="1422028" y="203169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3</a:t>
            </a:r>
          </a:p>
        </p:txBody>
      </p:sp>
      <p:sp>
        <p:nvSpPr>
          <p:cNvPr id="8198" name="AutoShape 6"/>
          <p:cNvSpPr>
            <a:spLocks noChangeArrowheads="1"/>
          </p:cNvSpPr>
          <p:nvPr/>
        </p:nvSpPr>
        <p:spPr bwMode="auto">
          <a:xfrm>
            <a:off x="1422028" y="251774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4</a:t>
            </a:r>
          </a:p>
        </p:txBody>
      </p:sp>
      <p:sp>
        <p:nvSpPr>
          <p:cNvPr id="8199" name="AutoShape 7"/>
          <p:cNvSpPr>
            <a:spLocks noChangeArrowheads="1"/>
          </p:cNvSpPr>
          <p:nvPr/>
        </p:nvSpPr>
        <p:spPr bwMode="auto">
          <a:xfrm>
            <a:off x="1423615" y="354385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6</a:t>
            </a:r>
            <a:endParaRPr lang="en-US" altLang="en-US" sz="1600" b="1" dirty="0">
              <a:solidFill>
                <a:srgbClr val="FFFFFF"/>
              </a:solidFill>
              <a:latin typeface="Calibri" panose="020F0502020204030204" pitchFamily="34" charset="0"/>
            </a:endParaRPr>
          </a:p>
        </p:txBody>
      </p:sp>
      <p:sp>
        <p:nvSpPr>
          <p:cNvPr id="17" name="Title 16"/>
          <p:cNvSpPr>
            <a:spLocks noGrp="1"/>
          </p:cNvSpPr>
          <p:nvPr>
            <p:ph type="title"/>
          </p:nvPr>
        </p:nvSpPr>
        <p:spPr/>
        <p:txBody>
          <a:bodyPr/>
          <a:lstStyle/>
          <a:p>
            <a:r>
              <a:rPr lang="nl-NL" dirty="0"/>
              <a:t>Agenda</a:t>
            </a:r>
          </a:p>
        </p:txBody>
      </p:sp>
      <p:sp>
        <p:nvSpPr>
          <p:cNvPr id="13" name="AutoShape 7">
            <a:extLst>
              <a:ext uri="{FF2B5EF4-FFF2-40B4-BE49-F238E27FC236}">
                <a16:creationId xmlns:a16="http://schemas.microsoft.com/office/drawing/2014/main" id="{8731DE52-61F8-4912-B06A-2DA71C8C5A0F}"/>
              </a:ext>
            </a:extLst>
          </p:cNvPr>
          <p:cNvSpPr>
            <a:spLocks noChangeArrowheads="1"/>
          </p:cNvSpPr>
          <p:nvPr/>
        </p:nvSpPr>
        <p:spPr bwMode="auto">
          <a:xfrm>
            <a:off x="1403648" y="400662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7</a:t>
            </a:r>
            <a:endParaRPr lang="en-US" altLang="en-US" sz="1600" b="1" dirty="0">
              <a:solidFill>
                <a:srgbClr val="FFFFFF"/>
              </a:solidFill>
              <a:latin typeface="Calibri" panose="020F0502020204030204" pitchFamily="34" charset="0"/>
            </a:endParaRPr>
          </a:p>
        </p:txBody>
      </p:sp>
      <p:sp>
        <p:nvSpPr>
          <p:cNvPr id="15" name="AutoShape 7">
            <a:extLst>
              <a:ext uri="{FF2B5EF4-FFF2-40B4-BE49-F238E27FC236}">
                <a16:creationId xmlns:a16="http://schemas.microsoft.com/office/drawing/2014/main" id="{8D8BC095-F5DE-4F12-8EB6-89A2626B9BF5}"/>
              </a:ext>
            </a:extLst>
          </p:cNvPr>
          <p:cNvSpPr>
            <a:spLocks noChangeArrowheads="1"/>
          </p:cNvSpPr>
          <p:nvPr/>
        </p:nvSpPr>
        <p:spPr bwMode="auto">
          <a:xfrm>
            <a:off x="1403648" y="300379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5</a:t>
            </a:r>
          </a:p>
        </p:txBody>
      </p:sp>
      <p:sp>
        <p:nvSpPr>
          <p:cNvPr id="24" name="Footer Placeholder 23"/>
          <p:cNvSpPr>
            <a:spLocks noGrp="1"/>
          </p:cNvSpPr>
          <p:nvPr>
            <p:ph type="ftr" sz="quarter" idx="11"/>
          </p:nvPr>
        </p:nvSpPr>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445DAD3F-E62F-4659-965A-B163AE24A088}"/>
              </a:ext>
            </a:extLst>
          </p:cNvPr>
          <p:cNvSpPr>
            <a:spLocks noGrp="1"/>
          </p:cNvSpPr>
          <p:nvPr>
            <p:ph type="sldNum" sz="quarter" idx="10"/>
          </p:nvPr>
        </p:nvSpPr>
        <p:spPr/>
        <p:txBody>
          <a:bodyPr/>
          <a:lstStyle/>
          <a:p>
            <a:pPr>
              <a:defRPr/>
            </a:pPr>
            <a:fld id="{BD0972CF-DF36-4388-AF46-F405E3E508A9}" type="slidenum">
              <a:rPr lang="nl-NL" altLang="nl-NL" smtClean="0"/>
              <a:pPr>
                <a:defRPr/>
              </a:pPr>
              <a:t>4</a:t>
            </a:fld>
            <a:endParaRPr lang="nl-NL" altLang="nl-NL" dirty="0"/>
          </a:p>
        </p:txBody>
      </p:sp>
      <p:sp>
        <p:nvSpPr>
          <p:cNvPr id="14" name="AutoShape 7">
            <a:extLst>
              <a:ext uri="{FF2B5EF4-FFF2-40B4-BE49-F238E27FC236}">
                <a16:creationId xmlns:a16="http://schemas.microsoft.com/office/drawing/2014/main" id="{2C43532A-2B6E-4DF7-9E70-21FF7596E36E}"/>
              </a:ext>
            </a:extLst>
          </p:cNvPr>
          <p:cNvSpPr>
            <a:spLocks noChangeArrowheads="1"/>
          </p:cNvSpPr>
          <p:nvPr/>
        </p:nvSpPr>
        <p:spPr bwMode="auto">
          <a:xfrm>
            <a:off x="1403648" y="449267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8</a:t>
            </a:r>
            <a:endParaRPr lang="en-US" altLang="en-US" sz="1600" b="1" dirty="0">
              <a:solidFill>
                <a:srgbClr val="FFFFFF"/>
              </a:solidFill>
              <a:latin typeface="Calibri" panose="020F0502020204030204" pitchFamily="34" charset="0"/>
            </a:endParaRPr>
          </a:p>
        </p:txBody>
      </p:sp>
    </p:spTree>
    <p:extLst>
      <p:ext uri="{BB962C8B-B14F-4D97-AF65-F5344CB8AC3E}">
        <p14:creationId xmlns:p14="http://schemas.microsoft.com/office/powerpoint/2010/main" val="1162430768"/>
      </p:ext>
    </p:extLst>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461068" cy="17543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a:t>
            </a:r>
            <a:r>
              <a:rPr lang="en-US" b="0" dirty="0">
                <a:latin typeface="+mn-lt"/>
              </a:rPr>
              <a:t> </a:t>
            </a:r>
          </a:p>
          <a:p>
            <a:pPr>
              <a:lnSpc>
                <a:spcPct val="90000"/>
              </a:lnSpc>
            </a:pPr>
            <a:endParaRPr lang="en-US" b="0" dirty="0">
              <a:latin typeface="+mn-lt"/>
            </a:endParaRPr>
          </a:p>
        </p:txBody>
      </p:sp>
      <p:sp>
        <p:nvSpPr>
          <p:cNvPr id="11" name="TextBox 10"/>
          <p:cNvSpPr txBox="1"/>
          <p:nvPr/>
        </p:nvSpPr>
        <p:spPr>
          <a:xfrm>
            <a:off x="827584" y="2807539"/>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787774"/>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a:off x="3181350" y="992308"/>
            <a:ext cx="629736" cy="9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77227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67709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9" name="Rectangle 18"/>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97360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144461"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a:t>WLS POD2</a:t>
            </a:r>
            <a:endParaRPr lang="en-US" sz="1050" dirty="0"/>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flipH="1">
            <a:off x="2510182" y="992309"/>
            <a:ext cx="671168" cy="102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
        <p:nvSpPr>
          <p:cNvPr id="17" name="Cube 16"/>
          <p:cNvSpPr/>
          <p:nvPr/>
        </p:nvSpPr>
        <p:spPr>
          <a:xfrm>
            <a:off x="2142440" y="1981374"/>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8" name="Rectangle 17"/>
          <p:cNvSpPr/>
          <p:nvPr/>
        </p:nvSpPr>
        <p:spPr>
          <a:xfrm>
            <a:off x="1947317" y="2634812"/>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2727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F1ABC2-EBE6-4001-A250-712576844B0E}"/>
              </a:ext>
            </a:extLst>
          </p:cNvPr>
          <p:cNvSpPr>
            <a:spLocks noGrp="1"/>
          </p:cNvSpPr>
          <p:nvPr>
            <p:ph type="title"/>
          </p:nvPr>
        </p:nvSpPr>
        <p:spPr/>
        <p:txBody>
          <a:bodyPr/>
          <a:lstStyle/>
          <a:p>
            <a:r>
              <a:rPr lang="en-GB" dirty="0"/>
              <a:t>HA and DR in Kubernetes</a:t>
            </a:r>
            <a:endParaRPr lang="en-NL" dirty="0"/>
          </a:p>
        </p:txBody>
      </p:sp>
      <p:sp>
        <p:nvSpPr>
          <p:cNvPr id="8" name="Text Placeholder 7">
            <a:extLst>
              <a:ext uri="{FF2B5EF4-FFF2-40B4-BE49-F238E27FC236}">
                <a16:creationId xmlns:a16="http://schemas.microsoft.com/office/drawing/2014/main" id="{867DA9A4-7B62-4A57-8091-FE7F362EB95C}"/>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5B4292F6-4DB2-4C8A-8DD7-7F8E96C01D57}"/>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3655AB2E-FCFF-48F2-95CD-459F4889B091}"/>
              </a:ext>
            </a:extLst>
          </p:cNvPr>
          <p:cNvSpPr>
            <a:spLocks noGrp="1"/>
          </p:cNvSpPr>
          <p:nvPr>
            <p:ph type="sldNum" sz="quarter" idx="11"/>
          </p:nvPr>
        </p:nvSpPr>
        <p:spPr/>
        <p:txBody>
          <a:bodyPr/>
          <a:lstStyle/>
          <a:p>
            <a:fld id="{C51EAA63-D034-42AE-91FA-B13B9518C7BE}" type="slidenum">
              <a:rPr lang="en-NL" smtClean="0"/>
              <a:t>43</a:t>
            </a:fld>
            <a:endParaRPr lang="en-NL" dirty="0"/>
          </a:p>
        </p:txBody>
      </p:sp>
    </p:spTree>
    <p:extLst>
      <p:ext uri="{BB962C8B-B14F-4D97-AF65-F5344CB8AC3E}">
        <p14:creationId xmlns:p14="http://schemas.microsoft.com/office/powerpoint/2010/main" val="396588457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High Availability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23160" y="1233578"/>
            <a:ext cx="4363640" cy="3260785"/>
          </a:xfrm>
        </p:spPr>
        <p:txBody>
          <a:bodyPr/>
          <a:lstStyle/>
          <a:p>
            <a:r>
              <a:rPr lang="en-US" sz="2000" dirty="0"/>
              <a:t>WebLogic High Availability across Data Centers with WebLogic Stretch Clusters.</a:t>
            </a:r>
          </a:p>
          <a:p>
            <a:r>
              <a:rPr lang="en-US" sz="2000" dirty="0"/>
              <a:t>Span a WebLogic domain across several Availability Domains</a:t>
            </a:r>
          </a:p>
          <a:p>
            <a:r>
              <a:rPr lang="en-US" sz="2000" dirty="0"/>
              <a:t>Single Kubernetes Cluster</a:t>
            </a:r>
          </a:p>
        </p:txBody>
      </p:sp>
      <p:grpSp>
        <p:nvGrpSpPr>
          <p:cNvPr id="19" name="Group 18"/>
          <p:cNvGrpSpPr/>
          <p:nvPr/>
        </p:nvGrpSpPr>
        <p:grpSpPr>
          <a:xfrm>
            <a:off x="210312" y="1289304"/>
            <a:ext cx="4187952" cy="3346704"/>
            <a:chOff x="280416" y="1719072"/>
            <a:chExt cx="5583936" cy="4462272"/>
          </a:xfrm>
        </p:grpSpPr>
        <p:sp>
          <p:nvSpPr>
            <p:cNvPr id="20" name="Rounded Rectangle 19"/>
            <p:cNvSpPr/>
            <p:nvPr/>
          </p:nvSpPr>
          <p:spPr>
            <a:xfrm>
              <a:off x="280416" y="1719072"/>
              <a:ext cx="5583936" cy="4462272"/>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21" name="Picture 20"/>
            <p:cNvPicPr>
              <a:picLocks noChangeAspect="1"/>
            </p:cNvPicPr>
            <p:nvPr/>
          </p:nvPicPr>
          <p:blipFill>
            <a:blip r:embed="rId2"/>
            <a:stretch>
              <a:fillRect/>
            </a:stretch>
          </p:blipFill>
          <p:spPr>
            <a:xfrm>
              <a:off x="4106866" y="2696223"/>
              <a:ext cx="1524132" cy="1835055"/>
            </a:xfrm>
            <a:prstGeom prst="rect">
              <a:avLst/>
            </a:prstGeom>
          </p:spPr>
        </p:pic>
        <p:pic>
          <p:nvPicPr>
            <p:cNvPr id="22" name="Picture 21" descr="GAMup.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16925" y="4729454"/>
              <a:ext cx="886959" cy="550842"/>
            </a:xfrm>
            <a:prstGeom prst="rect">
              <a:avLst/>
            </a:prstGeom>
          </p:spPr>
        </p:pic>
        <p:pic>
          <p:nvPicPr>
            <p:cNvPr id="23" name="Picture 22"/>
            <p:cNvPicPr>
              <a:picLocks noChangeAspect="1"/>
            </p:cNvPicPr>
            <p:nvPr/>
          </p:nvPicPr>
          <p:blipFill>
            <a:blip r:embed="rId2"/>
            <a:stretch>
              <a:fillRect/>
            </a:stretch>
          </p:blipFill>
          <p:spPr>
            <a:xfrm>
              <a:off x="736273" y="2696223"/>
              <a:ext cx="1524132" cy="1835055"/>
            </a:xfrm>
            <a:prstGeom prst="rect">
              <a:avLst/>
            </a:prstGeom>
          </p:spPr>
        </p:pic>
        <p:pic>
          <p:nvPicPr>
            <p:cNvPr id="24" name="Picture 23"/>
            <p:cNvPicPr>
              <a:picLocks noChangeAspect="1"/>
            </p:cNvPicPr>
            <p:nvPr/>
          </p:nvPicPr>
          <p:blipFill>
            <a:blip r:embed="rId2"/>
            <a:stretch>
              <a:fillRect/>
            </a:stretch>
          </p:blipFill>
          <p:spPr>
            <a:xfrm>
              <a:off x="2449518" y="2678411"/>
              <a:ext cx="1524132" cy="1835055"/>
            </a:xfrm>
            <a:prstGeom prst="rect">
              <a:avLst/>
            </a:prstGeom>
          </p:spPr>
        </p:pic>
        <p:sp>
          <p:nvSpPr>
            <p:cNvPr id="25" name="Rectangle 24"/>
            <p:cNvSpPr/>
            <p:nvPr/>
          </p:nvSpPr>
          <p:spPr>
            <a:xfrm>
              <a:off x="939449" y="4029874"/>
              <a:ext cx="4390662" cy="3534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WebLogic domain</a:t>
              </a:r>
            </a:p>
          </p:txBody>
        </p:sp>
        <p:sp>
          <p:nvSpPr>
            <p:cNvPr id="26" name="TextBox 25"/>
            <p:cNvSpPr txBox="1"/>
            <p:nvPr/>
          </p:nvSpPr>
          <p:spPr>
            <a:xfrm>
              <a:off x="1330158" y="2291737"/>
              <a:ext cx="609600" cy="228600"/>
            </a:xfrm>
            <a:prstGeom prst="rect">
              <a:avLst/>
            </a:prstGeom>
            <a:noFill/>
          </p:spPr>
          <p:txBody>
            <a:bodyPr wrap="square" lIns="0" tIns="0" rIns="0" bIns="0" rtlCol="0">
              <a:noAutofit/>
            </a:bodyPr>
            <a:lstStyle/>
            <a:p>
              <a:pPr>
                <a:lnSpc>
                  <a:spcPct val="90000"/>
                </a:lnSpc>
              </a:pPr>
              <a:r>
                <a:rPr lang="en-US" sz="900" dirty="0"/>
                <a:t>AD 1</a:t>
              </a:r>
            </a:p>
            <a:p>
              <a:pPr>
                <a:lnSpc>
                  <a:spcPct val="90000"/>
                </a:lnSpc>
              </a:pPr>
              <a:endParaRPr lang="en-US" sz="900" dirty="0"/>
            </a:p>
          </p:txBody>
        </p:sp>
        <p:sp>
          <p:nvSpPr>
            <p:cNvPr id="27" name="TextBox 26"/>
            <p:cNvSpPr txBox="1"/>
            <p:nvPr/>
          </p:nvSpPr>
          <p:spPr>
            <a:xfrm>
              <a:off x="3124514" y="2291737"/>
              <a:ext cx="609600" cy="228600"/>
            </a:xfrm>
            <a:prstGeom prst="rect">
              <a:avLst/>
            </a:prstGeom>
            <a:noFill/>
          </p:spPr>
          <p:txBody>
            <a:bodyPr wrap="square" lIns="0" tIns="0" rIns="0" bIns="0" rtlCol="0">
              <a:noAutofit/>
            </a:bodyPr>
            <a:lstStyle/>
            <a:p>
              <a:pPr>
                <a:lnSpc>
                  <a:spcPct val="90000"/>
                </a:lnSpc>
              </a:pPr>
              <a:r>
                <a:rPr lang="en-US" sz="900" dirty="0"/>
                <a:t>AD 2</a:t>
              </a:r>
            </a:p>
            <a:p>
              <a:pPr>
                <a:lnSpc>
                  <a:spcPct val="90000"/>
                </a:lnSpc>
              </a:pPr>
              <a:endParaRPr lang="en-US" sz="900" dirty="0"/>
            </a:p>
          </p:txBody>
        </p:sp>
        <p:sp>
          <p:nvSpPr>
            <p:cNvPr id="28" name="TextBox 27"/>
            <p:cNvSpPr txBox="1"/>
            <p:nvPr/>
          </p:nvSpPr>
          <p:spPr>
            <a:xfrm>
              <a:off x="4748032" y="2279186"/>
              <a:ext cx="609600" cy="228600"/>
            </a:xfrm>
            <a:prstGeom prst="rect">
              <a:avLst/>
            </a:prstGeom>
            <a:noFill/>
          </p:spPr>
          <p:txBody>
            <a:bodyPr wrap="square" lIns="0" tIns="0" rIns="0" bIns="0" rtlCol="0">
              <a:noAutofit/>
            </a:bodyPr>
            <a:lstStyle/>
            <a:p>
              <a:pPr>
                <a:lnSpc>
                  <a:spcPct val="90000"/>
                </a:lnSpc>
              </a:pPr>
              <a:r>
                <a:rPr lang="en-US" sz="900" dirty="0"/>
                <a:t>AD 3</a:t>
              </a:r>
            </a:p>
            <a:p>
              <a:pPr>
                <a:lnSpc>
                  <a:spcPct val="90000"/>
                </a:lnSpc>
              </a:pPr>
              <a:endParaRPr lang="en-US" sz="900" dirty="0"/>
            </a:p>
          </p:txBody>
        </p:sp>
        <p:pic>
          <p:nvPicPr>
            <p:cNvPr id="29"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3703097" y="4729454"/>
              <a:ext cx="640688" cy="549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29"/>
            <p:cNvPicPr>
              <a:picLocks noChangeAspect="1"/>
            </p:cNvPicPr>
            <p:nvPr/>
          </p:nvPicPr>
          <p:blipFill>
            <a:blip r:embed="rId5"/>
            <a:stretch>
              <a:fillRect/>
            </a:stretch>
          </p:blipFill>
          <p:spPr>
            <a:xfrm>
              <a:off x="2757985" y="4887891"/>
              <a:ext cx="871955" cy="356614"/>
            </a:xfrm>
            <a:prstGeom prst="rect">
              <a:avLst/>
            </a:prstGeom>
          </p:spPr>
        </p:pic>
        <p:sp>
          <p:nvSpPr>
            <p:cNvPr id="31" name="Rounded Rectangle 30"/>
            <p:cNvSpPr/>
            <p:nvPr/>
          </p:nvSpPr>
          <p:spPr>
            <a:xfrm>
              <a:off x="687191" y="2605258"/>
              <a:ext cx="4943807" cy="210190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122" y="4423018"/>
              <a:ext cx="554798" cy="540389"/>
            </a:xfrm>
            <a:prstGeom prst="rect">
              <a:avLst/>
            </a:prstGeom>
          </p:spPr>
        </p:pic>
      </p:grpSp>
    </p:spTree>
    <p:extLst>
      <p:ext uri="{BB962C8B-B14F-4D97-AF65-F5344CB8AC3E}">
        <p14:creationId xmlns:p14="http://schemas.microsoft.com/office/powerpoint/2010/main" val="373440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Disaster Recovery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51560" y="1233578"/>
            <a:ext cx="4608425" cy="3260785"/>
          </a:xfrm>
        </p:spPr>
        <p:txBody>
          <a:bodyPr/>
          <a:lstStyle/>
          <a:p>
            <a:r>
              <a:rPr lang="en-US" sz="2000" dirty="0"/>
              <a:t>WebLogic DR across Regions made easier</a:t>
            </a:r>
          </a:p>
          <a:p>
            <a:r>
              <a:rPr lang="en-US" sz="2000" dirty="0"/>
              <a:t>WebLogic domain image contains  complete domain configuration</a:t>
            </a:r>
          </a:p>
          <a:p>
            <a:r>
              <a:rPr lang="en-US" sz="2000" dirty="0"/>
              <a:t>State needs to be externalized to Database</a:t>
            </a:r>
          </a:p>
          <a:p>
            <a:endParaRPr lang="en-US" sz="2000" dirty="0"/>
          </a:p>
          <a:p>
            <a:endParaRPr lang="en-US" sz="2000" dirty="0"/>
          </a:p>
        </p:txBody>
      </p:sp>
      <p:sp>
        <p:nvSpPr>
          <p:cNvPr id="35" name="Rounded Rectangle 34"/>
          <p:cNvSpPr/>
          <p:nvPr/>
        </p:nvSpPr>
        <p:spPr>
          <a:xfrm>
            <a:off x="184014" y="1202750"/>
            <a:ext cx="4187952" cy="3346704"/>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6" name="Group 35"/>
          <p:cNvGrpSpPr/>
          <p:nvPr/>
        </p:nvGrpSpPr>
        <p:grpSpPr>
          <a:xfrm>
            <a:off x="313237" y="1427473"/>
            <a:ext cx="3710678" cy="2156975"/>
            <a:chOff x="6123505" y="2098369"/>
            <a:chExt cx="4947570" cy="2875967"/>
          </a:xfrm>
        </p:grpSpPr>
        <p:cxnSp>
          <p:nvCxnSpPr>
            <p:cNvPr id="37" name="Curved Connector 36"/>
            <p:cNvCxnSpPr>
              <a:stCxn id="41" idx="0"/>
              <a:endCxn id="47" idx="0"/>
            </p:cNvCxnSpPr>
            <p:nvPr/>
          </p:nvCxnSpPr>
          <p:spPr>
            <a:xfrm rot="5400000" flipH="1" flipV="1">
              <a:off x="8556827" y="1240407"/>
              <a:ext cx="52887" cy="2676817"/>
            </a:xfrm>
            <a:prstGeom prst="curvedConnector3">
              <a:avLst>
                <a:gd name="adj1" fmla="val 5322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a:stretch>
              <a:fillRect/>
            </a:stretch>
          </p:blipFill>
          <p:spPr>
            <a:xfrm>
              <a:off x="8006929" y="4531278"/>
              <a:ext cx="1152684" cy="356614"/>
            </a:xfrm>
            <a:prstGeom prst="rect">
              <a:avLst/>
            </a:prstGeom>
          </p:spPr>
        </p:pic>
        <p:pic>
          <p:nvPicPr>
            <p:cNvPr id="39" name="Picture 38"/>
            <p:cNvPicPr>
              <a:picLocks noChangeAspect="1"/>
            </p:cNvPicPr>
            <p:nvPr/>
          </p:nvPicPr>
          <p:blipFill>
            <a:blip r:embed="rId3"/>
            <a:stretch>
              <a:fillRect/>
            </a:stretch>
          </p:blipFill>
          <p:spPr>
            <a:xfrm>
              <a:off x="6482796" y="2605258"/>
              <a:ext cx="1524132" cy="1835055"/>
            </a:xfrm>
            <a:prstGeom prst="rect">
              <a:avLst/>
            </a:prstGeom>
          </p:spPr>
        </p:pic>
        <p:sp>
          <p:nvSpPr>
            <p:cNvPr id="40" name="TextBox 39"/>
            <p:cNvSpPr txBox="1"/>
            <p:nvPr/>
          </p:nvSpPr>
          <p:spPr>
            <a:xfrm>
              <a:off x="6882721" y="2098369"/>
              <a:ext cx="708029" cy="175713"/>
            </a:xfrm>
            <a:prstGeom prst="rect">
              <a:avLst/>
            </a:prstGeom>
            <a:noFill/>
          </p:spPr>
          <p:txBody>
            <a:bodyPr wrap="square" lIns="0" tIns="0" rIns="0" bIns="0" rtlCol="0">
              <a:noAutofit/>
            </a:bodyPr>
            <a:lstStyle/>
            <a:p>
              <a:pPr>
                <a:lnSpc>
                  <a:spcPct val="90000"/>
                </a:lnSpc>
              </a:pPr>
              <a:r>
                <a:rPr lang="en-US" sz="900" dirty="0"/>
                <a:t>Region A</a:t>
              </a:r>
            </a:p>
            <a:p>
              <a:pPr>
                <a:lnSpc>
                  <a:spcPct val="90000"/>
                </a:lnSpc>
              </a:pPr>
              <a:endParaRPr lang="en-US" sz="900" dirty="0"/>
            </a:p>
          </p:txBody>
        </p:sp>
        <p:pic>
          <p:nvPicPr>
            <p:cNvPr id="41"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9551091" y="4525158"/>
              <a:ext cx="556620" cy="40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41"/>
            <p:cNvPicPr>
              <a:picLocks noChangeAspect="1"/>
            </p:cNvPicPr>
            <p:nvPr/>
          </p:nvPicPr>
          <p:blipFill>
            <a:blip r:embed="rId3"/>
            <a:stretch>
              <a:fillRect/>
            </a:stretch>
          </p:blipFill>
          <p:spPr>
            <a:xfrm>
              <a:off x="9159613" y="2552371"/>
              <a:ext cx="1524132" cy="1835055"/>
            </a:xfrm>
            <a:prstGeom prst="rect">
              <a:avLst/>
            </a:prstGeom>
          </p:spPr>
        </p:pic>
        <p:sp>
          <p:nvSpPr>
            <p:cNvPr id="43" name="TextBox 42"/>
            <p:cNvSpPr txBox="1"/>
            <p:nvPr/>
          </p:nvSpPr>
          <p:spPr>
            <a:xfrm>
              <a:off x="9682639" y="2098369"/>
              <a:ext cx="708028" cy="175713"/>
            </a:xfrm>
            <a:prstGeom prst="rect">
              <a:avLst/>
            </a:prstGeom>
            <a:noFill/>
          </p:spPr>
          <p:txBody>
            <a:bodyPr wrap="square" lIns="0" tIns="0" rIns="0" bIns="0" rtlCol="0">
              <a:noAutofit/>
            </a:bodyPr>
            <a:lstStyle/>
            <a:p>
              <a:pPr>
                <a:lnSpc>
                  <a:spcPct val="90000"/>
                </a:lnSpc>
              </a:pPr>
              <a:r>
                <a:rPr lang="en-US" sz="900" dirty="0"/>
                <a:t>Region B</a:t>
              </a:r>
            </a:p>
            <a:p>
              <a:pPr>
                <a:lnSpc>
                  <a:spcPct val="90000"/>
                </a:lnSpc>
              </a:pPr>
              <a:endParaRPr lang="en-US" sz="900" dirty="0"/>
            </a:p>
          </p:txBody>
        </p:sp>
        <p:pic>
          <p:nvPicPr>
            <p:cNvPr id="44" name="Picture 43" descr="GAMup.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52931" y="4479298"/>
              <a:ext cx="651117" cy="495038"/>
            </a:xfrm>
            <a:prstGeom prst="rect">
              <a:avLst/>
            </a:prstGeom>
          </p:spPr>
        </p:pic>
        <p:sp>
          <p:nvSpPr>
            <p:cNvPr id="45" name="Rectangle 44"/>
            <p:cNvSpPr/>
            <p:nvPr/>
          </p:nvSpPr>
          <p:spPr>
            <a:xfrm>
              <a:off x="8212545" y="2098369"/>
              <a:ext cx="708029" cy="608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t>WLS Domain image</a:t>
              </a:r>
            </a:p>
          </p:txBody>
        </p:sp>
        <p:sp>
          <p:nvSpPr>
            <p:cNvPr id="47" name="Rounded Rectangle 46"/>
            <p:cNvSpPr/>
            <p:nvPr/>
          </p:nvSpPr>
          <p:spPr>
            <a:xfrm>
              <a:off x="6404458" y="2589283"/>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ounded Rectangle 47"/>
            <p:cNvSpPr/>
            <p:nvPr/>
          </p:nvSpPr>
          <p:spPr>
            <a:xfrm>
              <a:off x="9300582" y="2552370"/>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49" name="Picture 4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23505" y="3938909"/>
              <a:ext cx="554798" cy="540389"/>
            </a:xfrm>
            <a:prstGeom prst="rect">
              <a:avLst/>
            </a:prstGeom>
          </p:spPr>
        </p:pic>
        <p:pic>
          <p:nvPicPr>
            <p:cNvPr id="50" name="Picture 4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16277" y="3973077"/>
              <a:ext cx="554798" cy="540389"/>
            </a:xfrm>
            <a:prstGeom prst="rect">
              <a:avLst/>
            </a:prstGeom>
          </p:spPr>
        </p:pic>
      </p:grpSp>
    </p:spTree>
    <p:extLst>
      <p:ext uri="{BB962C8B-B14F-4D97-AF65-F5344CB8AC3E}">
        <p14:creationId xmlns:p14="http://schemas.microsoft.com/office/powerpoint/2010/main" val="468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B6CB4B-514A-4782-A918-CEF7FA497834}"/>
              </a:ext>
            </a:extLst>
          </p:cNvPr>
          <p:cNvSpPr>
            <a:spLocks noGrp="1"/>
          </p:cNvSpPr>
          <p:nvPr>
            <p:ph type="title"/>
          </p:nvPr>
        </p:nvSpPr>
        <p:spPr/>
        <p:txBody>
          <a:bodyPr/>
          <a:lstStyle/>
          <a:p>
            <a:r>
              <a:rPr lang="en-GB" dirty="0"/>
              <a:t>Tooling</a:t>
            </a:r>
            <a:endParaRPr lang="en-NL" dirty="0"/>
          </a:p>
        </p:txBody>
      </p:sp>
      <p:sp>
        <p:nvSpPr>
          <p:cNvPr id="7" name="Text Placeholder 6">
            <a:extLst>
              <a:ext uri="{FF2B5EF4-FFF2-40B4-BE49-F238E27FC236}">
                <a16:creationId xmlns:a16="http://schemas.microsoft.com/office/drawing/2014/main" id="{B87F3C9C-E9F5-4B72-BFD6-ADF5FF6DB411}"/>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DE866915-4122-4762-8152-5D7B9F780C4C}"/>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0DA77FCA-68EB-4A75-B948-4D91974CCFE5}"/>
              </a:ext>
            </a:extLst>
          </p:cNvPr>
          <p:cNvSpPr>
            <a:spLocks noGrp="1"/>
          </p:cNvSpPr>
          <p:nvPr>
            <p:ph type="sldNum" sz="quarter" idx="11"/>
          </p:nvPr>
        </p:nvSpPr>
        <p:spPr/>
        <p:txBody>
          <a:bodyPr/>
          <a:lstStyle/>
          <a:p>
            <a:pPr>
              <a:defRPr/>
            </a:pPr>
            <a:fld id="{BD0972CF-DF36-4388-AF46-F405E3E508A9}" type="slidenum">
              <a:rPr lang="nl-NL" altLang="nl-NL" smtClean="0"/>
              <a:pPr>
                <a:defRPr/>
              </a:pPr>
              <a:t>46</a:t>
            </a:fld>
            <a:endParaRPr lang="nl-NL" altLang="nl-NL" dirty="0"/>
          </a:p>
        </p:txBody>
      </p:sp>
    </p:spTree>
    <p:extLst>
      <p:ext uri="{BB962C8B-B14F-4D97-AF65-F5344CB8AC3E}">
        <p14:creationId xmlns:p14="http://schemas.microsoft.com/office/powerpoint/2010/main" val="272781902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Monitoring Exporter </a:t>
            </a:r>
          </a:p>
        </p:txBody>
      </p:sp>
      <p:sp>
        <p:nvSpPr>
          <p:cNvPr id="173" name="Content Placeholder 6"/>
          <p:cNvSpPr txBox="1">
            <a:spLocks noGrp="1"/>
          </p:cNvSpPr>
          <p:nvPr>
            <p:ph type="body" idx="1"/>
          </p:nvPr>
        </p:nvSpPr>
        <p:spPr>
          <a:xfrm>
            <a:off x="107504" y="1233578"/>
            <a:ext cx="4769845" cy="3260785"/>
          </a:xfrm>
        </p:spPr>
        <p:txBody>
          <a:bodyPr/>
          <a:lstStyle/>
          <a:p>
            <a:r>
              <a:rPr lang="en-US" sz="2000" dirty="0"/>
              <a:t>Monitoring Exporter enables Prometheus monitoring of WebLogic</a:t>
            </a:r>
          </a:p>
          <a:p>
            <a:r>
              <a:rPr lang="en-US" sz="2000" dirty="0"/>
              <a:t>Standard monitoring tools can be used for monitoring WebLogic</a:t>
            </a:r>
          </a:p>
          <a:p>
            <a:r>
              <a:rPr lang="en-US" sz="2000" dirty="0" err="1"/>
              <a:t>Grafana</a:t>
            </a:r>
            <a:r>
              <a:rPr lang="en-US" sz="2000" dirty="0"/>
              <a:t> Dashboards used for visualization</a:t>
            </a:r>
          </a:p>
          <a:p>
            <a:r>
              <a:rPr lang="en-US" sz="2000" dirty="0"/>
              <a:t>Prometheus auto-scaling of WebLogic cluster</a:t>
            </a:r>
          </a:p>
          <a:p>
            <a:r>
              <a:rPr lang="en-US" sz="2000" dirty="0"/>
              <a:t>Prometheus and </a:t>
            </a:r>
            <a:r>
              <a:rPr lang="en-US" sz="2000" dirty="0" err="1"/>
              <a:t>Grafana</a:t>
            </a:r>
            <a:r>
              <a:rPr lang="en-US" sz="2000" dirty="0"/>
              <a:t> example </a:t>
            </a:r>
            <a:r>
              <a:rPr lang="en-US" sz="2000" dirty="0">
                <a:hlinkClick r:id="rId2"/>
              </a:rPr>
              <a:t>GitHub Sample</a:t>
            </a:r>
            <a:endParaRPr lang="en-US" sz="2000" dirty="0"/>
          </a:p>
          <a:p>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47</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4849599" y="1372184"/>
            <a:ext cx="3897373" cy="934221"/>
            <a:chOff x="6528045" y="1854981"/>
            <a:chExt cx="4949046"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282" y="2267038"/>
              <a:ext cx="1195786" cy="362227"/>
            </a:xfrm>
            <a:prstGeom prst="rect">
              <a:avLst/>
            </a:prstGeom>
          </p:spPr>
        </p:pic>
        <p:pic>
          <p:nvPicPr>
            <p:cNvPr id="55" name="Picture 54"/>
            <p:cNvPicPr>
              <a:picLocks noChangeAspect="1"/>
            </p:cNvPicPr>
            <p:nvPr/>
          </p:nvPicPr>
          <p:blipFill>
            <a:blip r:embed="rId5"/>
            <a:stretch>
              <a:fillRect/>
            </a:stretch>
          </p:blipFill>
          <p:spPr>
            <a:xfrm>
              <a:off x="6528045" y="2622636"/>
              <a:ext cx="1641378" cy="376367"/>
            </a:xfrm>
            <a:prstGeom prst="rect">
              <a:avLst/>
            </a:prstGeom>
          </p:spPr>
        </p:pic>
      </p:grpSp>
      <p:pic>
        <p:nvPicPr>
          <p:cNvPr id="56" name="Picture 5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7"/>
          <a:stretch>
            <a:fillRect/>
          </a:stretch>
        </p:blipFill>
        <p:spPr>
          <a:xfrm>
            <a:off x="6181105" y="3690977"/>
            <a:ext cx="1196150" cy="282321"/>
          </a:xfrm>
          <a:prstGeom prst="rect">
            <a:avLst/>
          </a:prstGeom>
        </p:spPr>
      </p:pic>
      <p:pic>
        <p:nvPicPr>
          <p:cNvPr id="58" name="Picture 5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55" idx="2"/>
          </p:cNvCxnSpPr>
          <p:nvPr/>
        </p:nvCxnSpPr>
        <p:spPr>
          <a:xfrm flipH="1" flipV="1">
            <a:off x="5495892" y="2273102"/>
            <a:ext cx="1283288" cy="34627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53" idx="4"/>
          </p:cNvCxnSpPr>
          <p:nvPr/>
        </p:nvCxnSpPr>
        <p:spPr>
          <a:xfrm flipV="1">
            <a:off x="6134495" y="1832353"/>
            <a:ext cx="654440" cy="3260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495892" y="2393170"/>
            <a:ext cx="826745" cy="231839"/>
          </a:xfrm>
          <a:prstGeom prst="rect">
            <a:avLst/>
          </a:prstGeom>
          <a:noFill/>
        </p:spPr>
        <p:txBody>
          <a:bodyPr wrap="square" lIns="0" tIns="0" rIns="0" bIns="0" rtlCol="0">
            <a:noAutofit/>
          </a:bodyPr>
          <a:lstStyle/>
          <a:p>
            <a:pPr>
              <a:lnSpc>
                <a:spcPct val="90000"/>
              </a:lnSpc>
            </a:pPr>
            <a:r>
              <a:rPr lang="en-US" sz="1050"/>
              <a:t>Monitor</a:t>
            </a:r>
          </a:p>
        </p:txBody>
      </p:sp>
      <p:sp>
        <p:nvSpPr>
          <p:cNvPr id="98" name="TextBox 97"/>
          <p:cNvSpPr txBox="1"/>
          <p:nvPr/>
        </p:nvSpPr>
        <p:spPr>
          <a:xfrm>
            <a:off x="6198724" y="1759984"/>
            <a:ext cx="826745" cy="231839"/>
          </a:xfrm>
          <a:prstGeom prst="rect">
            <a:avLst/>
          </a:prstGeom>
          <a:noFill/>
        </p:spPr>
        <p:txBody>
          <a:bodyPr wrap="square" lIns="0" tIns="0" rIns="0" bIns="0" rtlCol="0">
            <a:noAutofit/>
          </a:bodyPr>
          <a:lstStyle/>
          <a:p>
            <a:pPr>
              <a:lnSpc>
                <a:spcPct val="90000"/>
              </a:lnSpc>
            </a:pPr>
            <a:r>
              <a:rPr lang="en-US" sz="1050"/>
              <a:t>Scale</a:t>
            </a:r>
          </a:p>
          <a:p>
            <a:pPr>
              <a:lnSpc>
                <a:spcPct val="90000"/>
              </a:lnSpc>
            </a:pPr>
            <a:r>
              <a:rPr lang="en-US" sz="900"/>
              <a:t>WLS</a:t>
            </a:r>
          </a:p>
        </p:txBody>
      </p:sp>
    </p:spTree>
    <p:extLst>
      <p:ext uri="{BB962C8B-B14F-4D97-AF65-F5344CB8AC3E}">
        <p14:creationId xmlns:p14="http://schemas.microsoft.com/office/powerpoint/2010/main" val="11213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the Box </a:t>
            </a:r>
            <a:r>
              <a:rPr lang="en-US" dirty="0" err="1"/>
              <a:t>Grafana</a:t>
            </a:r>
            <a:r>
              <a:rPr lang="en-US" dirty="0"/>
              <a:t> Dashboards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8558" y="1233488"/>
            <a:ext cx="5806883" cy="3260725"/>
          </a:xfrm>
        </p:spPr>
      </p:pic>
    </p:spTree>
    <p:extLst>
      <p:ext uri="{BB962C8B-B14F-4D97-AF65-F5344CB8AC3E}">
        <p14:creationId xmlns:p14="http://schemas.microsoft.com/office/powerpoint/2010/main" val="24349334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Deploy Tooling</a:t>
            </a:r>
          </a:p>
        </p:txBody>
      </p:sp>
      <p:sp>
        <p:nvSpPr>
          <p:cNvPr id="173" name="Content Placeholder 6"/>
          <p:cNvSpPr txBox="1">
            <a:spLocks noGrp="1"/>
          </p:cNvSpPr>
          <p:nvPr>
            <p:ph type="body" idx="1"/>
          </p:nvPr>
        </p:nvSpPr>
        <p:spPr>
          <a:xfrm>
            <a:off x="107504" y="1255181"/>
            <a:ext cx="4538037" cy="3260785"/>
          </a:xfrm>
        </p:spPr>
        <p:txBody>
          <a:bodyPr/>
          <a:lstStyle/>
          <a:p>
            <a:r>
              <a:rPr lang="en-US" sz="2000" dirty="0"/>
              <a:t>Introspect domains</a:t>
            </a:r>
          </a:p>
          <a:p>
            <a:pPr lvl="1"/>
            <a:r>
              <a:rPr lang="en-US" sz="1800" dirty="0"/>
              <a:t>WebLogic 10.3.6, 12.1.3, 12.2.1.X</a:t>
            </a:r>
          </a:p>
          <a:p>
            <a:pPr lvl="1"/>
            <a:r>
              <a:rPr lang="en-US" sz="1800" dirty="0"/>
              <a:t>Create a model (</a:t>
            </a:r>
            <a:r>
              <a:rPr lang="en-US" sz="1800" dirty="0" err="1"/>
              <a:t>yaml</a:t>
            </a:r>
            <a:r>
              <a:rPr lang="en-US" sz="1800" dirty="0"/>
              <a:t>) of the domain</a:t>
            </a:r>
          </a:p>
          <a:p>
            <a:pPr lvl="1"/>
            <a:r>
              <a:rPr lang="en-US" sz="1800" dirty="0"/>
              <a:t>Migrate existing domains and applications Upgrade (if required) to 12.2.1.X</a:t>
            </a:r>
          </a:p>
          <a:p>
            <a:r>
              <a:rPr lang="en-US" sz="2000" dirty="0"/>
              <a:t>Customize and Validate configuration to meet Kubernetes requirements</a:t>
            </a:r>
          </a:p>
          <a:p>
            <a:r>
              <a:rPr lang="en-US" sz="2000" dirty="0"/>
              <a:t>Create domains in Docker image </a:t>
            </a:r>
            <a:r>
              <a:rPr lang="en-US" sz="2000" dirty="0">
                <a:hlinkClick r:id="rId2"/>
              </a:rPr>
              <a:t>GitHub Sample</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49</a:t>
            </a:fld>
            <a:endParaRPr lang="en-NL"/>
          </a:p>
        </p:txBody>
      </p:sp>
      <p:sp>
        <p:nvSpPr>
          <p:cNvPr id="8" name="Footer Placeholder 7"/>
          <p:cNvSpPr>
            <a:spLocks noGrp="1"/>
          </p:cNvSpPr>
          <p:nvPr>
            <p:ph type="ftr" sz="quarter" idx="11"/>
          </p:nvPr>
        </p:nvSpPr>
        <p:spPr/>
        <p:txBody>
          <a:bodyPr/>
          <a:lstStyle/>
          <a:p>
            <a:r>
              <a:rPr lang="en-US"/>
              <a:t>Confidential – Oracle Internal/Restricted/Highly Restricted</a:t>
            </a:r>
          </a:p>
        </p:txBody>
      </p:sp>
      <p:sp>
        <p:nvSpPr>
          <p:cNvPr id="56" name="Rounded Rectangle 55"/>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57" name="Group 56"/>
          <p:cNvGrpSpPr>
            <a:grpSpLocks noChangeAspect="1"/>
          </p:cNvGrpSpPr>
          <p:nvPr/>
        </p:nvGrpSpPr>
        <p:grpSpPr>
          <a:xfrm>
            <a:off x="5065165" y="2823140"/>
            <a:ext cx="3388303" cy="520135"/>
            <a:chOff x="6828166" y="3700689"/>
            <a:chExt cx="4262016" cy="573540"/>
          </a:xfrm>
        </p:grpSpPr>
        <p:grpSp>
          <p:nvGrpSpPr>
            <p:cNvPr id="75" name="Group 74"/>
            <p:cNvGrpSpPr/>
            <p:nvPr/>
          </p:nvGrpSpPr>
          <p:grpSpPr>
            <a:xfrm>
              <a:off x="6828166" y="3700689"/>
              <a:ext cx="1184552" cy="573540"/>
              <a:chOff x="6975854" y="3690241"/>
              <a:chExt cx="1138992" cy="551481"/>
            </a:xfrm>
          </p:grpSpPr>
          <p:sp>
            <p:nvSpPr>
              <p:cNvPr id="89" name="Rounded Rectangle 88"/>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90" name="TextBox 89"/>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3" name="Group 82"/>
            <p:cNvGrpSpPr/>
            <p:nvPr/>
          </p:nvGrpSpPr>
          <p:grpSpPr>
            <a:xfrm>
              <a:off x="8360294" y="3700689"/>
              <a:ext cx="1184552" cy="573540"/>
              <a:chOff x="6975854" y="3690241"/>
              <a:chExt cx="1138992" cy="551481"/>
            </a:xfrm>
          </p:grpSpPr>
          <p:sp>
            <p:nvSpPr>
              <p:cNvPr id="87" name="Rounded Rectangle 86"/>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8" name="TextBox 87"/>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4" name="Group 83"/>
            <p:cNvGrpSpPr/>
            <p:nvPr/>
          </p:nvGrpSpPr>
          <p:grpSpPr>
            <a:xfrm>
              <a:off x="9905630" y="3700689"/>
              <a:ext cx="1184552" cy="573540"/>
              <a:chOff x="6975854" y="3690241"/>
              <a:chExt cx="1138992" cy="551481"/>
            </a:xfrm>
          </p:grpSpPr>
          <p:sp>
            <p:nvSpPr>
              <p:cNvPr id="85" name="Rounded Rectangle 84"/>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6" name="TextBox 85"/>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pic>
        <p:nvPicPr>
          <p:cNvPr id="91" name="Picture 9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92" name="Picture 91"/>
          <p:cNvPicPr>
            <a:picLocks noChangeAspect="1"/>
          </p:cNvPicPr>
          <p:nvPr/>
        </p:nvPicPr>
        <p:blipFill>
          <a:blip r:embed="rId4"/>
          <a:stretch>
            <a:fillRect/>
          </a:stretch>
        </p:blipFill>
        <p:spPr>
          <a:xfrm>
            <a:off x="6181105" y="3690977"/>
            <a:ext cx="1196150" cy="282321"/>
          </a:xfrm>
          <a:prstGeom prst="rect">
            <a:avLst/>
          </a:prstGeom>
        </p:spPr>
      </p:pic>
      <p:pic>
        <p:nvPicPr>
          <p:cNvPr id="93" name="Picture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94" name="Rounded Rectangle 93"/>
          <p:cNvSpPr>
            <a:spLocks noChangeAspect="1"/>
          </p:cNvSpPr>
          <p:nvPr/>
        </p:nvSpPr>
        <p:spPr>
          <a:xfrm>
            <a:off x="5596838" y="1512285"/>
            <a:ext cx="2364685" cy="505091"/>
          </a:xfrm>
          <a:prstGeom prst="roundRect">
            <a:avLst/>
          </a:prstGeom>
          <a:solidFill>
            <a:srgbClr val="7F92C6"/>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r>
              <a:rPr lang="en-US">
                <a:solidFill>
                  <a:schemeClr val="bg1"/>
                </a:solidFill>
              </a:rPr>
              <a:t>WebLogic Deploy Tooling</a:t>
            </a:r>
          </a:p>
        </p:txBody>
      </p:sp>
      <p:cxnSp>
        <p:nvCxnSpPr>
          <p:cNvPr id="5" name="Straight Arrow Connector 4"/>
          <p:cNvCxnSpPr/>
          <p:nvPr/>
        </p:nvCxnSpPr>
        <p:spPr>
          <a:xfrm>
            <a:off x="6772830" y="2017376"/>
            <a:ext cx="12700" cy="6019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9991" y="2260600"/>
            <a:ext cx="1051532" cy="177800"/>
          </a:xfrm>
          <a:prstGeom prst="rect">
            <a:avLst/>
          </a:prstGeom>
          <a:noFill/>
        </p:spPr>
        <p:txBody>
          <a:bodyPr wrap="square" lIns="0" tIns="0" rIns="0" bIns="0" rtlCol="0">
            <a:noAutofit/>
          </a:bodyPr>
          <a:lstStyle/>
          <a:p>
            <a:pPr>
              <a:lnSpc>
                <a:spcPct val="90000"/>
              </a:lnSpc>
            </a:pPr>
            <a:r>
              <a:rPr lang="en-US" sz="900"/>
              <a:t>Domain Model</a:t>
            </a:r>
          </a:p>
        </p:txBody>
      </p:sp>
    </p:spTree>
    <p:extLst>
      <p:ext uri="{BB962C8B-B14F-4D97-AF65-F5344CB8AC3E}">
        <p14:creationId xmlns:p14="http://schemas.microsoft.com/office/powerpoint/2010/main" val="7636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1BE536-BA29-423D-946A-AFE251D66B80}"/>
              </a:ext>
            </a:extLst>
          </p:cNvPr>
          <p:cNvSpPr>
            <a:spLocks noGrp="1"/>
          </p:cNvSpPr>
          <p:nvPr>
            <p:ph type="title"/>
          </p:nvPr>
        </p:nvSpPr>
        <p:spPr/>
        <p:txBody>
          <a:bodyPr/>
          <a:lstStyle/>
          <a:p>
            <a:r>
              <a:rPr lang="en-GB" b="0" dirty="0"/>
              <a:t>What is </a:t>
            </a:r>
            <a:r>
              <a:rPr lang="en-GB" b="0" dirty="0" err="1"/>
              <a:t>Weblogic</a:t>
            </a:r>
            <a:r>
              <a:rPr lang="en-GB" b="0" dirty="0"/>
              <a:t> 12c?</a:t>
            </a:r>
          </a:p>
        </p:txBody>
      </p:sp>
      <p:sp>
        <p:nvSpPr>
          <p:cNvPr id="7" name="Text Placeholder 6">
            <a:extLst>
              <a:ext uri="{FF2B5EF4-FFF2-40B4-BE49-F238E27FC236}">
                <a16:creationId xmlns:a16="http://schemas.microsoft.com/office/drawing/2014/main" id="{AC9E8F7B-E949-4E90-9A6E-796B86287A92}"/>
              </a:ext>
            </a:extLst>
          </p:cNvPr>
          <p:cNvSpPr>
            <a:spLocks noGrp="1"/>
          </p:cNvSpPr>
          <p:nvPr>
            <p:ph type="body" idx="1"/>
          </p:nvPr>
        </p:nvSpPr>
        <p:spPr/>
        <p:txBody>
          <a:bodyPr/>
          <a:lstStyle/>
          <a:p>
            <a:endParaRPr lang="en-GB" dirty="0"/>
          </a:p>
        </p:txBody>
      </p:sp>
      <p:sp>
        <p:nvSpPr>
          <p:cNvPr id="5" name="Footer Placeholder 4">
            <a:extLst>
              <a:ext uri="{FF2B5EF4-FFF2-40B4-BE49-F238E27FC236}">
                <a16:creationId xmlns:a16="http://schemas.microsoft.com/office/drawing/2014/main" id="{EB323888-E1AF-4AD1-A5BD-3D900E287C8F}"/>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550C5368-ED1D-4C56-88EC-BB43194E2857}"/>
              </a:ext>
            </a:extLst>
          </p:cNvPr>
          <p:cNvSpPr>
            <a:spLocks noGrp="1"/>
          </p:cNvSpPr>
          <p:nvPr>
            <p:ph type="sldNum" sz="quarter" idx="11"/>
          </p:nvPr>
        </p:nvSpPr>
        <p:spPr/>
        <p:txBody>
          <a:bodyPr/>
          <a:lstStyle/>
          <a:p>
            <a:pPr>
              <a:defRPr/>
            </a:pPr>
            <a:fld id="{825F50E3-C2CF-4EE1-838F-E497E2ECDFF7}" type="slidenum">
              <a:rPr lang="nl-NL" altLang="nl-NL" smtClean="0"/>
              <a:pPr>
                <a:defRPr/>
              </a:pPr>
              <a:t>5</a:t>
            </a:fld>
            <a:endParaRPr lang="nl-NL" altLang="nl-NL" dirty="0"/>
          </a:p>
        </p:txBody>
      </p:sp>
    </p:spTree>
    <p:extLst>
      <p:ext uri="{BB962C8B-B14F-4D97-AF65-F5344CB8AC3E}">
        <p14:creationId xmlns:p14="http://schemas.microsoft.com/office/powerpoint/2010/main" val="155947096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Logging Exporter </a:t>
            </a:r>
          </a:p>
        </p:txBody>
      </p:sp>
      <p:sp>
        <p:nvSpPr>
          <p:cNvPr id="173" name="Content Placeholder 6"/>
          <p:cNvSpPr txBox="1">
            <a:spLocks noGrp="1"/>
          </p:cNvSpPr>
          <p:nvPr>
            <p:ph type="body" idx="1"/>
          </p:nvPr>
        </p:nvSpPr>
        <p:spPr>
          <a:xfrm>
            <a:off x="179512" y="1131590"/>
            <a:ext cx="4357170" cy="3260785"/>
          </a:xfrm>
        </p:spPr>
        <p:txBody>
          <a:bodyPr/>
          <a:lstStyle/>
          <a:p>
            <a:r>
              <a:rPr lang="en-US" sz="2000" dirty="0"/>
              <a:t>Logging Exporter enables exporting WebLogic server logs to the Elastic Stack</a:t>
            </a:r>
          </a:p>
          <a:p>
            <a:r>
              <a:rPr lang="en-US" sz="2000" dirty="0"/>
              <a:t>Store logs in the Elastic Stack</a:t>
            </a:r>
          </a:p>
          <a:p>
            <a:r>
              <a:rPr lang="en-US" sz="2000" dirty="0"/>
              <a:t>Search and analyze logs in </a:t>
            </a:r>
            <a:r>
              <a:rPr lang="en-US" sz="2000" dirty="0" err="1"/>
              <a:t>Elastichsearch</a:t>
            </a:r>
            <a:endParaRPr lang="en-US" sz="2000" dirty="0"/>
          </a:p>
          <a:p>
            <a:r>
              <a:rPr lang="en-US" sz="2000" dirty="0"/>
              <a:t>Display logs in dashboards in </a:t>
            </a:r>
            <a:r>
              <a:rPr lang="en-US" sz="2000" dirty="0" err="1"/>
              <a:t>Kibana</a:t>
            </a:r>
            <a:endParaRPr lang="en-US" sz="2000" dirty="0"/>
          </a:p>
          <a:p>
            <a:r>
              <a:rPr lang="en-US" sz="2000" dirty="0"/>
              <a:t>Integrate with </a:t>
            </a:r>
            <a:r>
              <a:rPr lang="en-US" sz="2000" dirty="0" err="1"/>
              <a:t>FluentD</a:t>
            </a:r>
            <a:r>
              <a:rPr lang="en-US" sz="2000" dirty="0"/>
              <a:t> (future)</a:t>
            </a:r>
          </a:p>
          <a:p>
            <a:r>
              <a:rPr lang="en-US" sz="2000" dirty="0">
                <a:hlinkClick r:id="rId2"/>
              </a:rPr>
              <a:t>GitHub weblogic-logging-exporter</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50</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6117768" y="1372184"/>
            <a:ext cx="2629205" cy="934221"/>
            <a:chOff x="8138417" y="1854981"/>
            <a:chExt cx="3338674"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grpSp>
      <p:pic>
        <p:nvPicPr>
          <p:cNvPr id="56" name="Picture 5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5"/>
          <a:stretch>
            <a:fillRect/>
          </a:stretch>
        </p:blipFill>
        <p:spPr>
          <a:xfrm>
            <a:off x="6181105" y="3690977"/>
            <a:ext cx="1196150" cy="282321"/>
          </a:xfrm>
          <a:prstGeom prst="rect">
            <a:avLst/>
          </a:prstGeom>
        </p:spPr>
      </p:pic>
      <p:pic>
        <p:nvPicPr>
          <p:cNvPr id="58" name="Picture 5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2" idx="2"/>
          </p:cNvCxnSpPr>
          <p:nvPr/>
        </p:nvCxnSpPr>
        <p:spPr>
          <a:xfrm flipH="1" flipV="1">
            <a:off x="5321976" y="2206442"/>
            <a:ext cx="1457204" cy="41293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1821" y="1181960"/>
            <a:ext cx="1320308" cy="1024482"/>
          </a:xfrm>
          <a:prstGeom prst="rect">
            <a:avLst/>
          </a:prstGeom>
        </p:spPr>
      </p:pic>
    </p:spTree>
    <p:extLst>
      <p:ext uri="{BB962C8B-B14F-4D97-AF65-F5344CB8AC3E}">
        <p14:creationId xmlns:p14="http://schemas.microsoft.com/office/powerpoint/2010/main" val="207142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Kibana</a:t>
            </a:r>
            <a:r>
              <a:rPr lang="en-US" dirty="0"/>
              <a:t> Dashboards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670" y="1059582"/>
            <a:ext cx="5138660" cy="3260725"/>
          </a:xfrm>
        </p:spPr>
      </p:pic>
    </p:spTree>
    <p:extLst>
      <p:ext uri="{BB962C8B-B14F-4D97-AF65-F5344CB8AC3E}">
        <p14:creationId xmlns:p14="http://schemas.microsoft.com/office/powerpoint/2010/main" val="159410763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1588" y="1"/>
            <a:ext cx="9034908" cy="536972"/>
          </a:xfrm>
        </p:spPr>
        <p:txBody>
          <a:bodyPr/>
          <a:lstStyle/>
          <a:p>
            <a:r>
              <a:rPr lang="en-GB" dirty="0"/>
              <a:t>Patching WL Image with WebLogic Image Tool</a:t>
            </a:r>
          </a:p>
        </p:txBody>
      </p:sp>
      <p:sp>
        <p:nvSpPr>
          <p:cNvPr id="174" name="Slide Number Placeholder 4"/>
          <p:cNvSpPr txBox="1">
            <a:spLocks noGrp="1"/>
          </p:cNvSpPr>
          <p:nvPr>
            <p:ph type="sldNum" sz="quarter" idx="10"/>
          </p:nvPr>
        </p:nvSpPr>
        <p:spPr/>
        <p:txBody>
          <a:bodyPr/>
          <a:lstStyle/>
          <a:p>
            <a:fld id="{86CB4B4D-7CA3-9044-876B-883B54F8677D}" type="slidenum">
              <a:rPr lang="en-NL"/>
              <a:pPr/>
              <a:t>52</a:t>
            </a:fld>
            <a:endParaRPr lang="en-NL"/>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7198992" y="726460"/>
            <a:ext cx="1762897" cy="4033799"/>
          </a:xfrm>
          <a:prstGeom prst="rect">
            <a:avLst/>
          </a:prstGeom>
        </p:spPr>
      </p:pic>
      <p:sp>
        <p:nvSpPr>
          <p:cNvPr id="123" name="TextBox 122">
            <a:extLst>
              <a:ext uri="{FF2B5EF4-FFF2-40B4-BE49-F238E27FC236}">
                <a16:creationId xmlns:a16="http://schemas.microsoft.com/office/drawing/2014/main" id="{34ADEA44-FFED-A846-A26A-71AE3116AD90}"/>
              </a:ext>
            </a:extLst>
          </p:cNvPr>
          <p:cNvSpPr txBox="1"/>
          <p:nvPr/>
        </p:nvSpPr>
        <p:spPr>
          <a:xfrm>
            <a:off x="7352712" y="510169"/>
            <a:ext cx="1301689" cy="143295"/>
          </a:xfrm>
          <a:prstGeom prst="rect">
            <a:avLst/>
          </a:prstGeom>
          <a:noFill/>
        </p:spPr>
        <p:txBody>
          <a:bodyPr wrap="square" lIns="0" tIns="0" rIns="0" bIns="0" rtlCol="0">
            <a:noAutofit/>
          </a:bodyPr>
          <a:lstStyle/>
          <a:p>
            <a:pPr algn="ctr">
              <a:lnSpc>
                <a:spcPct val="90000"/>
              </a:lnSpc>
            </a:pPr>
            <a:r>
              <a:rPr lang="en-US" sz="1050" b="0" dirty="0"/>
              <a:t>Repository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a:stCxn id="3" idx="3"/>
          </p:cNvCxnSpPr>
          <p:nvPr/>
        </p:nvCxnSpPr>
        <p:spPr>
          <a:xfrm flipV="1">
            <a:off x="2629317" y="2688161"/>
            <a:ext cx="725323" cy="590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2191" y="2263243"/>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146" name="Picture 145" descr="docker-logo-loggedin.png"/>
          <p:cNvPicPr>
            <a:picLocks noChangeAspect="1"/>
          </p:cNvPicPr>
          <p:nvPr/>
        </p:nvPicPr>
        <p:blipFill>
          <a:blip r:embed="rId4" cstate="print"/>
          <a:stretch>
            <a:fillRect/>
          </a:stretch>
        </p:blipFill>
        <p:spPr>
          <a:xfrm>
            <a:off x="7179518" y="4540558"/>
            <a:ext cx="316441" cy="268514"/>
          </a:xfrm>
          <a:prstGeom prst="rect">
            <a:avLst/>
          </a:prstGeom>
        </p:spPr>
      </p:pic>
      <p:sp>
        <p:nvSpPr>
          <p:cNvPr id="148" name="Rectangle 147"/>
          <p:cNvSpPr/>
          <p:nvPr/>
        </p:nvSpPr>
        <p:spPr bwMode="gray">
          <a:xfrm>
            <a:off x="7495959" y="1549945"/>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5808" y="1274538"/>
            <a:ext cx="313454" cy="280326"/>
          </a:xfrm>
          <a:prstGeom prst="rect">
            <a:avLst/>
          </a:prstGeom>
        </p:spPr>
      </p:pic>
      <p:sp>
        <p:nvSpPr>
          <p:cNvPr id="151" name="Rectangle 150"/>
          <p:cNvSpPr/>
          <p:nvPr/>
        </p:nvSpPr>
        <p:spPr bwMode="gray">
          <a:xfrm>
            <a:off x="7662778" y="1014853"/>
            <a:ext cx="582488"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6" name="Rectangle 25"/>
          <p:cNvSpPr/>
          <p:nvPr/>
        </p:nvSpPr>
        <p:spPr bwMode="gray">
          <a:xfrm>
            <a:off x="7497019" y="1968945"/>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Binary Image</a:t>
            </a:r>
          </a:p>
        </p:txBody>
      </p:sp>
      <p:sp>
        <p:nvSpPr>
          <p:cNvPr id="3" name="TextBox 2"/>
          <p:cNvSpPr txBox="1"/>
          <p:nvPr/>
        </p:nvSpPr>
        <p:spPr>
          <a:xfrm>
            <a:off x="1475409" y="2441496"/>
            <a:ext cx="1153909" cy="505142"/>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en-US" sz="750" b="0" dirty="0"/>
              <a:t>JDK 8_u201</a:t>
            </a:r>
          </a:p>
          <a:p>
            <a:pPr algn="ctr">
              <a:lnSpc>
                <a:spcPct val="90000"/>
              </a:lnSpc>
            </a:pPr>
            <a:r>
              <a:rPr lang="en-US" sz="750" b="0" dirty="0"/>
              <a:t>OL 7.5</a:t>
            </a:r>
          </a:p>
          <a:p>
            <a:pPr algn="ctr">
              <a:lnSpc>
                <a:spcPct val="90000"/>
              </a:lnSpc>
            </a:pPr>
            <a:r>
              <a:rPr lang="is-IS" sz="750" b="0" dirty="0"/>
              <a:t>p29135930 &amp; p27117282</a:t>
            </a:r>
            <a:r>
              <a:rPr lang="is-IS" sz="1050" b="0" dirty="0"/>
              <a:t> </a:t>
            </a:r>
            <a:endParaRPr lang="en-US" sz="1050" b="0" dirty="0">
              <a:solidFill>
                <a:schemeClr val="bg1"/>
              </a:solidFill>
            </a:endParaRPr>
          </a:p>
          <a:p>
            <a:pPr>
              <a:lnSpc>
                <a:spcPct val="90000"/>
              </a:lnSpc>
            </a:pPr>
            <a:endParaRPr lang="en-US" sz="900" b="0" dirty="0"/>
          </a:p>
        </p:txBody>
      </p:sp>
      <p:cxnSp>
        <p:nvCxnSpPr>
          <p:cNvPr id="28" name="Straight Arrow Connector 27">
            <a:extLst>
              <a:ext uri="{FF2B5EF4-FFF2-40B4-BE49-F238E27FC236}">
                <a16:creationId xmlns:a16="http://schemas.microsoft.com/office/drawing/2014/main" id="{94F21A84-EADA-704E-95F1-19A5D5B87C74}"/>
              </a:ext>
            </a:extLst>
          </p:cNvPr>
          <p:cNvCxnSpPr>
            <a:cxnSpLocks/>
          </p:cNvCxnSpPr>
          <p:nvPr/>
        </p:nvCxnSpPr>
        <p:spPr>
          <a:xfrm flipH="1">
            <a:off x="4150259" y="1369830"/>
            <a:ext cx="306" cy="5348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475408" y="3207760"/>
            <a:ext cx="1153908" cy="338645"/>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Binary Image from  Repository</a:t>
            </a:r>
          </a:p>
          <a:p>
            <a:pPr algn="ctr">
              <a:lnSpc>
                <a:spcPct val="90000"/>
              </a:lnSpc>
            </a:pPr>
            <a:r>
              <a:rPr lang="is-IS" sz="750" b="0" dirty="0"/>
              <a:t>p29135930 &amp; p27117282 </a:t>
            </a:r>
            <a:endParaRPr lang="en-US" sz="750" b="0" dirty="0">
              <a:solidFill>
                <a:schemeClr val="bg1"/>
              </a:solidFill>
            </a:endParaRPr>
          </a:p>
          <a:p>
            <a:pPr>
              <a:lnSpc>
                <a:spcPct val="90000"/>
              </a:lnSpc>
            </a:pPr>
            <a:endParaRPr lang="en-US" sz="900" b="0" dirty="0"/>
          </a:p>
        </p:txBody>
      </p:sp>
      <p:sp>
        <p:nvSpPr>
          <p:cNvPr id="6" name="TextBox 5"/>
          <p:cNvSpPr txBox="1"/>
          <p:nvPr/>
        </p:nvSpPr>
        <p:spPr>
          <a:xfrm>
            <a:off x="4277135" y="1456313"/>
            <a:ext cx="1397643" cy="324578"/>
          </a:xfrm>
          <a:prstGeom prst="rect">
            <a:avLst/>
          </a:prstGeom>
          <a:noFill/>
        </p:spPr>
        <p:txBody>
          <a:bodyPr wrap="square" lIns="0" tIns="0" rIns="0" bIns="0" rtlCol="0">
            <a:noAutofit/>
          </a:bodyPr>
          <a:lstStyle/>
          <a:p>
            <a:pPr>
              <a:lnSpc>
                <a:spcPct val="90000"/>
              </a:lnSpc>
            </a:pPr>
            <a:r>
              <a:rPr lang="is-IS" sz="900" b="0" dirty="0"/>
              <a:t>Download</a:t>
            </a:r>
          </a:p>
          <a:p>
            <a:pPr>
              <a:lnSpc>
                <a:spcPct val="90000"/>
              </a:lnSpc>
            </a:pPr>
            <a:r>
              <a:rPr lang="is-IS" sz="900" b="0" dirty="0"/>
              <a:t>p29135930 &amp; p27117282 </a:t>
            </a:r>
            <a:endParaRPr lang="en-US" sz="900" b="0" dirty="0">
              <a:solidFill>
                <a:schemeClr val="bg1"/>
              </a:solidFill>
            </a:endParaRPr>
          </a:p>
          <a:p>
            <a:pPr>
              <a:lnSpc>
                <a:spcPct val="90000"/>
              </a:lnSpc>
            </a:pPr>
            <a:endParaRPr lang="en-US" sz="900" b="0" dirty="0"/>
          </a:p>
        </p:txBody>
      </p:sp>
      <p:sp>
        <p:nvSpPr>
          <p:cNvPr id="7" name="Rectangle 6"/>
          <p:cNvSpPr/>
          <p:nvPr/>
        </p:nvSpPr>
        <p:spPr bwMode="gray">
          <a:xfrm>
            <a:off x="3228021" y="743265"/>
            <a:ext cx="1806824" cy="651076"/>
          </a:xfrm>
          <a:prstGeom prst="rect">
            <a:avLst/>
          </a:prstGeom>
          <a:solidFill>
            <a:srgbClr val="FF000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My Oracle Support</a:t>
            </a:r>
          </a:p>
        </p:txBody>
      </p:sp>
      <p:sp>
        <p:nvSpPr>
          <p:cNvPr id="33" name="TextBox 32"/>
          <p:cNvSpPr txBox="1"/>
          <p:nvPr/>
        </p:nvSpPr>
        <p:spPr>
          <a:xfrm>
            <a:off x="1458608" y="3788274"/>
            <a:ext cx="1187508" cy="534871"/>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is-IS" sz="750" b="0" dirty="0"/>
              <a:t>p29135930 &amp; p27117282 </a:t>
            </a:r>
            <a:endParaRPr lang="en-US" sz="750" b="0" dirty="0">
              <a:solidFill>
                <a:schemeClr val="bg1"/>
              </a:solidFill>
            </a:endParaRPr>
          </a:p>
          <a:p>
            <a:pPr algn="ctr">
              <a:lnSpc>
                <a:spcPct val="90000"/>
              </a:lnSpc>
            </a:pPr>
            <a:r>
              <a:rPr lang="en-US" sz="750" b="0" dirty="0"/>
              <a:t>Domain </a:t>
            </a:r>
            <a:r>
              <a:rPr lang="en-US" sz="750" b="0" dirty="0" err="1"/>
              <a:t>yaml</a:t>
            </a:r>
            <a:r>
              <a:rPr lang="en-US" sz="750" b="0" dirty="0"/>
              <a:t> model  &amp; Application  binaries</a:t>
            </a:r>
          </a:p>
          <a:p>
            <a:pPr>
              <a:lnSpc>
                <a:spcPct val="90000"/>
              </a:lnSpc>
            </a:pPr>
            <a:endParaRPr lang="en-US" sz="900" b="0" dirty="0"/>
          </a:p>
        </p:txBody>
      </p:sp>
      <p:cxnSp>
        <p:nvCxnSpPr>
          <p:cNvPr id="37" name="Straight Arrow Connector 36">
            <a:extLst>
              <a:ext uri="{FF2B5EF4-FFF2-40B4-BE49-F238E27FC236}">
                <a16:creationId xmlns:a16="http://schemas.microsoft.com/office/drawing/2014/main" id="{94F21A84-EADA-704E-95F1-19A5D5B87C74}"/>
              </a:ext>
            </a:extLst>
          </p:cNvPr>
          <p:cNvCxnSpPr>
            <a:cxnSpLocks/>
          </p:cNvCxnSpPr>
          <p:nvPr/>
        </p:nvCxnSpPr>
        <p:spPr>
          <a:xfrm flipV="1">
            <a:off x="2635490" y="3344880"/>
            <a:ext cx="724722" cy="580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4F21A84-EADA-704E-95F1-19A5D5B87C74}"/>
              </a:ext>
            </a:extLst>
          </p:cNvPr>
          <p:cNvCxnSpPr>
            <a:cxnSpLocks/>
          </p:cNvCxnSpPr>
          <p:nvPr/>
        </p:nvCxnSpPr>
        <p:spPr>
          <a:xfrm flipV="1">
            <a:off x="2646116" y="4055709"/>
            <a:ext cx="714096" cy="613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3360213" y="1904677"/>
            <a:ext cx="1580092" cy="261902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050" dirty="0"/>
              <a:t>WLS Image Tool</a:t>
            </a:r>
          </a:p>
        </p:txBody>
      </p:sp>
      <p:sp>
        <p:nvSpPr>
          <p:cNvPr id="44" name="Rectangle 43"/>
          <p:cNvSpPr/>
          <p:nvPr/>
        </p:nvSpPr>
        <p:spPr bwMode="gray">
          <a:xfrm>
            <a:off x="7494898" y="3057639"/>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patched Binary Image</a:t>
            </a:r>
          </a:p>
        </p:txBody>
      </p:sp>
      <p:cxnSp>
        <p:nvCxnSpPr>
          <p:cNvPr id="48" name="Straight Arrow Connector 47">
            <a:extLst>
              <a:ext uri="{FF2B5EF4-FFF2-40B4-BE49-F238E27FC236}">
                <a16:creationId xmlns:a16="http://schemas.microsoft.com/office/drawing/2014/main" id="{94F21A84-EADA-704E-95F1-19A5D5B87C74}"/>
              </a:ext>
            </a:extLst>
          </p:cNvPr>
          <p:cNvCxnSpPr>
            <a:cxnSpLocks/>
          </p:cNvCxnSpPr>
          <p:nvPr/>
        </p:nvCxnSpPr>
        <p:spPr>
          <a:xfrm>
            <a:off x="4945879" y="2623264"/>
            <a:ext cx="2480336" cy="55180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54" name="Rectangle 53"/>
          <p:cNvSpPr/>
          <p:nvPr/>
        </p:nvSpPr>
        <p:spPr bwMode="gray">
          <a:xfrm>
            <a:off x="7494898" y="3962278"/>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 Patched</a:t>
            </a:r>
          </a:p>
        </p:txBody>
      </p:sp>
      <p:sp>
        <p:nvSpPr>
          <p:cNvPr id="29" name="TextBox 28"/>
          <p:cNvSpPr txBox="1"/>
          <p:nvPr/>
        </p:nvSpPr>
        <p:spPr>
          <a:xfrm>
            <a:off x="1609632" y="2119425"/>
            <a:ext cx="885463" cy="158770"/>
          </a:xfrm>
          <a:prstGeom prst="rect">
            <a:avLst/>
          </a:prstGeom>
          <a:noFill/>
        </p:spPr>
        <p:txBody>
          <a:bodyPr wrap="square" lIns="0" tIns="0" rIns="0" bIns="0" rtlCol="0">
            <a:noAutofit/>
          </a:bodyPr>
          <a:lstStyle/>
          <a:p>
            <a:pPr>
              <a:lnSpc>
                <a:spcPct val="90000"/>
              </a:lnSpc>
            </a:pPr>
            <a:r>
              <a:rPr lang="en-US" sz="900" b="0" dirty="0"/>
              <a:t>Use cases</a:t>
            </a:r>
          </a:p>
        </p:txBody>
      </p:sp>
      <p:cxnSp>
        <p:nvCxnSpPr>
          <p:cNvPr id="63" name="Straight Arrow Connector 62">
            <a:extLst>
              <a:ext uri="{FF2B5EF4-FFF2-40B4-BE49-F238E27FC236}">
                <a16:creationId xmlns:a16="http://schemas.microsoft.com/office/drawing/2014/main" id="{94F21A84-EADA-704E-95F1-19A5D5B87C74}"/>
              </a:ext>
            </a:extLst>
          </p:cNvPr>
          <p:cNvCxnSpPr>
            <a:cxnSpLocks/>
          </p:cNvCxnSpPr>
          <p:nvPr/>
        </p:nvCxnSpPr>
        <p:spPr>
          <a:xfrm flipH="1">
            <a:off x="4927647" y="2157271"/>
            <a:ext cx="2567251" cy="10177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673635" y="2337882"/>
            <a:ext cx="485141" cy="257741"/>
          </a:xfrm>
          <a:prstGeom prst="rect">
            <a:avLst/>
          </a:prstGeom>
          <a:noFill/>
        </p:spPr>
        <p:txBody>
          <a:bodyPr wrap="square" lIns="0" tIns="0" rIns="0" bIns="0" rtlCol="0">
            <a:noAutofit/>
          </a:bodyPr>
          <a:lstStyle/>
          <a:p>
            <a:pPr>
              <a:lnSpc>
                <a:spcPct val="90000"/>
              </a:lnSpc>
            </a:pPr>
            <a:r>
              <a:rPr lang="en-US" sz="750" b="0" dirty="0"/>
              <a:t>Build image from scratch</a:t>
            </a:r>
          </a:p>
        </p:txBody>
      </p:sp>
      <p:sp>
        <p:nvSpPr>
          <p:cNvPr id="70" name="TextBox 69"/>
          <p:cNvSpPr txBox="1"/>
          <p:nvPr/>
        </p:nvSpPr>
        <p:spPr>
          <a:xfrm>
            <a:off x="2665368" y="2930029"/>
            <a:ext cx="562654" cy="257741"/>
          </a:xfrm>
          <a:prstGeom prst="rect">
            <a:avLst/>
          </a:prstGeom>
          <a:noFill/>
        </p:spPr>
        <p:txBody>
          <a:bodyPr wrap="square" lIns="0" tIns="0" rIns="0" bIns="0" rtlCol="0">
            <a:noAutofit/>
          </a:bodyPr>
          <a:lstStyle/>
          <a:p>
            <a:pPr>
              <a:lnSpc>
                <a:spcPct val="90000"/>
              </a:lnSpc>
            </a:pPr>
            <a:r>
              <a:rPr lang="en-US" sz="750" b="0" dirty="0"/>
              <a:t>Build image from already existing image</a:t>
            </a:r>
          </a:p>
        </p:txBody>
      </p:sp>
      <p:grpSp>
        <p:nvGrpSpPr>
          <p:cNvPr id="62" name="Group 61"/>
          <p:cNvGrpSpPr/>
          <p:nvPr/>
        </p:nvGrpSpPr>
        <p:grpSpPr>
          <a:xfrm>
            <a:off x="3536105" y="3087138"/>
            <a:ext cx="1143608" cy="664915"/>
            <a:chOff x="4740644" y="4116184"/>
            <a:chExt cx="1524810" cy="886553"/>
          </a:xfrm>
        </p:grpSpPr>
        <p:sp>
          <p:nvSpPr>
            <p:cNvPr id="71" name="Rectangle 70"/>
            <p:cNvSpPr/>
            <p:nvPr/>
          </p:nvSpPr>
          <p:spPr bwMode="gray">
            <a:xfrm>
              <a:off x="4740644" y="4602485"/>
              <a:ext cx="1524810" cy="40025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Binary Image</a:t>
              </a:r>
            </a:p>
          </p:txBody>
        </p:sp>
        <p:sp>
          <p:nvSpPr>
            <p:cNvPr id="72" name="Rectangle 71"/>
            <p:cNvSpPr/>
            <p:nvPr/>
          </p:nvSpPr>
          <p:spPr bwMode="gray">
            <a:xfrm>
              <a:off x="4741953" y="4116184"/>
              <a:ext cx="1523501" cy="495249"/>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grpSp>
      <p:cxnSp>
        <p:nvCxnSpPr>
          <p:cNvPr id="75" name="Straight Arrow Connector 74">
            <a:extLst>
              <a:ext uri="{FF2B5EF4-FFF2-40B4-BE49-F238E27FC236}">
                <a16:creationId xmlns:a16="http://schemas.microsoft.com/office/drawing/2014/main" id="{94F21A84-EADA-704E-95F1-19A5D5B87C74}"/>
              </a:ext>
            </a:extLst>
          </p:cNvPr>
          <p:cNvCxnSpPr>
            <a:cxnSpLocks/>
          </p:cNvCxnSpPr>
          <p:nvPr/>
        </p:nvCxnSpPr>
        <p:spPr>
          <a:xfrm flipV="1">
            <a:off x="4945879" y="3359087"/>
            <a:ext cx="2480336" cy="863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673635" y="3626154"/>
            <a:ext cx="581720" cy="389822"/>
          </a:xfrm>
          <a:prstGeom prst="rect">
            <a:avLst/>
          </a:prstGeom>
          <a:noFill/>
        </p:spPr>
        <p:txBody>
          <a:bodyPr wrap="square" lIns="0" tIns="0" rIns="0" bIns="0" rtlCol="0">
            <a:noAutofit/>
          </a:bodyPr>
          <a:lstStyle/>
          <a:p>
            <a:pPr>
              <a:lnSpc>
                <a:spcPct val="90000"/>
              </a:lnSpc>
            </a:pPr>
            <a:r>
              <a:rPr lang="en-US" sz="750" b="0" dirty="0"/>
              <a:t>Build domain image based on WLS 12.2.1.3</a:t>
            </a:r>
          </a:p>
        </p:txBody>
      </p:sp>
      <p:grpSp>
        <p:nvGrpSpPr>
          <p:cNvPr id="61" name="Group 60"/>
          <p:cNvGrpSpPr/>
          <p:nvPr/>
        </p:nvGrpSpPr>
        <p:grpSpPr>
          <a:xfrm>
            <a:off x="3520147" y="3839052"/>
            <a:ext cx="1175525" cy="634282"/>
            <a:chOff x="4698087" y="5118735"/>
            <a:chExt cx="1567367" cy="845709"/>
          </a:xfrm>
        </p:grpSpPr>
        <p:sp>
          <p:nvSpPr>
            <p:cNvPr id="87" name="Rectangle 86"/>
            <p:cNvSpPr/>
            <p:nvPr/>
          </p:nvSpPr>
          <p:spPr bwMode="gray">
            <a:xfrm>
              <a:off x="4704370" y="5534249"/>
              <a:ext cx="1561084" cy="43019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patched Binary Image</a:t>
              </a:r>
            </a:p>
          </p:txBody>
        </p:sp>
        <p:sp>
          <p:nvSpPr>
            <p:cNvPr id="88" name="Rectangle 87"/>
            <p:cNvSpPr/>
            <p:nvPr/>
          </p:nvSpPr>
          <p:spPr bwMode="gray">
            <a:xfrm>
              <a:off x="4698087" y="5118735"/>
              <a:ext cx="1546088" cy="449040"/>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With WDT build a domain image with application</a:t>
              </a:r>
            </a:p>
            <a:p>
              <a:pPr algn="ctr">
                <a:lnSpc>
                  <a:spcPct val="90000"/>
                </a:lnSpc>
              </a:pPr>
              <a:r>
                <a:rPr lang="en-US" sz="675" b="0" dirty="0">
                  <a:solidFill>
                    <a:schemeClr val="bg1"/>
                  </a:solidFill>
                </a:rPr>
                <a:t> </a:t>
              </a:r>
            </a:p>
          </p:txBody>
        </p:sp>
      </p:grpSp>
      <p:cxnSp>
        <p:nvCxnSpPr>
          <p:cNvPr id="89" name="Straight Arrow Connector 88">
            <a:extLst>
              <a:ext uri="{FF2B5EF4-FFF2-40B4-BE49-F238E27FC236}">
                <a16:creationId xmlns:a16="http://schemas.microsoft.com/office/drawing/2014/main" id="{94F21A84-EADA-704E-95F1-19A5D5B87C74}"/>
              </a:ext>
            </a:extLst>
          </p:cNvPr>
          <p:cNvCxnSpPr>
            <a:cxnSpLocks/>
          </p:cNvCxnSpPr>
          <p:nvPr/>
        </p:nvCxnSpPr>
        <p:spPr>
          <a:xfrm flipV="1">
            <a:off x="4940305" y="4138137"/>
            <a:ext cx="2485910" cy="2194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bwMode="gray">
          <a:xfrm>
            <a:off x="3511856" y="2858392"/>
            <a:ext cx="1143608" cy="16969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Oracle Linux</a:t>
            </a:r>
          </a:p>
        </p:txBody>
      </p:sp>
      <p:sp>
        <p:nvSpPr>
          <p:cNvPr id="47" name="Rectangle 46"/>
          <p:cNvSpPr/>
          <p:nvPr/>
        </p:nvSpPr>
        <p:spPr bwMode="gray">
          <a:xfrm>
            <a:off x="3511855" y="2145617"/>
            <a:ext cx="997897" cy="3558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sp>
        <p:nvSpPr>
          <p:cNvPr id="50" name="Rectangle 49"/>
          <p:cNvSpPr/>
          <p:nvPr/>
        </p:nvSpPr>
        <p:spPr bwMode="gray">
          <a:xfrm>
            <a:off x="3511855" y="2723375"/>
            <a:ext cx="1113131" cy="13286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Server JRE</a:t>
            </a:r>
          </a:p>
        </p:txBody>
      </p:sp>
      <p:sp>
        <p:nvSpPr>
          <p:cNvPr id="51" name="Rectangle 50"/>
          <p:cNvSpPr/>
          <p:nvPr/>
        </p:nvSpPr>
        <p:spPr bwMode="gray">
          <a:xfrm>
            <a:off x="3511856" y="2510518"/>
            <a:ext cx="1051710" cy="212858"/>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err="1">
                <a:solidFill>
                  <a:schemeClr val="bg1"/>
                </a:solidFill>
              </a:rPr>
              <a:t>WebLogioc</a:t>
            </a:r>
            <a:r>
              <a:rPr lang="en-US" sz="675" b="0" dirty="0">
                <a:solidFill>
                  <a:schemeClr val="bg1"/>
                </a:solidFill>
              </a:rPr>
              <a:t> 12.2.1.3 binaries</a:t>
            </a:r>
          </a:p>
        </p:txBody>
      </p:sp>
      <p:sp>
        <p:nvSpPr>
          <p:cNvPr id="2" name="TextBox 1"/>
          <p:cNvSpPr txBox="1"/>
          <p:nvPr/>
        </p:nvSpPr>
        <p:spPr>
          <a:xfrm>
            <a:off x="378943" y="555526"/>
            <a:ext cx="1586258" cy="432480"/>
          </a:xfrm>
          <a:prstGeom prst="rect">
            <a:avLst/>
          </a:prstGeom>
          <a:noFill/>
        </p:spPr>
        <p:txBody>
          <a:bodyPr wrap="square" lIns="0" tIns="0" rIns="0" bIns="0" rtlCol="0">
            <a:noAutofit/>
          </a:bodyPr>
          <a:lstStyle/>
          <a:p>
            <a:pPr>
              <a:lnSpc>
                <a:spcPct val="90000"/>
              </a:lnSpc>
            </a:pPr>
            <a:r>
              <a:rPr lang="en-US" sz="1800" b="0" dirty="0"/>
              <a:t>Future</a:t>
            </a:r>
          </a:p>
        </p:txBody>
      </p:sp>
    </p:spTree>
    <p:extLst>
      <p:ext uri="{BB962C8B-B14F-4D97-AF65-F5344CB8AC3E}">
        <p14:creationId xmlns:p14="http://schemas.microsoft.com/office/powerpoint/2010/main" val="15431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Demo </a:t>
            </a:r>
            <a:r>
              <a:rPr lang="en-GB" dirty="0" err="1"/>
              <a:t>Weblogic</a:t>
            </a:r>
            <a:r>
              <a:rPr lang="en-GB" dirty="0"/>
              <a:t> within OKE cluster</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53</a:t>
            </a:fld>
            <a:endParaRPr lang="nl-NL" altLang="nl-NL" dirty="0"/>
          </a:p>
        </p:txBody>
      </p:sp>
    </p:spTree>
    <p:extLst>
      <p:ext uri="{BB962C8B-B14F-4D97-AF65-F5344CB8AC3E}">
        <p14:creationId xmlns:p14="http://schemas.microsoft.com/office/powerpoint/2010/main" val="21573034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OKE Cluster and its VCN context</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54</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55021599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OKE Cluster within OCI Console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55</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D9868848-BD20-4CE6-8D4E-1D773C80CADC}"/>
              </a:ext>
            </a:extLst>
          </p:cNvPr>
          <p:cNvPicPr>
            <a:picLocks noChangeAspect="1"/>
          </p:cNvPicPr>
          <p:nvPr/>
        </p:nvPicPr>
        <p:blipFill>
          <a:blip r:embed="rId5"/>
          <a:stretch>
            <a:fillRect/>
          </a:stretch>
        </p:blipFill>
        <p:spPr>
          <a:xfrm>
            <a:off x="35496" y="471820"/>
            <a:ext cx="9094137" cy="3975658"/>
          </a:xfrm>
          <a:prstGeom prst="rect">
            <a:avLst/>
          </a:prstGeom>
        </p:spPr>
      </p:pic>
    </p:spTree>
    <p:extLst>
      <p:ext uri="{BB962C8B-B14F-4D97-AF65-F5344CB8AC3E}">
        <p14:creationId xmlns:p14="http://schemas.microsoft.com/office/powerpoint/2010/main" val="94330081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err="1">
                <a:solidFill>
                  <a:schemeClr val="tx1"/>
                </a:solidFill>
                <a:latin typeface="Arial"/>
                <a:cs typeface="Arial"/>
              </a:rPr>
              <a:t>Weblogic</a:t>
            </a:r>
            <a:r>
              <a:rPr lang="en-US" sz="1800" dirty="0">
                <a:solidFill>
                  <a:schemeClr val="tx1"/>
                </a:solidFill>
                <a:latin typeface="Arial"/>
                <a:cs typeface="Arial"/>
              </a:rPr>
              <a:t> running within an OKE Cluster</a:t>
            </a:r>
            <a:endParaRPr sz="1800" dirty="0">
              <a:solidFill>
                <a:schemeClr val="tx1"/>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56</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1113788" y="2689910"/>
            <a:ext cx="7546033" cy="1101854"/>
          </a:xfrm>
          <a:prstGeom prst="rect">
            <a:avLst/>
          </a:prstGeom>
        </p:spPr>
      </p:pic>
    </p:spTree>
    <p:extLst>
      <p:ext uri="{BB962C8B-B14F-4D97-AF65-F5344CB8AC3E}">
        <p14:creationId xmlns:p14="http://schemas.microsoft.com/office/powerpoint/2010/main" val="140572053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a:solidFill>
                  <a:schemeClr val="tx1"/>
                </a:solidFill>
                <a:latin typeface="Arial"/>
                <a:cs typeface="Arial"/>
              </a:rPr>
              <a:t>Managed servers within </a:t>
            </a:r>
            <a:r>
              <a:rPr lang="en-US" sz="1800" dirty="0" err="1">
                <a:solidFill>
                  <a:schemeClr val="tx1"/>
                </a:solidFill>
                <a:latin typeface="Arial"/>
                <a:cs typeface="Arial"/>
              </a:rPr>
              <a:t>weblogic</a:t>
            </a:r>
            <a:r>
              <a:rPr lang="en-US" sz="1800" dirty="0">
                <a:solidFill>
                  <a:schemeClr val="tx1"/>
                </a:solidFill>
                <a:latin typeface="Arial"/>
                <a:cs typeface="Arial"/>
              </a:rPr>
              <a:t> domain running on a OKE cluster</a:t>
            </a:r>
            <a:endParaRPr sz="1800" dirty="0">
              <a:solidFill>
                <a:schemeClr val="tx1"/>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57</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921339" y="874097"/>
            <a:ext cx="7546033" cy="1101854"/>
          </a:xfrm>
          <a:prstGeom prst="rect">
            <a:avLst/>
          </a:prstGeom>
        </p:spPr>
      </p:pic>
      <p:pic>
        <p:nvPicPr>
          <p:cNvPr id="5" name="Picture 4">
            <a:extLst>
              <a:ext uri="{FF2B5EF4-FFF2-40B4-BE49-F238E27FC236}">
                <a16:creationId xmlns:a16="http://schemas.microsoft.com/office/drawing/2014/main" id="{4644DF29-D246-480C-B20E-BF96C7101FE0}"/>
              </a:ext>
            </a:extLst>
          </p:cNvPr>
          <p:cNvPicPr>
            <a:picLocks noChangeAspect="1"/>
          </p:cNvPicPr>
          <p:nvPr/>
        </p:nvPicPr>
        <p:blipFill>
          <a:blip r:embed="rId7"/>
          <a:stretch>
            <a:fillRect/>
          </a:stretch>
        </p:blipFill>
        <p:spPr>
          <a:xfrm>
            <a:off x="556069" y="2024616"/>
            <a:ext cx="8082198" cy="2357521"/>
          </a:xfrm>
          <a:prstGeom prst="rect">
            <a:avLst/>
          </a:prstGeom>
        </p:spPr>
      </p:pic>
    </p:spTree>
    <p:extLst>
      <p:ext uri="{BB962C8B-B14F-4D97-AF65-F5344CB8AC3E}">
        <p14:creationId xmlns:p14="http://schemas.microsoft.com/office/powerpoint/2010/main" val="40249203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How to access a managed database outside an OKE cluster?</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58</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sp>
        <p:nvSpPr>
          <p:cNvPr id="3" name="Rectangle 2">
            <a:extLst>
              <a:ext uri="{FF2B5EF4-FFF2-40B4-BE49-F238E27FC236}">
                <a16:creationId xmlns:a16="http://schemas.microsoft.com/office/drawing/2014/main" id="{6597CBA8-38D9-41C1-A306-96A5A85A8F9A}"/>
              </a:ext>
            </a:extLst>
          </p:cNvPr>
          <p:cNvSpPr/>
          <p:nvPr/>
        </p:nvSpPr>
        <p:spPr>
          <a:xfrm>
            <a:off x="3628411" y="2617174"/>
            <a:ext cx="692177" cy="62523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A862E908-043F-453D-A961-A47124AD305F}"/>
              </a:ext>
            </a:extLst>
          </p:cNvPr>
          <p:cNvCxnSpPr>
            <a:cxnSpLocks/>
            <a:endCxn id="110" idx="0"/>
          </p:cNvCxnSpPr>
          <p:nvPr/>
        </p:nvCxnSpPr>
        <p:spPr>
          <a:xfrm>
            <a:off x="3614622" y="1995686"/>
            <a:ext cx="325596" cy="4931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C5872A-19E9-4EA9-8174-0C346084C851}"/>
              </a:ext>
            </a:extLst>
          </p:cNvPr>
          <p:cNvCxnSpPr>
            <a:cxnSpLocks/>
          </p:cNvCxnSpPr>
          <p:nvPr/>
        </p:nvCxnSpPr>
        <p:spPr>
          <a:xfrm flipH="1">
            <a:off x="4131167" y="1816610"/>
            <a:ext cx="1057279" cy="712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67097B2-7929-4C30-928E-F682E93CE6FA}"/>
              </a:ext>
            </a:extLst>
          </p:cNvPr>
          <p:cNvCxnSpPr>
            <a:cxnSpLocks/>
          </p:cNvCxnSpPr>
          <p:nvPr/>
        </p:nvCxnSpPr>
        <p:spPr>
          <a:xfrm flipH="1">
            <a:off x="4436264" y="1733638"/>
            <a:ext cx="2660568" cy="883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9731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Running managed database in OCI console within same subnet as OKE cluster</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59</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sp>
        <p:nvSpPr>
          <p:cNvPr id="3" name="Rectangle 2">
            <a:extLst>
              <a:ext uri="{FF2B5EF4-FFF2-40B4-BE49-F238E27FC236}">
                <a16:creationId xmlns:a16="http://schemas.microsoft.com/office/drawing/2014/main" id="{6597CBA8-38D9-41C1-A306-96A5A85A8F9A}"/>
              </a:ext>
            </a:extLst>
          </p:cNvPr>
          <p:cNvSpPr/>
          <p:nvPr/>
        </p:nvSpPr>
        <p:spPr>
          <a:xfrm>
            <a:off x="3628411" y="2617174"/>
            <a:ext cx="692177" cy="62523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A862E908-043F-453D-A961-A47124AD305F}"/>
              </a:ext>
            </a:extLst>
          </p:cNvPr>
          <p:cNvCxnSpPr>
            <a:cxnSpLocks/>
            <a:endCxn id="110" idx="0"/>
          </p:cNvCxnSpPr>
          <p:nvPr/>
        </p:nvCxnSpPr>
        <p:spPr>
          <a:xfrm>
            <a:off x="3614622" y="1995686"/>
            <a:ext cx="325596" cy="4931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C5872A-19E9-4EA9-8174-0C346084C851}"/>
              </a:ext>
            </a:extLst>
          </p:cNvPr>
          <p:cNvCxnSpPr>
            <a:cxnSpLocks/>
          </p:cNvCxnSpPr>
          <p:nvPr/>
        </p:nvCxnSpPr>
        <p:spPr>
          <a:xfrm flipH="1">
            <a:off x="4131167" y="1816610"/>
            <a:ext cx="1057279" cy="712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67097B2-7929-4C30-928E-F682E93CE6FA}"/>
              </a:ext>
            </a:extLst>
          </p:cNvPr>
          <p:cNvCxnSpPr>
            <a:cxnSpLocks/>
          </p:cNvCxnSpPr>
          <p:nvPr/>
        </p:nvCxnSpPr>
        <p:spPr>
          <a:xfrm flipH="1">
            <a:off x="4436264" y="1733638"/>
            <a:ext cx="2660568" cy="883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DB64EA4-9247-46AF-87D6-BA3FCA5A8DE8}"/>
              </a:ext>
            </a:extLst>
          </p:cNvPr>
          <p:cNvPicPr>
            <a:picLocks noChangeAspect="1"/>
          </p:cNvPicPr>
          <p:nvPr/>
        </p:nvPicPr>
        <p:blipFill>
          <a:blip r:embed="rId6"/>
          <a:stretch>
            <a:fillRect/>
          </a:stretch>
        </p:blipFill>
        <p:spPr>
          <a:xfrm>
            <a:off x="263856" y="627534"/>
            <a:ext cx="8700632" cy="3536916"/>
          </a:xfrm>
          <a:prstGeom prst="rect">
            <a:avLst/>
          </a:prstGeom>
        </p:spPr>
      </p:pic>
    </p:spTree>
    <p:extLst>
      <p:ext uri="{BB962C8B-B14F-4D97-AF65-F5344CB8AC3E}">
        <p14:creationId xmlns:p14="http://schemas.microsoft.com/office/powerpoint/2010/main" val="14641667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a:t>JEE/Jakarta EE</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Java Enterprise Edition – Jakarta Enterprise Edition</a:t>
            </a:r>
          </a:p>
          <a:p>
            <a:pPr lvl="1"/>
            <a:r>
              <a:rPr lang="en-GB" dirty="0"/>
              <a:t>Set of specifications on top of Java SE</a:t>
            </a:r>
          </a:p>
          <a:p>
            <a:pPr lvl="1"/>
            <a:r>
              <a:rPr lang="en-GB" dirty="0"/>
              <a:t>API’s and Frameworks such as</a:t>
            </a:r>
          </a:p>
          <a:p>
            <a:pPr lvl="2"/>
            <a:r>
              <a:rPr lang="en-GB" dirty="0"/>
              <a:t>JDBC </a:t>
            </a:r>
            <a:r>
              <a:rPr lang="en-GB" dirty="0" err="1"/>
              <a:t>Datasources</a:t>
            </a:r>
            <a:endParaRPr lang="en-GB" dirty="0"/>
          </a:p>
          <a:p>
            <a:pPr lvl="2"/>
            <a:r>
              <a:rPr lang="en-GB" dirty="0"/>
              <a:t>JNDI (Java Naming Directory Interface)</a:t>
            </a:r>
          </a:p>
          <a:p>
            <a:pPr lvl="2"/>
            <a:r>
              <a:rPr lang="en-GB" dirty="0"/>
              <a:t>JMS (Java Messaging Service)</a:t>
            </a:r>
          </a:p>
          <a:p>
            <a:pPr lvl="2"/>
            <a:r>
              <a:rPr lang="en-GB" dirty="0" err="1"/>
              <a:t>WebServices</a:t>
            </a:r>
            <a:r>
              <a:rPr lang="en-GB" dirty="0"/>
              <a:t>/REST Services</a:t>
            </a:r>
          </a:p>
          <a:p>
            <a:pPr lvl="2"/>
            <a:r>
              <a:rPr lang="en-GB" dirty="0"/>
              <a:t>Servlets/Java Server Pages/Java Server Faces</a:t>
            </a:r>
          </a:p>
          <a:p>
            <a:r>
              <a:rPr lang="en-GB" dirty="0"/>
              <a:t>Reference: </a:t>
            </a:r>
            <a:r>
              <a:rPr lang="en-GB" dirty="0" err="1"/>
              <a:t>GlassFish</a:t>
            </a:r>
            <a:r>
              <a:rPr lang="en-GB" dirty="0"/>
              <a:t> Server OS, JEE 8 fully certified</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6</a:t>
            </a:fld>
            <a:endParaRPr lang="nl-NL" altLang="nl-NL" dirty="0"/>
          </a:p>
        </p:txBody>
      </p:sp>
    </p:spTree>
    <p:extLst>
      <p:ext uri="{BB962C8B-B14F-4D97-AF65-F5344CB8AC3E}">
        <p14:creationId xmlns:p14="http://schemas.microsoft.com/office/powerpoint/2010/main" val="67212475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Runtime access to a managed database via a k8s service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60</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767270" cy="41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a:endCxn id="7" idx="0"/>
          </p:cNvCxnSpPr>
          <p:nvPr/>
        </p:nvCxnSpPr>
        <p:spPr>
          <a:xfrm>
            <a:off x="5112845" y="1696761"/>
            <a:ext cx="67779" cy="51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220073" y="1689630"/>
            <a:ext cx="1584139" cy="65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7159" y="221171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44008" y="2643758"/>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a:t>
            </a:r>
            <a:r>
              <a:rPr lang="en-US" u="sng" spc="-8" dirty="0">
                <a:solidFill>
                  <a:srgbClr val="5F5F5F"/>
                </a:solidFill>
                <a:latin typeface="Arial"/>
                <a:cs typeface="Arial"/>
              </a:rPr>
              <a:t>service</a:t>
            </a:r>
            <a:r>
              <a:rPr lang="en-US" spc="-8" dirty="0">
                <a:solidFill>
                  <a:srgbClr val="5F5F5F"/>
                </a:solidFill>
                <a:latin typeface="Arial"/>
                <a:cs typeface="Arial"/>
              </a:rPr>
              <a:t>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a:stCxn id="7" idx="1"/>
            <a:endCxn id="99" idx="3"/>
          </p:cNvCxnSpPr>
          <p:nvPr/>
        </p:nvCxnSpPr>
        <p:spPr>
          <a:xfrm flipH="1">
            <a:off x="4146062" y="2395175"/>
            <a:ext cx="851097" cy="54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1079142" cy="276999"/>
          </a:xfrm>
          <a:prstGeom prst="rect">
            <a:avLst/>
          </a:prstGeom>
        </p:spPr>
        <p:txBody>
          <a:bodyPr wrap="none">
            <a:spAutoFit/>
          </a:bodyPr>
          <a:lstStyle/>
          <a:p>
            <a:r>
              <a:rPr lang="en-US" dirty="0"/>
              <a:t>10.96.104.28</a:t>
            </a:r>
          </a:p>
        </p:txBody>
      </p:sp>
    </p:spTree>
    <p:extLst>
      <p:ext uri="{BB962C8B-B14F-4D97-AF65-F5344CB8AC3E}">
        <p14:creationId xmlns:p14="http://schemas.microsoft.com/office/powerpoint/2010/main" val="162919831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k8s service </a:t>
            </a:r>
            <a:r>
              <a:rPr lang="en-US" sz="1800" spc="-4" dirty="0" err="1">
                <a:solidFill>
                  <a:srgbClr val="5F5F5F"/>
                </a:solidFill>
                <a:latin typeface="Arial"/>
                <a:cs typeface="Arial"/>
              </a:rPr>
              <a:t>medrecdbhostname</a:t>
            </a:r>
            <a:r>
              <a:rPr lang="en-US" sz="1800" spc="-4" dirty="0">
                <a:solidFill>
                  <a:srgbClr val="5F5F5F"/>
                </a:solidFill>
                <a:latin typeface="Arial"/>
                <a:cs typeface="Arial"/>
              </a:rPr>
              <a:t> details with </a:t>
            </a:r>
            <a:r>
              <a:rPr lang="en-US" sz="1800" spc="-4" dirty="0" err="1">
                <a:solidFill>
                  <a:srgbClr val="5F5F5F"/>
                </a:solidFill>
                <a:latin typeface="Arial"/>
                <a:cs typeface="Arial"/>
              </a:rPr>
              <a:t>kubectl</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61</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767270" cy="41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a:endCxn id="7" idx="0"/>
          </p:cNvCxnSpPr>
          <p:nvPr/>
        </p:nvCxnSpPr>
        <p:spPr>
          <a:xfrm>
            <a:off x="5112845" y="1696761"/>
            <a:ext cx="67779" cy="51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220073" y="1689630"/>
            <a:ext cx="1584139" cy="65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7159" y="221171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44008" y="2643758"/>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a:t>
            </a:r>
            <a:r>
              <a:rPr lang="en-US" u="sng" spc="-8" dirty="0">
                <a:solidFill>
                  <a:srgbClr val="5F5F5F"/>
                </a:solidFill>
                <a:latin typeface="Arial"/>
                <a:cs typeface="Arial"/>
              </a:rPr>
              <a:t>service</a:t>
            </a:r>
            <a:r>
              <a:rPr lang="en-US" spc="-8" dirty="0">
                <a:solidFill>
                  <a:srgbClr val="5F5F5F"/>
                </a:solidFill>
                <a:latin typeface="Arial"/>
                <a:cs typeface="Arial"/>
              </a:rPr>
              <a:t>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a:stCxn id="7" idx="1"/>
            <a:endCxn id="99" idx="3"/>
          </p:cNvCxnSpPr>
          <p:nvPr/>
        </p:nvCxnSpPr>
        <p:spPr>
          <a:xfrm flipH="1">
            <a:off x="4146062" y="2395175"/>
            <a:ext cx="851097" cy="54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pic>
        <p:nvPicPr>
          <p:cNvPr id="3" name="Picture 2">
            <a:extLst>
              <a:ext uri="{FF2B5EF4-FFF2-40B4-BE49-F238E27FC236}">
                <a16:creationId xmlns:a16="http://schemas.microsoft.com/office/drawing/2014/main" id="{FF0214AA-BBBA-40A2-A1D7-82628F139767}"/>
              </a:ext>
            </a:extLst>
          </p:cNvPr>
          <p:cNvPicPr>
            <a:picLocks noChangeAspect="1"/>
          </p:cNvPicPr>
          <p:nvPr/>
        </p:nvPicPr>
        <p:blipFill>
          <a:blip r:embed="rId7"/>
          <a:stretch>
            <a:fillRect/>
          </a:stretch>
        </p:blipFill>
        <p:spPr>
          <a:xfrm>
            <a:off x="1070136" y="3188305"/>
            <a:ext cx="7472315" cy="1505878"/>
          </a:xfrm>
          <a:prstGeom prst="rect">
            <a:avLst/>
          </a:prstGeom>
        </p:spPr>
      </p:pic>
    </p:spTree>
    <p:extLst>
      <p:ext uri="{BB962C8B-B14F-4D97-AF65-F5344CB8AC3E}">
        <p14:creationId xmlns:p14="http://schemas.microsoft.com/office/powerpoint/2010/main" val="167686534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Generated Security Lists per (regional subnet) applicable for all nodes within SN</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62</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0"/>
            <a:ext cx="8572501" cy="4148618"/>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823120"/>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72101" y="1162735"/>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85749" y="4462922"/>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8" name="Rectangle 37">
            <a:extLst>
              <a:ext uri="{FF2B5EF4-FFF2-40B4-BE49-F238E27FC236}">
                <a16:creationId xmlns:a16="http://schemas.microsoft.com/office/drawing/2014/main" id="{AB1E2E50-B3D1-4284-94BF-9EFA97F26EF2}"/>
              </a:ext>
            </a:extLst>
          </p:cNvPr>
          <p:cNvSpPr/>
          <p:nvPr/>
        </p:nvSpPr>
        <p:spPr>
          <a:xfrm>
            <a:off x="511206" y="628651"/>
            <a:ext cx="1560445" cy="19966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object 61">
            <a:extLst>
              <a:ext uri="{FF2B5EF4-FFF2-40B4-BE49-F238E27FC236}">
                <a16:creationId xmlns:a16="http://schemas.microsoft.com/office/drawing/2014/main" id="{275B28CB-EAD4-40EE-9E15-F740B1FC79CE}"/>
              </a:ext>
            </a:extLst>
          </p:cNvPr>
          <p:cNvSpPr/>
          <p:nvPr/>
        </p:nvSpPr>
        <p:spPr>
          <a:xfrm flipV="1">
            <a:off x="1950224" y="2321392"/>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41" name="Rectangle 40">
            <a:extLst>
              <a:ext uri="{FF2B5EF4-FFF2-40B4-BE49-F238E27FC236}">
                <a16:creationId xmlns:a16="http://schemas.microsoft.com/office/drawing/2014/main" id="{6E1F25A0-19C0-48E1-BDF2-C5F049D25E34}"/>
              </a:ext>
            </a:extLst>
          </p:cNvPr>
          <p:cNvSpPr/>
          <p:nvPr/>
        </p:nvSpPr>
        <p:spPr>
          <a:xfrm>
            <a:off x="507900" y="2661410"/>
            <a:ext cx="1601542" cy="1698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object 6">
            <a:extLst>
              <a:ext uri="{FF2B5EF4-FFF2-40B4-BE49-F238E27FC236}">
                <a16:creationId xmlns:a16="http://schemas.microsoft.com/office/drawing/2014/main" id="{F7F97A95-EF85-48B3-B702-30C53FD6B2DD}"/>
              </a:ext>
            </a:extLst>
          </p:cNvPr>
          <p:cNvSpPr txBox="1"/>
          <p:nvPr/>
        </p:nvSpPr>
        <p:spPr>
          <a:xfrm>
            <a:off x="551617" y="628650"/>
            <a:ext cx="1505783" cy="1999906"/>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all nodes on port 22</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–for a specific set of ports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p:txBody>
      </p:sp>
      <p:sp>
        <p:nvSpPr>
          <p:cNvPr id="47" name="object 6">
            <a:extLst>
              <a:ext uri="{FF2B5EF4-FFF2-40B4-BE49-F238E27FC236}">
                <a16:creationId xmlns:a16="http://schemas.microsoft.com/office/drawing/2014/main" id="{9D4F972E-C37D-4C93-A4A6-E61DC85D93E3}"/>
              </a:ext>
            </a:extLst>
          </p:cNvPr>
          <p:cNvSpPr txBox="1"/>
          <p:nvPr/>
        </p:nvSpPr>
        <p:spPr>
          <a:xfrm>
            <a:off x="551617" y="2686050"/>
            <a:ext cx="1518173" cy="1710084"/>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on port 80 and 443</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on port 10256</a:t>
            </a:r>
          </a:p>
        </p:txBody>
      </p:sp>
      <p:sp>
        <p:nvSpPr>
          <p:cNvPr id="48" name="object 61">
            <a:extLst>
              <a:ext uri="{FF2B5EF4-FFF2-40B4-BE49-F238E27FC236}">
                <a16:creationId xmlns:a16="http://schemas.microsoft.com/office/drawing/2014/main" id="{CC0E2530-6CD3-4853-AFE8-423E16875C6A}"/>
              </a:ext>
            </a:extLst>
          </p:cNvPr>
          <p:cNvSpPr/>
          <p:nvPr/>
        </p:nvSpPr>
        <p:spPr>
          <a:xfrm flipV="1">
            <a:off x="1931654" y="3832561"/>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Tree>
    <p:extLst>
      <p:ext uri="{BB962C8B-B14F-4D97-AF65-F5344CB8AC3E}">
        <p14:creationId xmlns:p14="http://schemas.microsoft.com/office/powerpoint/2010/main" val="342138077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Creation of a managed database on a private subnet (and a BH for maintenance)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63</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396684921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6948" name="Rectangle 4"/>
          <p:cNvSpPr>
            <a:spLocks noGrp="1" noChangeArrowheads="1"/>
          </p:cNvSpPr>
          <p:nvPr>
            <p:ph type="title"/>
          </p:nvPr>
        </p:nvSpPr>
        <p:spPr>
          <a:xfrm>
            <a:off x="1588" y="90562"/>
            <a:ext cx="8229600" cy="536972"/>
          </a:xfrm>
        </p:spPr>
        <p:txBody>
          <a:bodyPr/>
          <a:lstStyle/>
          <a:p>
            <a:r>
              <a:rPr lang="en-US" sz="4000" dirty="0"/>
              <a:t>Managed Database Creation</a:t>
            </a:r>
          </a:p>
        </p:txBody>
      </p:sp>
      <p:sp>
        <p:nvSpPr>
          <p:cNvPr id="3026949" name="Rectangle 5"/>
          <p:cNvSpPr>
            <a:spLocks noGrp="1" noChangeArrowheads="1"/>
          </p:cNvSpPr>
          <p:nvPr>
            <p:ph type="body" idx="1"/>
          </p:nvPr>
        </p:nvSpPr>
        <p:spPr>
          <a:xfrm>
            <a:off x="514350" y="857250"/>
            <a:ext cx="8140912" cy="3888944"/>
          </a:xfrm>
        </p:spPr>
        <p:txBody>
          <a:bodyPr/>
          <a:lstStyle/>
          <a:p>
            <a:r>
              <a:rPr lang="en-US" sz="1800" dirty="0"/>
              <a:t>Private Subnet (use PSN created by the OKE cluster)</a:t>
            </a:r>
          </a:p>
          <a:p>
            <a:r>
              <a:rPr lang="en-US" sz="1800" dirty="0"/>
              <a:t>Database Shape/Edition/Release/BYOL versus fully licenses</a:t>
            </a:r>
          </a:p>
          <a:p>
            <a:pPr lvl="1"/>
            <a:r>
              <a:rPr lang="en-US" sz="1400" dirty="0"/>
              <a:t>VM.Standard1.1;SE/19.x/BYOL</a:t>
            </a:r>
          </a:p>
          <a:p>
            <a:r>
              <a:rPr lang="en-US" sz="1800" dirty="0"/>
              <a:t>Access</a:t>
            </a:r>
          </a:p>
          <a:p>
            <a:pPr lvl="1"/>
            <a:r>
              <a:rPr lang="en-US" sz="1500" dirty="0"/>
              <a:t>Design Time via BH (tunneling)</a:t>
            </a:r>
          </a:p>
          <a:p>
            <a:pPr lvl="1"/>
            <a:r>
              <a:rPr lang="en-US" sz="1500" dirty="0"/>
              <a:t>Runtime (</a:t>
            </a:r>
            <a:r>
              <a:rPr lang="en-US" sz="1500" dirty="0" err="1"/>
              <a:t>Weblogic</a:t>
            </a:r>
            <a:r>
              <a:rPr lang="en-US" sz="1500" dirty="0"/>
              <a:t> within OKE cluster) via k8s service</a:t>
            </a:r>
          </a:p>
          <a:p>
            <a:pPr lvl="1"/>
            <a:r>
              <a:rPr lang="en-US" sz="1500" dirty="0"/>
              <a:t>Security lists and/or Security groups</a:t>
            </a:r>
          </a:p>
          <a:p>
            <a:pPr lvl="2"/>
            <a:r>
              <a:rPr lang="en-US" sz="1350" dirty="0"/>
              <a:t>Incoming (ingress) traffic: which node/</a:t>
            </a:r>
            <a:r>
              <a:rPr lang="en-US" sz="1350" dirty="0" err="1"/>
              <a:t>ip</a:t>
            </a:r>
            <a:r>
              <a:rPr lang="en-US" sz="1350" dirty="0"/>
              <a:t>/protocol?</a:t>
            </a:r>
          </a:p>
          <a:p>
            <a:r>
              <a:rPr lang="en-US" sz="1800" dirty="0"/>
              <a:t>PDB/CDB (default multitenant since release 19.x)</a:t>
            </a:r>
          </a:p>
          <a:p>
            <a:pPr lvl="1"/>
            <a:r>
              <a:rPr lang="en-US" sz="1500" dirty="0"/>
              <a:t>OCI Console provides connect String to CDB</a:t>
            </a:r>
          </a:p>
          <a:p>
            <a:pPr lvl="1"/>
            <a:r>
              <a:rPr lang="en-US" sz="1500" dirty="0"/>
              <a:t>PDB connect string</a:t>
            </a:r>
          </a:p>
          <a:p>
            <a:pPr lvl="2"/>
            <a:r>
              <a:rPr lang="en-US" sz="1300" dirty="0"/>
              <a:t>Select * from </a:t>
            </a:r>
            <a:r>
              <a:rPr lang="en-US" sz="1300" dirty="0" err="1"/>
              <a:t>v$Services</a:t>
            </a:r>
            <a:endParaRPr lang="en-US" sz="1300" dirty="0"/>
          </a:p>
          <a:p>
            <a:pPr lvl="2"/>
            <a:r>
              <a:rPr lang="en-US" sz="1300" dirty="0"/>
              <a:t>SSH to DBHOST</a:t>
            </a:r>
          </a:p>
          <a:p>
            <a:pPr lvl="2"/>
            <a:r>
              <a:rPr lang="en-US" sz="1300" dirty="0"/>
              <a:t>Query listener status</a:t>
            </a:r>
          </a:p>
          <a:p>
            <a:pPr lvl="1"/>
            <a:endParaRPr lang="en-US" sz="1500" dirty="0"/>
          </a:p>
          <a:p>
            <a:endParaRPr lang="en-US" sz="1800" dirty="0"/>
          </a:p>
        </p:txBody>
      </p:sp>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64</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spTree>
    <p:extLst>
      <p:ext uri="{BB962C8B-B14F-4D97-AF65-F5344CB8AC3E}">
        <p14:creationId xmlns:p14="http://schemas.microsoft.com/office/powerpoint/2010/main" val="51761976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Design time connection to managed database in private subnet</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65</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054327" y="514351"/>
            <a:ext cx="6803924"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2114550" y="571547"/>
            <a:ext cx="6473381"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2000432" y="4645479"/>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924137" y="411034"/>
            <a:ext cx="7048414"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141018" y="435856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 name="AutoShape 2" descr="HP 15-db0939nd laptop">
            <a:extLst>
              <a:ext uri="{FF2B5EF4-FFF2-40B4-BE49-F238E27FC236}">
                <a16:creationId xmlns:a16="http://schemas.microsoft.com/office/drawing/2014/main" id="{CB5FB177-D8E2-402F-ACAD-0A42C2252D95}"/>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900"/>
          </a:p>
        </p:txBody>
      </p:sp>
      <p:pic>
        <p:nvPicPr>
          <p:cNvPr id="1030" name="Picture 6" descr="Image result for notebook">
            <a:extLst>
              <a:ext uri="{FF2B5EF4-FFF2-40B4-BE49-F238E27FC236}">
                <a16:creationId xmlns:a16="http://schemas.microsoft.com/office/drawing/2014/main" id="{D84D5538-E0B4-4569-B529-646F2822B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50" y="3432642"/>
            <a:ext cx="1412063" cy="14120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9DDA880-9D02-45C2-9D86-29EBF850E97E}"/>
              </a:ext>
            </a:extLst>
          </p:cNvPr>
          <p:cNvCxnSpPr>
            <a:cxnSpLocks/>
          </p:cNvCxnSpPr>
          <p:nvPr/>
        </p:nvCxnSpPr>
        <p:spPr>
          <a:xfrm flipV="1">
            <a:off x="1584913" y="3501512"/>
            <a:ext cx="1865161" cy="505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3A2C7E95-016B-40C8-AEEC-9460813A2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554" y="2969523"/>
            <a:ext cx="7429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6212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66</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pic>
        <p:nvPicPr>
          <p:cNvPr id="7" name="Picture 6">
            <a:extLst>
              <a:ext uri="{FF2B5EF4-FFF2-40B4-BE49-F238E27FC236}">
                <a16:creationId xmlns:a16="http://schemas.microsoft.com/office/drawing/2014/main" id="{E9DE6527-DC47-417E-A96E-E2FECA670956}"/>
              </a:ext>
            </a:extLst>
          </p:cNvPr>
          <p:cNvPicPr>
            <a:picLocks noChangeAspect="1"/>
          </p:cNvPicPr>
          <p:nvPr/>
        </p:nvPicPr>
        <p:blipFill>
          <a:blip r:embed="rId3"/>
          <a:stretch>
            <a:fillRect/>
          </a:stretch>
        </p:blipFill>
        <p:spPr>
          <a:xfrm>
            <a:off x="8164" y="397306"/>
            <a:ext cx="4842803" cy="2117546"/>
          </a:xfrm>
          <a:prstGeom prst="rect">
            <a:avLst/>
          </a:prstGeom>
        </p:spPr>
      </p:pic>
      <p:pic>
        <p:nvPicPr>
          <p:cNvPr id="9" name="Picture 8">
            <a:extLst>
              <a:ext uri="{FF2B5EF4-FFF2-40B4-BE49-F238E27FC236}">
                <a16:creationId xmlns:a16="http://schemas.microsoft.com/office/drawing/2014/main" id="{D5C4B439-F62B-43E1-86A1-0CEBDFF80E32}"/>
              </a:ext>
            </a:extLst>
          </p:cNvPr>
          <p:cNvPicPr>
            <a:picLocks noChangeAspect="1"/>
          </p:cNvPicPr>
          <p:nvPr/>
        </p:nvPicPr>
        <p:blipFill>
          <a:blip r:embed="rId4"/>
          <a:stretch>
            <a:fillRect/>
          </a:stretch>
        </p:blipFill>
        <p:spPr>
          <a:xfrm>
            <a:off x="171450" y="2839445"/>
            <a:ext cx="5521169" cy="2166173"/>
          </a:xfrm>
          <a:prstGeom prst="rect">
            <a:avLst/>
          </a:prstGeom>
        </p:spPr>
      </p:pic>
      <p:pic>
        <p:nvPicPr>
          <p:cNvPr id="8" name="Picture 7">
            <a:extLst>
              <a:ext uri="{FF2B5EF4-FFF2-40B4-BE49-F238E27FC236}">
                <a16:creationId xmlns:a16="http://schemas.microsoft.com/office/drawing/2014/main" id="{A61C47CD-8248-471F-BD15-86ED86E59DC2}"/>
              </a:ext>
            </a:extLst>
          </p:cNvPr>
          <p:cNvPicPr>
            <a:picLocks noChangeAspect="1"/>
          </p:cNvPicPr>
          <p:nvPr/>
        </p:nvPicPr>
        <p:blipFill>
          <a:blip r:embed="rId5"/>
          <a:stretch>
            <a:fillRect/>
          </a:stretch>
        </p:blipFill>
        <p:spPr>
          <a:xfrm>
            <a:off x="3632527" y="1102644"/>
            <a:ext cx="5469729" cy="2840601"/>
          </a:xfrm>
          <a:prstGeom prst="rect">
            <a:avLst/>
          </a:prstGeom>
        </p:spPr>
      </p:pic>
      <p:cxnSp>
        <p:nvCxnSpPr>
          <p:cNvPr id="11" name="Straight Arrow Connector 10">
            <a:extLst>
              <a:ext uri="{FF2B5EF4-FFF2-40B4-BE49-F238E27FC236}">
                <a16:creationId xmlns:a16="http://schemas.microsoft.com/office/drawing/2014/main" id="{D3F2A308-DD97-42FE-A3C4-53488350FDA6}"/>
              </a:ext>
            </a:extLst>
          </p:cNvPr>
          <p:cNvCxnSpPr/>
          <p:nvPr/>
        </p:nvCxnSpPr>
        <p:spPr>
          <a:xfrm flipV="1">
            <a:off x="5143500" y="3334130"/>
            <a:ext cx="876300" cy="723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26948" name="Rectangle 4"/>
          <p:cNvSpPr>
            <a:spLocks noGrp="1" noChangeArrowheads="1"/>
          </p:cNvSpPr>
          <p:nvPr>
            <p:ph type="title"/>
          </p:nvPr>
        </p:nvSpPr>
        <p:spPr>
          <a:xfrm>
            <a:off x="1588" y="90562"/>
            <a:ext cx="8229600" cy="536972"/>
          </a:xfrm>
        </p:spPr>
        <p:txBody>
          <a:bodyPr/>
          <a:lstStyle/>
          <a:p>
            <a:r>
              <a:rPr lang="en-US" sz="4000" dirty="0"/>
              <a:t>Design Time Connection (tunneling)</a:t>
            </a:r>
          </a:p>
        </p:txBody>
      </p:sp>
    </p:spTree>
    <p:extLst>
      <p:ext uri="{BB962C8B-B14F-4D97-AF65-F5344CB8AC3E}">
        <p14:creationId xmlns:p14="http://schemas.microsoft.com/office/powerpoint/2010/main" val="36846018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Network Security rules via additional security groups (next to security lists)</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67</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532222"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1" name="object 52">
            <a:extLst>
              <a:ext uri="{FF2B5EF4-FFF2-40B4-BE49-F238E27FC236}">
                <a16:creationId xmlns:a16="http://schemas.microsoft.com/office/drawing/2014/main" id="{491DF232-081B-4D84-9FA9-8C059DF6E0D8}"/>
              </a:ext>
            </a:extLst>
          </p:cNvPr>
          <p:cNvSpPr/>
          <p:nvPr/>
        </p:nvSpPr>
        <p:spPr>
          <a:xfrm>
            <a:off x="3365021" y="2206335"/>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2" name="object 56">
            <a:extLst>
              <a:ext uri="{FF2B5EF4-FFF2-40B4-BE49-F238E27FC236}">
                <a16:creationId xmlns:a16="http://schemas.microsoft.com/office/drawing/2014/main" id="{68AD4024-BBD9-41AB-ABE9-1D0B6C1CEBF4}"/>
              </a:ext>
            </a:extLst>
          </p:cNvPr>
          <p:cNvSpPr txBox="1"/>
          <p:nvPr/>
        </p:nvSpPr>
        <p:spPr>
          <a:xfrm>
            <a:off x="3200400" y="245745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GrpDB</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05" name="object 52">
            <a:extLst>
              <a:ext uri="{FF2B5EF4-FFF2-40B4-BE49-F238E27FC236}">
                <a16:creationId xmlns:a16="http://schemas.microsoft.com/office/drawing/2014/main" id="{CED0E0CB-51A2-4D20-8862-8923F22AF53F}"/>
              </a:ext>
            </a:extLst>
          </p:cNvPr>
          <p:cNvSpPr/>
          <p:nvPr/>
        </p:nvSpPr>
        <p:spPr>
          <a:xfrm>
            <a:off x="3774301" y="35433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6" name="object 56">
            <a:extLst>
              <a:ext uri="{FF2B5EF4-FFF2-40B4-BE49-F238E27FC236}">
                <a16:creationId xmlns:a16="http://schemas.microsoft.com/office/drawing/2014/main" id="{AF76F7EC-54A0-498E-BDDE-19E47CEEB732}"/>
              </a:ext>
            </a:extLst>
          </p:cNvPr>
          <p:cNvSpPr txBox="1"/>
          <p:nvPr/>
        </p:nvSpPr>
        <p:spPr>
          <a:xfrm>
            <a:off x="3604692" y="3779001"/>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GrpBH</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sp>
        <p:nvSpPr>
          <p:cNvPr id="112" name="Rectangle 111">
            <a:extLst>
              <a:ext uri="{FF2B5EF4-FFF2-40B4-BE49-F238E27FC236}">
                <a16:creationId xmlns:a16="http://schemas.microsoft.com/office/drawing/2014/main" id="{5AEFB7AD-B49C-4B97-8210-44034428ABA9}"/>
              </a:ext>
            </a:extLst>
          </p:cNvPr>
          <p:cNvSpPr/>
          <p:nvPr/>
        </p:nvSpPr>
        <p:spPr>
          <a:xfrm>
            <a:off x="554290" y="1985797"/>
            <a:ext cx="1437959" cy="5251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17" name="Rectangle 116">
            <a:extLst>
              <a:ext uri="{FF2B5EF4-FFF2-40B4-BE49-F238E27FC236}">
                <a16:creationId xmlns:a16="http://schemas.microsoft.com/office/drawing/2014/main" id="{FCB340CD-7FFB-44D5-94E6-C35E5E424C46}"/>
              </a:ext>
            </a:extLst>
          </p:cNvPr>
          <p:cNvSpPr/>
          <p:nvPr/>
        </p:nvSpPr>
        <p:spPr>
          <a:xfrm>
            <a:off x="561655" y="2929876"/>
            <a:ext cx="1607838" cy="6207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sp>
        <p:nvSpPr>
          <p:cNvPr id="127" name="object 52">
            <a:extLst>
              <a:ext uri="{FF2B5EF4-FFF2-40B4-BE49-F238E27FC236}">
                <a16:creationId xmlns:a16="http://schemas.microsoft.com/office/drawing/2014/main" id="{BE068F97-10E7-46F1-8FF1-9C1E11864877}"/>
              </a:ext>
            </a:extLst>
          </p:cNvPr>
          <p:cNvSpPr/>
          <p:nvPr/>
        </p:nvSpPr>
        <p:spPr>
          <a:xfrm>
            <a:off x="3924860" y="956098"/>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28" name="object 56">
            <a:extLst>
              <a:ext uri="{FF2B5EF4-FFF2-40B4-BE49-F238E27FC236}">
                <a16:creationId xmlns:a16="http://schemas.microsoft.com/office/drawing/2014/main" id="{AFE8B900-EF45-4F71-8274-D87567E3FF9C}"/>
              </a:ext>
            </a:extLst>
          </p:cNvPr>
          <p:cNvSpPr txBox="1"/>
          <p:nvPr/>
        </p:nvSpPr>
        <p:spPr>
          <a:xfrm>
            <a:off x="3714750" y="1155012"/>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29" name="object 52">
            <a:extLst>
              <a:ext uri="{FF2B5EF4-FFF2-40B4-BE49-F238E27FC236}">
                <a16:creationId xmlns:a16="http://schemas.microsoft.com/office/drawing/2014/main" id="{481DE8EE-7167-4A17-9D8E-D144A9B2CBBA}"/>
              </a:ext>
            </a:extLst>
          </p:cNvPr>
          <p:cNvSpPr/>
          <p:nvPr/>
        </p:nvSpPr>
        <p:spPr>
          <a:xfrm>
            <a:off x="5696510" y="944086"/>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0" name="object 56">
            <a:extLst>
              <a:ext uri="{FF2B5EF4-FFF2-40B4-BE49-F238E27FC236}">
                <a16:creationId xmlns:a16="http://schemas.microsoft.com/office/drawing/2014/main" id="{BB455212-E157-44D7-AC62-B16B7224BB80}"/>
              </a:ext>
            </a:extLst>
          </p:cNvPr>
          <p:cNvSpPr txBox="1"/>
          <p:nvPr/>
        </p:nvSpPr>
        <p:spPr>
          <a:xfrm>
            <a:off x="5486400" y="114300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1" name="object 52">
            <a:extLst>
              <a:ext uri="{FF2B5EF4-FFF2-40B4-BE49-F238E27FC236}">
                <a16:creationId xmlns:a16="http://schemas.microsoft.com/office/drawing/2014/main" id="{1F352B17-95A5-4ECA-84FD-A808D1ABCEBC}"/>
              </a:ext>
            </a:extLst>
          </p:cNvPr>
          <p:cNvSpPr/>
          <p:nvPr/>
        </p:nvSpPr>
        <p:spPr>
          <a:xfrm>
            <a:off x="7943850" y="9144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2" name="object 56">
            <a:extLst>
              <a:ext uri="{FF2B5EF4-FFF2-40B4-BE49-F238E27FC236}">
                <a16:creationId xmlns:a16="http://schemas.microsoft.com/office/drawing/2014/main" id="{F5C8EA76-CA57-4FBE-986F-2F7DED54CBF4}"/>
              </a:ext>
            </a:extLst>
          </p:cNvPr>
          <p:cNvSpPr txBox="1"/>
          <p:nvPr/>
        </p:nvSpPr>
        <p:spPr>
          <a:xfrm>
            <a:off x="7791666" y="1148208"/>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3" name="object 6">
            <a:extLst>
              <a:ext uri="{FF2B5EF4-FFF2-40B4-BE49-F238E27FC236}">
                <a16:creationId xmlns:a16="http://schemas.microsoft.com/office/drawing/2014/main" id="{3C86C60E-EBE7-4823-89BA-D41D7CE23D6F}"/>
              </a:ext>
            </a:extLst>
          </p:cNvPr>
          <p:cNvSpPr txBox="1"/>
          <p:nvPr/>
        </p:nvSpPr>
        <p:spPr>
          <a:xfrm>
            <a:off x="600659" y="1998644"/>
            <a:ext cx="1485900"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Ingres:SecGrpBH|1521</a:t>
            </a:r>
          </a:p>
          <a:p>
            <a:pPr marL="9525">
              <a:spcBef>
                <a:spcPts val="75"/>
              </a:spcBef>
            </a:pPr>
            <a:r>
              <a:rPr lang="en-US" sz="900" dirty="0">
                <a:solidFill>
                  <a:srgbClr val="5F5F5F"/>
                </a:solidFill>
                <a:latin typeface="Arial"/>
                <a:cs typeface="Arial"/>
              </a:rPr>
              <a:t>Ingres: </a:t>
            </a:r>
            <a:r>
              <a:rPr lang="en-US" sz="900" dirty="0" err="1">
                <a:solidFill>
                  <a:srgbClr val="5F5F5F"/>
                </a:solidFill>
                <a:latin typeface="Arial"/>
                <a:cs typeface="Arial"/>
              </a:rPr>
              <a:t>SecGrpBHICMP</a:t>
            </a:r>
            <a:endParaRPr lang="en-US" sz="900" dirty="0">
              <a:solidFill>
                <a:srgbClr val="5F5F5F"/>
              </a:solidFill>
              <a:latin typeface="Arial"/>
              <a:cs typeface="Arial"/>
            </a:endParaRPr>
          </a:p>
          <a:p>
            <a:pPr marL="9525">
              <a:spcBef>
                <a:spcPts val="75"/>
              </a:spcBef>
            </a:pPr>
            <a:r>
              <a:rPr lang="en-US" sz="900" dirty="0">
                <a:solidFill>
                  <a:srgbClr val="5F5F5F"/>
                </a:solidFill>
                <a:latin typeface="Arial"/>
                <a:cs typeface="Arial"/>
              </a:rPr>
              <a:t>Ingres:SecGrpWL:1521</a:t>
            </a:r>
            <a:endParaRPr sz="900" dirty="0">
              <a:latin typeface="Arial"/>
              <a:cs typeface="Arial"/>
            </a:endParaRPr>
          </a:p>
        </p:txBody>
      </p:sp>
      <p:sp>
        <p:nvSpPr>
          <p:cNvPr id="135" name="object 6">
            <a:extLst>
              <a:ext uri="{FF2B5EF4-FFF2-40B4-BE49-F238E27FC236}">
                <a16:creationId xmlns:a16="http://schemas.microsoft.com/office/drawing/2014/main" id="{34723899-5C50-4D50-B075-3519580CBE2B}"/>
              </a:ext>
            </a:extLst>
          </p:cNvPr>
          <p:cNvSpPr txBox="1"/>
          <p:nvPr/>
        </p:nvSpPr>
        <p:spPr>
          <a:xfrm>
            <a:off x="628650" y="3067402"/>
            <a:ext cx="1485900" cy="5892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Ingress:0.0.0.0/0|22 (SSH)</a:t>
            </a:r>
          </a:p>
          <a:p>
            <a:pPr marL="9525">
              <a:spcBef>
                <a:spcPts val="75"/>
              </a:spcBef>
            </a:pPr>
            <a:r>
              <a:rPr lang="en-US" sz="900" dirty="0">
                <a:solidFill>
                  <a:srgbClr val="5F5F5F"/>
                </a:solidFill>
                <a:latin typeface="Arial"/>
                <a:cs typeface="Arial"/>
              </a:rPr>
              <a:t>Ingress:0.0.0.0/03389 (RDP)</a:t>
            </a:r>
          </a:p>
          <a:p>
            <a:pPr marL="9525">
              <a:spcBef>
                <a:spcPts val="75"/>
              </a:spcBef>
            </a:pPr>
            <a:r>
              <a:rPr lang="en-US" sz="900" dirty="0">
                <a:solidFill>
                  <a:srgbClr val="5F5F5F"/>
                </a:solidFill>
                <a:latin typeface="Arial"/>
                <a:cs typeface="Arial"/>
              </a:rPr>
              <a:t>Ingress:0.0.0.0/0ICMP</a:t>
            </a:r>
          </a:p>
        </p:txBody>
      </p:sp>
      <p:sp>
        <p:nvSpPr>
          <p:cNvPr id="138" name="Rectangle 137">
            <a:extLst>
              <a:ext uri="{FF2B5EF4-FFF2-40B4-BE49-F238E27FC236}">
                <a16:creationId xmlns:a16="http://schemas.microsoft.com/office/drawing/2014/main" id="{5B921952-1DB6-49FE-A21E-C41394A88C95}"/>
              </a:ext>
            </a:extLst>
          </p:cNvPr>
          <p:cNvSpPr/>
          <p:nvPr/>
        </p:nvSpPr>
        <p:spPr>
          <a:xfrm>
            <a:off x="582280" y="742951"/>
            <a:ext cx="1448017" cy="478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9" name="object 6">
            <a:extLst>
              <a:ext uri="{FF2B5EF4-FFF2-40B4-BE49-F238E27FC236}">
                <a16:creationId xmlns:a16="http://schemas.microsoft.com/office/drawing/2014/main" id="{1135F49F-E3C3-4AD3-915D-16828365DD21}"/>
              </a:ext>
            </a:extLst>
          </p:cNvPr>
          <p:cNvSpPr txBox="1"/>
          <p:nvPr/>
        </p:nvSpPr>
        <p:spPr>
          <a:xfrm>
            <a:off x="628650" y="857250"/>
            <a:ext cx="1414944"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Ingress:SecGrpBHIng|22</a:t>
            </a:r>
          </a:p>
          <a:p>
            <a:pPr marL="9525">
              <a:spcBef>
                <a:spcPts val="75"/>
              </a:spcBef>
            </a:pPr>
            <a:r>
              <a:rPr lang="en-US" sz="900" dirty="0">
                <a:solidFill>
                  <a:srgbClr val="5F5F5F"/>
                </a:solidFill>
                <a:latin typeface="Arial"/>
                <a:cs typeface="Arial"/>
              </a:rPr>
              <a:t>Egress:0.0.0.0/0|all</a:t>
            </a:r>
          </a:p>
          <a:p>
            <a:pPr marL="9525">
              <a:spcBef>
                <a:spcPts val="75"/>
              </a:spcBef>
            </a:pPr>
            <a:endParaRPr lang="en-US" sz="900" dirty="0">
              <a:solidFill>
                <a:srgbClr val="5F5F5F"/>
              </a:solidFill>
              <a:latin typeface="Arial"/>
              <a:cs typeface="Arial"/>
            </a:endParaRPr>
          </a:p>
        </p:txBody>
      </p:sp>
      <p:sp>
        <p:nvSpPr>
          <p:cNvPr id="140" name="object 61">
            <a:extLst>
              <a:ext uri="{FF2B5EF4-FFF2-40B4-BE49-F238E27FC236}">
                <a16:creationId xmlns:a16="http://schemas.microsoft.com/office/drawing/2014/main" id="{89F3C35C-55CD-45A1-905B-81E4DA98598D}"/>
              </a:ext>
            </a:extLst>
          </p:cNvPr>
          <p:cNvSpPr/>
          <p:nvPr/>
        </p:nvSpPr>
        <p:spPr>
          <a:xfrm flipV="1">
            <a:off x="2063700" y="3331618"/>
            <a:ext cx="1547552" cy="350930"/>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1" name="object 61">
            <a:extLst>
              <a:ext uri="{FF2B5EF4-FFF2-40B4-BE49-F238E27FC236}">
                <a16:creationId xmlns:a16="http://schemas.microsoft.com/office/drawing/2014/main" id="{88D6F24D-486F-4541-9FF5-CC6FDE733FD6}"/>
              </a:ext>
            </a:extLst>
          </p:cNvPr>
          <p:cNvSpPr/>
          <p:nvPr/>
        </p:nvSpPr>
        <p:spPr>
          <a:xfrm flipV="1">
            <a:off x="1921092" y="2163027"/>
            <a:ext cx="1377977" cy="209142"/>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2" name="object 61">
            <a:extLst>
              <a:ext uri="{FF2B5EF4-FFF2-40B4-BE49-F238E27FC236}">
                <a16:creationId xmlns:a16="http://schemas.microsoft.com/office/drawing/2014/main" id="{2ECF0CD7-3D93-40CD-825A-C2D744C00D65}"/>
              </a:ext>
            </a:extLst>
          </p:cNvPr>
          <p:cNvSpPr/>
          <p:nvPr/>
        </p:nvSpPr>
        <p:spPr>
          <a:xfrm flipV="1">
            <a:off x="1974877" y="1009663"/>
            <a:ext cx="1985520" cy="10525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348816" cy="8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p:cNvCxnSpPr>
          <p:nvPr/>
        </p:nvCxnSpPr>
        <p:spPr>
          <a:xfrm flipH="1">
            <a:off x="4925653" y="1657412"/>
            <a:ext cx="21162" cy="13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067185" y="1671638"/>
            <a:ext cx="1940834" cy="23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2188" y="185572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72575" y="2185390"/>
            <a:ext cx="1017819" cy="390011"/>
          </a:xfrm>
          <a:prstGeom prst="rect">
            <a:avLst/>
          </a:prstGeom>
        </p:spPr>
        <p:txBody>
          <a:bodyPr vert="horz" wrap="square" lIns="0" tIns="9049" rIns="0" bIns="0" rtlCol="0">
            <a:spAutoFit/>
          </a:bodyPr>
          <a:lstStyle/>
          <a:p>
            <a:pPr marL="9525" marR="3810">
              <a:spcBef>
                <a:spcPts val="71"/>
              </a:spcBef>
            </a:pPr>
            <a:r>
              <a:rPr lang="en-US" sz="825" spc="-8" dirty="0" err="1">
                <a:solidFill>
                  <a:srgbClr val="5F5F5F"/>
                </a:solidFill>
                <a:latin typeface="Arial"/>
                <a:cs typeface="Arial"/>
              </a:rPr>
              <a:t>medrecdbhostname</a:t>
            </a:r>
            <a:r>
              <a:rPr lang="en-US" sz="825" spc="-8" dirty="0">
                <a:solidFill>
                  <a:srgbClr val="5F5F5F"/>
                </a:solidFill>
                <a:latin typeface="Arial"/>
                <a:cs typeface="Arial"/>
              </a:rPr>
              <a:t> sk8s service op 1521</a:t>
            </a:r>
            <a:endParaRPr sz="825"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p:cNvCxnSpPr>
          <p:nvPr/>
        </p:nvCxnSpPr>
        <p:spPr>
          <a:xfrm flipH="1">
            <a:off x="4224747" y="2128891"/>
            <a:ext cx="480196" cy="17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2029223621"/>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Wrapping up…</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68</a:t>
            </a:fld>
            <a:endParaRPr lang="nl-NL" altLang="nl-NL" dirty="0"/>
          </a:p>
        </p:txBody>
      </p:sp>
    </p:spTree>
    <p:extLst>
      <p:ext uri="{BB962C8B-B14F-4D97-AF65-F5344CB8AC3E}">
        <p14:creationId xmlns:p14="http://schemas.microsoft.com/office/powerpoint/2010/main" val="209122061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9632B3-71C1-43E9-BAE7-3FC9D4EEA61A}"/>
              </a:ext>
            </a:extLst>
          </p:cNvPr>
          <p:cNvSpPr>
            <a:spLocks noGrp="1"/>
          </p:cNvSpPr>
          <p:nvPr>
            <p:ph type="title"/>
          </p:nvPr>
        </p:nvSpPr>
        <p:spPr/>
        <p:txBody>
          <a:bodyPr/>
          <a:lstStyle/>
          <a:p>
            <a:r>
              <a:rPr lang="en-GB" dirty="0"/>
              <a:t>Links</a:t>
            </a:r>
          </a:p>
        </p:txBody>
      </p:sp>
      <p:sp>
        <p:nvSpPr>
          <p:cNvPr id="7" name="Content Placeholder 6">
            <a:extLst>
              <a:ext uri="{FF2B5EF4-FFF2-40B4-BE49-F238E27FC236}">
                <a16:creationId xmlns:a16="http://schemas.microsoft.com/office/drawing/2014/main" id="{BC5072CC-4F61-4A12-BB67-591EC7DA9FE6}"/>
              </a:ext>
            </a:extLst>
          </p:cNvPr>
          <p:cNvSpPr>
            <a:spLocks noGrp="1"/>
          </p:cNvSpPr>
          <p:nvPr>
            <p:ph idx="1"/>
          </p:nvPr>
        </p:nvSpPr>
        <p:spPr>
          <a:xfrm>
            <a:off x="457200" y="699542"/>
            <a:ext cx="8229600" cy="3794821"/>
          </a:xfrm>
        </p:spPr>
        <p:txBody>
          <a:bodyPr/>
          <a:lstStyle/>
          <a:p>
            <a:endParaRPr lang="en-GB" sz="1600" dirty="0">
              <a:hlinkClick r:id="rId2"/>
            </a:endParaRPr>
          </a:p>
          <a:p>
            <a:r>
              <a:rPr lang="en-GB" sz="1600" dirty="0"/>
              <a:t>Oracle </a:t>
            </a:r>
            <a:r>
              <a:rPr lang="en-GB" sz="1600" dirty="0" err="1"/>
              <a:t>Weblogic</a:t>
            </a:r>
            <a:r>
              <a:rPr lang="en-GB" sz="1600" dirty="0"/>
              <a:t> Kubernetes Operator</a:t>
            </a:r>
          </a:p>
          <a:p>
            <a:pPr lvl="1"/>
            <a:r>
              <a:rPr lang="en-GB" sz="1200" dirty="0">
                <a:hlinkClick r:id="rId3"/>
              </a:rPr>
              <a:t>https://oracle.github.io/weblogic-kubernetes-operator</a:t>
            </a:r>
            <a:endParaRPr lang="en-GB" sz="1600" dirty="0"/>
          </a:p>
          <a:p>
            <a:r>
              <a:rPr lang="en-GB" sz="1600" dirty="0"/>
              <a:t>Oracle </a:t>
            </a:r>
            <a:r>
              <a:rPr lang="en-GB" sz="1600" dirty="0" err="1"/>
              <a:t>Weblogic</a:t>
            </a:r>
            <a:r>
              <a:rPr lang="en-GB" sz="1600" dirty="0"/>
              <a:t> Kubernetes Operator Samples</a:t>
            </a:r>
          </a:p>
          <a:p>
            <a:pPr lvl="1"/>
            <a:r>
              <a:rPr lang="en-GB" sz="1200" dirty="0">
                <a:hlinkClick r:id="rId4"/>
              </a:rPr>
              <a:t>https://oracle.github.io/weblogic-kubernetes-operator/samples/</a:t>
            </a:r>
            <a:endParaRPr lang="en-GB" sz="1200" dirty="0"/>
          </a:p>
          <a:p>
            <a:r>
              <a:rPr lang="en-GB" sz="1600" dirty="0"/>
              <a:t>Oracle </a:t>
            </a:r>
            <a:r>
              <a:rPr lang="en-GB" sz="1600" dirty="0" err="1"/>
              <a:t>Weblogic</a:t>
            </a:r>
            <a:r>
              <a:rPr lang="en-GB" sz="1600" dirty="0"/>
              <a:t> Slack Inviter</a:t>
            </a:r>
          </a:p>
          <a:p>
            <a:pPr lvl="1"/>
            <a:r>
              <a:rPr lang="en-GB" sz="1200" dirty="0">
                <a:hlinkClick r:id="rId5"/>
              </a:rPr>
              <a:t>https://weblogic-slack-inviter.herokuapp.com/</a:t>
            </a:r>
            <a:endParaRPr lang="en-GB" sz="1200" dirty="0"/>
          </a:p>
          <a:p>
            <a:r>
              <a:rPr lang="en-GB" sz="1600" dirty="0"/>
              <a:t>Cloud Customer Connect – Containers and Kubernetes forum</a:t>
            </a:r>
          </a:p>
          <a:p>
            <a:pPr lvl="1"/>
            <a:r>
              <a:rPr lang="en-GB" sz="1200" dirty="0">
                <a:hlinkClick r:id="rId6"/>
              </a:rPr>
              <a:t>https://cloudcustomerconnect.oracle.com/resources/654ff18469/summary</a:t>
            </a:r>
            <a:endParaRPr lang="en-GB" sz="1200" dirty="0"/>
          </a:p>
          <a:p>
            <a:r>
              <a:rPr lang="en-GB" sz="1600" dirty="0"/>
              <a:t>OPN </a:t>
            </a:r>
            <a:r>
              <a:rPr lang="en-GB" sz="1600" dirty="0" err="1"/>
              <a:t>PaasForum</a:t>
            </a:r>
            <a:r>
              <a:rPr lang="en-GB" sz="1600" dirty="0"/>
              <a:t>/</a:t>
            </a:r>
            <a:r>
              <a:rPr lang="en-GB" sz="1600" dirty="0" err="1"/>
              <a:t>SummerCamps</a:t>
            </a:r>
            <a:r>
              <a:rPr lang="en-GB" sz="1600" dirty="0"/>
              <a:t> ’19 Tutorial by Peter Nagy (to be forked)</a:t>
            </a:r>
          </a:p>
          <a:p>
            <a:pPr lvl="1"/>
            <a:r>
              <a:rPr lang="en-GB" sz="1200" dirty="0">
                <a:hlinkClick r:id="rId7"/>
              </a:rPr>
              <a:t>https://github.com/nagypeter/weblogic-operator-tutorial</a:t>
            </a:r>
            <a:endParaRPr lang="en-GB" sz="1200" dirty="0"/>
          </a:p>
          <a:p>
            <a:r>
              <a:rPr lang="en-GB" sz="1600" dirty="0"/>
              <a:t>End2End example monitoring </a:t>
            </a:r>
            <a:r>
              <a:rPr lang="en-GB" sz="1600" dirty="0" err="1"/>
              <a:t>wl</a:t>
            </a:r>
            <a:r>
              <a:rPr lang="en-GB" sz="1600" dirty="0"/>
              <a:t> server with Grafana dashboards</a:t>
            </a:r>
          </a:p>
          <a:p>
            <a:pPr lvl="1"/>
            <a:r>
              <a:rPr lang="en-GB" sz="1200">
                <a:hlinkClick r:id="rId8"/>
              </a:rPr>
              <a:t>https://blogs.oracle.com/weblogicserver/end-to-end-example-of-monitoring-weblogic-server-with-grafana-dashboards-on-the-oci-container-engine-for-kubernetes</a:t>
            </a:r>
            <a:endParaRPr lang="en-GB" sz="1600" dirty="0"/>
          </a:p>
          <a:p>
            <a:endParaRPr lang="en-GB" sz="1600" dirty="0"/>
          </a:p>
          <a:p>
            <a:pPr marL="0" indent="0">
              <a:buNone/>
            </a:pPr>
            <a:endParaRPr lang="en-GB" sz="1600" dirty="0"/>
          </a:p>
          <a:p>
            <a:endParaRPr lang="en-GB" sz="1600" dirty="0"/>
          </a:p>
        </p:txBody>
      </p:sp>
      <p:sp>
        <p:nvSpPr>
          <p:cNvPr id="4" name="Footer Placeholder 3">
            <a:extLst>
              <a:ext uri="{FF2B5EF4-FFF2-40B4-BE49-F238E27FC236}">
                <a16:creationId xmlns:a16="http://schemas.microsoft.com/office/drawing/2014/main" id="{A83011AE-9D03-40CF-9069-54F387AB2119}"/>
              </a:ext>
            </a:extLst>
          </p:cNvPr>
          <p:cNvSpPr>
            <a:spLocks noGrp="1"/>
          </p:cNvSpPr>
          <p:nvPr>
            <p:ph type="ftr" sz="quarter" idx="11"/>
          </p:nvPr>
        </p:nvSpPr>
        <p:spPr/>
        <p:txBody>
          <a:bodyPr/>
          <a:lstStyle/>
          <a:p>
            <a:pPr>
              <a:defRPr/>
            </a:pPr>
            <a:r>
              <a:rPr lang="en-US"/>
              <a:t>copyright ©2019 Darwin IT-Professionals B.V.</a:t>
            </a:r>
            <a:endParaRPr lang="nl-NL"/>
          </a:p>
        </p:txBody>
      </p:sp>
      <p:sp>
        <p:nvSpPr>
          <p:cNvPr id="3" name="Tijdelijke aanduiding voor dianummer 2">
            <a:extLst>
              <a:ext uri="{FF2B5EF4-FFF2-40B4-BE49-F238E27FC236}">
                <a16:creationId xmlns:a16="http://schemas.microsoft.com/office/drawing/2014/main" id="{4213FBE0-CBF7-4F09-B260-3AADCDAAA6D3}"/>
              </a:ext>
            </a:extLst>
          </p:cNvPr>
          <p:cNvSpPr>
            <a:spLocks noGrp="1"/>
          </p:cNvSpPr>
          <p:nvPr>
            <p:ph type="sldNum" sz="quarter" idx="10"/>
          </p:nvPr>
        </p:nvSpPr>
        <p:spPr/>
        <p:txBody>
          <a:bodyPr/>
          <a:lstStyle/>
          <a:p>
            <a:pPr>
              <a:defRPr/>
            </a:pPr>
            <a:fld id="{BD0972CF-DF36-4388-AF46-F405E3E508A9}" type="slidenum">
              <a:rPr lang="nl-NL" altLang="nl-NL" smtClean="0"/>
              <a:pPr>
                <a:defRPr/>
              </a:pPr>
              <a:t>69</a:t>
            </a:fld>
            <a:endParaRPr lang="nl-NL" altLang="nl-NL" dirty="0"/>
          </a:p>
        </p:txBody>
      </p:sp>
    </p:spTree>
    <p:extLst>
      <p:ext uri="{BB962C8B-B14F-4D97-AF65-F5344CB8AC3E}">
        <p14:creationId xmlns:p14="http://schemas.microsoft.com/office/powerpoint/2010/main" val="28518519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endParaRPr lang="en-GB" dirty="0"/>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Fully supports JEE 7 as of 12.2.1, JEE 8 as of 14.1</a:t>
            </a:r>
          </a:p>
          <a:p>
            <a:r>
              <a:rPr lang="en-GB" dirty="0"/>
              <a:t>Commercial App Server, by BEA Systems</a:t>
            </a:r>
          </a:p>
          <a:p>
            <a:r>
              <a:rPr lang="en-GB" dirty="0"/>
              <a:t>Acquired by Oracle in 2008</a:t>
            </a:r>
          </a:p>
          <a:p>
            <a:r>
              <a:rPr lang="en-GB" dirty="0"/>
              <a:t>Strategic Application Server, replacing OC4J</a:t>
            </a:r>
          </a:p>
          <a:p>
            <a:pPr lvl="1"/>
            <a:r>
              <a:rPr lang="en-GB" dirty="0"/>
              <a:t>(Oracle has 3 JEE </a:t>
            </a:r>
            <a:r>
              <a:rPr lang="en-GB" dirty="0" err="1"/>
              <a:t>AppServers</a:t>
            </a:r>
            <a:r>
              <a:rPr lang="en-GB" dirty="0"/>
              <a:t>…)</a:t>
            </a:r>
          </a:p>
          <a:p>
            <a:r>
              <a:rPr lang="en-GB" dirty="0"/>
              <a:t>Very rich support for (amongst others)</a:t>
            </a:r>
          </a:p>
          <a:p>
            <a:pPr lvl="1"/>
            <a:r>
              <a:rPr lang="en-GB" dirty="0"/>
              <a:t>Clustering</a:t>
            </a:r>
          </a:p>
          <a:p>
            <a:pPr lvl="1"/>
            <a:r>
              <a:rPr lang="en-GB" dirty="0"/>
              <a:t>JDBC</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7</a:t>
            </a:fld>
            <a:endParaRPr lang="nl-NL" altLang="nl-NL" dirty="0"/>
          </a:p>
        </p:txBody>
      </p:sp>
      <p:sp>
        <p:nvSpPr>
          <p:cNvPr id="6" name="Content Placeholder 2">
            <a:extLst>
              <a:ext uri="{FF2B5EF4-FFF2-40B4-BE49-F238E27FC236}">
                <a16:creationId xmlns:a16="http://schemas.microsoft.com/office/drawing/2014/main" id="{D0579CB6-3579-4157-ABB9-839BEC730304}"/>
              </a:ext>
            </a:extLst>
          </p:cNvPr>
          <p:cNvSpPr txBox="1">
            <a:spLocks/>
          </p:cNvSpPr>
          <p:nvPr/>
        </p:nvSpPr>
        <p:spPr bwMode="auto">
          <a:xfrm>
            <a:off x="1907705" y="3723878"/>
            <a:ext cx="2808312"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High Availability</a:t>
            </a:r>
          </a:p>
          <a:p>
            <a:pPr lvl="1"/>
            <a:r>
              <a:rPr lang="en-GB" b="0" dirty="0"/>
              <a:t>JMS</a:t>
            </a:r>
          </a:p>
          <a:p>
            <a:pPr lvl="2"/>
            <a:endParaRPr lang="en-GB" b="0" dirty="0"/>
          </a:p>
        </p:txBody>
      </p:sp>
      <p:sp>
        <p:nvSpPr>
          <p:cNvPr id="7" name="Content Placeholder 2">
            <a:extLst>
              <a:ext uri="{FF2B5EF4-FFF2-40B4-BE49-F238E27FC236}">
                <a16:creationId xmlns:a16="http://schemas.microsoft.com/office/drawing/2014/main" id="{CC157AB3-0026-4336-BAB0-0DFB39AA2A1A}"/>
              </a:ext>
            </a:extLst>
          </p:cNvPr>
          <p:cNvSpPr txBox="1">
            <a:spLocks/>
          </p:cNvSpPr>
          <p:nvPr/>
        </p:nvSpPr>
        <p:spPr bwMode="auto">
          <a:xfrm>
            <a:off x="4116388" y="3723878"/>
            <a:ext cx="3984004"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Diagnostics and Monitoring</a:t>
            </a:r>
          </a:p>
          <a:p>
            <a:pPr lvl="1"/>
            <a:r>
              <a:rPr lang="en-GB" b="0" dirty="0"/>
              <a:t>REST &amp; SOAP</a:t>
            </a:r>
          </a:p>
          <a:p>
            <a:pPr lvl="2"/>
            <a:endParaRPr lang="en-GB" b="0" dirty="0"/>
          </a:p>
        </p:txBody>
      </p:sp>
    </p:spTree>
    <p:extLst>
      <p:ext uri="{BB962C8B-B14F-4D97-AF65-F5344CB8AC3E}">
        <p14:creationId xmlns:p14="http://schemas.microsoft.com/office/powerpoint/2010/main" val="223960060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3B15BF-E400-4584-AF52-962110F52003}"/>
              </a:ext>
            </a:extLst>
          </p:cNvPr>
          <p:cNvSpPr>
            <a:spLocks noGrp="1"/>
          </p:cNvSpPr>
          <p:nvPr>
            <p:ph type="title"/>
          </p:nvPr>
        </p:nvSpPr>
        <p:spPr/>
        <p:txBody>
          <a:bodyPr/>
          <a:lstStyle/>
          <a:p>
            <a:r>
              <a:rPr lang="en-GB" dirty="0"/>
              <a:t>Thank you for your attendance, patience and attention</a:t>
            </a:r>
          </a:p>
        </p:txBody>
      </p:sp>
      <p:sp>
        <p:nvSpPr>
          <p:cNvPr id="7" name="Text Placeholder 6">
            <a:extLst>
              <a:ext uri="{FF2B5EF4-FFF2-40B4-BE49-F238E27FC236}">
                <a16:creationId xmlns:a16="http://schemas.microsoft.com/office/drawing/2014/main" id="{9AAB6F8C-97DD-4EDF-B5B6-A9F3DE53DEB6}"/>
              </a:ext>
            </a:extLst>
          </p:cNvPr>
          <p:cNvSpPr>
            <a:spLocks noGrp="1"/>
          </p:cNvSpPr>
          <p:nvPr>
            <p:ph type="body" idx="1"/>
          </p:nvPr>
        </p:nvSpPr>
        <p:spPr/>
        <p:txBody>
          <a:bodyPr/>
          <a:lstStyle/>
          <a:p>
            <a:endParaRPr lang="en-GB"/>
          </a:p>
        </p:txBody>
      </p:sp>
      <p:sp>
        <p:nvSpPr>
          <p:cNvPr id="5" name="Footer Placeholder 4">
            <a:extLst>
              <a:ext uri="{FF2B5EF4-FFF2-40B4-BE49-F238E27FC236}">
                <a16:creationId xmlns:a16="http://schemas.microsoft.com/office/drawing/2014/main" id="{9905E261-3F17-4F51-BE6B-509A5A10F1AE}"/>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604E36DF-6ED5-4E9A-ADC6-623ACE07E8BF}"/>
              </a:ext>
            </a:extLst>
          </p:cNvPr>
          <p:cNvSpPr>
            <a:spLocks noGrp="1"/>
          </p:cNvSpPr>
          <p:nvPr>
            <p:ph type="sldNum" sz="quarter" idx="11"/>
          </p:nvPr>
        </p:nvSpPr>
        <p:spPr/>
        <p:txBody>
          <a:bodyPr/>
          <a:lstStyle/>
          <a:p>
            <a:pPr>
              <a:defRPr/>
            </a:pPr>
            <a:fld id="{825F50E3-C2CF-4EE1-838F-E497E2ECDFF7}" type="slidenum">
              <a:rPr lang="nl-NL" altLang="nl-NL" smtClean="0"/>
              <a:pPr>
                <a:defRPr/>
              </a:pPr>
              <a:t>70</a:t>
            </a:fld>
            <a:endParaRPr lang="nl-NL" altLang="nl-NL" dirty="0"/>
          </a:p>
        </p:txBody>
      </p:sp>
    </p:spTree>
    <p:extLst>
      <p:ext uri="{BB962C8B-B14F-4D97-AF65-F5344CB8AC3E}">
        <p14:creationId xmlns:p14="http://schemas.microsoft.com/office/powerpoint/2010/main" val="1823561968"/>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tabLst>
                <a:tab pos="7891463" algn="r"/>
              </a:tabLst>
            </a:pPr>
            <a:r>
              <a:rPr lang="en-GB" dirty="0"/>
              <a:t>Q &amp; A</a:t>
            </a:r>
            <a:endParaRPr lang="nl-NL" dirty="0"/>
          </a:p>
        </p:txBody>
      </p:sp>
      <p:sp>
        <p:nvSpPr>
          <p:cNvPr id="5" name="Tijdelijke aanduiding voor voettekst 4"/>
          <p:cNvSpPr>
            <a:spLocks noGrp="1"/>
          </p:cNvSpPr>
          <p:nvPr>
            <p:ph type="ftr" sz="quarter" idx="11"/>
          </p:nvPr>
        </p:nvSpPr>
        <p:spPr/>
        <p:txBody>
          <a:bodyPr/>
          <a:lstStyle/>
          <a:p>
            <a:pPr>
              <a:defRPr/>
            </a:pPr>
            <a:r>
              <a:rPr lang="en-US"/>
              <a:t>copyright ©2019 Darwin IT-Professionals B.V.</a:t>
            </a:r>
            <a:endParaRPr lang="nl-NL" dirty="0"/>
          </a:p>
        </p:txBody>
      </p:sp>
      <p:sp>
        <p:nvSpPr>
          <p:cNvPr id="6" name="Tijdelijke aanduiding voor dianummer 5">
            <a:extLst>
              <a:ext uri="{FF2B5EF4-FFF2-40B4-BE49-F238E27FC236}">
                <a16:creationId xmlns:a16="http://schemas.microsoft.com/office/drawing/2014/main" id="{3A3E6211-3FAB-4F7D-9630-E21585CF7565}"/>
              </a:ext>
            </a:extLst>
          </p:cNvPr>
          <p:cNvSpPr>
            <a:spLocks noGrp="1"/>
          </p:cNvSpPr>
          <p:nvPr>
            <p:ph type="sldNum" sz="quarter" idx="10"/>
          </p:nvPr>
        </p:nvSpPr>
        <p:spPr/>
        <p:txBody>
          <a:bodyPr/>
          <a:lstStyle/>
          <a:p>
            <a:pPr>
              <a:defRPr/>
            </a:pPr>
            <a:fld id="{BD0972CF-DF36-4388-AF46-F405E3E508A9}" type="slidenum">
              <a:rPr lang="nl-NL" altLang="nl-NL" smtClean="0"/>
              <a:pPr>
                <a:defRPr/>
              </a:pPr>
              <a:t>71</a:t>
            </a:fld>
            <a:endParaRPr lang="nl-NL" altLang="nl-NL" dirty="0"/>
          </a:p>
        </p:txBody>
      </p:sp>
      <p:pic>
        <p:nvPicPr>
          <p:cNvPr id="8" name="Picture 2" descr="http://www.incimages.com/uploaded_files/image/1940x900/question-marks-1940x900_35008.jpg">
            <a:extLst>
              <a:ext uri="{FF2B5EF4-FFF2-40B4-BE49-F238E27FC236}">
                <a16:creationId xmlns:a16="http://schemas.microsoft.com/office/drawing/2014/main" id="{D8844FAF-4C3F-4BA4-AFE6-C1E8E0BA6C65}"/>
              </a:ext>
            </a:extLst>
          </p:cNvPr>
          <p:cNvPicPr>
            <a:picLocks noGrp="1" noChangeAspect="1" noChangeArrowheads="1"/>
          </p:cNvPicPr>
          <p:nvPr/>
        </p:nvPicPr>
        <p:blipFill>
          <a:blip r:embed="rId2" cstate="print">
            <a:duotone>
              <a:schemeClr val="accent2">
                <a:shade val="45000"/>
                <a:satMod val="135000"/>
              </a:schemeClr>
              <a:prstClr val="white"/>
            </a:duotone>
          </a:blip>
          <a:stretch>
            <a:fillRect/>
          </a:stretch>
        </p:blipFill>
        <p:spPr bwMode="auto">
          <a:xfrm rot="21369953">
            <a:off x="-176732" y="744218"/>
            <a:ext cx="9497462" cy="391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1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4771" name="Rectangle 2"/>
          <p:cNvSpPr>
            <a:spLocks noChangeArrowheads="1"/>
          </p:cNvSpPr>
          <p:nvPr/>
        </p:nvSpPr>
        <p:spPr bwMode="auto">
          <a:xfrm>
            <a:off x="142900" y="838441"/>
            <a:ext cx="8893596" cy="3647835"/>
          </a:xfrm>
          <a:prstGeom prst="rect">
            <a:avLst/>
          </a:prstGeom>
          <a:solidFill>
            <a:schemeClr val="accent2">
              <a:lumMod val="60000"/>
              <a:lumOff val="40000"/>
            </a:schemeClr>
          </a:solidFill>
          <a:ln w="28575">
            <a:solidFill>
              <a:schemeClr val="tx1"/>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cxnSp>
        <p:nvCxnSpPr>
          <p:cNvPr id="3" name="Connector: Elbow 2">
            <a:extLst>
              <a:ext uri="{FF2B5EF4-FFF2-40B4-BE49-F238E27FC236}">
                <a16:creationId xmlns:a16="http://schemas.microsoft.com/office/drawing/2014/main" id="{96850E12-33DA-4E38-A512-23CAB1577EC8}"/>
              </a:ext>
            </a:extLst>
          </p:cNvPr>
          <p:cNvCxnSpPr>
            <a:cxnSpLocks/>
            <a:endCxn id="3104792" idx="3"/>
          </p:cNvCxnSpPr>
          <p:nvPr/>
        </p:nvCxnSpPr>
        <p:spPr>
          <a:xfrm rot="10800000" flipV="1">
            <a:off x="2503911" y="1279876"/>
            <a:ext cx="3783299" cy="1350215"/>
          </a:xfrm>
          <a:prstGeom prst="bentConnector3">
            <a:avLst>
              <a:gd name="adj1" fmla="val 9215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Slide Number Placeholder 2"/>
          <p:cNvSpPr>
            <a:spLocks noGrp="1"/>
          </p:cNvSpPr>
          <p:nvPr>
            <p:ph type="sldNum" sz="quarter" idx="10"/>
          </p:nvPr>
        </p:nvSpPr>
        <p:spPr/>
        <p:txBody>
          <a:bodyPr/>
          <a:lstStyle/>
          <a:p>
            <a:pPr>
              <a:defRPr/>
            </a:pPr>
            <a:fld id="{34EE80A0-D401-45AD-AFE7-9AF34414B70A}" type="slidenum">
              <a:rPr lang="en-US"/>
              <a:pPr>
                <a:defRPr/>
              </a:pPr>
              <a:t>8</a:t>
            </a:fld>
            <a:endParaRPr lang="en-US"/>
          </a:p>
        </p:txBody>
      </p:sp>
      <p:sp>
        <p:nvSpPr>
          <p:cNvPr id="48" name="Footer Placeholder 3"/>
          <p:cNvSpPr>
            <a:spLocks noGrp="1"/>
          </p:cNvSpPr>
          <p:nvPr>
            <p:ph type="ftr" sz="quarter" idx="11"/>
          </p:nvPr>
        </p:nvSpPr>
        <p:spPr/>
        <p:txBody>
          <a:bodyPr/>
          <a:lstStyle/>
          <a:p>
            <a:r>
              <a:rPr lang="nl-NL" dirty="0"/>
              <a:t>© 2015 Darwin </a:t>
            </a:r>
            <a:r>
              <a:rPr lang="nl-NL" dirty="0" err="1"/>
              <a:t>IT-Professionals</a:t>
            </a:r>
            <a:r>
              <a:rPr lang="nl-NL" dirty="0"/>
              <a:t> B.V. Den Haag</a:t>
            </a:r>
          </a:p>
        </p:txBody>
      </p:sp>
      <p:sp>
        <p:nvSpPr>
          <p:cNvPr id="3104769" name="Rectangle 3"/>
          <p:cNvSpPr>
            <a:spLocks noGrp="1" noChangeArrowheads="1"/>
          </p:cNvSpPr>
          <p:nvPr>
            <p:ph type="title"/>
          </p:nvPr>
        </p:nvSpPr>
        <p:spPr>
          <a:xfrm>
            <a:off x="107504" y="0"/>
            <a:ext cx="7893496" cy="781050"/>
          </a:xfrm>
        </p:spPr>
        <p:txBody>
          <a:bodyPr vert="horz" wrap="square" lIns="9525" tIns="9525" rIns="9525" bIns="9525" numCol="1" anchor="t" anchorCtr="0" compatLnSpc="1">
            <a:prstTxWarp prst="textNoShape">
              <a:avLst/>
            </a:prstTxWarp>
          </a:bodyPr>
          <a:lstStyle/>
          <a:p>
            <a:pPr eaLnBrk="1" hangingPunct="1"/>
            <a:r>
              <a:rPr lang="en-US" dirty="0"/>
              <a:t>Domain Diagram</a:t>
            </a:r>
          </a:p>
        </p:txBody>
      </p:sp>
      <p:sp>
        <p:nvSpPr>
          <p:cNvPr id="3104772" name="Rectangle 4"/>
          <p:cNvSpPr>
            <a:spLocks noChangeArrowheads="1"/>
          </p:cNvSpPr>
          <p:nvPr/>
        </p:nvSpPr>
        <p:spPr bwMode="auto">
          <a:xfrm>
            <a:off x="4314850" y="1059582"/>
            <a:ext cx="1427280" cy="2322258"/>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sp>
        <p:nvSpPr>
          <p:cNvPr id="3104773" name="Rectangle 5"/>
          <p:cNvSpPr>
            <a:spLocks noChangeArrowheads="1"/>
          </p:cNvSpPr>
          <p:nvPr/>
        </p:nvSpPr>
        <p:spPr bwMode="auto">
          <a:xfrm>
            <a:off x="4337975" y="1113589"/>
            <a:ext cx="545306"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Cluster</a:t>
            </a:r>
          </a:p>
        </p:txBody>
      </p:sp>
      <p:sp>
        <p:nvSpPr>
          <p:cNvPr id="3104774" name="Line 6"/>
          <p:cNvSpPr>
            <a:spLocks noChangeShapeType="1"/>
          </p:cNvSpPr>
          <p:nvPr/>
        </p:nvSpPr>
        <p:spPr bwMode="auto">
          <a:xfrm>
            <a:off x="1931219" y="3045619"/>
            <a:ext cx="1191" cy="466725"/>
          </a:xfrm>
          <a:prstGeom prst="line">
            <a:avLst/>
          </a:prstGeom>
          <a:noFill/>
          <a:ln w="28575">
            <a:solidFill>
              <a:schemeClr val="bg2"/>
            </a:solidFill>
            <a:round/>
            <a:headEnd type="triangle" w="med" len="med"/>
            <a:tailEnd/>
          </a:ln>
        </p:spPr>
        <p:txBody>
          <a:bodyPr rot="10800000"/>
          <a:lstStyle/>
          <a:p>
            <a:endParaRPr lang="nl-NL" sz="900"/>
          </a:p>
        </p:txBody>
      </p:sp>
      <p:sp>
        <p:nvSpPr>
          <p:cNvPr id="3104777" name="Line 9"/>
          <p:cNvSpPr>
            <a:spLocks noChangeShapeType="1"/>
          </p:cNvSpPr>
          <p:nvPr/>
        </p:nvSpPr>
        <p:spPr bwMode="auto">
          <a:xfrm>
            <a:off x="1931219"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8" name="Line 10"/>
          <p:cNvSpPr>
            <a:spLocks noChangeShapeType="1"/>
          </p:cNvSpPr>
          <p:nvPr/>
        </p:nvSpPr>
        <p:spPr bwMode="auto">
          <a:xfrm flipV="1">
            <a:off x="2233638"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9" name="Rectangle 11"/>
          <p:cNvSpPr>
            <a:spLocks noChangeArrowheads="1"/>
          </p:cNvSpPr>
          <p:nvPr/>
        </p:nvSpPr>
        <p:spPr bwMode="auto">
          <a:xfrm>
            <a:off x="1153316" y="1163479"/>
            <a:ext cx="791766" cy="369332"/>
          </a:xfrm>
          <a:prstGeom prst="rect">
            <a:avLst/>
          </a:prstGeom>
          <a:noFill/>
          <a:ln w="12700">
            <a:noFill/>
            <a:miter lim="800000"/>
            <a:headEnd/>
            <a:tailEnd/>
          </a:ln>
        </p:spPr>
        <p:txBody>
          <a:bodyPr anchor="ctr">
            <a:spAutoFit/>
          </a:bodyPr>
          <a:lstStyle/>
          <a:p>
            <a:pPr algn="ctr" defTabSz="685800" eaLnBrk="0" hangingPunct="0"/>
            <a:r>
              <a:rPr lang="en-GB" sz="900" dirty="0"/>
              <a:t>Domain log</a:t>
            </a:r>
          </a:p>
        </p:txBody>
      </p:sp>
      <p:sp>
        <p:nvSpPr>
          <p:cNvPr id="3104780" name="Rectangle 12"/>
          <p:cNvSpPr>
            <a:spLocks noChangeArrowheads="1"/>
          </p:cNvSpPr>
          <p:nvPr/>
        </p:nvSpPr>
        <p:spPr bwMode="auto">
          <a:xfrm>
            <a:off x="1342307" y="4123235"/>
            <a:ext cx="1064715" cy="383182"/>
          </a:xfrm>
          <a:prstGeom prst="rect">
            <a:avLst/>
          </a:prstGeom>
          <a:noFill/>
          <a:ln w="12700">
            <a:noFill/>
            <a:miter lim="800000"/>
            <a:headEnd/>
            <a:tailEnd/>
          </a:ln>
        </p:spPr>
        <p:txBody>
          <a:bodyPr wrap="none" anchor="ctr">
            <a:spAutoFit/>
          </a:bodyPr>
          <a:lstStyle/>
          <a:p>
            <a:pPr algn="ctr" defTabSz="685800" eaLnBrk="0" hangingPunct="0">
              <a:lnSpc>
                <a:spcPct val="90000"/>
              </a:lnSpc>
            </a:pPr>
            <a:r>
              <a:rPr lang="en-GB" sz="1050">
                <a:solidFill>
                  <a:schemeClr val="bg1"/>
                </a:solidFill>
              </a:rPr>
              <a:t>Configuration</a:t>
            </a:r>
          </a:p>
          <a:p>
            <a:pPr algn="ctr" defTabSz="685800" eaLnBrk="0" hangingPunct="0">
              <a:lnSpc>
                <a:spcPct val="90000"/>
              </a:lnSpc>
            </a:pPr>
            <a:r>
              <a:rPr lang="en-GB" sz="1050">
                <a:solidFill>
                  <a:schemeClr val="bg1"/>
                </a:solidFill>
              </a:rPr>
              <a:t>repository</a:t>
            </a:r>
          </a:p>
        </p:txBody>
      </p:sp>
      <p:sp>
        <p:nvSpPr>
          <p:cNvPr id="3104781" name="Rectangle 13"/>
          <p:cNvSpPr>
            <a:spLocks noChangeArrowheads="1"/>
          </p:cNvSpPr>
          <p:nvPr/>
        </p:nvSpPr>
        <p:spPr bwMode="auto">
          <a:xfrm>
            <a:off x="897756" y="3034904"/>
            <a:ext cx="537006" cy="150041"/>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GET/SET</a:t>
            </a:r>
          </a:p>
        </p:txBody>
      </p:sp>
      <p:sp>
        <p:nvSpPr>
          <p:cNvPr id="3104782" name="Rectangle 14"/>
          <p:cNvSpPr>
            <a:spLocks noChangeArrowheads="1"/>
          </p:cNvSpPr>
          <p:nvPr/>
        </p:nvSpPr>
        <p:spPr bwMode="auto">
          <a:xfrm>
            <a:off x="2907531" y="1428750"/>
            <a:ext cx="1045158" cy="300082"/>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 configuration</a:t>
            </a:r>
          </a:p>
          <a:p>
            <a:pPr defTabSz="685800" eaLnBrk="0" hangingPunct="0"/>
            <a:r>
              <a:rPr lang="en-US" sz="975">
                <a:solidFill>
                  <a:schemeClr val="bg1"/>
                </a:solidFill>
              </a:rPr>
              <a:t>at startup.</a:t>
            </a:r>
          </a:p>
        </p:txBody>
      </p:sp>
      <p:sp>
        <p:nvSpPr>
          <p:cNvPr id="3104783" name="Rectangle 15"/>
          <p:cNvSpPr>
            <a:spLocks noChangeArrowheads="1"/>
          </p:cNvSpPr>
          <p:nvPr/>
        </p:nvSpPr>
        <p:spPr bwMode="auto">
          <a:xfrm>
            <a:off x="285775" y="1788319"/>
            <a:ext cx="918521" cy="450123"/>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Send</a:t>
            </a:r>
          </a:p>
          <a:p>
            <a:pPr defTabSz="685800" eaLnBrk="0" hangingPunct="0"/>
            <a:r>
              <a:rPr lang="en-US" sz="975">
                <a:solidFill>
                  <a:schemeClr val="bg1"/>
                </a:solidFill>
              </a:rPr>
              <a:t>critical domain </a:t>
            </a:r>
          </a:p>
          <a:p>
            <a:pPr defTabSz="685800" eaLnBrk="0" hangingPunct="0"/>
            <a:r>
              <a:rPr lang="en-US" sz="975">
                <a:solidFill>
                  <a:schemeClr val="bg1"/>
                </a:solidFill>
              </a:rPr>
              <a:t>notifications.</a:t>
            </a:r>
          </a:p>
        </p:txBody>
      </p:sp>
      <p:sp>
        <p:nvSpPr>
          <p:cNvPr id="3104784" name="Rectangle 16"/>
          <p:cNvSpPr>
            <a:spLocks noChangeArrowheads="1"/>
          </p:cNvSpPr>
          <p:nvPr/>
        </p:nvSpPr>
        <p:spPr bwMode="auto">
          <a:xfrm>
            <a:off x="3229001" y="2394348"/>
            <a:ext cx="746999" cy="317331"/>
          </a:xfrm>
          <a:prstGeom prst="rect">
            <a:avLst/>
          </a:prstGeom>
          <a:noFill/>
          <a:ln w="9525">
            <a:noFill/>
            <a:miter lim="800000"/>
            <a:headEnd/>
            <a:tailEnd/>
          </a:ln>
        </p:spPr>
        <p:txBody>
          <a:bodyPr wrap="none" lIns="0" tIns="0" rIns="0" bIns="0">
            <a:spAutoFit/>
          </a:bodyPr>
          <a:lstStyle/>
          <a:p>
            <a:pPr defTabSz="685800" eaLnBrk="0" hangingPunct="0">
              <a:lnSpc>
                <a:spcPct val="110000"/>
              </a:lnSpc>
            </a:pPr>
            <a:r>
              <a:rPr lang="en-US" sz="975">
                <a:solidFill>
                  <a:schemeClr val="bg1"/>
                </a:solidFill>
              </a:rPr>
              <a:t>Log domain </a:t>
            </a:r>
            <a:br>
              <a:rPr lang="en-US" sz="975">
                <a:solidFill>
                  <a:schemeClr val="bg1"/>
                </a:solidFill>
              </a:rPr>
            </a:br>
            <a:r>
              <a:rPr lang="en-US" sz="975">
                <a:solidFill>
                  <a:schemeClr val="bg1"/>
                </a:solidFill>
              </a:rPr>
              <a:t>messages</a:t>
            </a:r>
          </a:p>
        </p:txBody>
      </p:sp>
      <p:sp>
        <p:nvSpPr>
          <p:cNvPr id="3104785" name="Rectangle 17"/>
          <p:cNvSpPr>
            <a:spLocks noChangeArrowheads="1"/>
          </p:cNvSpPr>
          <p:nvPr/>
        </p:nvSpPr>
        <p:spPr bwMode="auto">
          <a:xfrm>
            <a:off x="2943250" y="3559969"/>
            <a:ext cx="509588" cy="300082"/>
          </a:xfrm>
          <a:prstGeom prst="rect">
            <a:avLst/>
          </a:prstGeom>
          <a:noFill/>
          <a:ln w="9525">
            <a:noFill/>
            <a:miter lim="800000"/>
            <a:headEnd/>
            <a:tailEnd/>
          </a:ln>
        </p:spPr>
        <p:txBody>
          <a:bodyPr lIns="0" tIns="0" rIns="0" bIns="0">
            <a:spAutoFit/>
          </a:bodyPr>
          <a:lstStyle/>
          <a:p>
            <a:pPr defTabSz="685800" eaLnBrk="0" hangingPunct="0"/>
            <a:r>
              <a:rPr lang="en-US" sz="975">
                <a:solidFill>
                  <a:schemeClr val="bg1"/>
                </a:solidFill>
              </a:rPr>
              <a:t>Monitor/ update</a:t>
            </a:r>
          </a:p>
        </p:txBody>
      </p:sp>
      <p:sp>
        <p:nvSpPr>
          <p:cNvPr id="3104786" name="Rectangle 18"/>
          <p:cNvSpPr>
            <a:spLocks noChangeArrowheads="1"/>
          </p:cNvSpPr>
          <p:nvPr/>
        </p:nvSpPr>
        <p:spPr bwMode="auto">
          <a:xfrm>
            <a:off x="204812" y="863171"/>
            <a:ext cx="545306" cy="210740"/>
          </a:xfrm>
          <a:prstGeom prst="rect">
            <a:avLst/>
          </a:prstGeom>
          <a:noFill/>
          <a:ln w="28575">
            <a:noFill/>
            <a:miter lim="800000"/>
            <a:headEnd/>
            <a:tailEnd/>
          </a:ln>
        </p:spPr>
        <p:txBody>
          <a:bodyPr wrap="none" anchor="ctr"/>
          <a:lstStyle/>
          <a:p>
            <a:pPr algn="ctr" defTabSz="685800" eaLnBrk="0" hangingPunct="0"/>
            <a:r>
              <a:rPr lang="en-GB" sz="1050" dirty="0"/>
              <a:t>Domain</a:t>
            </a:r>
          </a:p>
        </p:txBody>
      </p:sp>
      <p:sp>
        <p:nvSpPr>
          <p:cNvPr id="3104787" name="Rectangle 19"/>
          <p:cNvSpPr>
            <a:spLocks noChangeArrowheads="1"/>
          </p:cNvSpPr>
          <p:nvPr/>
        </p:nvSpPr>
        <p:spPr bwMode="auto">
          <a:xfrm>
            <a:off x="204813" y="2406254"/>
            <a:ext cx="806530" cy="303609"/>
          </a:xfrm>
          <a:prstGeom prst="rect">
            <a:avLst/>
          </a:prstGeom>
          <a:solidFill>
            <a:srgbClr val="FFFFFF"/>
          </a:solidFill>
          <a:ln w="28575">
            <a:solidFill>
              <a:schemeClr val="bg2"/>
            </a:solidFill>
            <a:miter lim="800000"/>
            <a:headEnd/>
            <a:tailEnd/>
          </a:ln>
        </p:spPr>
        <p:txBody>
          <a:bodyPr wrap="none" anchor="ctr"/>
          <a:lstStyle/>
          <a:p>
            <a:pPr algn="ctr" defTabSz="685800" eaLnBrk="0" hangingPunct="0"/>
            <a:r>
              <a:rPr lang="en-GB" sz="1050" dirty="0"/>
              <a:t>Console</a:t>
            </a:r>
          </a:p>
        </p:txBody>
      </p:sp>
      <p:sp>
        <p:nvSpPr>
          <p:cNvPr id="3104788" name="AutoShape 21"/>
          <p:cNvSpPr>
            <a:spLocks noChangeArrowheads="1"/>
          </p:cNvSpPr>
          <p:nvPr/>
        </p:nvSpPr>
        <p:spPr bwMode="auto">
          <a:xfrm>
            <a:off x="1677616" y="3544491"/>
            <a:ext cx="597694" cy="520303"/>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sp>
        <p:nvSpPr>
          <p:cNvPr id="3104790" name="Line 23"/>
          <p:cNvSpPr>
            <a:spLocks noChangeShapeType="1"/>
          </p:cNvSpPr>
          <p:nvPr/>
        </p:nvSpPr>
        <p:spPr bwMode="auto">
          <a:xfrm flipV="1">
            <a:off x="2205063" y="3008710"/>
            <a:ext cx="1191" cy="420290"/>
          </a:xfrm>
          <a:prstGeom prst="line">
            <a:avLst/>
          </a:prstGeom>
          <a:noFill/>
          <a:ln w="28575">
            <a:solidFill>
              <a:schemeClr val="bg2"/>
            </a:solidFill>
            <a:round/>
            <a:headEnd type="triangle" w="med" len="med"/>
            <a:tailEnd/>
          </a:ln>
        </p:spPr>
        <p:txBody>
          <a:bodyPr rot="10800000"/>
          <a:lstStyle/>
          <a:p>
            <a:endParaRPr lang="nl-NL" sz="900"/>
          </a:p>
        </p:txBody>
      </p:sp>
      <p:pic>
        <p:nvPicPr>
          <p:cNvPr id="3104791" name="Picture 24"/>
          <p:cNvPicPr>
            <a:picLocks noChangeAspect="1" noChangeArrowheads="1"/>
          </p:cNvPicPr>
          <p:nvPr/>
        </p:nvPicPr>
        <p:blipFill>
          <a:blip r:embed="rId3" cstate="print"/>
          <a:srcRect l="10458" t="36536" r="85339" b="61726"/>
          <a:stretch>
            <a:fillRect/>
          </a:stretch>
        </p:blipFill>
        <p:spPr bwMode="auto">
          <a:xfrm>
            <a:off x="1701429" y="3686175"/>
            <a:ext cx="564356" cy="186929"/>
          </a:xfrm>
          <a:prstGeom prst="rect">
            <a:avLst/>
          </a:prstGeom>
          <a:noFill/>
          <a:ln w="9525">
            <a:noFill/>
            <a:miter lim="800000"/>
            <a:headEnd/>
            <a:tailEnd/>
          </a:ln>
        </p:spPr>
      </p:pic>
      <p:sp>
        <p:nvSpPr>
          <p:cNvPr id="3104792" name="Rectangle 25"/>
          <p:cNvSpPr>
            <a:spLocks noChangeArrowheads="1"/>
          </p:cNvSpPr>
          <p:nvPr/>
        </p:nvSpPr>
        <p:spPr bwMode="auto">
          <a:xfrm>
            <a:off x="1528788" y="2326482"/>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a:solidFill>
                  <a:schemeClr val="bg1"/>
                </a:solidFill>
              </a:rPr>
              <a:t>Administration</a:t>
            </a:r>
          </a:p>
          <a:p>
            <a:pPr algn="ctr" defTabSz="685800" eaLnBrk="0" hangingPunct="0"/>
            <a:r>
              <a:rPr lang="en-GB" sz="1050">
                <a:solidFill>
                  <a:schemeClr val="bg1"/>
                </a:solidFill>
              </a:rPr>
              <a:t>server</a:t>
            </a:r>
            <a:endParaRPr lang="en-US" sz="1050" b="0">
              <a:solidFill>
                <a:schemeClr val="bg1"/>
              </a:solidFill>
              <a:latin typeface="Times New Roman" pitchFamily="18" charset="0"/>
            </a:endParaRPr>
          </a:p>
        </p:txBody>
      </p:sp>
      <p:sp>
        <p:nvSpPr>
          <p:cNvPr id="3104793" name="Line 26"/>
          <p:cNvSpPr>
            <a:spLocks noChangeShapeType="1"/>
          </p:cNvSpPr>
          <p:nvPr/>
        </p:nvSpPr>
        <p:spPr bwMode="auto">
          <a:xfrm>
            <a:off x="1014437" y="2514600"/>
            <a:ext cx="272654" cy="1191"/>
          </a:xfrm>
          <a:prstGeom prst="line">
            <a:avLst/>
          </a:prstGeom>
          <a:noFill/>
          <a:ln w="28575">
            <a:solidFill>
              <a:schemeClr val="bg1"/>
            </a:solidFill>
            <a:round/>
            <a:headEnd type="triangle" w="med" len="med"/>
            <a:tailEnd type="triangle" w="med" len="med"/>
          </a:ln>
        </p:spPr>
        <p:txBody>
          <a:bodyPr/>
          <a:lstStyle/>
          <a:p>
            <a:endParaRPr lang="nl-NL" sz="900"/>
          </a:p>
        </p:txBody>
      </p:sp>
      <p:sp>
        <p:nvSpPr>
          <p:cNvPr id="3104797" name="Freeform 32"/>
          <p:cNvSpPr>
            <a:spLocks/>
          </p:cNvSpPr>
          <p:nvPr/>
        </p:nvSpPr>
        <p:spPr bwMode="auto">
          <a:xfrm>
            <a:off x="2886100" y="2925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8" name="Freeform 33"/>
          <p:cNvSpPr>
            <a:spLocks/>
          </p:cNvSpPr>
          <p:nvPr/>
        </p:nvSpPr>
        <p:spPr bwMode="auto">
          <a:xfrm flipV="1">
            <a:off x="2893244" y="1782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9" name="Line 34"/>
          <p:cNvSpPr>
            <a:spLocks noChangeShapeType="1"/>
          </p:cNvSpPr>
          <p:nvPr/>
        </p:nvSpPr>
        <p:spPr bwMode="auto">
          <a:xfrm flipH="1">
            <a:off x="2886100" y="2571750"/>
            <a:ext cx="1092994" cy="1191"/>
          </a:xfrm>
          <a:prstGeom prst="line">
            <a:avLst/>
          </a:prstGeom>
          <a:noFill/>
          <a:ln w="28575">
            <a:solidFill>
              <a:schemeClr val="bg1"/>
            </a:solidFill>
            <a:round/>
            <a:headEnd/>
            <a:tailEnd type="triangle" w="med" len="med"/>
          </a:ln>
        </p:spPr>
        <p:txBody>
          <a:bodyPr/>
          <a:lstStyle/>
          <a:p>
            <a:endParaRPr lang="nl-NL" sz="900"/>
          </a:p>
        </p:txBody>
      </p:sp>
      <p:sp>
        <p:nvSpPr>
          <p:cNvPr id="3104800" name="Rectangle 35"/>
          <p:cNvSpPr>
            <a:spLocks noChangeArrowheads="1"/>
          </p:cNvSpPr>
          <p:nvPr/>
        </p:nvSpPr>
        <p:spPr bwMode="auto">
          <a:xfrm>
            <a:off x="4454153" y="1356122"/>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3104803" name="Rectangle 38"/>
          <p:cNvSpPr>
            <a:spLocks noChangeArrowheads="1"/>
          </p:cNvSpPr>
          <p:nvPr/>
        </p:nvSpPr>
        <p:spPr bwMode="auto">
          <a:xfrm>
            <a:off x="4568453" y="1426759"/>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3104804" name="Rectangle 39"/>
          <p:cNvSpPr>
            <a:spLocks noChangeArrowheads="1"/>
          </p:cNvSpPr>
          <p:nvPr/>
        </p:nvSpPr>
        <p:spPr bwMode="auto">
          <a:xfrm>
            <a:off x="4780385" y="2029402"/>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3104805" name="AutoShape 40"/>
          <p:cNvSpPr>
            <a:spLocks noChangeArrowheads="1"/>
          </p:cNvSpPr>
          <p:nvPr/>
        </p:nvSpPr>
        <p:spPr bwMode="auto">
          <a:xfrm>
            <a:off x="4486300" y="1959154"/>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07" name="Picture 42" descr="docum077"/>
          <p:cNvPicPr>
            <a:picLocks noChangeAspect="1" noChangeArrowheads="1"/>
          </p:cNvPicPr>
          <p:nvPr/>
        </p:nvPicPr>
        <p:blipFill>
          <a:blip r:embed="rId4" cstate="print"/>
          <a:srcRect/>
          <a:stretch>
            <a:fillRect/>
          </a:stretch>
        </p:blipFill>
        <p:spPr bwMode="auto">
          <a:xfrm>
            <a:off x="4582741" y="1984158"/>
            <a:ext cx="90488" cy="190500"/>
          </a:xfrm>
          <a:prstGeom prst="rect">
            <a:avLst/>
          </a:prstGeom>
          <a:noFill/>
          <a:ln w="9525">
            <a:noFill/>
            <a:miter lim="800000"/>
            <a:headEnd/>
            <a:tailEnd/>
          </a:ln>
        </p:spPr>
      </p:pic>
      <p:sp>
        <p:nvSpPr>
          <p:cNvPr id="3104808" name="Text Box 43"/>
          <p:cNvSpPr txBox="1">
            <a:spLocks noChangeArrowheads="1"/>
          </p:cNvSpPr>
          <p:nvPr/>
        </p:nvSpPr>
        <p:spPr bwMode="auto">
          <a:xfrm>
            <a:off x="4380196" y="2052024"/>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3104812" name="AutoShape 20"/>
          <p:cNvSpPr>
            <a:spLocks noChangeArrowheads="1"/>
          </p:cNvSpPr>
          <p:nvPr/>
        </p:nvSpPr>
        <p:spPr bwMode="auto">
          <a:xfrm>
            <a:off x="1830017" y="1064419"/>
            <a:ext cx="564356" cy="478631"/>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13" name="Picture 27" descr="docum077"/>
          <p:cNvPicPr>
            <a:picLocks noChangeAspect="1" noChangeArrowheads="1"/>
          </p:cNvPicPr>
          <p:nvPr/>
        </p:nvPicPr>
        <p:blipFill>
          <a:blip r:embed="rId4" cstate="print"/>
          <a:srcRect/>
          <a:stretch>
            <a:fillRect/>
          </a:stretch>
        </p:blipFill>
        <p:spPr bwMode="auto">
          <a:xfrm>
            <a:off x="2140769" y="1096566"/>
            <a:ext cx="178594" cy="379809"/>
          </a:xfrm>
          <a:prstGeom prst="rect">
            <a:avLst/>
          </a:prstGeom>
          <a:noFill/>
          <a:ln w="9525">
            <a:noFill/>
            <a:miter lim="800000"/>
            <a:headEnd/>
            <a:tailEnd/>
          </a:ln>
        </p:spPr>
      </p:pic>
      <p:sp>
        <p:nvSpPr>
          <p:cNvPr id="3104814" name="Text Box 28"/>
          <p:cNvSpPr txBox="1">
            <a:spLocks noChangeArrowheads="1"/>
          </p:cNvSpPr>
          <p:nvPr/>
        </p:nvSpPr>
        <p:spPr bwMode="auto">
          <a:xfrm>
            <a:off x="1820335" y="1201341"/>
            <a:ext cx="434734" cy="230832"/>
          </a:xfrm>
          <a:prstGeom prst="rect">
            <a:avLst/>
          </a:prstGeom>
          <a:noFill/>
          <a:ln w="28575">
            <a:noFill/>
            <a:miter lim="800000"/>
            <a:headEnd/>
            <a:tailEnd/>
          </a:ln>
        </p:spPr>
        <p:txBody>
          <a:bodyPr wrap="none">
            <a:spAutoFit/>
          </a:bodyPr>
          <a:lstStyle/>
          <a:p>
            <a:pPr algn="r" defTabSz="685800" eaLnBrk="0" hangingPunct="0"/>
            <a:r>
              <a:rPr lang="en-US" sz="900"/>
              <a:t>LOG</a:t>
            </a:r>
          </a:p>
        </p:txBody>
      </p:sp>
      <p:sp>
        <p:nvSpPr>
          <p:cNvPr id="49" name="Rectangle 35"/>
          <p:cNvSpPr>
            <a:spLocks noChangeArrowheads="1"/>
          </p:cNvSpPr>
          <p:nvPr/>
        </p:nvSpPr>
        <p:spPr bwMode="auto">
          <a:xfrm>
            <a:off x="4454153" y="2328231"/>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0" name="Rectangle 38"/>
          <p:cNvSpPr>
            <a:spLocks noChangeArrowheads="1"/>
          </p:cNvSpPr>
          <p:nvPr/>
        </p:nvSpPr>
        <p:spPr bwMode="auto">
          <a:xfrm>
            <a:off x="4568453" y="2398868"/>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51" name="Rectangle 39"/>
          <p:cNvSpPr>
            <a:spLocks noChangeArrowheads="1"/>
          </p:cNvSpPr>
          <p:nvPr/>
        </p:nvSpPr>
        <p:spPr bwMode="auto">
          <a:xfrm>
            <a:off x="4780385" y="3001511"/>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2" name="AutoShape 40"/>
          <p:cNvSpPr>
            <a:spLocks noChangeArrowheads="1"/>
          </p:cNvSpPr>
          <p:nvPr/>
        </p:nvSpPr>
        <p:spPr bwMode="auto">
          <a:xfrm>
            <a:off x="4486300" y="2931263"/>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3" name="Picture 42" descr="docum077"/>
          <p:cNvPicPr>
            <a:picLocks noChangeAspect="1" noChangeArrowheads="1"/>
          </p:cNvPicPr>
          <p:nvPr/>
        </p:nvPicPr>
        <p:blipFill>
          <a:blip r:embed="rId4" cstate="print"/>
          <a:srcRect/>
          <a:stretch>
            <a:fillRect/>
          </a:stretch>
        </p:blipFill>
        <p:spPr bwMode="auto">
          <a:xfrm>
            <a:off x="4582741" y="2956267"/>
            <a:ext cx="90488" cy="190500"/>
          </a:xfrm>
          <a:prstGeom prst="rect">
            <a:avLst/>
          </a:prstGeom>
          <a:noFill/>
          <a:ln w="9525">
            <a:noFill/>
            <a:miter lim="800000"/>
            <a:headEnd/>
            <a:tailEnd/>
          </a:ln>
        </p:spPr>
      </p:pic>
      <p:sp>
        <p:nvSpPr>
          <p:cNvPr id="54" name="Text Box 43"/>
          <p:cNvSpPr txBox="1">
            <a:spLocks noChangeArrowheads="1"/>
          </p:cNvSpPr>
          <p:nvPr/>
        </p:nvSpPr>
        <p:spPr bwMode="auto">
          <a:xfrm>
            <a:off x="4380196" y="3024133"/>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55" name="Rectangle 35"/>
          <p:cNvSpPr>
            <a:spLocks noChangeArrowheads="1"/>
          </p:cNvSpPr>
          <p:nvPr/>
        </p:nvSpPr>
        <p:spPr bwMode="auto">
          <a:xfrm>
            <a:off x="4454153" y="3516363"/>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6" name="Rectangle 38"/>
          <p:cNvSpPr>
            <a:spLocks noChangeArrowheads="1"/>
          </p:cNvSpPr>
          <p:nvPr/>
        </p:nvSpPr>
        <p:spPr bwMode="auto">
          <a:xfrm>
            <a:off x="4568453" y="3587000"/>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57" name="Rectangle 39"/>
          <p:cNvSpPr>
            <a:spLocks noChangeArrowheads="1"/>
          </p:cNvSpPr>
          <p:nvPr/>
        </p:nvSpPr>
        <p:spPr bwMode="auto">
          <a:xfrm>
            <a:off x="4780385" y="4189643"/>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8" name="AutoShape 40"/>
          <p:cNvSpPr>
            <a:spLocks noChangeArrowheads="1"/>
          </p:cNvSpPr>
          <p:nvPr/>
        </p:nvSpPr>
        <p:spPr bwMode="auto">
          <a:xfrm>
            <a:off x="4486300" y="4119395"/>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9" name="Picture 42" descr="docum077"/>
          <p:cNvPicPr>
            <a:picLocks noChangeAspect="1" noChangeArrowheads="1"/>
          </p:cNvPicPr>
          <p:nvPr/>
        </p:nvPicPr>
        <p:blipFill>
          <a:blip r:embed="rId4" cstate="print"/>
          <a:srcRect/>
          <a:stretch>
            <a:fillRect/>
          </a:stretch>
        </p:blipFill>
        <p:spPr bwMode="auto">
          <a:xfrm>
            <a:off x="4582741" y="4144399"/>
            <a:ext cx="90488" cy="190500"/>
          </a:xfrm>
          <a:prstGeom prst="rect">
            <a:avLst/>
          </a:prstGeom>
          <a:noFill/>
          <a:ln w="9525">
            <a:noFill/>
            <a:miter lim="800000"/>
            <a:headEnd/>
            <a:tailEnd/>
          </a:ln>
        </p:spPr>
      </p:pic>
      <p:sp>
        <p:nvSpPr>
          <p:cNvPr id="60" name="Text Box 43"/>
          <p:cNvSpPr txBox="1">
            <a:spLocks noChangeArrowheads="1"/>
          </p:cNvSpPr>
          <p:nvPr/>
        </p:nvSpPr>
        <p:spPr bwMode="auto">
          <a:xfrm>
            <a:off x="4380196" y="4212265"/>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61" name="Rectangle 4">
            <a:extLst>
              <a:ext uri="{FF2B5EF4-FFF2-40B4-BE49-F238E27FC236}">
                <a16:creationId xmlns:a16="http://schemas.microsoft.com/office/drawing/2014/main" id="{D52C7267-DDF0-4957-97B6-D94C3F86965B}"/>
              </a:ext>
            </a:extLst>
          </p:cNvPr>
          <p:cNvSpPr>
            <a:spLocks noChangeArrowheads="1"/>
          </p:cNvSpPr>
          <p:nvPr/>
        </p:nvSpPr>
        <p:spPr bwMode="auto">
          <a:xfrm>
            <a:off x="6289590" y="105986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2" name="Rectangle 5">
            <a:extLst>
              <a:ext uri="{FF2B5EF4-FFF2-40B4-BE49-F238E27FC236}">
                <a16:creationId xmlns:a16="http://schemas.microsoft.com/office/drawing/2014/main" id="{0D9EAE03-CCF5-4253-9211-30F7D08CEE21}"/>
              </a:ext>
            </a:extLst>
          </p:cNvPr>
          <p:cNvSpPr>
            <a:spLocks noChangeArrowheads="1"/>
          </p:cNvSpPr>
          <p:nvPr/>
        </p:nvSpPr>
        <p:spPr bwMode="auto">
          <a:xfrm>
            <a:off x="6289590" y="1113589"/>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1</a:t>
            </a:r>
          </a:p>
        </p:txBody>
      </p:sp>
      <p:sp>
        <p:nvSpPr>
          <p:cNvPr id="63" name="Rectangle 4">
            <a:extLst>
              <a:ext uri="{FF2B5EF4-FFF2-40B4-BE49-F238E27FC236}">
                <a16:creationId xmlns:a16="http://schemas.microsoft.com/office/drawing/2014/main" id="{BA3BC9A6-09B1-4B21-BC89-3DD297B90752}"/>
              </a:ext>
            </a:extLst>
          </p:cNvPr>
          <p:cNvSpPr>
            <a:spLocks noChangeArrowheads="1"/>
          </p:cNvSpPr>
          <p:nvPr/>
        </p:nvSpPr>
        <p:spPr bwMode="auto">
          <a:xfrm>
            <a:off x="6289590" y="240854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4" name="Rectangle 5">
            <a:extLst>
              <a:ext uri="{FF2B5EF4-FFF2-40B4-BE49-F238E27FC236}">
                <a16:creationId xmlns:a16="http://schemas.microsoft.com/office/drawing/2014/main" id="{CE1585FB-06DA-429F-B827-0E1F8E1DC448}"/>
              </a:ext>
            </a:extLst>
          </p:cNvPr>
          <p:cNvSpPr>
            <a:spLocks noChangeArrowheads="1"/>
          </p:cNvSpPr>
          <p:nvPr/>
        </p:nvSpPr>
        <p:spPr bwMode="auto">
          <a:xfrm>
            <a:off x="6289590" y="2408540"/>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2</a:t>
            </a:r>
          </a:p>
        </p:txBody>
      </p:sp>
      <p:sp>
        <p:nvSpPr>
          <p:cNvPr id="66" name="Freeform 33">
            <a:extLst>
              <a:ext uri="{FF2B5EF4-FFF2-40B4-BE49-F238E27FC236}">
                <a16:creationId xmlns:a16="http://schemas.microsoft.com/office/drawing/2014/main" id="{B32D8DE0-9C7C-452C-8EA1-D18048FBDE53}"/>
              </a:ext>
            </a:extLst>
          </p:cNvPr>
          <p:cNvSpPr>
            <a:spLocks/>
          </p:cNvSpPr>
          <p:nvPr/>
        </p:nvSpPr>
        <p:spPr bwMode="auto">
          <a:xfrm flipV="1">
            <a:off x="5192341" y="1476375"/>
            <a:ext cx="1097249" cy="185737"/>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7" name="Freeform 33">
            <a:extLst>
              <a:ext uri="{FF2B5EF4-FFF2-40B4-BE49-F238E27FC236}">
                <a16:creationId xmlns:a16="http://schemas.microsoft.com/office/drawing/2014/main" id="{31EF739D-3A9E-412B-BCD0-E757140B2CFB}"/>
              </a:ext>
            </a:extLst>
          </p:cNvPr>
          <p:cNvSpPr>
            <a:spLocks/>
          </p:cNvSpPr>
          <p:nvPr/>
        </p:nvSpPr>
        <p:spPr bwMode="auto">
          <a:xfrm>
            <a:off x="5192341" y="2619278"/>
            <a:ext cx="1097249" cy="18573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8" name="Freeform 33">
            <a:extLst>
              <a:ext uri="{FF2B5EF4-FFF2-40B4-BE49-F238E27FC236}">
                <a16:creationId xmlns:a16="http://schemas.microsoft.com/office/drawing/2014/main" id="{63C06B0E-EB71-4C8B-94A3-B8012022388A}"/>
              </a:ext>
            </a:extLst>
          </p:cNvPr>
          <p:cNvSpPr>
            <a:spLocks/>
          </p:cNvSpPr>
          <p:nvPr/>
        </p:nvSpPr>
        <p:spPr bwMode="auto">
          <a:xfrm flipV="1">
            <a:off x="5192342" y="3008709"/>
            <a:ext cx="1096058" cy="78964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A47569-7914-4882-9129-C88B3391E4E9}"/>
              </a:ext>
            </a:extLst>
          </p:cNvPr>
          <p:cNvSpPr/>
          <p:nvPr/>
        </p:nvSpPr>
        <p:spPr>
          <a:xfrm>
            <a:off x="4716016"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2 (Machine 2)</a:t>
            </a:r>
            <a:endParaRPr lang="en-NL" dirty="0"/>
          </a:p>
        </p:txBody>
      </p:sp>
      <p:sp>
        <p:nvSpPr>
          <p:cNvPr id="6" name="Rectangle 5">
            <a:extLst>
              <a:ext uri="{FF2B5EF4-FFF2-40B4-BE49-F238E27FC236}">
                <a16:creationId xmlns:a16="http://schemas.microsoft.com/office/drawing/2014/main" id="{0A550AD8-310B-49C5-AEBE-F099006196A8}"/>
              </a:ext>
            </a:extLst>
          </p:cNvPr>
          <p:cNvSpPr/>
          <p:nvPr/>
        </p:nvSpPr>
        <p:spPr>
          <a:xfrm>
            <a:off x="107504"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1 (Machine 1)</a:t>
            </a:r>
            <a:endParaRPr lang="en-NL" dirty="0"/>
          </a:p>
        </p:txBody>
      </p:sp>
      <p:sp>
        <p:nvSpPr>
          <p:cNvPr id="26" name="Rectangle 4">
            <a:extLst>
              <a:ext uri="{FF2B5EF4-FFF2-40B4-BE49-F238E27FC236}">
                <a16:creationId xmlns:a16="http://schemas.microsoft.com/office/drawing/2014/main" id="{B81CCD88-9B60-477F-8E4D-35B8ADF5D766}"/>
              </a:ext>
            </a:extLst>
          </p:cNvPr>
          <p:cNvSpPr>
            <a:spLocks noChangeArrowheads="1"/>
          </p:cNvSpPr>
          <p:nvPr/>
        </p:nvSpPr>
        <p:spPr bwMode="auto">
          <a:xfrm>
            <a:off x="177958" y="1128572"/>
            <a:ext cx="8714521" cy="1080953"/>
          </a:xfrm>
          <a:prstGeom prst="rect">
            <a:avLst/>
          </a:prstGeom>
          <a:solidFill>
            <a:schemeClr val="accent2">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(On Shared Storage)</a:t>
            </a:r>
          </a:p>
        </p:txBody>
      </p:sp>
      <p:sp>
        <p:nvSpPr>
          <p:cNvPr id="16" name="Rectangle 4">
            <a:extLst>
              <a:ext uri="{FF2B5EF4-FFF2-40B4-BE49-F238E27FC236}">
                <a16:creationId xmlns:a16="http://schemas.microsoft.com/office/drawing/2014/main" id="{B460A77D-3893-4F67-9908-698FDFF22BC2}"/>
              </a:ext>
            </a:extLst>
          </p:cNvPr>
          <p:cNvSpPr>
            <a:spLocks noChangeArrowheads="1"/>
          </p:cNvSpPr>
          <p:nvPr/>
        </p:nvSpPr>
        <p:spPr bwMode="auto">
          <a:xfrm>
            <a:off x="4788024"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a:t>
            </a:r>
          </a:p>
          <a:p>
            <a:pPr defTabSz="685800">
              <a:spcBef>
                <a:spcPct val="20000"/>
              </a:spcBef>
              <a:buClr>
                <a:srgbClr val="FF0000"/>
              </a:buClr>
            </a:pPr>
            <a:r>
              <a:rPr lang="nl-NL" sz="1050" dirty="0" err="1">
                <a:solidFill>
                  <a:schemeClr val="bg1"/>
                </a:solidFill>
              </a:rPr>
              <a:t>Local</a:t>
            </a:r>
            <a:r>
              <a:rPr lang="nl-NL" sz="1050" dirty="0">
                <a:solidFill>
                  <a:schemeClr val="bg1"/>
                </a:solidFill>
              </a:rPr>
              <a:t> Storage)</a:t>
            </a:r>
          </a:p>
        </p:txBody>
      </p:sp>
      <p:sp>
        <p:nvSpPr>
          <p:cNvPr id="15" name="Rectangle 4">
            <a:extLst>
              <a:ext uri="{FF2B5EF4-FFF2-40B4-BE49-F238E27FC236}">
                <a16:creationId xmlns:a16="http://schemas.microsoft.com/office/drawing/2014/main" id="{A722E237-CD43-49C4-AEB7-A2FC28A8A589}"/>
              </a:ext>
            </a:extLst>
          </p:cNvPr>
          <p:cNvSpPr>
            <a:spLocks noChangeArrowheads="1"/>
          </p:cNvSpPr>
          <p:nvPr/>
        </p:nvSpPr>
        <p:spPr bwMode="auto">
          <a:xfrm>
            <a:off x="179513"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 </a:t>
            </a:r>
            <a:br>
              <a:rPr lang="nl-NL" sz="1050" dirty="0">
                <a:solidFill>
                  <a:schemeClr val="bg1"/>
                </a:solidFill>
              </a:rPr>
            </a:br>
            <a:r>
              <a:rPr lang="nl-NL" sz="1050" dirty="0" err="1">
                <a:solidFill>
                  <a:schemeClr val="bg1"/>
                </a:solidFill>
              </a:rPr>
              <a:t>Local</a:t>
            </a:r>
            <a:r>
              <a:rPr lang="nl-NL" sz="1050" dirty="0">
                <a:solidFill>
                  <a:schemeClr val="bg1"/>
                </a:solidFill>
              </a:rPr>
              <a:t> Storage)</a:t>
            </a:r>
          </a:p>
        </p:txBody>
      </p:sp>
      <p:sp>
        <p:nvSpPr>
          <p:cNvPr id="2" name="Title 1">
            <a:extLst>
              <a:ext uri="{FF2B5EF4-FFF2-40B4-BE49-F238E27FC236}">
                <a16:creationId xmlns:a16="http://schemas.microsoft.com/office/drawing/2014/main" id="{557910C6-FEF1-4CEC-B98D-26EFB3B6DF03}"/>
              </a:ext>
            </a:extLst>
          </p:cNvPr>
          <p:cNvSpPr>
            <a:spLocks noGrp="1"/>
          </p:cNvSpPr>
          <p:nvPr>
            <p:ph type="title"/>
          </p:nvPr>
        </p:nvSpPr>
        <p:spPr/>
        <p:txBody>
          <a:bodyPr/>
          <a:lstStyle/>
          <a:p>
            <a:r>
              <a:rPr lang="en-GB" dirty="0" err="1"/>
              <a:t>Weblogic</a:t>
            </a:r>
            <a:r>
              <a:rPr lang="en-GB" dirty="0"/>
              <a:t> HA Setup</a:t>
            </a:r>
            <a:endParaRPr lang="en-NL" dirty="0"/>
          </a:p>
        </p:txBody>
      </p:sp>
      <p:sp>
        <p:nvSpPr>
          <p:cNvPr id="4" name="Slide Number Placeholder 3">
            <a:extLst>
              <a:ext uri="{FF2B5EF4-FFF2-40B4-BE49-F238E27FC236}">
                <a16:creationId xmlns:a16="http://schemas.microsoft.com/office/drawing/2014/main" id="{EF073BD2-D4F9-46FF-8485-7455CB592558}"/>
              </a:ext>
            </a:extLst>
          </p:cNvPr>
          <p:cNvSpPr>
            <a:spLocks noGrp="1"/>
          </p:cNvSpPr>
          <p:nvPr>
            <p:ph type="sldNum" sz="quarter" idx="10"/>
          </p:nvPr>
        </p:nvSpPr>
        <p:spPr/>
        <p:txBody>
          <a:bodyPr/>
          <a:lstStyle/>
          <a:p>
            <a:pPr>
              <a:defRPr/>
            </a:pPr>
            <a:fld id="{BD0972CF-DF36-4388-AF46-F405E3E508A9}" type="slidenum">
              <a:rPr lang="nl-NL" altLang="nl-NL" smtClean="0"/>
              <a:pPr>
                <a:defRPr/>
              </a:pPr>
              <a:t>9</a:t>
            </a:fld>
            <a:endParaRPr lang="nl-NL" altLang="nl-NL" dirty="0"/>
          </a:p>
        </p:txBody>
      </p:sp>
      <p:sp>
        <p:nvSpPr>
          <p:cNvPr id="5" name="Footer Placeholder 4">
            <a:extLst>
              <a:ext uri="{FF2B5EF4-FFF2-40B4-BE49-F238E27FC236}">
                <a16:creationId xmlns:a16="http://schemas.microsoft.com/office/drawing/2014/main" id="{213C38A9-32AD-456F-B880-D802238EE25D}"/>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10" name="Rectangle 4">
            <a:extLst>
              <a:ext uri="{FF2B5EF4-FFF2-40B4-BE49-F238E27FC236}">
                <a16:creationId xmlns:a16="http://schemas.microsoft.com/office/drawing/2014/main" id="{9665226F-E269-40AC-90B8-42C54256BF5E}"/>
              </a:ext>
            </a:extLst>
          </p:cNvPr>
          <p:cNvSpPr>
            <a:spLocks noChangeArrowheads="1"/>
          </p:cNvSpPr>
          <p:nvPr/>
        </p:nvSpPr>
        <p:spPr bwMode="auto">
          <a:xfrm>
            <a:off x="251520" y="2844657"/>
            <a:ext cx="8529707" cy="735205"/>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a:solidFill>
                  <a:schemeClr val="bg1"/>
                </a:solidFill>
              </a:rPr>
              <a:t>Cluster</a:t>
            </a:r>
          </a:p>
        </p:txBody>
      </p:sp>
      <p:sp>
        <p:nvSpPr>
          <p:cNvPr id="11" name="Rectangle 25">
            <a:extLst>
              <a:ext uri="{FF2B5EF4-FFF2-40B4-BE49-F238E27FC236}">
                <a16:creationId xmlns:a16="http://schemas.microsoft.com/office/drawing/2014/main" id="{A9617854-D4C6-4CD9-B05F-434CD2EE6E7E}"/>
              </a:ext>
            </a:extLst>
          </p:cNvPr>
          <p:cNvSpPr>
            <a:spLocks noChangeArrowheads="1"/>
          </p:cNvSpPr>
          <p:nvPr/>
        </p:nvSpPr>
        <p:spPr bwMode="auto">
          <a:xfrm>
            <a:off x="1744179" y="1388467"/>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12" name="Rectangle 38">
            <a:extLst>
              <a:ext uri="{FF2B5EF4-FFF2-40B4-BE49-F238E27FC236}">
                <a16:creationId xmlns:a16="http://schemas.microsoft.com/office/drawing/2014/main" id="{8596C8C8-3DF6-4D8D-8709-A57BF5190AF3}"/>
              </a:ext>
            </a:extLst>
          </p:cNvPr>
          <p:cNvSpPr>
            <a:spLocks noChangeArrowheads="1"/>
          </p:cNvSpPr>
          <p:nvPr/>
        </p:nvSpPr>
        <p:spPr bwMode="auto">
          <a:xfrm>
            <a:off x="1919796"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13" name="Rectangle 38">
            <a:extLst>
              <a:ext uri="{FF2B5EF4-FFF2-40B4-BE49-F238E27FC236}">
                <a16:creationId xmlns:a16="http://schemas.microsoft.com/office/drawing/2014/main" id="{DB0C0763-669F-439E-8120-381D44A9C81C}"/>
              </a:ext>
            </a:extLst>
          </p:cNvPr>
          <p:cNvSpPr>
            <a:spLocks noChangeArrowheads="1"/>
          </p:cNvSpPr>
          <p:nvPr/>
        </p:nvSpPr>
        <p:spPr bwMode="auto">
          <a:xfrm>
            <a:off x="6528308"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14" name="Rectangle 38">
            <a:extLst>
              <a:ext uri="{FF2B5EF4-FFF2-40B4-BE49-F238E27FC236}">
                <a16:creationId xmlns:a16="http://schemas.microsoft.com/office/drawing/2014/main" id="{0D7CDFF7-3053-4F86-9F52-E7000ACA76DA}"/>
              </a:ext>
            </a:extLst>
          </p:cNvPr>
          <p:cNvSpPr>
            <a:spLocks noChangeArrowheads="1"/>
          </p:cNvSpPr>
          <p:nvPr/>
        </p:nvSpPr>
        <p:spPr bwMode="auto">
          <a:xfrm>
            <a:off x="6528308" y="3795886"/>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7" name="Rectangle 38">
            <a:extLst>
              <a:ext uri="{FF2B5EF4-FFF2-40B4-BE49-F238E27FC236}">
                <a16:creationId xmlns:a16="http://schemas.microsoft.com/office/drawing/2014/main" id="{E12ADCA6-3EA7-4C72-BF73-66ADDE17FCFA}"/>
              </a:ext>
            </a:extLst>
          </p:cNvPr>
          <p:cNvSpPr>
            <a:spLocks noChangeArrowheads="1"/>
          </p:cNvSpPr>
          <p:nvPr/>
        </p:nvSpPr>
        <p:spPr bwMode="auto">
          <a:xfrm>
            <a:off x="1919796" y="3793992"/>
            <a:ext cx="623888" cy="442913"/>
          </a:xfrm>
          <a:prstGeom prst="rect">
            <a:avLst/>
          </a:prstGeom>
          <a:solidFill>
            <a:schemeClr val="accent2">
              <a:alpha val="20000"/>
            </a:schemeClr>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9" name="Rectangle 25">
            <a:extLst>
              <a:ext uri="{FF2B5EF4-FFF2-40B4-BE49-F238E27FC236}">
                <a16:creationId xmlns:a16="http://schemas.microsoft.com/office/drawing/2014/main" id="{1C1F4A69-E46E-4FDB-8B9F-81A25D10906B}"/>
              </a:ext>
            </a:extLst>
          </p:cNvPr>
          <p:cNvSpPr>
            <a:spLocks noChangeArrowheads="1"/>
          </p:cNvSpPr>
          <p:nvPr/>
        </p:nvSpPr>
        <p:spPr bwMode="auto">
          <a:xfrm>
            <a:off x="6352691" y="1388466"/>
            <a:ext cx="975122" cy="607219"/>
          </a:xfrm>
          <a:prstGeom prst="rect">
            <a:avLst/>
          </a:prstGeom>
          <a:solidFill>
            <a:schemeClr val="accent2">
              <a:alpha val="2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23" name="Freeform: Shape 22">
            <a:extLst>
              <a:ext uri="{FF2B5EF4-FFF2-40B4-BE49-F238E27FC236}">
                <a16:creationId xmlns:a16="http://schemas.microsoft.com/office/drawing/2014/main" id="{76A1E1C6-2BE3-4182-8486-C1A966278235}"/>
              </a:ext>
            </a:extLst>
          </p:cNvPr>
          <p:cNvSpPr/>
          <p:nvPr/>
        </p:nvSpPr>
        <p:spPr>
          <a:xfrm>
            <a:off x="2771800" y="1388466"/>
            <a:ext cx="3521560"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4" name="Freeform: Shape 23">
            <a:extLst>
              <a:ext uri="{FF2B5EF4-FFF2-40B4-BE49-F238E27FC236}">
                <a16:creationId xmlns:a16="http://schemas.microsoft.com/office/drawing/2014/main" id="{243A623F-6509-4CAB-AB02-1B84D617BB0F}"/>
              </a:ext>
            </a:extLst>
          </p:cNvPr>
          <p:cNvSpPr/>
          <p:nvPr/>
        </p:nvSpPr>
        <p:spPr>
          <a:xfrm>
            <a:off x="2615692" y="3741188"/>
            <a:ext cx="3809592"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7" name="Rectangle 25">
            <a:extLst>
              <a:ext uri="{FF2B5EF4-FFF2-40B4-BE49-F238E27FC236}">
                <a16:creationId xmlns:a16="http://schemas.microsoft.com/office/drawing/2014/main" id="{B9D5D41D-F531-4E9C-8846-98C106172EBD}"/>
              </a:ext>
            </a:extLst>
          </p:cNvPr>
          <p:cNvSpPr>
            <a:spLocks noChangeArrowheads="1"/>
          </p:cNvSpPr>
          <p:nvPr/>
        </p:nvSpPr>
        <p:spPr bwMode="auto">
          <a:xfrm>
            <a:off x="251521" y="1662206"/>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8" name="Rectangle 25">
            <a:extLst>
              <a:ext uri="{FF2B5EF4-FFF2-40B4-BE49-F238E27FC236}">
                <a16:creationId xmlns:a16="http://schemas.microsoft.com/office/drawing/2014/main" id="{3ABCBEF5-A8F8-4764-8BAB-0B11BDE11961}"/>
              </a:ext>
            </a:extLst>
          </p:cNvPr>
          <p:cNvSpPr>
            <a:spLocks noChangeArrowheads="1"/>
          </p:cNvSpPr>
          <p:nvPr/>
        </p:nvSpPr>
        <p:spPr bwMode="auto">
          <a:xfrm>
            <a:off x="251520" y="3766992"/>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9" name="Rectangle 25">
            <a:extLst>
              <a:ext uri="{FF2B5EF4-FFF2-40B4-BE49-F238E27FC236}">
                <a16:creationId xmlns:a16="http://schemas.microsoft.com/office/drawing/2014/main" id="{90592093-DF70-4182-9148-A428F280E05F}"/>
              </a:ext>
            </a:extLst>
          </p:cNvPr>
          <p:cNvSpPr>
            <a:spLocks noChangeArrowheads="1"/>
          </p:cNvSpPr>
          <p:nvPr/>
        </p:nvSpPr>
        <p:spPr bwMode="auto">
          <a:xfrm>
            <a:off x="7740352" y="3796693"/>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30" name="Rectangle 25">
            <a:extLst>
              <a:ext uri="{FF2B5EF4-FFF2-40B4-BE49-F238E27FC236}">
                <a16:creationId xmlns:a16="http://schemas.microsoft.com/office/drawing/2014/main" id="{5042315E-834A-40D4-8552-765F35662B71}"/>
              </a:ext>
            </a:extLst>
          </p:cNvPr>
          <p:cNvSpPr>
            <a:spLocks noChangeArrowheads="1"/>
          </p:cNvSpPr>
          <p:nvPr/>
        </p:nvSpPr>
        <p:spPr bwMode="auto">
          <a:xfrm>
            <a:off x="7740352" y="1651599"/>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Tree>
    <p:extLst>
      <p:ext uri="{BB962C8B-B14F-4D97-AF65-F5344CB8AC3E}">
        <p14:creationId xmlns:p14="http://schemas.microsoft.com/office/powerpoint/2010/main" val="459415631"/>
      </p:ext>
    </p:extLst>
  </p:cSld>
  <p:clrMapOvr>
    <a:masterClrMapping/>
  </p:clrMapOvr>
  <p:transition>
    <p:fade/>
  </p:transition>
</p:sld>
</file>

<file path=ppt/theme/theme1.xml><?xml version="1.0" encoding="utf-8"?>
<a:theme xmlns:a="http://schemas.openxmlformats.org/drawingml/2006/main" name="Darwi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ADF 11 Deployment</Template>
  <TotalTime>29546</TotalTime>
  <Words>4289</Words>
  <Application>Microsoft Office PowerPoint</Application>
  <PresentationFormat>On-screen Show (16:9)</PresentationFormat>
  <Paragraphs>1152</Paragraphs>
  <Slides>71</Slides>
  <Notes>21</Notes>
  <HiddenSlides>7</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71</vt:i4>
      </vt:variant>
    </vt:vector>
  </HeadingPairs>
  <TitlesOfParts>
    <vt:vector size="89" baseType="lpstr">
      <vt:lpstr>Arial</vt:lpstr>
      <vt:lpstr>Calibri</vt:lpstr>
      <vt:lpstr>Courier New</vt:lpstr>
      <vt:lpstr>Futura Bk</vt:lpstr>
      <vt:lpstr>Futura Lt</vt:lpstr>
      <vt:lpstr>Futura Md</vt:lpstr>
      <vt:lpstr>Georgia</vt:lpstr>
      <vt:lpstr>OfficinaSanITCBol</vt:lpstr>
      <vt:lpstr>OfficinaSansISOCTT</vt:lpstr>
      <vt:lpstr>OfficinaSerITCBol</vt:lpstr>
      <vt:lpstr>OfficinaSerITCBolIta</vt:lpstr>
      <vt:lpstr>Oracle Sans</vt:lpstr>
      <vt:lpstr>Oracle Sans Bold</vt:lpstr>
      <vt:lpstr>Oracle Sans Bold</vt:lpstr>
      <vt:lpstr>Oracle Sans Light</vt:lpstr>
      <vt:lpstr>Times New Roman</vt:lpstr>
      <vt:lpstr>Verdana</vt:lpstr>
      <vt:lpstr>Darwin 16:9</vt:lpstr>
      <vt:lpstr>The Kubernetes WebLogic Revival</vt:lpstr>
      <vt:lpstr>Who I am</vt:lpstr>
      <vt:lpstr>Who Frank Brink is</vt:lpstr>
      <vt:lpstr>Agenda</vt:lpstr>
      <vt:lpstr>What is Weblogic 12c?</vt:lpstr>
      <vt:lpstr>JEE/Jakarta EE</vt:lpstr>
      <vt:lpstr>Weblogic</vt:lpstr>
      <vt:lpstr>Domain Diagram</vt:lpstr>
      <vt:lpstr>Weblogic HA Setup</vt:lpstr>
      <vt:lpstr>Weblogic Clustering</vt:lpstr>
      <vt:lpstr>Weblogic: what’s next?</vt:lpstr>
      <vt:lpstr>WebLogic, Coherence and Cloud Native Trends</vt:lpstr>
      <vt:lpstr>Oracle Enterprise Java Strategy</vt:lpstr>
      <vt:lpstr>WebLogic on Kubernetes - Building Blocks</vt:lpstr>
      <vt:lpstr>WebLogic Domain in Kubernetes- Domain Custom Resource</vt:lpstr>
      <vt:lpstr>Why build the WebLogic Kubernetes Operator?</vt:lpstr>
      <vt:lpstr>WebLogic Kubernetes Operator</vt:lpstr>
      <vt:lpstr>Deploy Weblogic in Kubernetes</vt:lpstr>
      <vt:lpstr>WebLogic Domain in Kubernetes Operator</vt:lpstr>
      <vt:lpstr>Create Secrets</vt:lpstr>
      <vt:lpstr>Install Weblogic Operator using Helm</vt:lpstr>
      <vt:lpstr>Install/Config Treafik LoadBalancer</vt:lpstr>
      <vt:lpstr>Possibly create persistent volume</vt:lpstr>
      <vt:lpstr>Create a Domain.yaml</vt:lpstr>
      <vt:lpstr>Apply Domain.yaml to CustomResource</vt:lpstr>
      <vt:lpstr>Operator creating pods</vt:lpstr>
      <vt:lpstr>Topology models</vt:lpstr>
      <vt:lpstr>2 Topology Models</vt:lpstr>
      <vt:lpstr>Which model should I use?</vt:lpstr>
      <vt:lpstr>Configuration overrides</vt:lpstr>
      <vt:lpstr>Configuration Overrides</vt:lpstr>
      <vt:lpstr>Domain Introspection and Config Override Generation</vt:lpstr>
      <vt:lpstr>User Configuration Overrides</vt:lpstr>
      <vt:lpstr>Configuration Overrides</vt:lpstr>
      <vt:lpstr>Assign Pods to Nodes</vt:lpstr>
      <vt:lpstr>Assigning WebLogic Pods to Nodes</vt:lpstr>
      <vt:lpstr>Assigning WebLogic Pods to Nodes</vt:lpstr>
      <vt:lpstr>Inter-Pod Affinity and Anti-Affinity</vt:lpstr>
      <vt:lpstr>PowerPoint Presentation</vt:lpstr>
      <vt:lpstr>PowerPoint Presentation</vt:lpstr>
      <vt:lpstr>PowerPoint Presentation</vt:lpstr>
      <vt:lpstr>PowerPoint Presentation</vt:lpstr>
      <vt:lpstr>HA and DR in Kubernetes</vt:lpstr>
      <vt:lpstr>WebLogic High Availability</vt:lpstr>
      <vt:lpstr>WebLogic Disaster Recovery</vt:lpstr>
      <vt:lpstr>Tooling</vt:lpstr>
      <vt:lpstr>WebLogic Monitoring Exporter </vt:lpstr>
      <vt:lpstr>Out of the Box Grafana Dashboards</vt:lpstr>
      <vt:lpstr>WebLogic Deploy Tooling</vt:lpstr>
      <vt:lpstr>WebLogic Logging Exporter </vt:lpstr>
      <vt:lpstr>Kibana Dashboards</vt:lpstr>
      <vt:lpstr>Patching WL Image with WebLogic Image Tool</vt:lpstr>
      <vt:lpstr>Demo Weblogic within OKE cluster</vt:lpstr>
      <vt:lpstr>OKE Cluster and its VCN context</vt:lpstr>
      <vt:lpstr>OKE Cluster within OCI Console</vt:lpstr>
      <vt:lpstr>Weblogic running within an OKE Cluster</vt:lpstr>
      <vt:lpstr>Managed servers within weblogic domain running on a OKE cluster</vt:lpstr>
      <vt:lpstr>How to access a managed database outside an OKE cluster?</vt:lpstr>
      <vt:lpstr>Running managed database in OCI console within same subnet as OKE cluster</vt:lpstr>
      <vt:lpstr>Runtime access to a managed database via a k8s service</vt:lpstr>
      <vt:lpstr>k8s service medrecdbhostname details with kubectl</vt:lpstr>
      <vt:lpstr>Generated Security Lists per (regional subnet) applicable for all nodes within SN</vt:lpstr>
      <vt:lpstr>Creation of a managed database on a private subnet (and a BH for maintenance)</vt:lpstr>
      <vt:lpstr>Managed Database Creation</vt:lpstr>
      <vt:lpstr>Design time connection to managed database in private subnet</vt:lpstr>
      <vt:lpstr>Design Time Connection (tunneling)</vt:lpstr>
      <vt:lpstr>Network Security rules via additional security groups (next to security lists)</vt:lpstr>
      <vt:lpstr>Wrapping up…</vt:lpstr>
      <vt:lpstr>Links</vt:lpstr>
      <vt:lpstr>Thank you for your attendance, patience and attention</vt:lpstr>
      <vt:lpstr>Q &amp; A</vt:lpstr>
    </vt:vector>
  </TitlesOfParts>
  <Manager>Mike Kruijsdijk</Manager>
  <Company>Darwin IT-Professionals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Darwin-IT</dc:creator>
  <cp:lastModifiedBy>frank.brink</cp:lastModifiedBy>
  <cp:revision>3418</cp:revision>
  <cp:lastPrinted>2002-03-28T23:57:22Z</cp:lastPrinted>
  <dcterms:created xsi:type="dcterms:W3CDTF">2001-07-03T17:11:09Z</dcterms:created>
  <dcterms:modified xsi:type="dcterms:W3CDTF">2019-10-31T15:37:08Z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ild_Date">
    <vt:filetime>2001-07-03T07:00:00Z</vt:filetime>
  </property>
  <property fmtid="{D5CDD505-2E9C-101B-9397-08002B2CF9AE}" pid="3" name="Build_Time">
    <vt:lpwstr>10:11:09 AM</vt:lpwstr>
  </property>
  <property fmtid="{D5CDD505-2E9C-101B-9397-08002B2CF9AE}" pid="4" name="Build_version">
    <vt:lpwstr> 111</vt:lpwstr>
  </property>
  <property fmtid="{D5CDD505-2E9C-101B-9397-08002B2CF9AE}" pid="5" name="Version">
    <vt:lpwstr>1.00</vt:lpwstr>
  </property>
  <property fmtid="{D5CDD505-2E9C-101B-9397-08002B2CF9AE}" pid="6" name="home_page">
    <vt:lpwstr>http://ap337sun.us.oracle.com/powerpoint</vt:lpwstr>
  </property>
</Properties>
</file>