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769" r:id="rId2"/>
    <p:sldId id="727" r:id="rId3"/>
    <p:sldId id="731" r:id="rId4"/>
    <p:sldId id="732" r:id="rId5"/>
    <p:sldId id="733" r:id="rId6"/>
    <p:sldId id="763" r:id="rId7"/>
    <p:sldId id="770" r:id="rId8"/>
    <p:sldId id="771" r:id="rId9"/>
    <p:sldId id="772" r:id="rId10"/>
    <p:sldId id="773" r:id="rId11"/>
    <p:sldId id="745" r:id="rId12"/>
    <p:sldId id="743" r:id="rId13"/>
    <p:sldId id="744" r:id="rId14"/>
    <p:sldId id="746" r:id="rId15"/>
    <p:sldId id="708" r:id="rId16"/>
    <p:sldId id="679" r:id="rId17"/>
    <p:sldId id="680" r:id="rId18"/>
    <p:sldId id="681" r:id="rId19"/>
    <p:sldId id="682" r:id="rId20"/>
    <p:sldId id="683" r:id="rId21"/>
    <p:sldId id="684" r:id="rId22"/>
    <p:sldId id="685" r:id="rId23"/>
    <p:sldId id="686" r:id="rId24"/>
    <p:sldId id="687" r:id="rId25"/>
    <p:sldId id="678" r:id="rId26"/>
    <p:sldId id="634" r:id="rId27"/>
    <p:sldId id="742" r:id="rId28"/>
    <p:sldId id="706" r:id="rId29"/>
    <p:sldId id="724" r:id="rId30"/>
    <p:sldId id="736" r:id="rId31"/>
    <p:sldId id="737" r:id="rId32"/>
    <p:sldId id="544" r:id="rId33"/>
  </p:sldIdLst>
  <p:sldSz cx="12188825" cy="6858000"/>
  <p:notesSz cx="6858000" cy="9144000"/>
  <p:custDataLst>
    <p:tags r:id="rId3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744">
          <p15:clr>
            <a:srgbClr val="A4A3A4"/>
          </p15:clr>
        </p15:guide>
        <p15:guide id="3" orient="horz" pos="960">
          <p15:clr>
            <a:srgbClr val="A4A3A4"/>
          </p15:clr>
        </p15:guide>
        <p15:guide id="4" orient="horz" pos="1248">
          <p15:clr>
            <a:srgbClr val="A4A3A4"/>
          </p15:clr>
        </p15:guide>
        <p15:guide id="5" pos="3839">
          <p15:clr>
            <a:srgbClr val="A4A3A4"/>
          </p15:clr>
        </p15:guide>
        <p15:guide id="6" pos="7343">
          <p15:clr>
            <a:srgbClr val="A4A3A4"/>
          </p15:clr>
        </p15:guide>
        <p15:guide id="7" pos="335">
          <p15:clr>
            <a:srgbClr val="A4A3A4"/>
          </p15:clr>
        </p15:guide>
        <p15:guide id="8" pos="453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3" hiddenSlides="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1BDCA"/>
    <a:srgbClr val="868686"/>
    <a:srgbClr val="9FD0DE"/>
    <a:srgbClr val="7FA7B2"/>
    <a:srgbClr val="6A8B94"/>
    <a:srgbClr val="279FC3"/>
    <a:srgbClr val="0098C5"/>
    <a:srgbClr val="004053"/>
    <a:srgbClr val="D8E1E6"/>
    <a:srgbClr val="465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88" autoAdjust="0"/>
    <p:restoredTop sz="90987" autoAdjust="0"/>
  </p:normalViewPr>
  <p:slideViewPr>
    <p:cSldViewPr snapToGrid="0">
      <p:cViewPr>
        <p:scale>
          <a:sx n="110" d="100"/>
          <a:sy n="110" d="100"/>
        </p:scale>
        <p:origin x="552" y="144"/>
      </p:cViewPr>
      <p:guideLst>
        <p:guide orient="horz" pos="2160"/>
        <p:guide orient="horz" pos="3744"/>
        <p:guide orient="horz" pos="960"/>
        <p:guide orient="horz" pos="1248"/>
        <p:guide pos="3839"/>
        <p:guide pos="7343"/>
        <p:guide pos="335"/>
        <p:guide pos="4534"/>
      </p:guideLst>
    </p:cSldViewPr>
  </p:slideViewPr>
  <p:outlineViewPr>
    <p:cViewPr>
      <p:scale>
        <a:sx n="33" d="100"/>
        <a:sy n="33" d="100"/>
      </p:scale>
      <p:origin x="0" y="0"/>
    </p:cViewPr>
  </p:outlineViewPr>
  <p:notesTextViewPr>
    <p:cViewPr>
      <p:scale>
        <a:sx n="75" d="100"/>
        <a:sy n="75" d="100"/>
      </p:scale>
      <p:origin x="0" y="0"/>
    </p:cViewPr>
  </p:notesTextViewPr>
  <p:sorterViewPr>
    <p:cViewPr>
      <p:scale>
        <a:sx n="75" d="100"/>
        <a:sy n="75" d="100"/>
      </p:scale>
      <p:origin x="0" y="0"/>
    </p:cViewPr>
  </p:sorterViewPr>
  <p:notesViewPr>
    <p:cSldViewPr snapToGrid="0">
      <p:cViewPr varScale="1">
        <p:scale>
          <a:sx n="103" d="100"/>
          <a:sy n="103" d="100"/>
        </p:scale>
        <p:origin x="-4320"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handoutMaster" Target="handoutMasters/handoutMaster1.xml"/><Relationship Id="rId36" Type="http://schemas.openxmlformats.org/officeDocument/2006/relationships/tags" Target="tags/tag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E821AA6-70BE-4FDE-A8DC-DB381A688FD8}" type="datetimeFigureOut">
              <a:rPr lang="en-US"/>
              <a:t>3/26/19</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97E47EA-D299-42CE-88BF-4E1035596DA5}" type="slidenum">
              <a:rPr/>
              <a:t>‹#›</a:t>
            </a:fld>
            <a:endParaRPr dirty="0"/>
          </a:p>
        </p:txBody>
      </p:sp>
    </p:spTree>
    <p:extLst>
      <p:ext uri="{BB962C8B-B14F-4D97-AF65-F5344CB8AC3E}">
        <p14:creationId xmlns:p14="http://schemas.microsoft.com/office/powerpoint/2010/main" val="19668118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2588" y="381000"/>
            <a:ext cx="4572000" cy="257309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91440" rtlCol="0">
            <a:normAutofit/>
          </a:body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381000" y="8610600"/>
            <a:ext cx="4648200" cy="227013"/>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5715000" y="8610600"/>
            <a:ext cx="762000" cy="227013"/>
          </a:xfrm>
          <a:prstGeom prst="rect">
            <a:avLst/>
          </a:prstGeom>
        </p:spPr>
        <p:txBody>
          <a:bodyPr vert="horz" lIns="91440" tIns="45720" rIns="91440" bIns="45720" rtlCol="0" anchor="b"/>
          <a:lstStyle>
            <a:lvl1pPr algn="r">
              <a:defRPr sz="1200"/>
            </a:lvl1pPr>
          </a:lstStyle>
          <a:p>
            <a:fld id="{8C72D9AE-7182-4680-8F79-479C4181FF08}" type="slidenum">
              <a:rPr/>
              <a:t>‹#›</a:t>
            </a:fld>
            <a:endParaRPr dirty="0"/>
          </a:p>
        </p:txBody>
      </p:sp>
    </p:spTree>
    <p:extLst>
      <p:ext uri="{BB962C8B-B14F-4D97-AF65-F5344CB8AC3E}">
        <p14:creationId xmlns:p14="http://schemas.microsoft.com/office/powerpoint/2010/main" val="97311490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spcBef>
        <a:spcPts val="600"/>
      </a:spcBef>
      <a:defRPr sz="1100" kern="1200">
        <a:solidFill>
          <a:srgbClr val="000000"/>
        </a:solidFill>
        <a:latin typeface="+mn-lt"/>
        <a:ea typeface="+mn-ea"/>
        <a:cs typeface="+mn-cs"/>
      </a:defRPr>
    </a:lvl1pPr>
    <a:lvl2pPr marL="228600" indent="-114300" algn="l" defTabSz="914400" rtl="0" eaLnBrk="1" latinLnBrk="0" hangingPunct="1">
      <a:spcBef>
        <a:spcPts val="600"/>
      </a:spcBef>
      <a:buFont typeface="Arial" panose="020B0604020202020204" pitchFamily="34" charset="0"/>
      <a:buChar char="•"/>
      <a:defRPr sz="1050" kern="1200">
        <a:solidFill>
          <a:srgbClr val="000000"/>
        </a:solidFill>
        <a:latin typeface="+mn-lt"/>
        <a:ea typeface="+mn-ea"/>
        <a:cs typeface="+mn-cs"/>
      </a:defRPr>
    </a:lvl2pPr>
    <a:lvl3pPr marL="400050" indent="-114300" algn="l" defTabSz="914400" rtl="0" eaLnBrk="1" latinLnBrk="0" hangingPunct="1">
      <a:spcBef>
        <a:spcPts val="600"/>
      </a:spcBef>
      <a:buFont typeface="Arial" panose="020B0604020202020204" pitchFamily="34" charset="0"/>
      <a:buChar char="–"/>
      <a:defRPr sz="900" kern="1200">
        <a:solidFill>
          <a:srgbClr val="000000"/>
        </a:solidFill>
        <a:latin typeface="+mn-lt"/>
        <a:ea typeface="+mn-ea"/>
        <a:cs typeface="+mn-cs"/>
      </a:defRPr>
    </a:lvl3pPr>
    <a:lvl4pPr marL="571500" indent="-114300" algn="l" defTabSz="914400" rtl="0" eaLnBrk="1" latinLnBrk="0" hangingPunct="1">
      <a:spcBef>
        <a:spcPts val="600"/>
      </a:spcBef>
      <a:buFont typeface="Arial" panose="020B0604020202020204" pitchFamily="34" charset="0"/>
      <a:buChar char="•"/>
      <a:defRPr sz="900" kern="1200">
        <a:solidFill>
          <a:srgbClr val="000000"/>
        </a:solidFill>
        <a:latin typeface="+mn-lt"/>
        <a:ea typeface="+mn-ea"/>
        <a:cs typeface="+mn-cs"/>
      </a:defRPr>
    </a:lvl4pPr>
    <a:lvl5pPr marL="742950" indent="-114300" algn="l" defTabSz="914400" rtl="0" eaLnBrk="1" latinLnBrk="0" hangingPunct="1">
      <a:spcBef>
        <a:spcPts val="600"/>
      </a:spcBef>
      <a:buFont typeface="Arial" panose="020B0604020202020204" pitchFamily="34" charset="0"/>
      <a:buChar char="–"/>
      <a:defRPr sz="800" kern="1200">
        <a:solidFill>
          <a:srgbClr val="000000"/>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mailto:Revrec-americasiebc_us@oracle.com" TargetMode="External"/><Relationship Id="rId4" Type="http://schemas.openxmlformats.org/officeDocument/2006/relationships/hyperlink" Target="http://my.oracle.com/site/fin/gfo/GlobalProcesses/cnt452504.pdf" TargetMode="External"/><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 Id="rId3" Type="http://schemas.openxmlformats.org/officeDocument/2006/relationships/hyperlink" Target="https://coreos.com/operators/"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 Id="rId3" Type="http://schemas.openxmlformats.org/officeDocument/2006/relationships/hyperlink" Target="https://coreos.com/operators/"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normAutofit fontScale="92500" lnSpcReduction="10000"/>
          </a:bodyPr>
          <a:lstStyle/>
          <a:p>
            <a:r>
              <a:rPr lang="en-US" dirty="0"/>
              <a:t>This is a </a:t>
            </a:r>
            <a:r>
              <a:rPr lang="en-US" b="1" dirty="0"/>
              <a:t>Title Slide with Picture </a:t>
            </a:r>
            <a:r>
              <a:rPr lang="en-US" b="0" dirty="0"/>
              <a:t>slide</a:t>
            </a:r>
            <a:r>
              <a:rPr lang="en-US" b="1" dirty="0"/>
              <a:t> </a:t>
            </a:r>
            <a:r>
              <a:rPr lang="en-US" baseline="0" dirty="0"/>
              <a:t>ideal for including a picture with a brief title, subtitle and presenter information.</a:t>
            </a:r>
          </a:p>
          <a:p>
            <a:endParaRPr lang="en-US" baseline="0" dirty="0"/>
          </a:p>
          <a:p>
            <a:r>
              <a:rPr lang="en-US" baseline="0" dirty="0"/>
              <a:t>To customize this slide with your own picture:</a:t>
            </a:r>
          </a:p>
          <a:p>
            <a:endParaRPr lang="en-US" baseline="0" dirty="0"/>
          </a:p>
          <a:p>
            <a:pPr marL="0" indent="0">
              <a:buNone/>
            </a:pPr>
            <a:r>
              <a:rPr lang="en-US" b="1" baseline="0" dirty="0"/>
              <a:t>Right-click</a:t>
            </a:r>
            <a:r>
              <a:rPr lang="en-US" baseline="0" dirty="0"/>
              <a:t> the slide area and choose </a:t>
            </a:r>
            <a:r>
              <a:rPr lang="en-US" b="1" baseline="0" dirty="0"/>
              <a:t>Format Background </a:t>
            </a:r>
            <a:r>
              <a:rPr lang="en-US" baseline="0" dirty="0"/>
              <a:t>from the pop-up menu. From the </a:t>
            </a:r>
            <a:r>
              <a:rPr lang="en-US" b="1" baseline="0" dirty="0"/>
              <a:t>Fill</a:t>
            </a:r>
            <a:r>
              <a:rPr lang="en-US" baseline="0" dirty="0"/>
              <a:t> menu, click </a:t>
            </a:r>
            <a:r>
              <a:rPr lang="en-US" b="1" baseline="0" dirty="0"/>
              <a:t>Picture</a:t>
            </a:r>
            <a:r>
              <a:rPr lang="en-US" baseline="0" dirty="0"/>
              <a:t> </a:t>
            </a:r>
            <a:r>
              <a:rPr lang="en-US" b="1" baseline="0" dirty="0"/>
              <a:t>and texture fill</a:t>
            </a:r>
            <a:r>
              <a:rPr lang="en-US" baseline="0" dirty="0"/>
              <a:t>. Under </a:t>
            </a:r>
            <a:r>
              <a:rPr lang="en-US" b="1" baseline="0" dirty="0"/>
              <a:t>Insert from: </a:t>
            </a:r>
            <a:r>
              <a:rPr lang="en-US" baseline="0" dirty="0"/>
              <a:t>click </a:t>
            </a:r>
            <a:r>
              <a:rPr lang="en-US" b="1" baseline="0" dirty="0"/>
              <a:t>File</a:t>
            </a:r>
            <a:r>
              <a:rPr lang="en-US" baseline="0" dirty="0"/>
              <a:t>. Locate your new picture and click </a:t>
            </a:r>
            <a:r>
              <a:rPr lang="en-US" b="1" baseline="0" dirty="0"/>
              <a:t>Insert</a:t>
            </a:r>
            <a:r>
              <a:rPr lang="en-US" baseline="0" dirty="0"/>
              <a:t>.</a:t>
            </a:r>
          </a:p>
          <a:p>
            <a:pPr marL="0" indent="0">
              <a:buNone/>
            </a:pPr>
            <a:endParaRPr lang="en-US" baseline="0" dirty="0"/>
          </a:p>
          <a:p>
            <a:pPr marL="0" indent="0">
              <a:buNone/>
            </a:pPr>
            <a:r>
              <a:rPr lang="en-US" sz="1100" b="0" kern="1200" dirty="0">
                <a:latin typeface="+mn-lt"/>
                <a:ea typeface="+mn-ea"/>
                <a:cs typeface="+mn-cs"/>
              </a:rPr>
              <a:t>To </a:t>
            </a:r>
            <a:r>
              <a:rPr lang="en-US" sz="1100" b="1" kern="1200" dirty="0">
                <a:latin typeface="+mn-lt"/>
                <a:ea typeface="+mn-ea"/>
                <a:cs typeface="+mn-cs"/>
              </a:rPr>
              <a:t>copy the Customized Background </a:t>
            </a:r>
            <a:r>
              <a:rPr lang="en-US" sz="1100" b="0" kern="1200" dirty="0">
                <a:latin typeface="+mn-lt"/>
                <a:ea typeface="+mn-ea"/>
                <a:cs typeface="+mn-cs"/>
              </a:rPr>
              <a:t>from Another Presentation on </a:t>
            </a:r>
            <a:r>
              <a:rPr lang="en-US" sz="1100" b="1" kern="1200" dirty="0">
                <a:latin typeface="+mn-lt"/>
                <a:ea typeface="+mn-ea"/>
                <a:cs typeface="+mn-cs"/>
              </a:rPr>
              <a:t>PC</a:t>
            </a:r>
            <a:endParaRPr lang="en-US" sz="1100" b="0" kern="1200" dirty="0">
              <a:latin typeface="+mn-lt"/>
              <a:ea typeface="+mn-ea"/>
              <a:cs typeface="+mn-cs"/>
            </a:endParaRPr>
          </a:p>
          <a:p>
            <a:pPr marL="228600" indent="-228600">
              <a:buFont typeface="+mj-lt"/>
              <a:buAutoNum type="arabicPeriod"/>
            </a:pPr>
            <a:r>
              <a:rPr lang="en-US" sz="1100" b="0" kern="1200" dirty="0">
                <a:latin typeface="+mn-lt"/>
                <a:ea typeface="+mn-ea"/>
                <a:cs typeface="+mn-cs"/>
              </a:rPr>
              <a:t>Click </a:t>
            </a:r>
            <a:r>
              <a:rPr lang="en-US" sz="1100" b="1" kern="1200" dirty="0">
                <a:latin typeface="+mn-lt"/>
                <a:ea typeface="+mn-ea"/>
                <a:cs typeface="+mn-cs"/>
              </a:rPr>
              <a:t>New Slide</a:t>
            </a:r>
            <a:r>
              <a:rPr lang="en-US" sz="1100" b="0" kern="1200" dirty="0">
                <a:latin typeface="+mn-lt"/>
                <a:ea typeface="+mn-ea"/>
                <a:cs typeface="+mn-cs"/>
              </a:rPr>
              <a:t> from the </a:t>
            </a:r>
            <a:r>
              <a:rPr lang="en-US" sz="1100" b="1" kern="1200" dirty="0">
                <a:latin typeface="+mn-lt"/>
                <a:ea typeface="+mn-ea"/>
                <a:cs typeface="+mn-cs"/>
              </a:rPr>
              <a:t>Home</a:t>
            </a:r>
            <a:r>
              <a:rPr lang="en-US" sz="1100" b="0" kern="1200" dirty="0">
                <a:latin typeface="+mn-lt"/>
                <a:ea typeface="+mn-ea"/>
                <a:cs typeface="+mn-cs"/>
              </a:rPr>
              <a:t> tab's </a:t>
            </a:r>
            <a:r>
              <a:rPr lang="en-US" sz="1100" b="1" kern="1200" dirty="0">
                <a:latin typeface="+mn-lt"/>
                <a:ea typeface="+mn-ea"/>
                <a:cs typeface="+mn-cs"/>
              </a:rPr>
              <a:t>Slides</a:t>
            </a:r>
            <a:r>
              <a:rPr lang="en-US" sz="1100" b="0" kern="1200" dirty="0">
                <a:latin typeface="+mn-lt"/>
                <a:ea typeface="+mn-ea"/>
                <a:cs typeface="+mn-cs"/>
              </a:rPr>
              <a:t> group and select </a:t>
            </a:r>
            <a:r>
              <a:rPr lang="en-US" sz="1100" b="1" kern="1200" dirty="0">
                <a:latin typeface="+mn-lt"/>
                <a:ea typeface="+mn-ea"/>
                <a:cs typeface="+mn-cs"/>
              </a:rPr>
              <a:t>Reuse Slides</a:t>
            </a:r>
            <a:r>
              <a:rPr lang="en-US" sz="1100" b="0" kern="1200" dirty="0">
                <a:latin typeface="+mn-lt"/>
                <a:ea typeface="+mn-ea"/>
                <a:cs typeface="+mn-cs"/>
              </a:rPr>
              <a:t>.</a:t>
            </a:r>
          </a:p>
          <a:p>
            <a:pPr marL="228600" indent="-228600">
              <a:buFont typeface="+mj-lt"/>
              <a:buAutoNum type="arabicPeriod"/>
            </a:pPr>
            <a:r>
              <a:rPr lang="en-US" sz="1100" b="0" kern="1200" dirty="0">
                <a:latin typeface="+mn-lt"/>
                <a:ea typeface="+mn-ea"/>
                <a:cs typeface="+mn-cs"/>
              </a:rPr>
              <a:t>Click </a:t>
            </a:r>
            <a:r>
              <a:rPr lang="en-US" sz="1100" b="1" kern="1200" dirty="0">
                <a:latin typeface="+mn-lt"/>
                <a:ea typeface="+mn-ea"/>
                <a:cs typeface="+mn-cs"/>
              </a:rPr>
              <a:t>Browse</a:t>
            </a:r>
            <a:r>
              <a:rPr lang="en-US" sz="1100" b="0" kern="1200" dirty="0">
                <a:latin typeface="+mn-lt"/>
                <a:ea typeface="+mn-ea"/>
                <a:cs typeface="+mn-cs"/>
              </a:rPr>
              <a:t> in the </a:t>
            </a:r>
            <a:r>
              <a:rPr lang="en-US" sz="1100" b="1" kern="1200" dirty="0">
                <a:latin typeface="+mn-lt"/>
                <a:ea typeface="+mn-ea"/>
                <a:cs typeface="+mn-cs"/>
              </a:rPr>
              <a:t>Reuse Slides </a:t>
            </a:r>
            <a:r>
              <a:rPr lang="en-US" sz="1100" b="0" kern="1200" dirty="0">
                <a:latin typeface="+mn-lt"/>
                <a:ea typeface="+mn-ea"/>
                <a:cs typeface="+mn-cs"/>
              </a:rPr>
              <a:t>panel and select </a:t>
            </a:r>
            <a:r>
              <a:rPr lang="en-US" sz="1100" b="1" kern="1200" dirty="0">
                <a:latin typeface="+mn-lt"/>
                <a:ea typeface="+mn-ea"/>
                <a:cs typeface="+mn-cs"/>
              </a:rPr>
              <a:t>Browse Files</a:t>
            </a:r>
            <a:r>
              <a:rPr lang="en-US" sz="1100" b="0" kern="1200" dirty="0">
                <a:latin typeface="+mn-lt"/>
                <a:ea typeface="+mn-ea"/>
                <a:cs typeface="+mn-cs"/>
              </a:rPr>
              <a:t>. Double-click the PowerPoint presentation that contains the background you wish to copy.</a:t>
            </a:r>
          </a:p>
          <a:p>
            <a:pPr marL="228600" indent="-228600">
              <a:buFont typeface="+mj-lt"/>
              <a:buAutoNum type="arabicPeriod"/>
            </a:pPr>
            <a:r>
              <a:rPr lang="en-US" sz="1100" b="0" kern="1200" dirty="0">
                <a:latin typeface="+mn-lt"/>
                <a:ea typeface="+mn-ea"/>
                <a:cs typeface="+mn-cs"/>
              </a:rPr>
              <a:t>Check</a:t>
            </a:r>
            <a:r>
              <a:rPr lang="en-US" sz="1100" b="0" kern="1200" baseline="0" dirty="0">
                <a:latin typeface="+mn-lt"/>
                <a:ea typeface="+mn-ea"/>
                <a:cs typeface="+mn-cs"/>
              </a:rPr>
              <a:t> </a:t>
            </a:r>
            <a:r>
              <a:rPr lang="en-US" sz="1100" b="1" kern="1200" dirty="0">
                <a:latin typeface="+mn-lt"/>
                <a:ea typeface="+mn-ea"/>
                <a:cs typeface="+mn-cs"/>
              </a:rPr>
              <a:t>Keep Source Formatting</a:t>
            </a:r>
            <a:r>
              <a:rPr lang="en-US" sz="1100" b="0" kern="1200" dirty="0">
                <a:latin typeface="+mn-lt"/>
                <a:ea typeface="+mn-ea"/>
                <a:cs typeface="+mn-cs"/>
              </a:rPr>
              <a:t> and click the slide that contains the background you want.</a:t>
            </a:r>
          </a:p>
          <a:p>
            <a:pPr marL="228600" indent="-228600">
              <a:buFont typeface="+mj-lt"/>
              <a:buAutoNum type="arabicPeriod"/>
            </a:pPr>
            <a:r>
              <a:rPr lang="en-US" sz="1100" b="0" kern="1200" dirty="0">
                <a:latin typeface="+mn-lt"/>
                <a:ea typeface="+mn-ea"/>
                <a:cs typeface="+mn-cs"/>
              </a:rPr>
              <a:t>Click the left-hand slide preview to which you wish to apply the new master layout. </a:t>
            </a:r>
          </a:p>
          <a:p>
            <a:pPr marL="228600" indent="-228600">
              <a:buFont typeface="+mj-lt"/>
              <a:buAutoNum type="arabicPeriod"/>
            </a:pPr>
            <a:r>
              <a:rPr lang="en-US" sz="1100" b="1" kern="1200" dirty="0">
                <a:latin typeface="+mn-lt"/>
                <a:ea typeface="+mn-ea"/>
                <a:cs typeface="+mn-cs"/>
              </a:rPr>
              <a:t>Apply New Layout (Important): Right-click</a:t>
            </a:r>
            <a:r>
              <a:rPr lang="en-US" sz="1100" b="0" kern="1200" dirty="0">
                <a:latin typeface="+mn-lt"/>
                <a:ea typeface="+mn-ea"/>
                <a:cs typeface="+mn-cs"/>
              </a:rPr>
              <a:t> any selected slide, point to </a:t>
            </a:r>
            <a:r>
              <a:rPr lang="en-US" sz="1100" b="1" kern="1200" dirty="0">
                <a:latin typeface="+mn-lt"/>
                <a:ea typeface="+mn-ea"/>
                <a:cs typeface="+mn-cs"/>
              </a:rPr>
              <a:t>Layout</a:t>
            </a:r>
            <a:r>
              <a:rPr lang="en-US" sz="1100" b="0" kern="1200" dirty="0">
                <a:latin typeface="+mn-lt"/>
                <a:ea typeface="+mn-ea"/>
                <a:cs typeface="+mn-cs"/>
              </a:rPr>
              <a:t>, and click the slide containing the desired layout from the layout gallery. </a:t>
            </a:r>
          </a:p>
          <a:p>
            <a:pPr marL="228600" indent="-228600">
              <a:buFont typeface="+mj-lt"/>
              <a:buAutoNum type="arabicPeriod"/>
            </a:pPr>
            <a:r>
              <a:rPr lang="en-US" sz="1100" b="0" kern="1200" dirty="0">
                <a:latin typeface="+mn-lt"/>
                <a:ea typeface="+mn-ea"/>
                <a:cs typeface="+mn-cs"/>
              </a:rPr>
              <a:t>Delete any unwanted slides or duplicates.</a:t>
            </a:r>
          </a:p>
          <a:p>
            <a:pPr marL="228600" indent="-228600">
              <a:buFont typeface="+mj-lt"/>
              <a:buAutoNum type="arabicPeriod"/>
            </a:pPr>
            <a:endParaRPr lang="en-US" sz="1100" b="0" kern="1200" dirty="0">
              <a:latin typeface="+mn-lt"/>
              <a:ea typeface="+mn-ea"/>
              <a:cs typeface="+mn-cs"/>
            </a:endParaRPr>
          </a:p>
          <a:p>
            <a:pPr marL="0" indent="0">
              <a:buFont typeface="+mj-lt"/>
              <a:buNone/>
            </a:pPr>
            <a:r>
              <a:rPr lang="en-US" sz="1100" b="0" kern="1200" dirty="0">
                <a:latin typeface="+mn-lt"/>
                <a:ea typeface="+mn-ea"/>
                <a:cs typeface="+mn-cs"/>
              </a:rPr>
              <a:t>To </a:t>
            </a:r>
            <a:r>
              <a:rPr lang="en-US" sz="1100" b="1" kern="1200" dirty="0">
                <a:latin typeface="+mn-lt"/>
                <a:ea typeface="+mn-ea"/>
                <a:cs typeface="+mn-cs"/>
              </a:rPr>
              <a:t>copy the Customized Background</a:t>
            </a:r>
            <a:r>
              <a:rPr lang="en-US" sz="1100" b="0" kern="1200" dirty="0">
                <a:latin typeface="+mn-lt"/>
                <a:ea typeface="+mn-ea"/>
                <a:cs typeface="+mn-cs"/>
              </a:rPr>
              <a:t> from Another Presentation on </a:t>
            </a:r>
            <a:r>
              <a:rPr lang="en-US" sz="1100" b="1" kern="1200" dirty="0">
                <a:latin typeface="+mn-lt"/>
                <a:ea typeface="+mn-ea"/>
                <a:cs typeface="+mn-cs"/>
              </a:rPr>
              <a:t>Mac</a:t>
            </a:r>
          </a:p>
          <a:p>
            <a:pPr marL="228600" indent="-228600">
              <a:buFont typeface="+mj-lt"/>
              <a:buAutoNum type="arabicPeriod"/>
            </a:pPr>
            <a:r>
              <a:rPr lang="en-US" sz="1100" b="0" kern="1200" dirty="0">
                <a:latin typeface="+mn-lt"/>
                <a:ea typeface="+mn-ea"/>
                <a:cs typeface="+mn-cs"/>
              </a:rPr>
              <a:t>Click </a:t>
            </a:r>
            <a:r>
              <a:rPr lang="en-US" sz="1100" b="1" kern="1200" dirty="0">
                <a:latin typeface="+mn-lt"/>
                <a:ea typeface="+mn-ea"/>
                <a:cs typeface="+mn-cs"/>
              </a:rPr>
              <a:t>New Slide</a:t>
            </a:r>
            <a:r>
              <a:rPr lang="en-US" sz="1100" b="0" kern="1200" dirty="0">
                <a:latin typeface="+mn-lt"/>
                <a:ea typeface="+mn-ea"/>
                <a:cs typeface="+mn-cs"/>
              </a:rPr>
              <a:t> from the </a:t>
            </a:r>
            <a:r>
              <a:rPr lang="en-US" sz="1100" b="1" kern="1200" dirty="0">
                <a:latin typeface="+mn-lt"/>
                <a:ea typeface="+mn-ea"/>
                <a:cs typeface="+mn-cs"/>
              </a:rPr>
              <a:t>Home</a:t>
            </a:r>
            <a:r>
              <a:rPr lang="en-US" sz="1100" b="0" kern="1200" dirty="0">
                <a:latin typeface="+mn-lt"/>
                <a:ea typeface="+mn-ea"/>
                <a:cs typeface="+mn-cs"/>
              </a:rPr>
              <a:t> tab's </a:t>
            </a:r>
            <a:r>
              <a:rPr lang="en-US" sz="1100" b="1" kern="1200" dirty="0">
                <a:latin typeface="+mn-lt"/>
                <a:ea typeface="+mn-ea"/>
                <a:cs typeface="+mn-cs"/>
              </a:rPr>
              <a:t>Slides</a:t>
            </a:r>
            <a:r>
              <a:rPr lang="en-US" sz="1100" b="0" kern="1200" dirty="0">
                <a:latin typeface="+mn-lt"/>
                <a:ea typeface="+mn-ea"/>
                <a:cs typeface="+mn-cs"/>
              </a:rPr>
              <a:t> group and select </a:t>
            </a:r>
            <a:r>
              <a:rPr lang="en-US" sz="1100" b="1" kern="1200" dirty="0">
                <a:latin typeface="+mn-lt"/>
                <a:ea typeface="+mn-ea"/>
                <a:cs typeface="+mn-cs"/>
              </a:rPr>
              <a:t>Insert Slides from Other Presentation…</a:t>
            </a:r>
            <a:endParaRPr lang="en-US" sz="1100" b="0" kern="1200" dirty="0">
              <a:latin typeface="+mn-lt"/>
              <a:ea typeface="+mn-ea"/>
              <a:cs typeface="+mn-cs"/>
            </a:endParaRPr>
          </a:p>
          <a:p>
            <a:pPr marL="228600" indent="-228600">
              <a:buFont typeface="+mj-lt"/>
              <a:buAutoNum type="arabicPeriod"/>
            </a:pPr>
            <a:r>
              <a:rPr lang="en-US" sz="1100" b="0" kern="1200" dirty="0">
                <a:latin typeface="+mn-lt"/>
                <a:ea typeface="+mn-ea"/>
                <a:cs typeface="+mn-cs"/>
              </a:rPr>
              <a:t>Navigate to the PowerPoint presentation file that contains the background you wish to copy. Double-click or press </a:t>
            </a:r>
            <a:r>
              <a:rPr lang="en-US" sz="1100" b="1" kern="1200" dirty="0">
                <a:latin typeface="+mn-lt"/>
                <a:ea typeface="+mn-ea"/>
                <a:cs typeface="+mn-cs"/>
              </a:rPr>
              <a:t>Insert. </a:t>
            </a:r>
            <a:r>
              <a:rPr lang="en-US" sz="1100" b="0" kern="1200" dirty="0">
                <a:latin typeface="+mn-lt"/>
                <a:ea typeface="+mn-ea"/>
                <a:cs typeface="+mn-cs"/>
              </a:rPr>
              <a:t>This prompts the </a:t>
            </a:r>
            <a:r>
              <a:rPr lang="en-US" sz="1100" b="1" kern="1200" dirty="0">
                <a:latin typeface="+mn-lt"/>
                <a:ea typeface="+mn-ea"/>
                <a:cs typeface="+mn-cs"/>
              </a:rPr>
              <a:t>Slide Finder</a:t>
            </a:r>
            <a:r>
              <a:rPr lang="en-US" sz="1100" b="0" kern="1200" dirty="0">
                <a:latin typeface="+mn-lt"/>
                <a:ea typeface="+mn-ea"/>
                <a:cs typeface="+mn-cs"/>
              </a:rPr>
              <a:t> dialogue box.</a:t>
            </a:r>
          </a:p>
          <a:p>
            <a:pPr marL="228600" indent="-228600">
              <a:buFont typeface="+mj-lt"/>
              <a:buAutoNum type="arabicPeriod"/>
            </a:pPr>
            <a:r>
              <a:rPr lang="en-US" sz="1100" b="0" kern="1200" dirty="0">
                <a:latin typeface="+mn-lt"/>
                <a:ea typeface="+mn-ea"/>
                <a:cs typeface="+mn-cs"/>
              </a:rPr>
              <a:t>Make sure </a:t>
            </a:r>
            <a:r>
              <a:rPr lang="en-US" sz="1100" b="1" kern="1200" dirty="0">
                <a:latin typeface="+mn-lt"/>
                <a:ea typeface="+mn-ea"/>
                <a:cs typeface="+mn-cs"/>
              </a:rPr>
              <a:t>Keep design of original slides</a:t>
            </a:r>
            <a:r>
              <a:rPr lang="en-US" sz="1100" b="0" kern="1200" dirty="0">
                <a:latin typeface="+mn-lt"/>
                <a:ea typeface="+mn-ea"/>
                <a:cs typeface="+mn-cs"/>
              </a:rPr>
              <a:t> is </a:t>
            </a:r>
            <a:r>
              <a:rPr lang="en-US" sz="1100" b="1" kern="1200" dirty="0">
                <a:latin typeface="+mn-lt"/>
                <a:ea typeface="+mn-ea"/>
                <a:cs typeface="+mn-cs"/>
              </a:rPr>
              <a:t>unchecked</a:t>
            </a:r>
            <a:r>
              <a:rPr lang="en-US" sz="1100" b="0" kern="1200" dirty="0">
                <a:latin typeface="+mn-lt"/>
                <a:ea typeface="+mn-ea"/>
                <a:cs typeface="+mn-cs"/>
              </a:rPr>
              <a:t> and click the slide(s) that contains the background you want. Hold Shift key to select multiple slides.</a:t>
            </a:r>
          </a:p>
          <a:p>
            <a:pPr marL="228600" indent="-228600">
              <a:buFont typeface="+mj-lt"/>
              <a:buAutoNum type="arabicPeriod"/>
            </a:pPr>
            <a:r>
              <a:rPr lang="en-US" sz="1100" b="0" kern="1200" dirty="0">
                <a:latin typeface="+mn-lt"/>
                <a:ea typeface="+mn-ea"/>
                <a:cs typeface="+mn-cs"/>
              </a:rPr>
              <a:t>Click the left-hand slide preview to which you wish to apply the new master layout. </a:t>
            </a:r>
          </a:p>
          <a:p>
            <a:pPr marL="228600" indent="-228600">
              <a:buFont typeface="+mj-lt"/>
              <a:buAutoNum type="arabicPeriod"/>
            </a:pPr>
            <a:r>
              <a:rPr lang="en-US" sz="1100" b="1" kern="1200" dirty="0">
                <a:latin typeface="+mn-lt"/>
                <a:ea typeface="+mn-ea"/>
                <a:cs typeface="+mn-cs"/>
              </a:rPr>
              <a:t>Apply New Layout (Important): </a:t>
            </a:r>
            <a:r>
              <a:rPr lang="en-US" sz="1100" b="0" kern="1200" dirty="0">
                <a:latin typeface="+mn-lt"/>
                <a:ea typeface="+mn-ea"/>
                <a:cs typeface="+mn-cs"/>
              </a:rPr>
              <a:t>Click </a:t>
            </a:r>
            <a:r>
              <a:rPr lang="en-US" sz="1100" b="1" kern="1200" dirty="0">
                <a:latin typeface="+mn-lt"/>
                <a:ea typeface="+mn-ea"/>
                <a:cs typeface="+mn-cs"/>
              </a:rPr>
              <a:t>Layout</a:t>
            </a:r>
            <a:r>
              <a:rPr lang="en-US" sz="1100" b="0" kern="1200" dirty="0">
                <a:latin typeface="+mn-lt"/>
                <a:ea typeface="+mn-ea"/>
                <a:cs typeface="+mn-cs"/>
              </a:rPr>
              <a:t> from the </a:t>
            </a:r>
            <a:r>
              <a:rPr lang="en-US" sz="1100" b="1" kern="1200" dirty="0">
                <a:latin typeface="+mn-lt"/>
                <a:ea typeface="+mn-ea"/>
                <a:cs typeface="+mn-cs"/>
              </a:rPr>
              <a:t>Home</a:t>
            </a:r>
            <a:r>
              <a:rPr lang="en-US" sz="1100" b="0" kern="1200" dirty="0">
                <a:latin typeface="+mn-lt"/>
                <a:ea typeface="+mn-ea"/>
                <a:cs typeface="+mn-cs"/>
              </a:rPr>
              <a:t> tab's </a:t>
            </a:r>
            <a:r>
              <a:rPr lang="en-US" sz="1100" b="1" kern="1200" dirty="0">
                <a:latin typeface="+mn-lt"/>
                <a:ea typeface="+mn-ea"/>
                <a:cs typeface="+mn-cs"/>
              </a:rPr>
              <a:t>Slides</a:t>
            </a:r>
            <a:r>
              <a:rPr lang="en-US" sz="1100" b="0" kern="1200" dirty="0">
                <a:latin typeface="+mn-lt"/>
                <a:ea typeface="+mn-ea"/>
                <a:cs typeface="+mn-cs"/>
              </a:rPr>
              <a:t> group, and click the slide containing the desired layout from the layout gallery. </a:t>
            </a:r>
          </a:p>
          <a:p>
            <a:pPr marL="228600" indent="-228600">
              <a:buFont typeface="+mj-lt"/>
              <a:buAutoNum type="arabicPeriod"/>
            </a:pPr>
            <a:r>
              <a:rPr lang="en-US" sz="1100" b="0" kern="1200" dirty="0"/>
              <a:t>Delete any unwanted slides or duplicates.</a:t>
            </a:r>
            <a:endParaRPr lang="en-US" baseline="0" dirty="0"/>
          </a:p>
        </p:txBody>
      </p:sp>
      <p:sp>
        <p:nvSpPr>
          <p:cNvPr id="4" name="Slide Number Placeholder 3"/>
          <p:cNvSpPr>
            <a:spLocks noGrp="1"/>
          </p:cNvSpPr>
          <p:nvPr>
            <p:ph type="sldNum" sz="quarter" idx="10"/>
          </p:nvPr>
        </p:nvSpPr>
        <p:spPr/>
        <p:txBody>
          <a:bodyPr/>
          <a:lstStyle/>
          <a:p>
            <a:fld id="{8C72D9AE-7182-4680-8F79-479C4181FF08}" type="slidenum">
              <a:rPr lang="en-US" smtClean="0"/>
              <a:t>1</a:t>
            </a:fld>
            <a:endParaRPr lang="en-US" dirty="0"/>
          </a:p>
        </p:txBody>
      </p:sp>
    </p:spTree>
    <p:extLst>
      <p:ext uri="{BB962C8B-B14F-4D97-AF65-F5344CB8AC3E}">
        <p14:creationId xmlns:p14="http://schemas.microsoft.com/office/powerpoint/2010/main" val="48963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uk-UA" smtClean="0"/>
              <a:t>31</a:t>
            </a:fld>
            <a:endParaRPr lang="uk-UA" dirty="0"/>
          </a:p>
        </p:txBody>
      </p:sp>
    </p:spTree>
    <p:extLst>
      <p:ext uri="{BB962C8B-B14F-4D97-AF65-F5344CB8AC3E}">
        <p14:creationId xmlns:p14="http://schemas.microsoft.com/office/powerpoint/2010/main" val="4427469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r>
              <a:rPr lang="en-US" dirty="0"/>
              <a:t>This</a:t>
            </a:r>
            <a:r>
              <a:rPr lang="en-US" baseline="0" dirty="0"/>
              <a:t> is a </a:t>
            </a:r>
            <a:r>
              <a:rPr lang="en-US" b="1" baseline="0" dirty="0"/>
              <a:t>Safe Harbor Front </a:t>
            </a:r>
            <a:r>
              <a:rPr lang="en-US" baseline="0" dirty="0"/>
              <a:t>slide, one of two Safe Harbor Statement slides included in this template. </a:t>
            </a:r>
          </a:p>
          <a:p>
            <a:endParaRPr lang="en-US" baseline="0" dirty="0"/>
          </a:p>
          <a:p>
            <a:r>
              <a:rPr lang="en-US" dirty="0"/>
              <a:t>One of the Safe Harbor slides must be used if your presentation covers material affected by Oracle’s Revenue Recognition Policy </a:t>
            </a:r>
          </a:p>
          <a:p>
            <a:endParaRPr lang="en-US" dirty="0"/>
          </a:p>
          <a:p>
            <a:r>
              <a:rPr lang="en-US" dirty="0"/>
              <a:t>To learn more about this policy, e-mail: </a:t>
            </a:r>
            <a:r>
              <a:rPr lang="en-US" dirty="0">
                <a:hlinkClick r:id="rId3"/>
              </a:rPr>
              <a:t>Revrec-americasiebc_us@oracle.com </a:t>
            </a:r>
            <a:endParaRPr lang="en-US" dirty="0"/>
          </a:p>
          <a:p>
            <a:endParaRPr lang="en-US" dirty="0"/>
          </a:p>
          <a:p>
            <a:r>
              <a:rPr lang="en-US" sz="1100" kern="1200" dirty="0">
                <a:latin typeface="+mn-lt"/>
                <a:ea typeface="+mn-ea"/>
                <a:cs typeface="+mn-cs"/>
              </a:rPr>
              <a:t>For internal communication, Safe Harbor Statements are not required. However, there is an applicable disclaimer (Exhibit E) that should be used, found in the Oracle Revenue Recognition Policy for Future Product Communications. Copy and paste this link into a web browser, to find out more information.  </a:t>
            </a:r>
          </a:p>
          <a:p>
            <a:endParaRPr lang="en-US" sz="1100" kern="1200" dirty="0">
              <a:latin typeface="+mn-lt"/>
              <a:ea typeface="+mn-ea"/>
              <a:cs typeface="+mn-cs"/>
            </a:endParaRPr>
          </a:p>
          <a:p>
            <a:r>
              <a:rPr lang="en-US" sz="1100" u="sng" kern="1200" dirty="0">
                <a:latin typeface="+mn-lt"/>
                <a:ea typeface="+mn-ea"/>
                <a:cs typeface="+mn-cs"/>
                <a:hlinkClick r:id="rId4"/>
              </a:rPr>
              <a:t>http://my.oracle.com/site/fin/gfo/GlobalProcesses/cnt452504.pdf</a:t>
            </a:r>
            <a:endParaRPr lang="en-US" sz="1100" u="sng" kern="1200" dirty="0">
              <a:latin typeface="+mn-lt"/>
              <a:ea typeface="+mn-ea"/>
              <a:cs typeface="+mn-cs"/>
            </a:endParaRPr>
          </a:p>
          <a:p>
            <a:endParaRPr lang="en-US" sz="1100" u="sng" kern="1200" dirty="0">
              <a:latin typeface="+mn-lt"/>
              <a:ea typeface="+mn-ea"/>
              <a:cs typeface="+mn-cs"/>
            </a:endParaRPr>
          </a:p>
          <a:p>
            <a:pPr marL="0" marR="0" indent="0" algn="l" defTabSz="914400" rtl="0" eaLnBrk="1" fontAlgn="auto" latinLnBrk="0" hangingPunct="1">
              <a:lnSpc>
                <a:spcPct val="100000"/>
              </a:lnSpc>
              <a:spcBef>
                <a:spcPts val="600"/>
              </a:spcBef>
              <a:spcAft>
                <a:spcPts val="0"/>
              </a:spcAft>
              <a:buClrTx/>
              <a:buSzTx/>
              <a:buFontTx/>
              <a:buNone/>
              <a:tabLst/>
              <a:defRPr/>
            </a:pPr>
            <a:r>
              <a:rPr lang="en-US" sz="1100" kern="1200" dirty="0"/>
              <a:t>For all external communications such as press release, roadmaps, PowerPoint presentations, Safe Harbor Statements are required. You can refer to the link mentioned above to find out additional information/disclaimers required depending on your audience.</a:t>
            </a:r>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t>2</a:t>
            </a:fld>
            <a:endParaRPr lang="en-US" dirty="0"/>
          </a:p>
        </p:txBody>
      </p:sp>
    </p:spTree>
    <p:extLst>
      <p:ext uri="{BB962C8B-B14F-4D97-AF65-F5344CB8AC3E}">
        <p14:creationId xmlns:p14="http://schemas.microsoft.com/office/powerpoint/2010/main" val="2132154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3588" cy="2573338"/>
          </a:xfrm>
        </p:spPr>
      </p:sp>
      <p:sp>
        <p:nvSpPr>
          <p:cNvPr id="3" name="Notes Placeholder 2"/>
          <p:cNvSpPr>
            <a:spLocks noGrp="1"/>
          </p:cNvSpPr>
          <p:nvPr>
            <p:ph type="body" idx="1"/>
          </p:nvPr>
        </p:nvSpPr>
        <p:spPr/>
        <p:txBody>
          <a:bodyPr/>
          <a:lstStyle/>
          <a:p>
            <a:r>
              <a:rPr lang="en-US" smtClean="0"/>
              <a:t>Why </a:t>
            </a:r>
            <a:r>
              <a:rPr lang="en-US"/>
              <a:t>move WLS to Kubernetes?</a:t>
            </a:r>
          </a:p>
          <a:p>
            <a:r>
              <a:rPr lang="en-US"/>
              <a:t>Portability to private and public clouds</a:t>
            </a:r>
          </a:p>
          <a:p>
            <a:r>
              <a:rPr lang="en-US"/>
              <a:t>Ease of Use</a:t>
            </a:r>
          </a:p>
          <a:p>
            <a:r>
              <a:rPr lang="en-US"/>
              <a:t>Provide new ways to deploy, monitor, diagnose WLS by integrating</a:t>
            </a:r>
            <a:r>
              <a:rPr lang="en-US" baseline="0"/>
              <a:t> with new tools and services</a:t>
            </a:r>
          </a:p>
          <a:p>
            <a:r>
              <a:rPr lang="en-US" baseline="0"/>
              <a:t>Evolve WebLogic to run in a Kubernetes platform/cloud native platform</a:t>
            </a:r>
            <a:endParaRPr lang="en-US"/>
          </a:p>
        </p:txBody>
      </p:sp>
      <p:sp>
        <p:nvSpPr>
          <p:cNvPr id="4" name="Slide Number Placeholder 3"/>
          <p:cNvSpPr>
            <a:spLocks noGrp="1"/>
          </p:cNvSpPr>
          <p:nvPr>
            <p:ph type="sldNum" sz="quarter" idx="10"/>
          </p:nvPr>
        </p:nvSpPr>
        <p:spPr/>
        <p:txBody>
          <a:bodyPr/>
          <a:lstStyle/>
          <a:p>
            <a:fld id="{8C72D9AE-7182-4680-8F79-479C4181FF08}" type="slidenum">
              <a:rPr lang="uk-UA" smtClean="0"/>
              <a:t>3</a:t>
            </a:fld>
            <a:endParaRPr lang="uk-UA"/>
          </a:p>
        </p:txBody>
      </p:sp>
    </p:spTree>
    <p:extLst>
      <p:ext uri="{BB962C8B-B14F-4D97-AF65-F5344CB8AC3E}">
        <p14:creationId xmlns:p14="http://schemas.microsoft.com/office/powerpoint/2010/main" val="17973235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r>
              <a:rPr lang="en-US"/>
              <a:t>Incremental steps into the cloud. We’re creating “waypoints” on the bridge to the cloud, so each step feels less onerous</a:t>
            </a:r>
          </a:p>
        </p:txBody>
      </p:sp>
      <p:sp>
        <p:nvSpPr>
          <p:cNvPr id="4" name="Slide Number Placeholder 3"/>
          <p:cNvSpPr>
            <a:spLocks noGrp="1"/>
          </p:cNvSpPr>
          <p:nvPr>
            <p:ph type="sldNum" sz="quarter" idx="10"/>
          </p:nvPr>
        </p:nvSpPr>
        <p:spPr/>
        <p:txBody>
          <a:bodyPr/>
          <a:lstStyle/>
          <a:p>
            <a:fld id="{8C72D9AE-7182-4680-8F79-479C4181FF08}" type="slidenum">
              <a:rPr lang="uk-UA" smtClean="0">
                <a:solidFill>
                  <a:srgbClr val="5F5F5F"/>
                </a:solidFill>
              </a:rPr>
              <a:pPr/>
              <a:t>4</a:t>
            </a:fld>
            <a:endParaRPr lang="uk-UA">
              <a:solidFill>
                <a:srgbClr val="5F5F5F"/>
              </a:solidFill>
            </a:endParaRPr>
          </a:p>
        </p:txBody>
      </p:sp>
    </p:spTree>
    <p:extLst>
      <p:ext uri="{BB962C8B-B14F-4D97-AF65-F5344CB8AC3E}">
        <p14:creationId xmlns:p14="http://schemas.microsoft.com/office/powerpoint/2010/main" val="7367144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pPr marL="171450" indent="-171450">
              <a:buFont typeface="Arial" charset="0"/>
              <a:buChar char="•"/>
            </a:pPr>
            <a:r>
              <a:rPr lang="en-US" baseline="0" smtClean="0"/>
              <a:t>We also have developed </a:t>
            </a:r>
            <a:r>
              <a:rPr lang="en-US" b="1" baseline="0" smtClean="0"/>
              <a:t>Open Sourced </a:t>
            </a:r>
            <a:r>
              <a:rPr lang="en-US" baseline="0" smtClean="0"/>
              <a:t>utilities like the Operator </a:t>
            </a:r>
            <a:r>
              <a:rPr lang="mr-IN" baseline="0"/>
              <a:t>–</a:t>
            </a:r>
            <a:r>
              <a:rPr lang="en-US" baseline="0"/>
              <a:t> to help deployment and management of the WebLogic domain and the Kubernetes resources on behalf of the WebLogic domain</a:t>
            </a:r>
          </a:p>
          <a:p>
            <a:pPr marL="171450" indent="-171450">
              <a:buFont typeface="Arial" charset="0"/>
              <a:buChar char="•"/>
            </a:pPr>
            <a:r>
              <a:rPr lang="en-US" baseline="0"/>
              <a:t>Monitoring Exporter </a:t>
            </a:r>
            <a:r>
              <a:rPr lang="mr-IN" baseline="0"/>
              <a:t>–</a:t>
            </a:r>
            <a:r>
              <a:rPr lang="en-US" baseline="0"/>
              <a:t> to export the WebLogic runtime metrics that can be consumed by tools like Prometheus and </a:t>
            </a:r>
            <a:r>
              <a:rPr lang="en-US" baseline="0" err="1"/>
              <a:t>Grafana</a:t>
            </a:r>
            <a:endParaRPr lang="en-US" baseline="0"/>
          </a:p>
          <a:p>
            <a:pPr marL="171450" indent="-171450">
              <a:buFont typeface="Arial" charset="0"/>
              <a:buChar char="•"/>
            </a:pPr>
            <a:r>
              <a:rPr lang="en-US" baseline="0"/>
              <a:t>Deploy Tooling : to help take WebLogic configuration from on premises and move them to Containers/Kubernetes environments</a:t>
            </a:r>
            <a:endParaRPr lang="en-US"/>
          </a:p>
        </p:txBody>
      </p:sp>
      <p:sp>
        <p:nvSpPr>
          <p:cNvPr id="4" name="Slide Number Placeholder 3"/>
          <p:cNvSpPr>
            <a:spLocks noGrp="1"/>
          </p:cNvSpPr>
          <p:nvPr>
            <p:ph type="sldNum" sz="quarter" idx="10"/>
          </p:nvPr>
        </p:nvSpPr>
        <p:spPr/>
        <p:txBody>
          <a:bodyPr/>
          <a:lstStyle/>
          <a:p>
            <a:fld id="{8C72D9AE-7182-4680-8F79-479C4181FF08}" type="slidenum">
              <a:rPr lang="uk-UA" smtClean="0"/>
              <a:t>5</a:t>
            </a:fld>
            <a:endParaRPr lang="uk-UA"/>
          </a:p>
        </p:txBody>
      </p:sp>
    </p:spTree>
    <p:extLst>
      <p:ext uri="{BB962C8B-B14F-4D97-AF65-F5344CB8AC3E}">
        <p14:creationId xmlns:p14="http://schemas.microsoft.com/office/powerpoint/2010/main" val="16005780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pPr marL="171450" indent="-171450">
              <a:buFont typeface="Arial" charset="0"/>
              <a:buChar char="•"/>
            </a:pPr>
            <a:r>
              <a:rPr lang="en-US" smtClean="0">
                <a:hlinkClick r:id="rId3"/>
              </a:rPr>
              <a:t>Operator </a:t>
            </a:r>
            <a:r>
              <a:rPr lang="en-US" smtClean="0"/>
              <a:t>is an </a:t>
            </a:r>
            <a:r>
              <a:rPr lang="en-US" b="1" smtClean="0"/>
              <a:t>application-specific controller that extends Kubernetes</a:t>
            </a:r>
            <a:r>
              <a:rPr lang="en-US" smtClean="0"/>
              <a:t> to create, configure, and manage instances of complex applications. The WebLogic Kubernetes Operator follows</a:t>
            </a:r>
            <a:r>
              <a:rPr lang="en-US" baseline="0" smtClean="0"/>
              <a:t> the standard Kubernetes Operator pattern,</a:t>
            </a:r>
            <a:endParaRPr lang="en-US" smtClean="0"/>
          </a:p>
          <a:p>
            <a:pPr marL="171450" indent="-171450">
              <a:buFont typeface="Arial" charset="0"/>
              <a:buChar char="•"/>
            </a:pPr>
            <a:r>
              <a:rPr lang="en-US" smtClean="0"/>
              <a:t>Some</a:t>
            </a:r>
            <a:r>
              <a:rPr lang="en-US" baseline="0" smtClean="0"/>
              <a:t> </a:t>
            </a:r>
            <a:r>
              <a:rPr lang="en-US" baseline="0"/>
              <a:t>of the things that the Operator does to </a:t>
            </a:r>
            <a:r>
              <a:rPr lang="en-US" b="1" baseline="0"/>
              <a:t>simplify management </a:t>
            </a:r>
            <a:r>
              <a:rPr lang="en-US" baseline="0"/>
              <a:t>and operations on the WebLogic domain and deployments</a:t>
            </a:r>
          </a:p>
          <a:p>
            <a:pPr marL="171450" indent="-171450">
              <a:buFont typeface="Arial" charset="0"/>
              <a:buChar char="•"/>
            </a:pPr>
            <a:r>
              <a:rPr lang="en-US" baseline="0"/>
              <a:t>Create </a:t>
            </a:r>
            <a:r>
              <a:rPr lang="en-US" b="1" baseline="0"/>
              <a:t>RBAC roles </a:t>
            </a:r>
            <a:r>
              <a:rPr lang="en-US" baseline="0"/>
              <a:t>to manage Kubernetes resources on behalf of the WebLogic domain.  Authorization to start/stop/.restart/create new domain.</a:t>
            </a:r>
          </a:p>
          <a:p>
            <a:pPr marL="171450" indent="-171450">
              <a:buFont typeface="Arial" charset="0"/>
              <a:buChar char="•"/>
            </a:pPr>
            <a:r>
              <a:rPr lang="en-US" baseline="0"/>
              <a:t>Invokes the right </a:t>
            </a:r>
            <a:r>
              <a:rPr lang="en-US" b="1" baseline="0"/>
              <a:t>Kubernetes APIs to start or stop servers</a:t>
            </a:r>
            <a:r>
              <a:rPr lang="en-US" baseline="0"/>
              <a:t>, domains, clusters</a:t>
            </a:r>
          </a:p>
          <a:p>
            <a:pPr marL="171450" indent="-171450">
              <a:buFont typeface="Arial" charset="0"/>
              <a:buChar char="•"/>
            </a:pPr>
            <a:r>
              <a:rPr lang="en-US" baseline="0" smtClean="0"/>
              <a:t>the </a:t>
            </a:r>
            <a:r>
              <a:rPr lang="en-US" baseline="0"/>
              <a:t>WebLogic </a:t>
            </a:r>
            <a:r>
              <a:rPr lang="en-US" baseline="0" smtClean="0"/>
              <a:t>Diagnostic framework </a:t>
            </a:r>
            <a:r>
              <a:rPr lang="en-US" b="1" baseline="0" smtClean="0"/>
              <a:t>Auto-scale setting rules in </a:t>
            </a:r>
            <a:r>
              <a:rPr lang="en-US" baseline="0" smtClean="0"/>
              <a:t>when </a:t>
            </a:r>
            <a:r>
              <a:rPr lang="en-US" baseline="0"/>
              <a:t>the rule is met the Operator will invoke K8S API to scale the WebLogic cluster</a:t>
            </a:r>
          </a:p>
          <a:p>
            <a:pPr marL="171450" indent="-171450">
              <a:buFont typeface="Arial" charset="0"/>
              <a:buChar char="•"/>
            </a:pPr>
            <a:r>
              <a:rPr lang="en-US" baseline="0"/>
              <a:t>When there is a new patched WebLogic image or a Application update initiate a rolling restart of the WebLogic domain</a:t>
            </a:r>
            <a:endParaRPr lang="en-US"/>
          </a:p>
        </p:txBody>
      </p:sp>
      <p:sp>
        <p:nvSpPr>
          <p:cNvPr id="4" name="Slide Number Placeholder 3"/>
          <p:cNvSpPr>
            <a:spLocks noGrp="1"/>
          </p:cNvSpPr>
          <p:nvPr>
            <p:ph type="sldNum" sz="quarter" idx="10"/>
          </p:nvPr>
        </p:nvSpPr>
        <p:spPr/>
        <p:txBody>
          <a:bodyPr/>
          <a:lstStyle/>
          <a:p>
            <a:fld id="{8C72D9AE-7182-4680-8F79-479C4181FF08}" type="slidenum">
              <a:rPr lang="uk-UA" smtClean="0"/>
              <a:t>11</a:t>
            </a:fld>
            <a:endParaRPr lang="uk-UA"/>
          </a:p>
        </p:txBody>
      </p:sp>
    </p:spTree>
    <p:extLst>
      <p:ext uri="{BB962C8B-B14F-4D97-AF65-F5344CB8AC3E}">
        <p14:creationId xmlns:p14="http://schemas.microsoft.com/office/powerpoint/2010/main" val="17872590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pPr marL="171450" indent="-171450">
              <a:buFont typeface="Arial" charset="0"/>
              <a:buChar char="•"/>
            </a:pPr>
            <a:r>
              <a:rPr lang="en-US" smtClean="0">
                <a:hlinkClick r:id="rId3"/>
              </a:rPr>
              <a:t>Operator </a:t>
            </a:r>
            <a:r>
              <a:rPr lang="en-US" smtClean="0"/>
              <a:t>is an </a:t>
            </a:r>
            <a:r>
              <a:rPr lang="en-US" b="1" smtClean="0"/>
              <a:t>application-specific controller that extends Kubernetes</a:t>
            </a:r>
            <a:r>
              <a:rPr lang="en-US" smtClean="0"/>
              <a:t> to create, configure, and manage instances of complex applications. The WebLogic Kubernetes Operator follows</a:t>
            </a:r>
            <a:r>
              <a:rPr lang="en-US" baseline="0" smtClean="0"/>
              <a:t> the standard Kubernetes Operator pattern,</a:t>
            </a:r>
            <a:endParaRPr lang="en-US" smtClean="0"/>
          </a:p>
          <a:p>
            <a:pPr marL="171450" indent="-171450">
              <a:buFont typeface="Arial" charset="0"/>
              <a:buChar char="•"/>
            </a:pPr>
            <a:r>
              <a:rPr lang="en-US" smtClean="0"/>
              <a:t>Some</a:t>
            </a:r>
            <a:r>
              <a:rPr lang="en-US" baseline="0" smtClean="0"/>
              <a:t> </a:t>
            </a:r>
            <a:r>
              <a:rPr lang="en-US" baseline="0"/>
              <a:t>of the things that the Operator does to </a:t>
            </a:r>
            <a:r>
              <a:rPr lang="en-US" b="1" baseline="0"/>
              <a:t>simplify management </a:t>
            </a:r>
            <a:r>
              <a:rPr lang="en-US" baseline="0"/>
              <a:t>and operations on the WebLogic domain and deployments</a:t>
            </a:r>
          </a:p>
          <a:p>
            <a:pPr marL="171450" indent="-171450">
              <a:buFont typeface="Arial" charset="0"/>
              <a:buChar char="•"/>
            </a:pPr>
            <a:r>
              <a:rPr lang="en-US" baseline="0"/>
              <a:t>Create </a:t>
            </a:r>
            <a:r>
              <a:rPr lang="en-US" b="1" baseline="0"/>
              <a:t>RBAC roles </a:t>
            </a:r>
            <a:r>
              <a:rPr lang="en-US" baseline="0"/>
              <a:t>to manage Kubernetes resources on behalf of the WebLogic domain.  Authorization to start/stop/.restart/create new domain.</a:t>
            </a:r>
          </a:p>
          <a:p>
            <a:pPr marL="171450" indent="-171450">
              <a:buFont typeface="Arial" charset="0"/>
              <a:buChar char="•"/>
            </a:pPr>
            <a:r>
              <a:rPr lang="en-US" baseline="0"/>
              <a:t>Invokes the right </a:t>
            </a:r>
            <a:r>
              <a:rPr lang="en-US" b="1" baseline="0"/>
              <a:t>Kubernetes APIs to start or stop servers</a:t>
            </a:r>
            <a:r>
              <a:rPr lang="en-US" baseline="0"/>
              <a:t>, domains, clusters</a:t>
            </a:r>
          </a:p>
          <a:p>
            <a:pPr marL="171450" indent="-171450">
              <a:buFont typeface="Arial" charset="0"/>
              <a:buChar char="•"/>
            </a:pPr>
            <a:r>
              <a:rPr lang="en-US" baseline="0" smtClean="0"/>
              <a:t>the </a:t>
            </a:r>
            <a:r>
              <a:rPr lang="en-US" baseline="0"/>
              <a:t>WebLogic </a:t>
            </a:r>
            <a:r>
              <a:rPr lang="en-US" baseline="0" smtClean="0"/>
              <a:t>Diagnostic framework </a:t>
            </a:r>
            <a:r>
              <a:rPr lang="en-US" b="1" baseline="0" smtClean="0"/>
              <a:t>Auto-scale setting rules in </a:t>
            </a:r>
            <a:r>
              <a:rPr lang="en-US" baseline="0" smtClean="0"/>
              <a:t>when </a:t>
            </a:r>
            <a:r>
              <a:rPr lang="en-US" baseline="0"/>
              <a:t>the rule is met the Operator will invoke K8S API to scale the WebLogic cluster</a:t>
            </a:r>
          </a:p>
          <a:p>
            <a:pPr marL="171450" indent="-171450">
              <a:buFont typeface="Arial" charset="0"/>
              <a:buChar char="•"/>
            </a:pPr>
            <a:r>
              <a:rPr lang="en-US" baseline="0"/>
              <a:t>When there is a new patched WebLogic image or a Application update initiate a rolling restart of the WebLogic domain</a:t>
            </a:r>
            <a:endParaRPr lang="en-US"/>
          </a:p>
        </p:txBody>
      </p:sp>
      <p:sp>
        <p:nvSpPr>
          <p:cNvPr id="4" name="Slide Number Placeholder 3"/>
          <p:cNvSpPr>
            <a:spLocks noGrp="1"/>
          </p:cNvSpPr>
          <p:nvPr>
            <p:ph type="sldNum" sz="quarter" idx="10"/>
          </p:nvPr>
        </p:nvSpPr>
        <p:spPr/>
        <p:txBody>
          <a:bodyPr/>
          <a:lstStyle/>
          <a:p>
            <a:fld id="{8C72D9AE-7182-4680-8F79-479C4181FF08}" type="slidenum">
              <a:rPr lang="uk-UA" smtClean="0"/>
              <a:t>14</a:t>
            </a:fld>
            <a:endParaRPr lang="uk-UA"/>
          </a:p>
        </p:txBody>
      </p:sp>
    </p:spTree>
    <p:extLst>
      <p:ext uri="{BB962C8B-B14F-4D97-AF65-F5344CB8AC3E}">
        <p14:creationId xmlns:p14="http://schemas.microsoft.com/office/powerpoint/2010/main" val="7591955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s-ES_tradnl"/>
          </a:p>
        </p:txBody>
      </p:sp>
      <p:sp>
        <p:nvSpPr>
          <p:cNvPr id="4" name="Slide Number Placeholder 3"/>
          <p:cNvSpPr>
            <a:spLocks noGrp="1"/>
          </p:cNvSpPr>
          <p:nvPr>
            <p:ph type="sldNum" sz="quarter" idx="10"/>
          </p:nvPr>
        </p:nvSpPr>
        <p:spPr/>
        <p:txBody>
          <a:bodyPr/>
          <a:lstStyle/>
          <a:p>
            <a:fld id="{8C72D9AE-7182-4680-8F79-479C4181FF08}" type="slidenum">
              <a:rPr lang="uk-UA" smtClean="0"/>
              <a:t>25</a:t>
            </a:fld>
            <a:endParaRPr lang="uk-UA"/>
          </a:p>
        </p:txBody>
      </p:sp>
    </p:spTree>
    <p:extLst>
      <p:ext uri="{BB962C8B-B14F-4D97-AF65-F5344CB8AC3E}">
        <p14:creationId xmlns:p14="http://schemas.microsoft.com/office/powerpoint/2010/main" val="7631622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uk-UA" smtClean="0"/>
              <a:t>30</a:t>
            </a:fld>
            <a:endParaRPr lang="uk-UA" dirty="0"/>
          </a:p>
        </p:txBody>
      </p:sp>
    </p:spTree>
    <p:extLst>
      <p:ext uri="{BB962C8B-B14F-4D97-AF65-F5344CB8AC3E}">
        <p14:creationId xmlns:p14="http://schemas.microsoft.com/office/powerpoint/2010/main" val="1985508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a:xfrm>
            <a:off x="531151" y="1524001"/>
            <a:ext cx="11126522"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68926090-F7DD-7C47-A7A5-57C7ADACE0E5}" type="datetime1">
              <a:rPr lang="en-US" smtClean="0"/>
              <a:t>3/26/19</a:t>
            </a:fld>
            <a:endParaRPr dirty="0"/>
          </a:p>
        </p:txBody>
      </p:sp>
      <p:sp>
        <p:nvSpPr>
          <p:cNvPr id="5" name="Footer Placeholder 4"/>
          <p:cNvSpPr>
            <a:spLocks noGrp="1"/>
          </p:cNvSpPr>
          <p:nvPr>
            <p:ph type="ftr" sz="quarter" idx="11"/>
          </p:nvPr>
        </p:nvSpPr>
        <p:spPr>
          <a:xfrm>
            <a:off x="8621423" y="6556248"/>
            <a:ext cx="2743200" cy="182880"/>
          </a:xfrm>
          <a:prstGeom prst="rect">
            <a:avLst/>
          </a:prstGeom>
        </p:spPr>
        <p:txBody>
          <a:bodyPr/>
          <a:lstStyle/>
          <a:p>
            <a:r>
              <a:rPr lang="en-US"/>
              <a:t>Confidential – Oracle Internal/Restricted/Highly Restricted</a:t>
            </a:r>
            <a:endParaRPr dirty="0"/>
          </a:p>
        </p:txBody>
      </p:sp>
      <p:sp>
        <p:nvSpPr>
          <p:cNvPr id="6" name="Slide Number Placeholder 5"/>
          <p:cNvSpPr>
            <a:spLocks noGrp="1"/>
          </p:cNvSpPr>
          <p:nvPr>
            <p:ph type="sldNum" sz="quarter" idx="12"/>
          </p:nvPr>
        </p:nvSpPr>
        <p:spPr/>
        <p:txBody>
          <a:bodyPr/>
          <a:lstStyle/>
          <a:p>
            <a:fld id="{C51EAA63-D034-42AE-91FA-B13B9518C7BE}" type="slidenum">
              <a:rPr/>
              <a:t>‹#›</a:t>
            </a:fld>
            <a:endParaRPr dirty="0"/>
          </a:p>
        </p:txBody>
      </p:sp>
    </p:spTree>
    <p:extLst>
      <p:ext uri="{BB962C8B-B14F-4D97-AF65-F5344CB8AC3E}">
        <p14:creationId xmlns:p14="http://schemas.microsoft.com/office/powerpoint/2010/main" val="207523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a:xfrm>
            <a:off x="531151" y="1981200"/>
            <a:ext cx="11126522" cy="3962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6996FA26-999E-144A-B9D6-0275E6EB9A15}" type="datetime1">
              <a:rPr lang="en-US" smtClean="0"/>
              <a:t>3/26/19</a:t>
            </a:fld>
            <a:endParaRPr dirty="0"/>
          </a:p>
        </p:txBody>
      </p:sp>
      <p:sp>
        <p:nvSpPr>
          <p:cNvPr id="5" name="Footer Placeholder 4"/>
          <p:cNvSpPr>
            <a:spLocks noGrp="1"/>
          </p:cNvSpPr>
          <p:nvPr>
            <p:ph type="ftr" sz="quarter" idx="11"/>
          </p:nvPr>
        </p:nvSpPr>
        <p:spPr>
          <a:xfrm>
            <a:off x="8621423" y="6556248"/>
            <a:ext cx="2743200" cy="182880"/>
          </a:xfrm>
          <a:prstGeom prst="rect">
            <a:avLst/>
          </a:prstGeom>
        </p:spPr>
        <p:txBody>
          <a:bodyPr/>
          <a:lstStyle/>
          <a:p>
            <a:r>
              <a:rPr lang="en-US"/>
              <a:t>Confidential – Oracle Internal/Restricted/Highly Restricted</a:t>
            </a:r>
            <a:endParaRPr dirty="0"/>
          </a:p>
        </p:txBody>
      </p:sp>
      <p:sp>
        <p:nvSpPr>
          <p:cNvPr id="6" name="Slide Number Placeholder 5"/>
          <p:cNvSpPr>
            <a:spLocks noGrp="1"/>
          </p:cNvSpPr>
          <p:nvPr>
            <p:ph type="sldNum" sz="quarter" idx="12"/>
          </p:nvPr>
        </p:nvSpPr>
        <p:spPr/>
        <p:txBody>
          <a:bodyPr/>
          <a:lstStyle/>
          <a:p>
            <a:fld id="{C51EAA63-D034-42AE-91FA-B13B9518C7BE}" type="slidenum">
              <a:rPr/>
              <a:t>‹#›</a:t>
            </a:fld>
            <a:endParaRPr dirty="0"/>
          </a:p>
        </p:txBody>
      </p:sp>
      <p:sp>
        <p:nvSpPr>
          <p:cNvPr id="7" name="Text Placeholder 12"/>
          <p:cNvSpPr>
            <a:spLocks noGrp="1"/>
          </p:cNvSpPr>
          <p:nvPr>
            <p:ph type="body" sz="quarter" idx="13" hasCustomPrompt="1"/>
          </p:nvPr>
        </p:nvSpPr>
        <p:spPr>
          <a:xfrm>
            <a:off x="531813" y="1373741"/>
            <a:ext cx="11125199"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Tree>
    <p:extLst>
      <p:ext uri="{BB962C8B-B14F-4D97-AF65-F5344CB8AC3E}">
        <p14:creationId xmlns:p14="http://schemas.microsoft.com/office/powerpoint/2010/main" val="337176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39A174-1ADF-1E48-B6DD-36515CA54732}" type="datetime1">
              <a:rPr lang="en-US" smtClean="0"/>
              <a:t>3/26/19</a:t>
            </a:fld>
            <a:endParaRPr dirty="0"/>
          </a:p>
        </p:txBody>
      </p:sp>
      <p:sp>
        <p:nvSpPr>
          <p:cNvPr id="4" name="Footer Placeholder 3"/>
          <p:cNvSpPr>
            <a:spLocks noGrp="1"/>
          </p:cNvSpPr>
          <p:nvPr>
            <p:ph type="ftr" sz="quarter" idx="11"/>
          </p:nvPr>
        </p:nvSpPr>
        <p:spPr>
          <a:xfrm>
            <a:off x="8621423" y="6556248"/>
            <a:ext cx="2743200" cy="182880"/>
          </a:xfrm>
          <a:prstGeom prst="rect">
            <a:avLst/>
          </a:prstGeom>
        </p:spPr>
        <p:txBody>
          <a:bodyPr/>
          <a:lstStyle/>
          <a:p>
            <a:r>
              <a:rPr lang="en-US"/>
              <a:t>Confidential – Oracle Internal/Restricted/Highly Restricted</a:t>
            </a:r>
            <a:endParaRPr dirty="0"/>
          </a:p>
        </p:txBody>
      </p:sp>
      <p:sp>
        <p:nvSpPr>
          <p:cNvPr id="5" name="Slide Number Placeholder 4"/>
          <p:cNvSpPr>
            <a:spLocks noGrp="1"/>
          </p:cNvSpPr>
          <p:nvPr>
            <p:ph type="sldNum" sz="quarter" idx="12"/>
          </p:nvPr>
        </p:nvSpPr>
        <p:spPr/>
        <p:txBody>
          <a:bodyPr/>
          <a:lstStyle/>
          <a:p>
            <a:fld id="{C51EAA63-D034-42AE-91FA-B13B9518C7BE}" type="slidenum">
              <a:rPr/>
              <a:t>‹#›</a:t>
            </a:fld>
            <a:endParaRPr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37699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F9DE5E5-CA66-5940-9D1C-9F6D8D7529FE}" type="datetime1">
              <a:rPr lang="en-US" smtClean="0"/>
              <a:t>3/26/19</a:t>
            </a:fld>
            <a:endParaRPr dirty="0"/>
          </a:p>
        </p:txBody>
      </p:sp>
      <p:sp>
        <p:nvSpPr>
          <p:cNvPr id="4" name="Footer Placeholder 3"/>
          <p:cNvSpPr>
            <a:spLocks noGrp="1"/>
          </p:cNvSpPr>
          <p:nvPr>
            <p:ph type="ftr" sz="quarter" idx="11"/>
          </p:nvPr>
        </p:nvSpPr>
        <p:spPr>
          <a:xfrm>
            <a:off x="8621423" y="6556248"/>
            <a:ext cx="2743200" cy="182880"/>
          </a:xfrm>
          <a:prstGeom prst="rect">
            <a:avLst/>
          </a:prstGeom>
        </p:spPr>
        <p:txBody>
          <a:bodyPr/>
          <a:lstStyle/>
          <a:p>
            <a:r>
              <a:rPr lang="en-US"/>
              <a:t>Confidential – Oracle Internal/Restricted/Highly Restricted</a:t>
            </a:r>
            <a:endParaRPr dirty="0"/>
          </a:p>
        </p:txBody>
      </p:sp>
      <p:sp>
        <p:nvSpPr>
          <p:cNvPr id="5" name="Slide Number Placeholder 4"/>
          <p:cNvSpPr>
            <a:spLocks noGrp="1"/>
          </p:cNvSpPr>
          <p:nvPr>
            <p:ph type="sldNum" sz="quarter" idx="12"/>
          </p:nvPr>
        </p:nvSpPr>
        <p:spPr/>
        <p:txBody>
          <a:bodyPr/>
          <a:lstStyle/>
          <a:p>
            <a:fld id="{C51EAA63-D034-42AE-91FA-B13B9518C7BE}" type="slidenum">
              <a:rPr/>
              <a:t>‹#›</a:t>
            </a:fld>
            <a:endParaRPr dirty="0"/>
          </a:p>
        </p:txBody>
      </p:sp>
      <p:sp>
        <p:nvSpPr>
          <p:cNvPr id="6" name="Text Placeholder 12"/>
          <p:cNvSpPr>
            <a:spLocks noGrp="1"/>
          </p:cNvSpPr>
          <p:nvPr>
            <p:ph type="body" sz="quarter" idx="13" hasCustomPrompt="1"/>
          </p:nvPr>
        </p:nvSpPr>
        <p:spPr>
          <a:xfrm>
            <a:off x="531814" y="1373741"/>
            <a:ext cx="11125198"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7" name="Title 6"/>
          <p:cNvSpPr>
            <a:spLocks noGrp="1"/>
          </p:cNvSpPr>
          <p:nvPr>
            <p:ph type="title"/>
          </p:nvPr>
        </p:nvSpPr>
        <p:spPr/>
        <p:txBody>
          <a:bodyPr/>
          <a:lstStyle/>
          <a:p>
            <a:r>
              <a:rPr lang="en-US"/>
              <a:t>Click to edit Master title style</a:t>
            </a:r>
            <a:endParaRPr dirty="0"/>
          </a:p>
        </p:txBody>
      </p:sp>
    </p:spTree>
    <p:extLst>
      <p:ext uri="{BB962C8B-B14F-4D97-AF65-F5344CB8AC3E}">
        <p14:creationId xmlns:p14="http://schemas.microsoft.com/office/powerpoint/2010/main" val="4163620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Safe Harbor Fron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7E3EDE-07F9-F543-A57F-B068A6C6C2E7}" type="datetime1">
              <a:rPr lang="en-US" smtClean="0"/>
              <a:t>3/26/19</a:t>
            </a:fld>
            <a:endParaRPr dirty="0"/>
          </a:p>
        </p:txBody>
      </p:sp>
      <p:sp>
        <p:nvSpPr>
          <p:cNvPr id="3" name="Footer Placeholder 2"/>
          <p:cNvSpPr>
            <a:spLocks noGrp="1"/>
          </p:cNvSpPr>
          <p:nvPr>
            <p:ph type="ftr" sz="quarter" idx="11"/>
          </p:nvPr>
        </p:nvSpPr>
        <p:spPr>
          <a:xfrm>
            <a:off x="8621423" y="6556248"/>
            <a:ext cx="2743200" cy="182880"/>
          </a:xfrm>
          <a:prstGeom prst="rect">
            <a:avLst/>
          </a:prstGeom>
        </p:spPr>
        <p:txBody>
          <a:bodyPr/>
          <a:lstStyle/>
          <a:p>
            <a:r>
              <a:rPr lang="en-US"/>
              <a:t>Confidential – Oracle Internal/Restricted/Highly Restricted</a:t>
            </a:r>
            <a:endParaRPr dirty="0"/>
          </a:p>
        </p:txBody>
      </p:sp>
      <p:sp>
        <p:nvSpPr>
          <p:cNvPr id="4" name="Slide Number Placeholder 3"/>
          <p:cNvSpPr>
            <a:spLocks noGrp="1"/>
          </p:cNvSpPr>
          <p:nvPr>
            <p:ph type="sldNum" sz="quarter" idx="12"/>
          </p:nvPr>
        </p:nvSpPr>
        <p:spPr/>
        <p:txBody>
          <a:bodyPr/>
          <a:lstStyle/>
          <a:p>
            <a:fld id="{C51EAA63-D034-42AE-91FA-B13B9518C7BE}" type="slidenum">
              <a:rPr/>
              <a:t>‹#›</a:t>
            </a:fld>
            <a:endParaRPr dirty="0"/>
          </a:p>
        </p:txBody>
      </p:sp>
      <p:sp>
        <p:nvSpPr>
          <p:cNvPr id="5" name="TextBox 4"/>
          <p:cNvSpPr txBox="1"/>
          <p:nvPr/>
        </p:nvSpPr>
        <p:spPr>
          <a:xfrm>
            <a:off x="531812" y="1371600"/>
            <a:ext cx="11125200" cy="889000"/>
          </a:xfrm>
          <a:prstGeom prst="rect">
            <a:avLst/>
          </a:prstGeom>
          <a:noFill/>
        </p:spPr>
        <p:txBody>
          <a:bodyPr wrap="none" lIns="0" tIns="0" rIns="0" bIns="0" rtlCol="0" anchor="b">
            <a:noAutofit/>
          </a:bodyPr>
          <a:lstStyle/>
          <a:p>
            <a:pPr>
              <a:lnSpc>
                <a:spcPct val="90000"/>
              </a:lnSpc>
            </a:pPr>
            <a:r>
              <a:rPr sz="3200" dirty="0">
                <a:latin typeface="+mj-lt"/>
              </a:rPr>
              <a:t>Safe Harbor</a:t>
            </a:r>
            <a:r>
              <a:rPr sz="3200" baseline="0" dirty="0">
                <a:latin typeface="+mj-lt"/>
              </a:rPr>
              <a:t> Statement</a:t>
            </a:r>
            <a:endParaRPr sz="3200" dirty="0">
              <a:latin typeface="+mj-lt"/>
            </a:endParaRPr>
          </a:p>
        </p:txBody>
      </p:sp>
      <p:sp>
        <p:nvSpPr>
          <p:cNvPr id="6" name="TextBox 5"/>
          <p:cNvSpPr txBox="1"/>
          <p:nvPr/>
        </p:nvSpPr>
        <p:spPr>
          <a:xfrm>
            <a:off x="531812" y="2514600"/>
            <a:ext cx="11125200" cy="2286000"/>
          </a:xfrm>
          <a:prstGeom prst="rect">
            <a:avLst/>
          </a:prstGeom>
          <a:noFill/>
        </p:spPr>
        <p:txBody>
          <a:bodyPr wrap="square" lIns="0" tIns="0" rIns="0" bIns="0" rtlCol="0" anchor="t">
            <a:noAutofit/>
          </a:bodyPr>
          <a:lstStyle/>
          <a:p>
            <a:pPr>
              <a:lnSpc>
                <a:spcPct val="90000"/>
              </a:lnSpc>
            </a:pPr>
            <a:r>
              <a:rPr sz="2400" dirty="0">
                <a:latin typeface="+mn-lt"/>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Tree>
    <p:extLst>
      <p:ext uri="{BB962C8B-B14F-4D97-AF65-F5344CB8AC3E}">
        <p14:creationId xmlns:p14="http://schemas.microsoft.com/office/powerpoint/2010/main" val="2597889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Oracle logo">
    <p:bg bwMode="ltGray">
      <p:bgRef idx="1001">
        <a:schemeClr val="bg1"/>
      </p:bgRef>
    </p:bg>
    <p:spTree>
      <p:nvGrpSpPr>
        <p:cNvPr id="1" name=""/>
        <p:cNvGrpSpPr/>
        <p:nvPr/>
      </p:nvGrpSpPr>
      <p:grpSpPr>
        <a:xfrm>
          <a:off x="0" y="0"/>
          <a:ext cx="0" cy="0"/>
          <a:chOff x="0" y="0"/>
          <a:chExt cx="0" cy="0"/>
        </a:xfrm>
      </p:grpSpPr>
      <p:pic>
        <p:nvPicPr>
          <p:cNvPr id="2" name="Picture 1" descr="Oracle logo in white on red staging background. Light blue frame around perimeter." title="Oracle Logo Slide"/>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hidden">
          <a:xfrm>
            <a:off x="138023" y="129398"/>
            <a:ext cx="11912778" cy="6547450"/>
          </a:xfrm>
          <a:prstGeom prst="rect">
            <a:avLst/>
          </a:prstGeom>
          <a:noFill/>
          <a:ln>
            <a:noFill/>
          </a:ln>
        </p:spPr>
      </p:pic>
      <p:pic>
        <p:nvPicPr>
          <p:cNvPr id="12" name="Picture 1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3822128" y="2843826"/>
            <a:ext cx="4544568" cy="569547"/>
          </a:xfrm>
          <a:prstGeom prst="rect">
            <a:avLst/>
          </a:prstGeom>
        </p:spPr>
      </p:pic>
      <p:grpSp>
        <p:nvGrpSpPr>
          <p:cNvPr id="10" name="Group 9"/>
          <p:cNvGrpSpPr/>
          <p:nvPr userDrawn="1"/>
        </p:nvGrpSpPr>
        <p:grpSpPr>
          <a:xfrm>
            <a:off x="0" y="0"/>
            <a:ext cx="12189398" cy="6858000"/>
            <a:chOff x="0" y="0"/>
            <a:chExt cx="12189398" cy="6858000"/>
          </a:xfrm>
          <a:solidFill>
            <a:srgbClr val="D8E1E6"/>
          </a:solidFill>
        </p:grpSpPr>
        <p:sp>
          <p:nvSpPr>
            <p:cNvPr id="11" name="Rectangle 10"/>
            <p:cNvSpPr/>
            <p:nvPr/>
          </p:nvSpPr>
          <p:spPr bwMode="gray">
            <a:xfrm>
              <a:off x="0" y="0"/>
              <a:ext cx="193962"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3" name="Rectangle 12"/>
            <p:cNvSpPr/>
            <p:nvPr/>
          </p:nvSpPr>
          <p:spPr bwMode="gray">
            <a:xfrm>
              <a:off x="11995151" y="0"/>
              <a:ext cx="193960"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4" name="Rectangle 13"/>
            <p:cNvSpPr/>
            <p:nvPr/>
          </p:nvSpPr>
          <p:spPr bwMode="gray">
            <a:xfrm>
              <a:off x="0" y="6400800"/>
              <a:ext cx="12189396" cy="4572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5" name="Rectangle 14"/>
            <p:cNvSpPr/>
            <p:nvPr/>
          </p:nvSpPr>
          <p:spPr bwMode="gray">
            <a:xfrm>
              <a:off x="0" y="0"/>
              <a:ext cx="12189398" cy="19202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grpSp>
    </p:spTree>
    <p:extLst>
      <p:ext uri="{BB962C8B-B14F-4D97-AF65-F5344CB8AC3E}">
        <p14:creationId xmlns:p14="http://schemas.microsoft.com/office/powerpoint/2010/main" val="1065755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cSld name="Title Slide with Pictur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Rectangle 13" descr="Full slide 4-color photo can be inserted here" title="Title Slide with Picture">
            <a:extLst>
              <a:ext uri="{FF2B5EF4-FFF2-40B4-BE49-F238E27FC236}">
                <a16:creationId xmlns:a16="http://schemas.microsoft.com/office/drawing/2014/main" xmlns="" id="{BA018865-65D5-464F-B320-B88E09248067}"/>
              </a:ext>
            </a:extLst>
          </p:cNvPr>
          <p:cNvSpPr/>
          <p:nvPr userDrawn="1"/>
        </p:nvSpPr>
        <p:spPr bwMode="hidden">
          <a:xfrm>
            <a:off x="0" y="0"/>
            <a:ext cx="12188825" cy="6858000"/>
          </a:xfrm>
          <a:prstGeom prst="rect">
            <a:avLst/>
          </a:prstGeom>
          <a:gradFill>
            <a:gsLst>
              <a:gs pos="0">
                <a:srgbClr val="493728">
                  <a:alpha val="50000"/>
                </a:srgbClr>
              </a:gs>
              <a:gs pos="100000">
                <a:srgbClr val="493728">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Rectangle 14" descr="Full slide 4-color photo can be inserted here" title="Title Slide with Picture">
            <a:extLst>
              <a:ext uri="{FF2B5EF4-FFF2-40B4-BE49-F238E27FC236}">
                <a16:creationId xmlns:a16="http://schemas.microsoft.com/office/drawing/2014/main" xmlns="" id="{E80B2A24-4EE2-554C-807A-A506CD65817D}"/>
              </a:ext>
            </a:extLst>
          </p:cNvPr>
          <p:cNvSpPr/>
          <p:nvPr userDrawn="1"/>
        </p:nvSpPr>
        <p:spPr bwMode="hidden">
          <a:xfrm>
            <a:off x="1382" y="1371600"/>
            <a:ext cx="12187444" cy="5486400"/>
          </a:xfrm>
          <a:prstGeom prst="rect">
            <a:avLst/>
          </a:prstGeom>
          <a:gradFill>
            <a:gsLst>
              <a:gs pos="0">
                <a:srgbClr val="493728">
                  <a:alpha val="44000"/>
                </a:srgbClr>
              </a:gs>
              <a:gs pos="12000">
                <a:srgbClr val="493728">
                  <a:alpha val="25000"/>
                  <a:lumMod val="99000"/>
                </a:srgbClr>
              </a:gs>
              <a:gs pos="32000">
                <a:srgbClr val="493728">
                  <a:alpha val="0"/>
                  <a:lumMod val="0"/>
                  <a:lumOff val="10000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Slide Number Placeholder 4"/>
          <p:cNvSpPr>
            <a:spLocks noGrp="1"/>
          </p:cNvSpPr>
          <p:nvPr>
            <p:ph type="sldNum" sz="quarter" idx="12"/>
          </p:nvPr>
        </p:nvSpPr>
        <p:spPr/>
        <p:txBody>
          <a:bodyPr/>
          <a:lstStyle>
            <a:lvl1pPr>
              <a:defRPr>
                <a:solidFill>
                  <a:schemeClr val="tx1">
                    <a:alpha val="0"/>
                  </a:schemeClr>
                </a:solidFill>
              </a:defRPr>
            </a:lvl1pPr>
          </a:lstStyle>
          <a:p>
            <a:fld id="{C51EAA63-D034-42AE-91FA-B13B9518C7BE}" type="slidenum">
              <a:rPr/>
              <a:pPr/>
              <a:t>‹#›</a:t>
            </a:fld>
            <a:endParaRPr/>
          </a:p>
        </p:txBody>
      </p:sp>
      <p:sp>
        <p:nvSpPr>
          <p:cNvPr id="3" name="Date Placeholder 2"/>
          <p:cNvSpPr>
            <a:spLocks noGrp="1"/>
          </p:cNvSpPr>
          <p:nvPr>
            <p:ph type="dt" sz="half" idx="10"/>
          </p:nvPr>
        </p:nvSpPr>
        <p:spPr/>
        <p:txBody>
          <a:bodyPr/>
          <a:lstStyle>
            <a:lvl1pPr>
              <a:defRPr>
                <a:solidFill>
                  <a:schemeClr val="tx1"/>
                </a:solidFill>
              </a:defRPr>
            </a:lvl1pPr>
          </a:lstStyle>
          <a:p>
            <a:fld id="{12C55C7B-5E5C-D447-9BFF-07422F49C101}" type="datetime1">
              <a:t>10.04.2019</a:t>
            </a:fld>
            <a:endParaRPr/>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a:t>Confidential – Oracle Internal/Restricted/Highly Restricted</a:t>
            </a:r>
            <a:endParaRPr/>
          </a:p>
        </p:txBody>
      </p:sp>
      <p:pic>
        <p:nvPicPr>
          <p:cNvPr id="8" name="Picture 7" descr="Oracle logo in white on red staging background" title="Oracle red badge logo"/>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352" y="6263640"/>
            <a:ext cx="1625138" cy="594360"/>
          </a:xfrm>
          <a:prstGeom prst="rect">
            <a:avLst/>
          </a:prstGeom>
        </p:spPr>
      </p:pic>
      <p:sp>
        <p:nvSpPr>
          <p:cNvPr id="9" name="Title 8"/>
          <p:cNvSpPr>
            <a:spLocks noGrp="1"/>
          </p:cNvSpPr>
          <p:nvPr>
            <p:ph type="title"/>
          </p:nvPr>
        </p:nvSpPr>
        <p:spPr>
          <a:xfrm>
            <a:off x="531814" y="739775"/>
            <a:ext cx="9601200" cy="1470025"/>
          </a:xfrm>
        </p:spPr>
        <p:txBody>
          <a:bodyPr/>
          <a:lstStyle>
            <a:lvl1pPr>
              <a:defRPr sz="4800"/>
            </a:lvl1pPr>
          </a:lstStyle>
          <a:p>
            <a:r>
              <a:rPr lang="en-US" smtClean="0"/>
              <a:t>Click to edit Master title style</a:t>
            </a:r>
            <a:endParaRPr/>
          </a:p>
        </p:txBody>
      </p:sp>
      <p:sp>
        <p:nvSpPr>
          <p:cNvPr id="12" name="Text Placeholder 10"/>
          <p:cNvSpPr>
            <a:spLocks noGrp="1"/>
          </p:cNvSpPr>
          <p:nvPr>
            <p:ph type="body" sz="quarter" idx="14" hasCustomPrompt="1"/>
          </p:nvPr>
        </p:nvSpPr>
        <p:spPr>
          <a:xfrm>
            <a:off x="531814" y="3429451"/>
            <a:ext cx="9601200" cy="2514149"/>
          </a:xfrm>
        </p:spPr>
        <p:txBody>
          <a:bodyPr/>
          <a:lstStyle>
            <a:lvl1pPr marL="0" indent="0">
              <a:spcBef>
                <a:spcPts val="0"/>
              </a:spcBef>
              <a:buNone/>
              <a:defRPr sz="2400" b="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presenter’s name, title, division/business unit/organization and date</a:t>
            </a:r>
          </a:p>
        </p:txBody>
      </p:sp>
      <p:sp>
        <p:nvSpPr>
          <p:cNvPr id="13" name="Text Placeholder 10"/>
          <p:cNvSpPr>
            <a:spLocks noGrp="1"/>
          </p:cNvSpPr>
          <p:nvPr>
            <p:ph type="body" sz="quarter" idx="15" hasCustomPrompt="1"/>
          </p:nvPr>
        </p:nvSpPr>
        <p:spPr>
          <a:xfrm>
            <a:off x="531762" y="2286000"/>
            <a:ext cx="9601200" cy="914400"/>
          </a:xfrm>
        </p:spPr>
        <p:txBody>
          <a:bodyPr/>
          <a:lstStyle>
            <a:lvl1pPr marL="0" indent="0">
              <a:spcBef>
                <a:spcPts val="0"/>
              </a:spcBef>
              <a:buNone/>
              <a:defRPr sz="2400" b="1"/>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subtitle</a:t>
            </a:r>
          </a:p>
        </p:txBody>
      </p:sp>
      <p:sp>
        <p:nvSpPr>
          <p:cNvPr id="11" name="TextBox 10"/>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lang="en-US" sz="850" dirty="0">
                <a:solidFill>
                  <a:schemeClr val="tx1"/>
                </a:solidFill>
              </a:rPr>
              <a:t>Copyright © </a:t>
            </a:r>
            <a:r>
              <a:rPr lang="is-IS" sz="850" dirty="0">
                <a:solidFill>
                  <a:schemeClr val="tx1"/>
                </a:solidFill>
              </a:rPr>
              <a:t>2019</a:t>
            </a:r>
            <a:r>
              <a:rPr lang="en-US" sz="850" dirty="0">
                <a:solidFill>
                  <a:schemeClr val="tx1"/>
                </a:solidFill>
              </a:rPr>
              <a:t>, Oracle and/or its affiliates. All rights reserved.  |</a:t>
            </a:r>
          </a:p>
        </p:txBody>
      </p:sp>
    </p:spTree>
    <p:extLst>
      <p:ext uri="{BB962C8B-B14F-4D97-AF65-F5344CB8AC3E}">
        <p14:creationId xmlns:p14="http://schemas.microsoft.com/office/powerpoint/2010/main" val="888928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4" name="Group 13"/>
          <p:cNvGrpSpPr/>
          <p:nvPr userDrawn="1"/>
        </p:nvGrpSpPr>
        <p:grpSpPr>
          <a:xfrm>
            <a:off x="0" y="0"/>
            <a:ext cx="12189398" cy="6858000"/>
            <a:chOff x="0" y="0"/>
            <a:chExt cx="12189398" cy="6858000"/>
          </a:xfrm>
          <a:solidFill>
            <a:srgbClr val="D8E1E6"/>
          </a:solidFill>
        </p:grpSpPr>
        <p:sp>
          <p:nvSpPr>
            <p:cNvPr id="17" name="Rectangle 16"/>
            <p:cNvSpPr/>
            <p:nvPr/>
          </p:nvSpPr>
          <p:spPr bwMode="gray">
            <a:xfrm>
              <a:off x="0" y="0"/>
              <a:ext cx="193962"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8" name="Rectangle 17"/>
            <p:cNvSpPr/>
            <p:nvPr/>
          </p:nvSpPr>
          <p:spPr bwMode="gray">
            <a:xfrm>
              <a:off x="11995151" y="0"/>
              <a:ext cx="193960"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9" name="Rectangle 18"/>
            <p:cNvSpPr/>
            <p:nvPr/>
          </p:nvSpPr>
          <p:spPr bwMode="gray">
            <a:xfrm>
              <a:off x="0" y="6400800"/>
              <a:ext cx="12189396" cy="4572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20" name="Rectangle 19"/>
            <p:cNvSpPr/>
            <p:nvPr/>
          </p:nvSpPr>
          <p:spPr bwMode="gray">
            <a:xfrm>
              <a:off x="0" y="0"/>
              <a:ext cx="12189398" cy="19202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grpSp>
      <p:sp>
        <p:nvSpPr>
          <p:cNvPr id="2" name="Title Placeholder 1"/>
          <p:cNvSpPr>
            <a:spLocks noGrp="1"/>
          </p:cNvSpPr>
          <p:nvPr>
            <p:ph type="title"/>
          </p:nvPr>
        </p:nvSpPr>
        <p:spPr>
          <a:xfrm>
            <a:off x="531812" y="406400"/>
            <a:ext cx="11125200" cy="889000"/>
          </a:xfrm>
          <a:prstGeom prst="rect">
            <a:avLst/>
          </a:prstGeom>
        </p:spPr>
        <p:txBody>
          <a:bodyPr vert="horz" lIns="0" tIns="0" rIns="0" bIns="0" rtlCol="0" anchor="b">
            <a:noAutofit/>
          </a:bodyPr>
          <a:lstStyle/>
          <a:p>
            <a:r>
              <a:rPr lang="en-US"/>
              <a:t>Click to edit Master title style</a:t>
            </a:r>
            <a:endParaRPr dirty="0"/>
          </a:p>
        </p:txBody>
      </p:sp>
      <p:sp>
        <p:nvSpPr>
          <p:cNvPr id="3" name="Text Placeholder 2"/>
          <p:cNvSpPr>
            <a:spLocks noGrp="1"/>
          </p:cNvSpPr>
          <p:nvPr>
            <p:ph type="body" idx="1"/>
          </p:nvPr>
        </p:nvSpPr>
        <p:spPr>
          <a:xfrm>
            <a:off x="531151" y="1524001"/>
            <a:ext cx="11126522" cy="44196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182130" y="6556248"/>
            <a:ext cx="1226398" cy="182880"/>
          </a:xfrm>
          <a:prstGeom prst="rect">
            <a:avLst/>
          </a:prstGeom>
        </p:spPr>
        <p:txBody>
          <a:bodyPr vert="horz" wrap="none" lIns="0" tIns="0" rIns="0" bIns="0" rtlCol="0" anchor="ctr" anchorCtr="0">
            <a:noAutofit/>
          </a:bodyPr>
          <a:lstStyle>
            <a:lvl1pPr algn="r">
              <a:defRPr sz="850">
                <a:solidFill>
                  <a:schemeClr val="tx1"/>
                </a:solidFill>
              </a:defRPr>
            </a:lvl1pPr>
          </a:lstStyle>
          <a:p>
            <a:fld id="{2FEA922B-34CC-A746-ABF0-D1ED97CD7A6C}" type="datetime1">
              <a:rPr lang="en-US" smtClean="0"/>
              <a:t>3/26/19</a:t>
            </a:fld>
            <a:endParaRPr lang="en-US" dirty="0"/>
          </a:p>
        </p:txBody>
      </p:sp>
      <p:sp>
        <p:nvSpPr>
          <p:cNvPr id="5" name="Footer Placeholder 4"/>
          <p:cNvSpPr>
            <a:spLocks noGrp="1"/>
          </p:cNvSpPr>
          <p:nvPr>
            <p:ph type="ftr" sz="quarter" idx="3"/>
          </p:nvPr>
        </p:nvSpPr>
        <p:spPr>
          <a:xfrm>
            <a:off x="8621423" y="6556248"/>
            <a:ext cx="2743200" cy="182880"/>
          </a:xfrm>
          <a:prstGeom prst="rect">
            <a:avLst/>
          </a:prstGeom>
        </p:spPr>
        <p:txBody>
          <a:bodyPr vert="horz" wrap="none" lIns="0" tIns="0" rIns="0" bIns="0" rtlCol="0" anchor="ctr" anchorCtr="0">
            <a:noAutofit/>
          </a:bodyPr>
          <a:lstStyle>
            <a:lvl1pPr algn="l">
              <a:defRPr sz="850">
                <a:solidFill>
                  <a:schemeClr val="tx1"/>
                </a:solidFill>
              </a:defRPr>
            </a:lvl1pPr>
          </a:lstStyle>
          <a:p>
            <a:r>
              <a:rPr lang="en-US" dirty="0"/>
              <a:t>Confidential – Oracle Internal/Restricted/Highly Restricted</a:t>
            </a:r>
          </a:p>
        </p:txBody>
      </p:sp>
      <p:sp>
        <p:nvSpPr>
          <p:cNvPr id="6" name="Slide Number Placeholder 5"/>
          <p:cNvSpPr>
            <a:spLocks noGrp="1"/>
          </p:cNvSpPr>
          <p:nvPr>
            <p:ph type="sldNum" sz="quarter" idx="4"/>
          </p:nvPr>
        </p:nvSpPr>
        <p:spPr>
          <a:xfrm>
            <a:off x="11276011" y="6556248"/>
            <a:ext cx="381661" cy="182880"/>
          </a:xfrm>
          <a:prstGeom prst="rect">
            <a:avLst/>
          </a:prstGeom>
        </p:spPr>
        <p:txBody>
          <a:bodyPr vert="horz" wrap="none" lIns="0" tIns="0" rIns="0" bIns="0" rtlCol="0" anchor="ctr" anchorCtr="0">
            <a:noAutofit/>
          </a:bodyPr>
          <a:lstStyle>
            <a:lvl1pPr algn="r">
              <a:defRPr sz="850">
                <a:solidFill>
                  <a:schemeClr val="tx1"/>
                </a:solidFill>
              </a:defRPr>
            </a:lvl1pPr>
          </a:lstStyle>
          <a:p>
            <a:fld id="{C51EAA63-D034-42AE-91FA-B13B9518C7BE}" type="slidenum">
              <a:rPr lang="en-US" smtClean="0"/>
              <a:pPr/>
              <a:t>‹#›</a:t>
            </a:fld>
            <a:endParaRPr lang="en-US" dirty="0"/>
          </a:p>
        </p:txBody>
      </p:sp>
      <p:sp>
        <p:nvSpPr>
          <p:cNvPr id="15" name="TextBox 14"/>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chemeClr val="tx1"/>
                </a:solidFill>
              </a:rPr>
              <a:t>Copyright © </a:t>
            </a:r>
            <a:r>
              <a:rPr lang="en-US" sz="850" dirty="0">
                <a:solidFill>
                  <a:schemeClr val="tx1"/>
                </a:solidFill>
              </a:rPr>
              <a:t>2018,</a:t>
            </a:r>
            <a:r>
              <a:rPr sz="850" dirty="0">
                <a:solidFill>
                  <a:schemeClr val="tx1"/>
                </a:solidFill>
              </a:rPr>
              <a:t> Oracle and/or its affiliates. All rights reserved.  |</a:t>
            </a:r>
          </a:p>
        </p:txBody>
      </p:sp>
      <p:pic>
        <p:nvPicPr>
          <p:cNvPr id="16" name="Picture 15"/>
          <p:cNvPicPr>
            <a:picLocks noChangeAspect="1"/>
          </p:cNvPicPr>
          <p:nvPr userDrawn="1"/>
        </p:nvPicPr>
        <p:blipFill>
          <a:blip r:embed="rId9" cstate="screen">
            <a:extLst>
              <a:ext uri="{28A0092B-C50C-407E-A947-70E740481C1C}">
                <a14:useLocalDpi xmlns:a14="http://schemas.microsoft.com/office/drawing/2010/main"/>
              </a:ext>
            </a:extLst>
          </a:blip>
          <a:stretch>
            <a:fillRect/>
          </a:stretch>
        </p:blipFill>
        <p:spPr>
          <a:xfrm>
            <a:off x="530352" y="6263640"/>
            <a:ext cx="1625138" cy="594359"/>
          </a:xfrm>
          <a:prstGeom prst="rect">
            <a:avLst/>
          </a:prstGeom>
        </p:spPr>
      </p:pic>
    </p:spTree>
    <p:extLst>
      <p:ext uri="{BB962C8B-B14F-4D97-AF65-F5344CB8AC3E}">
        <p14:creationId xmlns:p14="http://schemas.microsoft.com/office/powerpoint/2010/main" val="3193062027"/>
      </p:ext>
    </p:extLst>
  </p:cSld>
  <p:clrMap bg1="lt1" tx1="dk1" bg2="lt2" tx2="dk2" accent1="accent1" accent2="accent2" accent3="accent3" accent4="accent4" accent5="accent5" accent6="accent6" hlink="hlink" folHlink="folHlink"/>
  <p:sldLayoutIdLst>
    <p:sldLayoutId id="2147483650" r:id="rId1"/>
    <p:sldLayoutId id="2147483663" r:id="rId2"/>
    <p:sldLayoutId id="2147483654" r:id="rId3"/>
    <p:sldLayoutId id="2147483666" r:id="rId4"/>
    <p:sldLayoutId id="2147483675" r:id="rId5"/>
    <p:sldLayoutId id="2147483661" r:id="rId6"/>
    <p:sldLayoutId id="2147483705" r:id="rId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8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3"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6.png"/><Relationship Id="rId1" Type="http://schemas.openxmlformats.org/officeDocument/2006/relationships/slideLayout" Target="../slideLayouts/slideLayout1.xml"/><Relationship Id="rId2"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7.png"/><Relationship Id="rId5" Type="http://schemas.openxmlformats.org/officeDocument/2006/relationships/image" Target="../media/image28.png"/><Relationship Id="rId6" Type="http://schemas.openxmlformats.org/officeDocument/2006/relationships/image" Target="../media/image29.png"/><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7.png"/><Relationship Id="rId5" Type="http://schemas.openxmlformats.org/officeDocument/2006/relationships/image" Target="../media/image28.png"/><Relationship Id="rId6" Type="http://schemas.openxmlformats.org/officeDocument/2006/relationships/image" Target="../media/image29.png"/><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15.xml.rels><?xml version="1.0" encoding="UTF-8" standalone="yes"?>
<Relationships xmlns="http://schemas.openxmlformats.org/package/2006/relationships"><Relationship Id="rId3" Type="http://schemas.openxmlformats.org/officeDocument/2006/relationships/hyperlink" Target="https://hub.docker.com/r/oracle/weblogic-kubernetes-operator" TargetMode="External"/><Relationship Id="rId4" Type="http://schemas.openxmlformats.org/officeDocument/2006/relationships/image" Target="../media/image32.png"/><Relationship Id="rId5" Type="http://schemas.openxmlformats.org/officeDocument/2006/relationships/hyperlink" Target="https://github.com/oracle/weblogic-kubernetes-operator" TargetMode="External"/><Relationship Id="rId1" Type="http://schemas.openxmlformats.org/officeDocument/2006/relationships/slideLayout" Target="../slideLayouts/slideLayout1.xml"/><Relationship Id="rId2"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26.png"/><Relationship Id="rId1" Type="http://schemas.openxmlformats.org/officeDocument/2006/relationships/slideLayout" Target="../slideLayouts/slideLayout1.xml"/><Relationship Id="rId2"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26.png"/><Relationship Id="rId1" Type="http://schemas.openxmlformats.org/officeDocument/2006/relationships/slideLayout" Target="../slideLayouts/slideLayout1.xml"/><Relationship Id="rId2"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26.png"/><Relationship Id="rId7" Type="http://schemas.openxmlformats.org/officeDocument/2006/relationships/image" Target="../media/image33.png"/><Relationship Id="rId1" Type="http://schemas.openxmlformats.org/officeDocument/2006/relationships/slideLayout" Target="../slideLayouts/slideLayout1.xml"/><Relationship Id="rId2"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26.png"/><Relationship Id="rId7" Type="http://schemas.openxmlformats.org/officeDocument/2006/relationships/image" Target="../media/image33.png"/><Relationship Id="rId8" Type="http://schemas.openxmlformats.org/officeDocument/2006/relationships/image" Target="../media/image34.tiff"/><Relationship Id="rId1" Type="http://schemas.openxmlformats.org/officeDocument/2006/relationships/slideLayout" Target="../slideLayouts/slideLayout1.xml"/><Relationship Id="rId2"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26.png"/><Relationship Id="rId7" Type="http://schemas.openxmlformats.org/officeDocument/2006/relationships/image" Target="../media/image34.tiff"/><Relationship Id="rId1" Type="http://schemas.openxmlformats.org/officeDocument/2006/relationships/slideLayout" Target="../slideLayouts/slideLayout1.xml"/><Relationship Id="rId2"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34.tiff"/><Relationship Id="rId5" Type="http://schemas.openxmlformats.org/officeDocument/2006/relationships/image" Target="../media/image24.png"/><Relationship Id="rId6" Type="http://schemas.openxmlformats.org/officeDocument/2006/relationships/image" Target="../media/image25.png"/><Relationship Id="rId7" Type="http://schemas.openxmlformats.org/officeDocument/2006/relationships/image" Target="../media/image26.png"/><Relationship Id="rId1" Type="http://schemas.openxmlformats.org/officeDocument/2006/relationships/slideLayout" Target="../slideLayouts/slideLayout1.xml"/><Relationship Id="rId2"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34.tiff"/><Relationship Id="rId5" Type="http://schemas.openxmlformats.org/officeDocument/2006/relationships/image" Target="../media/image24.png"/><Relationship Id="rId6" Type="http://schemas.openxmlformats.org/officeDocument/2006/relationships/image" Target="../media/image25.png"/><Relationship Id="rId7" Type="http://schemas.openxmlformats.org/officeDocument/2006/relationships/image" Target="../media/image26.png"/><Relationship Id="rId1" Type="http://schemas.openxmlformats.org/officeDocument/2006/relationships/slideLayout" Target="../slideLayouts/slideLayout1.xml"/><Relationship Id="rId2"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1.png"/><Relationship Id="rId5" Type="http://schemas.openxmlformats.org/officeDocument/2006/relationships/image" Target="../media/image34.tiff"/><Relationship Id="rId6" Type="http://schemas.openxmlformats.org/officeDocument/2006/relationships/image" Target="../media/image24.png"/><Relationship Id="rId7" Type="http://schemas.openxmlformats.org/officeDocument/2006/relationships/image" Target="../media/image25.png"/><Relationship Id="rId8" Type="http://schemas.openxmlformats.org/officeDocument/2006/relationships/image" Target="../media/image26.png"/><Relationship Id="rId1" Type="http://schemas.openxmlformats.org/officeDocument/2006/relationships/slideLayout" Target="../slideLayouts/slideLayout1.xml"/><Relationship Id="rId2"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1.png"/><Relationship Id="rId5" Type="http://schemas.openxmlformats.org/officeDocument/2006/relationships/image" Target="../media/image34.tiff"/><Relationship Id="rId6" Type="http://schemas.openxmlformats.org/officeDocument/2006/relationships/image" Target="../media/image24.png"/><Relationship Id="rId7" Type="http://schemas.openxmlformats.org/officeDocument/2006/relationships/image" Target="../media/image25.png"/><Relationship Id="rId8" Type="http://schemas.openxmlformats.org/officeDocument/2006/relationships/image" Target="../media/image26.png"/><Relationship Id="rId1" Type="http://schemas.openxmlformats.org/officeDocument/2006/relationships/slideLayout" Target="../slideLayouts/slideLayout1.xml"/><Relationship Id="rId2"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1.png"/><Relationship Id="rId5" Type="http://schemas.openxmlformats.org/officeDocument/2006/relationships/image" Target="../media/image24.png"/><Relationship Id="rId6" Type="http://schemas.openxmlformats.org/officeDocument/2006/relationships/image" Target="../media/image25.png"/><Relationship Id="rId7" Type="http://schemas.openxmlformats.org/officeDocument/2006/relationships/image" Target="../media/image26.png"/><Relationship Id="rId8" Type="http://schemas.openxmlformats.org/officeDocument/2006/relationships/image" Target="../media/image33.png"/><Relationship Id="rId9" Type="http://schemas.openxmlformats.org/officeDocument/2006/relationships/image" Target="../media/image27.png"/><Relationship Id="rId10" Type="http://schemas.openxmlformats.org/officeDocument/2006/relationships/image" Target="../media/image34.tiff"/><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oracle/weblogic-kubernetes-operator/blob/master/site/config-overrides.md" TargetMode="External"/></Relationships>
</file>

<file path=ppt/slides/_rels/slide3.xml.rels><?xml version="1.0" encoding="UTF-8" standalone="yes"?>
<Relationships xmlns="http://schemas.openxmlformats.org/package/2006/relationships"><Relationship Id="rId11" Type="http://schemas.openxmlformats.org/officeDocument/2006/relationships/image" Target="../media/image13.tiff"/><Relationship Id="rId12" Type="http://schemas.openxmlformats.org/officeDocument/2006/relationships/image" Target="../media/image14.tiff"/><Relationship Id="rId13" Type="http://schemas.openxmlformats.org/officeDocument/2006/relationships/image" Target="../media/image15.png"/><Relationship Id="rId14" Type="http://schemas.openxmlformats.org/officeDocument/2006/relationships/image" Target="../media/image16.png"/><Relationship Id="rId15" Type="http://schemas.openxmlformats.org/officeDocument/2006/relationships/image" Target="../media/image17.png"/><Relationship Id="rId16" Type="http://schemas.openxmlformats.org/officeDocument/2006/relationships/image" Target="../media/image18.png"/><Relationship Id="rId17" Type="http://schemas.openxmlformats.org/officeDocument/2006/relationships/image" Target="../media/image19.png"/><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tiff"/><Relationship Id="rId10" Type="http://schemas.openxmlformats.org/officeDocument/2006/relationships/image" Target="../media/image1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1" Type="http://schemas.openxmlformats.org/officeDocument/2006/relationships/image" Target="../media/image10.png"/><Relationship Id="rId12" Type="http://schemas.openxmlformats.org/officeDocument/2006/relationships/image" Target="../media/image18.png"/><Relationship Id="rId13" Type="http://schemas.openxmlformats.org/officeDocument/2006/relationships/image" Target="../media/image19.png"/><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1.tiff"/><Relationship Id="rId4" Type="http://schemas.openxmlformats.org/officeDocument/2006/relationships/image" Target="../media/image12.png"/><Relationship Id="rId5" Type="http://schemas.openxmlformats.org/officeDocument/2006/relationships/image" Target="../media/image20.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s>
</file>

<file path=ppt/slides/_rels/slide5.xml.rels><?xml version="1.0" encoding="UTF-8" standalone="yes"?>
<Relationships xmlns="http://schemas.openxmlformats.org/package/2006/relationships"><Relationship Id="rId11" Type="http://schemas.openxmlformats.org/officeDocument/2006/relationships/image" Target="../media/image21.png"/><Relationship Id="rId12" Type="http://schemas.openxmlformats.org/officeDocument/2006/relationships/image" Target="../media/image16.png"/><Relationship Id="rId13" Type="http://schemas.openxmlformats.org/officeDocument/2006/relationships/image" Target="../media/image17.png"/><Relationship Id="rId14" Type="http://schemas.openxmlformats.org/officeDocument/2006/relationships/image" Target="../media/image11.tiff"/><Relationship Id="rId15" Type="http://schemas.openxmlformats.org/officeDocument/2006/relationships/image" Target="../media/image12.png"/><Relationship Id="rId16" Type="http://schemas.openxmlformats.org/officeDocument/2006/relationships/image" Target="../media/image22.png"/><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container-registry.oracle.com/" TargetMode="External"/><Relationship Id="rId4" Type="http://schemas.openxmlformats.org/officeDocument/2006/relationships/hyperlink" Target="https://github.com/oracle/docker-images/tree/master/OracleWebLogic/dockerfiles" TargetMode="External"/><Relationship Id="rId5" Type="http://schemas.openxmlformats.org/officeDocument/2006/relationships/hyperlink" Target="https://github.com/oracle/docker-images/tree/master/OracleWebLogic/samples" TargetMode="External"/><Relationship Id="rId6" Type="http://schemas.openxmlformats.org/officeDocument/2006/relationships/hyperlink" Target="https://blogs.oracle.com/weblogicserver/how-to-weblogic-server-on-kubernetes" TargetMode="External"/><Relationship Id="rId7" Type="http://schemas.openxmlformats.org/officeDocument/2006/relationships/hyperlink" Target="https://github.com/oracle/weblogic-kubernetes-operator" TargetMode="External"/><Relationship Id="rId8" Type="http://schemas.openxmlformats.org/officeDocument/2006/relationships/hyperlink" Target="https://github.com/oracle/weblogic-monitoring-exporter" TargetMode="External"/><Relationship Id="rId9" Type="http://schemas.openxmlformats.org/officeDocument/2006/relationships/hyperlink" Target="https://github.com/oracle/weblogic-deploy-tooling" TargetMode="External"/><Relationship Id="rId10" Type="http://schemas.openxmlformats.org/officeDocument/2006/relationships/hyperlink" Target="https://github.com/oracle/weblogic-logging-exporter"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1.tiff"/><Relationship Id="rId7" Type="http://schemas.openxmlformats.org/officeDocument/2006/relationships/image" Target="../media/image12.png"/><Relationship Id="rId1" Type="http://schemas.openxmlformats.org/officeDocument/2006/relationships/slideLayout" Target="../slideLayouts/slideLayout1.xml"/><Relationship Id="rId2" Type="http://schemas.openxmlformats.org/officeDocument/2006/relationships/hyperlink" Target="https://github.com/oracle/weblogic-monitoring-exporter/tree/master/samples/kubernetes"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1.tiff"/><Relationship Id="rId4" Type="http://schemas.openxmlformats.org/officeDocument/2006/relationships/image" Target="../media/image12.png"/><Relationship Id="rId1" Type="http://schemas.openxmlformats.org/officeDocument/2006/relationships/slideLayout" Target="../slideLayouts/slideLayout1.xml"/><Relationship Id="rId2" Type="http://schemas.openxmlformats.org/officeDocument/2006/relationships/hyperlink" Target="https://github.com/oracle/docker-images/tree/master/OracleWebLogic/samples/12213-domain-wdt"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11.tiff"/><Relationship Id="rId5" Type="http://schemas.openxmlformats.org/officeDocument/2006/relationships/image" Target="../media/image12.png"/><Relationship Id="rId6" Type="http://schemas.openxmlformats.org/officeDocument/2006/relationships/image" Target="../media/image22.png"/><Relationship Id="rId1" Type="http://schemas.openxmlformats.org/officeDocument/2006/relationships/slideLayout" Target="../slideLayouts/slideLayout1.xml"/><Relationship Id="rId2" Type="http://schemas.openxmlformats.org/officeDocument/2006/relationships/hyperlink" Target="https://github.com/oracle/weblogic-logging-exporte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10"/>
          <p:cNvSpPr>
            <a:spLocks noGrp="1"/>
          </p:cNvSpPr>
          <p:nvPr>
            <p:ph type="ftr" sz="quarter" idx="11"/>
          </p:nvPr>
        </p:nvSpPr>
        <p:spPr/>
        <p:txBody>
          <a:bodyPr/>
          <a:lstStyle/>
          <a:p>
            <a:r>
              <a:rPr lang="en-US"/>
              <a:t>Confidential – Oracle Internal/Restricted/Highly Restricted</a:t>
            </a:r>
            <a:endParaRPr lang="en-US" dirty="0"/>
          </a:p>
        </p:txBody>
      </p:sp>
      <p:sp>
        <p:nvSpPr>
          <p:cNvPr id="2" name="Title 1"/>
          <p:cNvSpPr>
            <a:spLocks noGrp="1"/>
          </p:cNvSpPr>
          <p:nvPr>
            <p:ph type="title"/>
          </p:nvPr>
        </p:nvSpPr>
        <p:spPr/>
        <p:txBody>
          <a:bodyPr/>
          <a:lstStyle/>
          <a:p>
            <a:r>
              <a:rPr lang="en-US" dirty="0" smtClean="0"/>
              <a:t>WebLogic on Kubernetes</a:t>
            </a:r>
            <a:endParaRPr lang="en-US" dirty="0"/>
          </a:p>
        </p:txBody>
      </p:sp>
      <p:sp>
        <p:nvSpPr>
          <p:cNvPr id="6" name="Text Placeholder 5"/>
          <p:cNvSpPr>
            <a:spLocks noGrp="1"/>
          </p:cNvSpPr>
          <p:nvPr>
            <p:ph type="body" sz="quarter" idx="14"/>
          </p:nvPr>
        </p:nvSpPr>
        <p:spPr/>
        <p:txBody>
          <a:bodyPr/>
          <a:lstStyle/>
          <a:p>
            <a:r>
              <a:rPr lang="en-US" dirty="0" err="1" smtClean="0"/>
              <a:t>Maciej</a:t>
            </a:r>
            <a:r>
              <a:rPr lang="en-US" dirty="0" smtClean="0"/>
              <a:t> </a:t>
            </a:r>
            <a:r>
              <a:rPr lang="en-US" dirty="0" err="1" smtClean="0"/>
              <a:t>Gruszka</a:t>
            </a:r>
            <a:endParaRPr lang="en-US" dirty="0" smtClean="0"/>
          </a:p>
          <a:p>
            <a:r>
              <a:rPr lang="en-US" dirty="0" smtClean="0"/>
              <a:t>Director Product Management</a:t>
            </a:r>
          </a:p>
          <a:p>
            <a:r>
              <a:rPr lang="en-US" dirty="0" smtClean="0"/>
              <a:t>April 10</a:t>
            </a:r>
            <a:r>
              <a:rPr lang="en-US" dirty="0"/>
              <a:t>, </a:t>
            </a:r>
            <a:r>
              <a:rPr lang="is-IS" dirty="0"/>
              <a:t>2019</a:t>
            </a:r>
            <a:endParaRPr lang="en-US" dirty="0"/>
          </a:p>
        </p:txBody>
      </p:sp>
      <p:sp>
        <p:nvSpPr>
          <p:cNvPr id="3" name="Subtitle 2"/>
          <p:cNvSpPr>
            <a:spLocks noGrp="1"/>
          </p:cNvSpPr>
          <p:nvPr>
            <p:ph type="body" sz="quarter" idx="15"/>
          </p:nvPr>
        </p:nvSpPr>
        <p:spPr/>
        <p:txBody>
          <a:bodyPr/>
          <a:lstStyle/>
          <a:p>
            <a:endParaRPr lang="en-US" dirty="0"/>
          </a:p>
        </p:txBody>
      </p:sp>
      <p:sp>
        <p:nvSpPr>
          <p:cNvPr id="9" name="TextBox 8"/>
          <p:cNvSpPr txBox="1"/>
          <p:nvPr/>
        </p:nvSpPr>
        <p:spPr>
          <a:xfrm>
            <a:off x="9144000" y="5486400"/>
            <a:ext cx="2743200" cy="822960"/>
          </a:xfrm>
          <a:prstGeom prst="rect">
            <a:avLst/>
          </a:prstGeom>
          <a:solidFill>
            <a:srgbClr val="EAEEEF"/>
          </a:solidFill>
          <a:ln w="12700">
            <a:solidFill>
              <a:srgbClr val="D9541E"/>
            </a:solidFill>
            <a:prstDash val="sysDash"/>
          </a:ln>
        </p:spPr>
        <p:txBody>
          <a:bodyPr wrap="square" lIns="91440" tIns="91440" rIns="91440" bIns="91440" rtlCol="0">
            <a:noAutofit/>
          </a:bodyPr>
          <a:lstStyle/>
          <a:p>
            <a:pPr>
              <a:lnSpc>
                <a:spcPct val="90000"/>
              </a:lnSpc>
              <a:spcBef>
                <a:spcPts val="600"/>
              </a:spcBef>
            </a:pPr>
            <a:r>
              <a:rPr lang="en-US" sz="1050" b="1" dirty="0">
                <a:solidFill>
                  <a:srgbClr val="5F5F5F"/>
                </a:solidFill>
              </a:rPr>
              <a:t>Note: </a:t>
            </a:r>
            <a:r>
              <a:rPr lang="en-US" sz="1050" dirty="0">
                <a:solidFill>
                  <a:srgbClr val="5F5F5F"/>
                </a:solidFill>
              </a:rPr>
              <a:t>The speaker notes for this slide include detailed instructions on how to customize this Title Slide with your own picture.</a:t>
            </a:r>
          </a:p>
          <a:p>
            <a:pPr>
              <a:lnSpc>
                <a:spcPct val="90000"/>
              </a:lnSpc>
              <a:spcBef>
                <a:spcPts val="600"/>
              </a:spcBef>
            </a:pPr>
            <a:r>
              <a:rPr lang="en-US" sz="1050" b="1" dirty="0">
                <a:solidFill>
                  <a:srgbClr val="5F5F5F"/>
                </a:solidFill>
              </a:rPr>
              <a:t>Tip! </a:t>
            </a:r>
            <a:r>
              <a:rPr lang="en-US" sz="1050" dirty="0">
                <a:solidFill>
                  <a:srgbClr val="5F5F5F"/>
                </a:solidFill>
              </a:rPr>
              <a:t>Remember to remove this text box.</a:t>
            </a:r>
          </a:p>
        </p:txBody>
      </p:sp>
      <p:sp>
        <p:nvSpPr>
          <p:cNvPr id="4" name="Slide Number Placeholder 3"/>
          <p:cNvSpPr>
            <a:spLocks noGrp="1"/>
          </p:cNvSpPr>
          <p:nvPr>
            <p:ph type="sldNum" sz="quarter" idx="12"/>
          </p:nvPr>
        </p:nvSpPr>
        <p:spPr/>
        <p:txBody>
          <a:bodyPr/>
          <a:lstStyle/>
          <a:p>
            <a:fld id="{C51EAA63-D034-42AE-91FA-B13B9518C7BE}" type="slidenum">
              <a:rPr lang="uk-UA"/>
              <a:pPr/>
              <a:t>1</a:t>
            </a:fld>
            <a:endParaRPr lang="uk-UA"/>
          </a:p>
        </p:txBody>
      </p:sp>
    </p:spTree>
    <p:extLst>
      <p:ext uri="{BB962C8B-B14F-4D97-AF65-F5344CB8AC3E}">
        <p14:creationId xmlns:p14="http://schemas.microsoft.com/office/powerpoint/2010/main" val="1521012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itle 5"/>
          <p:cNvSpPr txBox="1">
            <a:spLocks noGrp="1"/>
          </p:cNvSpPr>
          <p:nvPr>
            <p:ph type="title"/>
          </p:nvPr>
        </p:nvSpPr>
        <p:spPr>
          <a:xfrm>
            <a:off x="503670" y="76248"/>
            <a:ext cx="11122303" cy="888768"/>
          </a:xfrm>
          <a:prstGeom prst="rect">
            <a:avLst/>
          </a:prstGeom>
        </p:spPr>
        <p:txBody>
          <a:bodyPr>
            <a:normAutofit/>
          </a:bodyPr>
          <a:lstStyle/>
          <a:p>
            <a:r>
              <a:rPr lang="en-US" dirty="0" smtClean="0"/>
              <a:t>Patching WebLogic Image with WebLogic Image Tool</a:t>
            </a:r>
            <a:endParaRPr sz="2400" dirty="0"/>
          </a:p>
        </p:txBody>
      </p:sp>
      <p:sp>
        <p:nvSpPr>
          <p:cNvPr id="174" name="Slide Number Placeholder 4"/>
          <p:cNvSpPr txBox="1">
            <a:spLocks noGrp="1"/>
          </p:cNvSpPr>
          <p:nvPr>
            <p:ph type="sldNum" sz="quarter" idx="4294967295"/>
          </p:nvPr>
        </p:nvSpPr>
        <p:spPr>
          <a:xfrm>
            <a:off x="11537613" y="6583337"/>
            <a:ext cx="127067" cy="126968"/>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10</a:t>
            </a:fld>
            <a:endParaRPr/>
          </a:p>
        </p:txBody>
      </p:sp>
      <p:sp>
        <p:nvSpPr>
          <p:cNvPr id="35" name="TextBox 34"/>
          <p:cNvSpPr txBox="1"/>
          <p:nvPr/>
        </p:nvSpPr>
        <p:spPr>
          <a:xfrm>
            <a:off x="10603775" y="2230474"/>
            <a:ext cx="939373" cy="183542"/>
          </a:xfrm>
          <a:prstGeom prst="rect">
            <a:avLst/>
          </a:prstGeom>
          <a:noFill/>
        </p:spPr>
        <p:txBody>
          <a:bodyPr wrap="square" lIns="0" tIns="0" rIns="0" bIns="0" rtlCol="0">
            <a:noAutofit/>
          </a:bodyPr>
          <a:lstStyle/>
          <a:p>
            <a:pPr>
              <a:lnSpc>
                <a:spcPct val="90000"/>
              </a:lnSpc>
            </a:pPr>
            <a:r>
              <a:rPr lang="en-US" sz="1400" dirty="0">
                <a:solidFill>
                  <a:schemeClr val="bg1"/>
                </a:solidFill>
              </a:rPr>
              <a:t>Kubernetes</a:t>
            </a:r>
          </a:p>
        </p:txBody>
      </p:sp>
      <p:sp>
        <p:nvSpPr>
          <p:cNvPr id="96" name="TextBox 95"/>
          <p:cNvSpPr txBox="1"/>
          <p:nvPr/>
        </p:nvSpPr>
        <p:spPr>
          <a:xfrm>
            <a:off x="3852905" y="2202775"/>
            <a:ext cx="914400" cy="914400"/>
          </a:xfrm>
          <a:prstGeom prst="rect">
            <a:avLst/>
          </a:prstGeom>
          <a:noFill/>
        </p:spPr>
        <p:txBody>
          <a:bodyPr wrap="none" lIns="0" tIns="0" rIns="0" bIns="0" rtlCol="0">
            <a:noAutofit/>
          </a:bodyPr>
          <a:lstStyle/>
          <a:p>
            <a:pPr>
              <a:lnSpc>
                <a:spcPct val="90000"/>
              </a:lnSpc>
            </a:pPr>
            <a:endParaRPr lang="en-US" dirty="0"/>
          </a:p>
        </p:txBody>
      </p:sp>
      <p:sp>
        <p:nvSpPr>
          <p:cNvPr id="4" name="Footer Placeholder 3"/>
          <p:cNvSpPr>
            <a:spLocks noGrp="1"/>
          </p:cNvSpPr>
          <p:nvPr>
            <p:ph type="ftr" sz="quarter" idx="11"/>
          </p:nvPr>
        </p:nvSpPr>
        <p:spPr/>
        <p:txBody>
          <a:bodyPr/>
          <a:lstStyle/>
          <a:p>
            <a:r>
              <a:rPr lang="en-US"/>
              <a:t>Confidential – Oracle Internal/Restricted/Highly Restricted</a:t>
            </a:r>
            <a:endParaRPr lang="en-US" dirty="0"/>
          </a:p>
        </p:txBody>
      </p:sp>
      <p:pic>
        <p:nvPicPr>
          <p:cNvPr id="73" name="Picture 72">
            <a:extLst>
              <a:ext uri="{FF2B5EF4-FFF2-40B4-BE49-F238E27FC236}">
                <a16:creationId xmlns:a16="http://schemas.microsoft.com/office/drawing/2014/main" xmlns="" id="{695C65E8-727B-EA41-8753-F62DED6A3568}"/>
              </a:ext>
            </a:extLst>
          </p:cNvPr>
          <p:cNvPicPr>
            <a:picLocks noChangeAspect="1"/>
          </p:cNvPicPr>
          <p:nvPr/>
        </p:nvPicPr>
        <p:blipFill>
          <a:blip r:embed="rId2"/>
          <a:stretch>
            <a:fillRect/>
          </a:stretch>
        </p:blipFill>
        <p:spPr>
          <a:xfrm>
            <a:off x="9597067" y="968614"/>
            <a:ext cx="2350529" cy="5378398"/>
          </a:xfrm>
          <a:prstGeom prst="rect">
            <a:avLst/>
          </a:prstGeom>
        </p:spPr>
      </p:pic>
      <p:sp>
        <p:nvSpPr>
          <p:cNvPr id="123" name="TextBox 122">
            <a:extLst>
              <a:ext uri="{FF2B5EF4-FFF2-40B4-BE49-F238E27FC236}">
                <a16:creationId xmlns:a16="http://schemas.microsoft.com/office/drawing/2014/main" xmlns="" id="{34ADEA44-FFED-A846-A26A-71AE3116AD90}"/>
              </a:ext>
            </a:extLst>
          </p:cNvPr>
          <p:cNvSpPr txBox="1"/>
          <p:nvPr/>
        </p:nvSpPr>
        <p:spPr>
          <a:xfrm>
            <a:off x="9802028" y="680225"/>
            <a:ext cx="1735585" cy="191060"/>
          </a:xfrm>
          <a:prstGeom prst="rect">
            <a:avLst/>
          </a:prstGeom>
          <a:noFill/>
        </p:spPr>
        <p:txBody>
          <a:bodyPr wrap="square" lIns="0" tIns="0" rIns="0" bIns="0" rtlCol="0">
            <a:noAutofit/>
          </a:bodyPr>
          <a:lstStyle/>
          <a:p>
            <a:pPr algn="ctr">
              <a:lnSpc>
                <a:spcPct val="90000"/>
              </a:lnSpc>
            </a:pPr>
            <a:r>
              <a:rPr lang="en-US" sz="1400" dirty="0" smtClean="0"/>
              <a:t>Repository</a:t>
            </a:r>
            <a:endParaRPr lang="en-US" sz="1400" dirty="0"/>
          </a:p>
        </p:txBody>
      </p:sp>
      <p:cxnSp>
        <p:nvCxnSpPr>
          <p:cNvPr id="128" name="Straight Arrow Connector 127">
            <a:extLst>
              <a:ext uri="{FF2B5EF4-FFF2-40B4-BE49-F238E27FC236}">
                <a16:creationId xmlns:a16="http://schemas.microsoft.com/office/drawing/2014/main" xmlns="" id="{94F21A84-EADA-704E-95F1-19A5D5B87C74}"/>
              </a:ext>
            </a:extLst>
          </p:cNvPr>
          <p:cNvCxnSpPr>
            <a:cxnSpLocks/>
            <a:stCxn id="3" idx="3"/>
          </p:cNvCxnSpPr>
          <p:nvPr/>
        </p:nvCxnSpPr>
        <p:spPr>
          <a:xfrm flipV="1">
            <a:off x="3504168" y="3584214"/>
            <a:ext cx="967097" cy="7875"/>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pic>
        <p:nvPicPr>
          <p:cNvPr id="138" name="Picture 12" descr="Image result for customer icon">
            <a:extLst>
              <a:ext uri="{FF2B5EF4-FFF2-40B4-BE49-F238E27FC236}">
                <a16:creationId xmlns:a16="http://schemas.microsoft.com/office/drawing/2014/main" xmlns="" id="{3D34CCE0-5B6D-4842-9EFB-70CEE26189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321333" y="3017657"/>
            <a:ext cx="1496470" cy="1496470"/>
          </a:xfrm>
          <a:prstGeom prst="rect">
            <a:avLst/>
          </a:prstGeom>
          <a:noFill/>
          <a:extLst>
            <a:ext uri="{909E8E84-426E-40dd-AFC4-6F175D3DCCD1}">
              <a14:hiddenFill xmlns:a14="http://schemas.microsoft.com/office/drawing/2010/main" xmlns="">
                <a:solidFill>
                  <a:srgbClr val="FFFFFF"/>
                </a:solidFill>
              </a14:hiddenFill>
            </a:ext>
          </a:extLst>
        </p:spPr>
      </p:pic>
      <p:pic>
        <p:nvPicPr>
          <p:cNvPr id="146" name="Picture 145" descr="docker-logo-loggedin.png"/>
          <p:cNvPicPr>
            <a:picLocks noChangeAspect="1"/>
          </p:cNvPicPr>
          <p:nvPr/>
        </p:nvPicPr>
        <p:blipFill>
          <a:blip r:embed="rId4" cstate="print"/>
          <a:stretch>
            <a:fillRect/>
          </a:stretch>
        </p:blipFill>
        <p:spPr>
          <a:xfrm>
            <a:off x="9571102" y="6054078"/>
            <a:ext cx="421921" cy="358018"/>
          </a:xfrm>
          <a:prstGeom prst="rect">
            <a:avLst/>
          </a:prstGeom>
        </p:spPr>
      </p:pic>
      <p:sp>
        <p:nvSpPr>
          <p:cNvPr id="148" name="Rectangle 147"/>
          <p:cNvSpPr/>
          <p:nvPr/>
        </p:nvSpPr>
        <p:spPr bwMode="gray">
          <a:xfrm>
            <a:off x="9993023" y="2066593"/>
            <a:ext cx="1464481" cy="434094"/>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900" dirty="0">
                <a:solidFill>
                  <a:schemeClr val="bg1"/>
                </a:solidFill>
              </a:rPr>
              <a:t>WLS </a:t>
            </a:r>
            <a:r>
              <a:rPr lang="en-US" sz="900" dirty="0" smtClean="0">
                <a:solidFill>
                  <a:schemeClr val="bg1"/>
                </a:solidFill>
              </a:rPr>
              <a:t>Domain </a:t>
            </a:r>
            <a:r>
              <a:rPr lang="en-US" sz="900" dirty="0">
                <a:solidFill>
                  <a:schemeClr val="bg1"/>
                </a:solidFill>
              </a:rPr>
              <a:t>Image</a:t>
            </a:r>
          </a:p>
        </p:txBody>
      </p:sp>
      <p:pic>
        <p:nvPicPr>
          <p:cNvPr id="149" name="Picture 14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79489" y="1699384"/>
            <a:ext cx="417939" cy="373768"/>
          </a:xfrm>
          <a:prstGeom prst="rect">
            <a:avLst/>
          </a:prstGeom>
        </p:spPr>
      </p:pic>
      <p:sp>
        <p:nvSpPr>
          <p:cNvPr id="151" name="Rectangle 150"/>
          <p:cNvSpPr/>
          <p:nvPr/>
        </p:nvSpPr>
        <p:spPr bwMode="gray">
          <a:xfrm>
            <a:off x="10215450" y="1353137"/>
            <a:ext cx="776650" cy="281163"/>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900">
                <a:solidFill>
                  <a:schemeClr val="bg1"/>
                </a:solidFill>
              </a:rPr>
              <a:t>Operator</a:t>
            </a:r>
          </a:p>
          <a:p>
            <a:pPr algn="ctr">
              <a:lnSpc>
                <a:spcPct val="90000"/>
              </a:lnSpc>
            </a:pPr>
            <a:r>
              <a:rPr lang="en-US" sz="900" dirty="0">
                <a:solidFill>
                  <a:schemeClr val="bg1"/>
                </a:solidFill>
              </a:rPr>
              <a:t>Image</a:t>
            </a:r>
          </a:p>
        </p:txBody>
      </p:sp>
      <p:sp>
        <p:nvSpPr>
          <p:cNvPr id="26" name="Rectangle 25"/>
          <p:cNvSpPr/>
          <p:nvPr/>
        </p:nvSpPr>
        <p:spPr bwMode="gray">
          <a:xfrm>
            <a:off x="9994437" y="2625259"/>
            <a:ext cx="1463067" cy="525633"/>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900" dirty="0">
                <a:solidFill>
                  <a:schemeClr val="bg1"/>
                </a:solidFill>
              </a:rPr>
              <a:t>WLS </a:t>
            </a:r>
            <a:r>
              <a:rPr lang="en-US" sz="900" dirty="0" smtClean="0">
                <a:solidFill>
                  <a:schemeClr val="bg1"/>
                </a:solidFill>
              </a:rPr>
              <a:t>12.2.1.3 Binary </a:t>
            </a:r>
            <a:r>
              <a:rPr lang="en-US" sz="900" dirty="0">
                <a:solidFill>
                  <a:schemeClr val="bg1"/>
                </a:solidFill>
              </a:rPr>
              <a:t>Image</a:t>
            </a:r>
          </a:p>
        </p:txBody>
      </p:sp>
      <p:sp>
        <p:nvSpPr>
          <p:cNvPr id="3" name="TextBox 2"/>
          <p:cNvSpPr txBox="1"/>
          <p:nvPr/>
        </p:nvSpPr>
        <p:spPr>
          <a:xfrm>
            <a:off x="1965623" y="3255328"/>
            <a:ext cx="1538545" cy="673522"/>
          </a:xfrm>
          <a:prstGeom prst="rect">
            <a:avLst/>
          </a:prstGeom>
          <a:noFill/>
          <a:ln>
            <a:solidFill>
              <a:schemeClr val="accent5">
                <a:lumMod val="60000"/>
                <a:lumOff val="40000"/>
              </a:schemeClr>
            </a:solidFill>
          </a:ln>
        </p:spPr>
        <p:txBody>
          <a:bodyPr wrap="square" lIns="0" tIns="0" rIns="0" bIns="0" rtlCol="0">
            <a:noAutofit/>
          </a:bodyPr>
          <a:lstStyle/>
          <a:p>
            <a:pPr algn="ctr">
              <a:lnSpc>
                <a:spcPct val="90000"/>
              </a:lnSpc>
            </a:pPr>
            <a:r>
              <a:rPr lang="en-US" sz="1000" dirty="0" smtClean="0"/>
              <a:t>WLS 12.2.1.3 </a:t>
            </a:r>
          </a:p>
          <a:p>
            <a:pPr algn="ctr">
              <a:lnSpc>
                <a:spcPct val="90000"/>
              </a:lnSpc>
            </a:pPr>
            <a:r>
              <a:rPr lang="en-US" sz="1000" dirty="0" smtClean="0"/>
              <a:t>JDK 8_u201</a:t>
            </a:r>
          </a:p>
          <a:p>
            <a:pPr algn="ctr">
              <a:lnSpc>
                <a:spcPct val="90000"/>
              </a:lnSpc>
            </a:pPr>
            <a:r>
              <a:rPr lang="en-US" sz="1000" dirty="0" smtClean="0"/>
              <a:t>OL 7.5</a:t>
            </a:r>
          </a:p>
          <a:p>
            <a:pPr algn="ctr">
              <a:lnSpc>
                <a:spcPct val="90000"/>
              </a:lnSpc>
            </a:pPr>
            <a:r>
              <a:rPr lang="is-IS" sz="1000" dirty="0"/>
              <a:t>p29135930 &amp; p27117282</a:t>
            </a:r>
            <a:r>
              <a:rPr lang="is-IS" sz="1400" dirty="0"/>
              <a:t> </a:t>
            </a:r>
            <a:endParaRPr lang="en-US" sz="1400" dirty="0">
              <a:solidFill>
                <a:schemeClr val="bg1"/>
              </a:solidFill>
            </a:endParaRPr>
          </a:p>
          <a:p>
            <a:pPr>
              <a:lnSpc>
                <a:spcPct val="90000"/>
              </a:lnSpc>
            </a:pPr>
            <a:endParaRPr lang="en-US" dirty="0" smtClean="0"/>
          </a:p>
        </p:txBody>
      </p:sp>
      <p:cxnSp>
        <p:nvCxnSpPr>
          <p:cNvPr id="28" name="Straight Arrow Connector 27">
            <a:extLst>
              <a:ext uri="{FF2B5EF4-FFF2-40B4-BE49-F238E27FC236}">
                <a16:creationId xmlns:a16="http://schemas.microsoft.com/office/drawing/2014/main" xmlns="" id="{94F21A84-EADA-704E-95F1-19A5D5B87C74}"/>
              </a:ext>
            </a:extLst>
          </p:cNvPr>
          <p:cNvCxnSpPr>
            <a:cxnSpLocks/>
          </p:cNvCxnSpPr>
          <p:nvPr/>
        </p:nvCxnSpPr>
        <p:spPr>
          <a:xfrm flipH="1">
            <a:off x="5532090" y="1826440"/>
            <a:ext cx="408" cy="713129"/>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sp>
        <p:nvSpPr>
          <p:cNvPr id="30" name="TextBox 29"/>
          <p:cNvSpPr txBox="1"/>
          <p:nvPr/>
        </p:nvSpPr>
        <p:spPr>
          <a:xfrm>
            <a:off x="1965623" y="4277013"/>
            <a:ext cx="1538544" cy="451527"/>
          </a:xfrm>
          <a:prstGeom prst="rect">
            <a:avLst/>
          </a:prstGeom>
          <a:noFill/>
          <a:ln>
            <a:solidFill>
              <a:schemeClr val="accent5">
                <a:lumMod val="60000"/>
                <a:lumOff val="40000"/>
              </a:schemeClr>
            </a:solidFill>
          </a:ln>
        </p:spPr>
        <p:txBody>
          <a:bodyPr wrap="square" lIns="0" tIns="0" rIns="0" bIns="0" rtlCol="0">
            <a:noAutofit/>
          </a:bodyPr>
          <a:lstStyle/>
          <a:p>
            <a:pPr algn="ctr">
              <a:lnSpc>
                <a:spcPct val="90000"/>
              </a:lnSpc>
            </a:pPr>
            <a:r>
              <a:rPr lang="en-US" sz="1000" dirty="0" smtClean="0"/>
              <a:t>WLS 12.2.1.3 Binary Image from  Repository</a:t>
            </a:r>
          </a:p>
          <a:p>
            <a:pPr algn="ctr">
              <a:lnSpc>
                <a:spcPct val="90000"/>
              </a:lnSpc>
            </a:pPr>
            <a:r>
              <a:rPr lang="is-IS" sz="1000" dirty="0" smtClean="0"/>
              <a:t>p29135930 </a:t>
            </a:r>
            <a:r>
              <a:rPr lang="is-IS" sz="1000" dirty="0"/>
              <a:t>&amp; p27117282 </a:t>
            </a:r>
            <a:endParaRPr lang="en-US" sz="1000" dirty="0">
              <a:solidFill>
                <a:schemeClr val="bg1"/>
              </a:solidFill>
            </a:endParaRPr>
          </a:p>
          <a:p>
            <a:pPr>
              <a:lnSpc>
                <a:spcPct val="90000"/>
              </a:lnSpc>
            </a:pPr>
            <a:endParaRPr lang="en-US" dirty="0" smtClean="0"/>
          </a:p>
        </p:txBody>
      </p:sp>
      <p:sp>
        <p:nvSpPr>
          <p:cNvPr id="6" name="TextBox 5"/>
          <p:cNvSpPr txBox="1"/>
          <p:nvPr/>
        </p:nvSpPr>
        <p:spPr>
          <a:xfrm>
            <a:off x="5701258" y="1941750"/>
            <a:ext cx="1863524" cy="432771"/>
          </a:xfrm>
          <a:prstGeom prst="rect">
            <a:avLst/>
          </a:prstGeom>
          <a:noFill/>
        </p:spPr>
        <p:txBody>
          <a:bodyPr wrap="square" lIns="0" tIns="0" rIns="0" bIns="0" rtlCol="0">
            <a:noAutofit/>
          </a:bodyPr>
          <a:lstStyle/>
          <a:p>
            <a:pPr>
              <a:lnSpc>
                <a:spcPct val="90000"/>
              </a:lnSpc>
            </a:pPr>
            <a:r>
              <a:rPr lang="is-IS" sz="1200" dirty="0" smtClean="0"/>
              <a:t>Download</a:t>
            </a:r>
          </a:p>
          <a:p>
            <a:pPr>
              <a:lnSpc>
                <a:spcPct val="90000"/>
              </a:lnSpc>
            </a:pPr>
            <a:r>
              <a:rPr lang="is-IS" sz="1200" dirty="0" smtClean="0"/>
              <a:t>p29135930 </a:t>
            </a:r>
            <a:r>
              <a:rPr lang="is-IS" sz="1200" dirty="0"/>
              <a:t>&amp; p27117282 </a:t>
            </a:r>
            <a:endParaRPr lang="en-US" sz="1200" dirty="0">
              <a:solidFill>
                <a:schemeClr val="bg1"/>
              </a:solidFill>
            </a:endParaRPr>
          </a:p>
          <a:p>
            <a:pPr>
              <a:lnSpc>
                <a:spcPct val="90000"/>
              </a:lnSpc>
            </a:pPr>
            <a:endParaRPr lang="en-US" sz="1200" dirty="0" smtClean="0"/>
          </a:p>
        </p:txBody>
      </p:sp>
      <p:sp>
        <p:nvSpPr>
          <p:cNvPr id="7" name="Rectangle 6"/>
          <p:cNvSpPr/>
          <p:nvPr/>
        </p:nvSpPr>
        <p:spPr bwMode="gray">
          <a:xfrm>
            <a:off x="4302440" y="991019"/>
            <a:ext cx="2409098" cy="868101"/>
          </a:xfrm>
          <a:prstGeom prst="rect">
            <a:avLst/>
          </a:prstGeom>
          <a:solidFill>
            <a:srgbClr val="FF000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smtClean="0">
                <a:solidFill>
                  <a:schemeClr val="bg1"/>
                </a:solidFill>
              </a:rPr>
              <a:t>My Oracle Support</a:t>
            </a:r>
          </a:p>
        </p:txBody>
      </p:sp>
      <p:sp>
        <p:nvSpPr>
          <p:cNvPr id="33" name="TextBox 32"/>
          <p:cNvSpPr txBox="1"/>
          <p:nvPr/>
        </p:nvSpPr>
        <p:spPr>
          <a:xfrm>
            <a:off x="1943223" y="5051031"/>
            <a:ext cx="1583344" cy="713161"/>
          </a:xfrm>
          <a:prstGeom prst="rect">
            <a:avLst/>
          </a:prstGeom>
          <a:noFill/>
          <a:ln>
            <a:solidFill>
              <a:schemeClr val="accent5">
                <a:lumMod val="60000"/>
                <a:lumOff val="40000"/>
              </a:schemeClr>
            </a:solidFill>
          </a:ln>
        </p:spPr>
        <p:txBody>
          <a:bodyPr wrap="square" lIns="0" tIns="0" rIns="0" bIns="0" rtlCol="0">
            <a:noAutofit/>
          </a:bodyPr>
          <a:lstStyle/>
          <a:p>
            <a:pPr algn="ctr">
              <a:lnSpc>
                <a:spcPct val="90000"/>
              </a:lnSpc>
            </a:pPr>
            <a:r>
              <a:rPr lang="en-US" sz="1000" dirty="0" smtClean="0"/>
              <a:t>WLS 12.2.1.3 </a:t>
            </a:r>
          </a:p>
          <a:p>
            <a:pPr algn="ctr">
              <a:lnSpc>
                <a:spcPct val="90000"/>
              </a:lnSpc>
            </a:pPr>
            <a:r>
              <a:rPr lang="is-IS" sz="1000" dirty="0" smtClean="0"/>
              <a:t>p29135930 </a:t>
            </a:r>
            <a:r>
              <a:rPr lang="is-IS" sz="1000" dirty="0"/>
              <a:t>&amp; p27117282 </a:t>
            </a:r>
            <a:endParaRPr lang="en-US" sz="1000" dirty="0">
              <a:solidFill>
                <a:schemeClr val="bg1"/>
              </a:solidFill>
            </a:endParaRPr>
          </a:p>
          <a:p>
            <a:pPr algn="ctr">
              <a:lnSpc>
                <a:spcPct val="90000"/>
              </a:lnSpc>
            </a:pPr>
            <a:r>
              <a:rPr lang="en-US" sz="1000" dirty="0" smtClean="0"/>
              <a:t>Domain </a:t>
            </a:r>
            <a:r>
              <a:rPr lang="en-US" sz="1000" dirty="0" err="1" smtClean="0"/>
              <a:t>yaml</a:t>
            </a:r>
            <a:r>
              <a:rPr lang="en-US" sz="1000" dirty="0" smtClean="0"/>
              <a:t> model  &amp; Application  binaries</a:t>
            </a:r>
          </a:p>
          <a:p>
            <a:pPr>
              <a:lnSpc>
                <a:spcPct val="90000"/>
              </a:lnSpc>
            </a:pPr>
            <a:endParaRPr lang="en-US" dirty="0" smtClean="0"/>
          </a:p>
        </p:txBody>
      </p:sp>
      <p:cxnSp>
        <p:nvCxnSpPr>
          <p:cNvPr id="37" name="Straight Arrow Connector 36">
            <a:extLst>
              <a:ext uri="{FF2B5EF4-FFF2-40B4-BE49-F238E27FC236}">
                <a16:creationId xmlns:a16="http://schemas.microsoft.com/office/drawing/2014/main" xmlns="" id="{94F21A84-EADA-704E-95F1-19A5D5B87C74}"/>
              </a:ext>
            </a:extLst>
          </p:cNvPr>
          <p:cNvCxnSpPr>
            <a:cxnSpLocks/>
          </p:cNvCxnSpPr>
          <p:nvPr/>
        </p:nvCxnSpPr>
        <p:spPr>
          <a:xfrm flipV="1">
            <a:off x="3512399" y="4459839"/>
            <a:ext cx="966296" cy="7737"/>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xmlns="" id="{94F21A84-EADA-704E-95F1-19A5D5B87C74}"/>
              </a:ext>
            </a:extLst>
          </p:cNvPr>
          <p:cNvCxnSpPr>
            <a:cxnSpLocks/>
          </p:cNvCxnSpPr>
          <p:nvPr/>
        </p:nvCxnSpPr>
        <p:spPr>
          <a:xfrm flipV="1">
            <a:off x="3526567" y="5407611"/>
            <a:ext cx="952128" cy="8173"/>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sp>
        <p:nvSpPr>
          <p:cNvPr id="145" name="Rectangle 144">
            <a:extLst>
              <a:ext uri="{FF2B5EF4-FFF2-40B4-BE49-F238E27FC236}">
                <a16:creationId xmlns:a16="http://schemas.microsoft.com/office/drawing/2014/main" xmlns="" id="{80F64D14-73F3-1C4B-99FD-6C9B74BB6CB1}"/>
              </a:ext>
            </a:extLst>
          </p:cNvPr>
          <p:cNvSpPr>
            <a:spLocks noChangeAspect="1"/>
          </p:cNvSpPr>
          <p:nvPr/>
        </p:nvSpPr>
        <p:spPr>
          <a:xfrm>
            <a:off x="4478695" y="2539569"/>
            <a:ext cx="2106789" cy="3492038"/>
          </a:xfrm>
          <a:prstGeom prst="rect">
            <a:avLst/>
          </a:prstGeom>
          <a:noFill/>
          <a:ln w="19050">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pPr>
            <a:r>
              <a:rPr lang="en-US" sz="1400" dirty="0" smtClean="0"/>
              <a:t>WLS Image Tool</a:t>
            </a:r>
            <a:endParaRPr lang="en-US" sz="1400" dirty="0"/>
          </a:p>
        </p:txBody>
      </p:sp>
      <p:sp>
        <p:nvSpPr>
          <p:cNvPr id="44" name="Rectangle 43"/>
          <p:cNvSpPr/>
          <p:nvPr/>
        </p:nvSpPr>
        <p:spPr bwMode="gray">
          <a:xfrm>
            <a:off x="9991609" y="4076852"/>
            <a:ext cx="1463067" cy="525633"/>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900" dirty="0">
                <a:solidFill>
                  <a:schemeClr val="bg1"/>
                </a:solidFill>
              </a:rPr>
              <a:t>WLS </a:t>
            </a:r>
            <a:r>
              <a:rPr lang="en-US" sz="900" dirty="0" smtClean="0">
                <a:solidFill>
                  <a:schemeClr val="bg1"/>
                </a:solidFill>
              </a:rPr>
              <a:t>12.2.1.3 patched Binary </a:t>
            </a:r>
            <a:r>
              <a:rPr lang="en-US" sz="900" dirty="0">
                <a:solidFill>
                  <a:schemeClr val="bg1"/>
                </a:solidFill>
              </a:rPr>
              <a:t>Image</a:t>
            </a:r>
          </a:p>
        </p:txBody>
      </p:sp>
      <p:cxnSp>
        <p:nvCxnSpPr>
          <p:cNvPr id="48" name="Straight Arrow Connector 47">
            <a:extLst>
              <a:ext uri="{FF2B5EF4-FFF2-40B4-BE49-F238E27FC236}">
                <a16:creationId xmlns:a16="http://schemas.microsoft.com/office/drawing/2014/main" xmlns="" id="{94F21A84-EADA-704E-95F1-19A5D5B87C74}"/>
              </a:ext>
            </a:extLst>
          </p:cNvPr>
          <p:cNvCxnSpPr>
            <a:cxnSpLocks/>
          </p:cNvCxnSpPr>
          <p:nvPr/>
        </p:nvCxnSpPr>
        <p:spPr>
          <a:xfrm>
            <a:off x="6592916" y="3497684"/>
            <a:ext cx="3307115" cy="735739"/>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sp>
        <p:nvSpPr>
          <p:cNvPr id="54" name="Rectangle 53"/>
          <p:cNvSpPr/>
          <p:nvPr/>
        </p:nvSpPr>
        <p:spPr bwMode="gray">
          <a:xfrm>
            <a:off x="9991609" y="5283037"/>
            <a:ext cx="1464481" cy="434094"/>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900" dirty="0">
                <a:solidFill>
                  <a:schemeClr val="bg1"/>
                </a:solidFill>
              </a:rPr>
              <a:t>WLS </a:t>
            </a:r>
            <a:r>
              <a:rPr lang="en-US" sz="900" dirty="0" smtClean="0">
                <a:solidFill>
                  <a:schemeClr val="bg1"/>
                </a:solidFill>
              </a:rPr>
              <a:t>Domain Image Patched</a:t>
            </a:r>
            <a:endParaRPr lang="en-US" sz="900" dirty="0">
              <a:solidFill>
                <a:schemeClr val="bg1"/>
              </a:solidFill>
            </a:endParaRPr>
          </a:p>
        </p:txBody>
      </p:sp>
      <p:sp>
        <p:nvSpPr>
          <p:cNvPr id="29" name="TextBox 28"/>
          <p:cNvSpPr txBox="1"/>
          <p:nvPr/>
        </p:nvSpPr>
        <p:spPr>
          <a:xfrm>
            <a:off x="2144587" y="2825900"/>
            <a:ext cx="1180617" cy="211693"/>
          </a:xfrm>
          <a:prstGeom prst="rect">
            <a:avLst/>
          </a:prstGeom>
          <a:noFill/>
        </p:spPr>
        <p:txBody>
          <a:bodyPr wrap="square" lIns="0" tIns="0" rIns="0" bIns="0" rtlCol="0">
            <a:noAutofit/>
          </a:bodyPr>
          <a:lstStyle/>
          <a:p>
            <a:pPr>
              <a:lnSpc>
                <a:spcPct val="90000"/>
              </a:lnSpc>
            </a:pPr>
            <a:r>
              <a:rPr lang="en-US" dirty="0" smtClean="0"/>
              <a:t>Use cases</a:t>
            </a:r>
          </a:p>
        </p:txBody>
      </p:sp>
      <p:cxnSp>
        <p:nvCxnSpPr>
          <p:cNvPr id="63" name="Straight Arrow Connector 62">
            <a:extLst>
              <a:ext uri="{FF2B5EF4-FFF2-40B4-BE49-F238E27FC236}">
                <a16:creationId xmlns:a16="http://schemas.microsoft.com/office/drawing/2014/main" xmlns="" id="{94F21A84-EADA-704E-95F1-19A5D5B87C74}"/>
              </a:ext>
            </a:extLst>
          </p:cNvPr>
          <p:cNvCxnSpPr>
            <a:cxnSpLocks/>
          </p:cNvCxnSpPr>
          <p:nvPr/>
        </p:nvCxnSpPr>
        <p:spPr>
          <a:xfrm flipH="1">
            <a:off x="6568608" y="2876360"/>
            <a:ext cx="3423001" cy="1357063"/>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sp>
        <p:nvSpPr>
          <p:cNvPr id="49" name="TextBox 48"/>
          <p:cNvSpPr txBox="1"/>
          <p:nvPr/>
        </p:nvSpPr>
        <p:spPr>
          <a:xfrm>
            <a:off x="3563259" y="3117175"/>
            <a:ext cx="646854" cy="343655"/>
          </a:xfrm>
          <a:prstGeom prst="rect">
            <a:avLst/>
          </a:prstGeom>
          <a:noFill/>
        </p:spPr>
        <p:txBody>
          <a:bodyPr wrap="square" lIns="0" tIns="0" rIns="0" bIns="0" rtlCol="0">
            <a:noAutofit/>
          </a:bodyPr>
          <a:lstStyle/>
          <a:p>
            <a:pPr>
              <a:lnSpc>
                <a:spcPct val="90000"/>
              </a:lnSpc>
            </a:pPr>
            <a:r>
              <a:rPr lang="en-US" sz="1000" dirty="0" smtClean="0"/>
              <a:t>Build image from scratch</a:t>
            </a:r>
          </a:p>
        </p:txBody>
      </p:sp>
      <p:sp>
        <p:nvSpPr>
          <p:cNvPr id="70" name="TextBox 69"/>
          <p:cNvSpPr txBox="1"/>
          <p:nvPr/>
        </p:nvSpPr>
        <p:spPr>
          <a:xfrm>
            <a:off x="3552235" y="3906705"/>
            <a:ext cx="750205" cy="343655"/>
          </a:xfrm>
          <a:prstGeom prst="rect">
            <a:avLst/>
          </a:prstGeom>
          <a:noFill/>
        </p:spPr>
        <p:txBody>
          <a:bodyPr wrap="square" lIns="0" tIns="0" rIns="0" bIns="0" rtlCol="0">
            <a:noAutofit/>
          </a:bodyPr>
          <a:lstStyle/>
          <a:p>
            <a:pPr>
              <a:lnSpc>
                <a:spcPct val="90000"/>
              </a:lnSpc>
            </a:pPr>
            <a:r>
              <a:rPr lang="en-US" sz="1000" dirty="0" smtClean="0"/>
              <a:t>Build image from already existing image</a:t>
            </a:r>
          </a:p>
        </p:txBody>
      </p:sp>
      <p:grpSp>
        <p:nvGrpSpPr>
          <p:cNvPr id="62" name="Group 61"/>
          <p:cNvGrpSpPr/>
          <p:nvPr/>
        </p:nvGrpSpPr>
        <p:grpSpPr>
          <a:xfrm>
            <a:off x="4713219" y="4116184"/>
            <a:ext cx="1524810" cy="886553"/>
            <a:chOff x="4740644" y="4116184"/>
            <a:chExt cx="1524810" cy="886553"/>
          </a:xfrm>
        </p:grpSpPr>
        <p:sp>
          <p:nvSpPr>
            <p:cNvPr id="71" name="Rectangle 70"/>
            <p:cNvSpPr/>
            <p:nvPr/>
          </p:nvSpPr>
          <p:spPr bwMode="gray">
            <a:xfrm>
              <a:off x="4740644" y="4602485"/>
              <a:ext cx="1524810" cy="400252"/>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900" dirty="0">
                  <a:solidFill>
                    <a:schemeClr val="bg1"/>
                  </a:solidFill>
                </a:rPr>
                <a:t>WLS </a:t>
              </a:r>
              <a:r>
                <a:rPr lang="en-US" sz="900" dirty="0" smtClean="0">
                  <a:solidFill>
                    <a:schemeClr val="bg1"/>
                  </a:solidFill>
                </a:rPr>
                <a:t>12.2.1.3 Binary </a:t>
              </a:r>
              <a:r>
                <a:rPr lang="en-US" sz="900" dirty="0">
                  <a:solidFill>
                    <a:schemeClr val="bg1"/>
                  </a:solidFill>
                </a:rPr>
                <a:t>Image</a:t>
              </a:r>
            </a:p>
          </p:txBody>
        </p:sp>
        <p:sp>
          <p:nvSpPr>
            <p:cNvPr id="72" name="Rectangle 71"/>
            <p:cNvSpPr/>
            <p:nvPr/>
          </p:nvSpPr>
          <p:spPr bwMode="gray">
            <a:xfrm>
              <a:off x="4741953" y="4116184"/>
              <a:ext cx="1275288" cy="495249"/>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900" dirty="0" smtClean="0">
                  <a:solidFill>
                    <a:schemeClr val="bg1"/>
                  </a:solidFill>
                </a:rPr>
                <a:t>Apply patches </a:t>
              </a:r>
              <a:r>
                <a:rPr lang="is-IS" sz="900" dirty="0"/>
                <a:t>p29135930 &amp; p27117282 </a:t>
              </a:r>
              <a:endParaRPr lang="en-US" sz="900" dirty="0">
                <a:solidFill>
                  <a:schemeClr val="bg1"/>
                </a:solidFill>
              </a:endParaRPr>
            </a:p>
            <a:p>
              <a:pPr algn="ctr">
                <a:lnSpc>
                  <a:spcPct val="90000"/>
                </a:lnSpc>
              </a:pPr>
              <a:r>
                <a:rPr lang="en-US" sz="900" dirty="0" smtClean="0">
                  <a:solidFill>
                    <a:schemeClr val="bg1"/>
                  </a:solidFill>
                </a:rPr>
                <a:t> </a:t>
              </a:r>
              <a:endParaRPr lang="en-US" sz="900" dirty="0">
                <a:solidFill>
                  <a:schemeClr val="bg1"/>
                </a:solidFill>
              </a:endParaRPr>
            </a:p>
          </p:txBody>
        </p:sp>
      </p:grpSp>
      <p:cxnSp>
        <p:nvCxnSpPr>
          <p:cNvPr id="75" name="Straight Arrow Connector 74">
            <a:extLst>
              <a:ext uri="{FF2B5EF4-FFF2-40B4-BE49-F238E27FC236}">
                <a16:creationId xmlns:a16="http://schemas.microsoft.com/office/drawing/2014/main" xmlns="" id="{94F21A84-EADA-704E-95F1-19A5D5B87C74}"/>
              </a:ext>
            </a:extLst>
          </p:cNvPr>
          <p:cNvCxnSpPr>
            <a:cxnSpLocks/>
          </p:cNvCxnSpPr>
          <p:nvPr/>
        </p:nvCxnSpPr>
        <p:spPr>
          <a:xfrm flipV="1">
            <a:off x="6592916" y="4478782"/>
            <a:ext cx="3307115" cy="115073"/>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sp>
        <p:nvSpPr>
          <p:cNvPr id="76" name="TextBox 75"/>
          <p:cNvSpPr txBox="1"/>
          <p:nvPr/>
        </p:nvSpPr>
        <p:spPr>
          <a:xfrm>
            <a:off x="3563259" y="4834871"/>
            <a:ext cx="775626" cy="519763"/>
          </a:xfrm>
          <a:prstGeom prst="rect">
            <a:avLst/>
          </a:prstGeom>
          <a:noFill/>
        </p:spPr>
        <p:txBody>
          <a:bodyPr wrap="square" lIns="0" tIns="0" rIns="0" bIns="0" rtlCol="0">
            <a:noAutofit/>
          </a:bodyPr>
          <a:lstStyle/>
          <a:p>
            <a:pPr>
              <a:lnSpc>
                <a:spcPct val="90000"/>
              </a:lnSpc>
            </a:pPr>
            <a:r>
              <a:rPr lang="en-US" sz="1000" dirty="0" smtClean="0"/>
              <a:t>Build domain image based on WLS 12.2.1.3</a:t>
            </a:r>
          </a:p>
        </p:txBody>
      </p:sp>
      <p:grpSp>
        <p:nvGrpSpPr>
          <p:cNvPr id="61" name="Group 60"/>
          <p:cNvGrpSpPr/>
          <p:nvPr/>
        </p:nvGrpSpPr>
        <p:grpSpPr>
          <a:xfrm>
            <a:off x="4691941" y="5118735"/>
            <a:ext cx="1567367" cy="845709"/>
            <a:chOff x="4698087" y="5118735"/>
            <a:chExt cx="1567367" cy="845709"/>
          </a:xfrm>
        </p:grpSpPr>
        <p:sp>
          <p:nvSpPr>
            <p:cNvPr id="87" name="Rectangle 86"/>
            <p:cNvSpPr/>
            <p:nvPr/>
          </p:nvSpPr>
          <p:spPr bwMode="gray">
            <a:xfrm>
              <a:off x="4704370" y="5534249"/>
              <a:ext cx="1561084" cy="430195"/>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900" dirty="0">
                  <a:solidFill>
                    <a:schemeClr val="bg1"/>
                  </a:solidFill>
                </a:rPr>
                <a:t>WLS </a:t>
              </a:r>
              <a:r>
                <a:rPr lang="en-US" sz="900" dirty="0" smtClean="0">
                  <a:solidFill>
                    <a:schemeClr val="bg1"/>
                  </a:solidFill>
                </a:rPr>
                <a:t>12.2.1.3 patched Binary </a:t>
              </a:r>
              <a:r>
                <a:rPr lang="en-US" sz="900" dirty="0">
                  <a:solidFill>
                    <a:schemeClr val="bg1"/>
                  </a:solidFill>
                </a:rPr>
                <a:t>Image</a:t>
              </a:r>
            </a:p>
          </p:txBody>
        </p:sp>
        <p:sp>
          <p:nvSpPr>
            <p:cNvPr id="88" name="Rectangle 87"/>
            <p:cNvSpPr/>
            <p:nvPr/>
          </p:nvSpPr>
          <p:spPr bwMode="gray">
            <a:xfrm>
              <a:off x="4698087" y="5118735"/>
              <a:ext cx="1275288" cy="449040"/>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900" dirty="0" smtClean="0">
                  <a:solidFill>
                    <a:schemeClr val="bg1"/>
                  </a:solidFill>
                </a:rPr>
                <a:t>With WDT build a domain image with application</a:t>
              </a:r>
              <a:endParaRPr lang="en-US" sz="900" dirty="0">
                <a:solidFill>
                  <a:schemeClr val="bg1"/>
                </a:solidFill>
              </a:endParaRPr>
            </a:p>
            <a:p>
              <a:pPr algn="ctr">
                <a:lnSpc>
                  <a:spcPct val="90000"/>
                </a:lnSpc>
              </a:pPr>
              <a:r>
                <a:rPr lang="en-US" sz="900" dirty="0" smtClean="0">
                  <a:solidFill>
                    <a:schemeClr val="bg1"/>
                  </a:solidFill>
                </a:rPr>
                <a:t> </a:t>
              </a:r>
              <a:endParaRPr lang="en-US" sz="900" dirty="0">
                <a:solidFill>
                  <a:schemeClr val="bg1"/>
                </a:solidFill>
              </a:endParaRPr>
            </a:p>
          </p:txBody>
        </p:sp>
      </p:grpSp>
      <p:cxnSp>
        <p:nvCxnSpPr>
          <p:cNvPr id="89" name="Straight Arrow Connector 88">
            <a:extLst>
              <a:ext uri="{FF2B5EF4-FFF2-40B4-BE49-F238E27FC236}">
                <a16:creationId xmlns:a16="http://schemas.microsoft.com/office/drawing/2014/main" xmlns="" id="{94F21A84-EADA-704E-95F1-19A5D5B87C74}"/>
              </a:ext>
            </a:extLst>
          </p:cNvPr>
          <p:cNvCxnSpPr>
            <a:cxnSpLocks/>
          </p:cNvCxnSpPr>
          <p:nvPr/>
        </p:nvCxnSpPr>
        <p:spPr>
          <a:xfrm flipV="1">
            <a:off x="6585485" y="5517515"/>
            <a:ext cx="3314546" cy="29261"/>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sp>
        <p:nvSpPr>
          <p:cNvPr id="45" name="Rectangle 44"/>
          <p:cNvSpPr/>
          <p:nvPr/>
        </p:nvSpPr>
        <p:spPr bwMode="gray">
          <a:xfrm>
            <a:off x="4680887" y="3811189"/>
            <a:ext cx="1524810" cy="226256"/>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900" dirty="0" smtClean="0">
                <a:solidFill>
                  <a:schemeClr val="bg1"/>
                </a:solidFill>
              </a:rPr>
              <a:t>Oracle Linux</a:t>
            </a:r>
            <a:endParaRPr lang="en-US" sz="900" dirty="0">
              <a:solidFill>
                <a:schemeClr val="bg1"/>
              </a:solidFill>
            </a:endParaRPr>
          </a:p>
        </p:txBody>
      </p:sp>
      <p:sp>
        <p:nvSpPr>
          <p:cNvPr id="47" name="Rectangle 46"/>
          <p:cNvSpPr/>
          <p:nvPr/>
        </p:nvSpPr>
        <p:spPr bwMode="gray">
          <a:xfrm>
            <a:off x="4680886" y="2860822"/>
            <a:ext cx="1275288" cy="474472"/>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900" dirty="0" smtClean="0">
                <a:solidFill>
                  <a:schemeClr val="bg1"/>
                </a:solidFill>
              </a:rPr>
              <a:t>Apply patches </a:t>
            </a:r>
            <a:r>
              <a:rPr lang="is-IS" sz="900" dirty="0"/>
              <a:t>p29135930 &amp; p27117282 </a:t>
            </a:r>
            <a:endParaRPr lang="en-US" sz="900" dirty="0">
              <a:solidFill>
                <a:schemeClr val="bg1"/>
              </a:solidFill>
            </a:endParaRPr>
          </a:p>
          <a:p>
            <a:pPr algn="ctr">
              <a:lnSpc>
                <a:spcPct val="90000"/>
              </a:lnSpc>
            </a:pPr>
            <a:r>
              <a:rPr lang="en-US" sz="900" dirty="0" smtClean="0">
                <a:solidFill>
                  <a:schemeClr val="bg1"/>
                </a:solidFill>
              </a:rPr>
              <a:t> </a:t>
            </a:r>
            <a:endParaRPr lang="en-US" sz="900" dirty="0">
              <a:solidFill>
                <a:schemeClr val="bg1"/>
              </a:solidFill>
            </a:endParaRPr>
          </a:p>
        </p:txBody>
      </p:sp>
      <p:sp>
        <p:nvSpPr>
          <p:cNvPr id="50" name="Rectangle 49"/>
          <p:cNvSpPr/>
          <p:nvPr/>
        </p:nvSpPr>
        <p:spPr bwMode="gray">
          <a:xfrm>
            <a:off x="4680886" y="3631167"/>
            <a:ext cx="1484174" cy="177152"/>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900" dirty="0" smtClean="0">
                <a:solidFill>
                  <a:schemeClr val="bg1"/>
                </a:solidFill>
              </a:rPr>
              <a:t>Server JRE</a:t>
            </a:r>
            <a:endParaRPr lang="en-US" sz="900" dirty="0">
              <a:solidFill>
                <a:schemeClr val="bg1"/>
              </a:solidFill>
            </a:endParaRPr>
          </a:p>
        </p:txBody>
      </p:sp>
      <p:sp>
        <p:nvSpPr>
          <p:cNvPr id="51" name="Rectangle 50"/>
          <p:cNvSpPr/>
          <p:nvPr/>
        </p:nvSpPr>
        <p:spPr bwMode="gray">
          <a:xfrm>
            <a:off x="4680886" y="3347357"/>
            <a:ext cx="1402280" cy="283810"/>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900" dirty="0" err="1" smtClean="0">
                <a:solidFill>
                  <a:schemeClr val="bg1"/>
                </a:solidFill>
              </a:rPr>
              <a:t>WebLogioc</a:t>
            </a:r>
            <a:r>
              <a:rPr lang="en-US" sz="900" dirty="0" smtClean="0">
                <a:solidFill>
                  <a:schemeClr val="bg1"/>
                </a:solidFill>
              </a:rPr>
              <a:t> 12.2.1.3 binaries</a:t>
            </a:r>
            <a:endParaRPr lang="en-US" sz="900" dirty="0">
              <a:solidFill>
                <a:schemeClr val="bg1"/>
              </a:solidFill>
            </a:endParaRPr>
          </a:p>
        </p:txBody>
      </p:sp>
      <p:sp>
        <p:nvSpPr>
          <p:cNvPr id="2" name="TextBox 1"/>
          <p:cNvSpPr txBox="1"/>
          <p:nvPr/>
        </p:nvSpPr>
        <p:spPr>
          <a:xfrm>
            <a:off x="503670" y="1087463"/>
            <a:ext cx="2115010" cy="576640"/>
          </a:xfrm>
          <a:prstGeom prst="rect">
            <a:avLst/>
          </a:prstGeom>
          <a:noFill/>
        </p:spPr>
        <p:txBody>
          <a:bodyPr wrap="square" lIns="0" tIns="0" rIns="0" bIns="0" rtlCol="0">
            <a:noAutofit/>
          </a:bodyPr>
          <a:lstStyle/>
          <a:p>
            <a:pPr>
              <a:lnSpc>
                <a:spcPct val="90000"/>
              </a:lnSpc>
            </a:pPr>
            <a:r>
              <a:rPr lang="en-US" sz="2400" dirty="0" smtClean="0"/>
              <a:t>Future</a:t>
            </a:r>
          </a:p>
        </p:txBody>
      </p:sp>
    </p:spTree>
    <p:extLst>
      <p:ext uri="{BB962C8B-B14F-4D97-AF65-F5344CB8AC3E}">
        <p14:creationId xmlns:p14="http://schemas.microsoft.com/office/powerpoint/2010/main" val="1543177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itle 5"/>
          <p:cNvSpPr txBox="1">
            <a:spLocks noGrp="1"/>
          </p:cNvSpPr>
          <p:nvPr>
            <p:ph type="title"/>
          </p:nvPr>
        </p:nvSpPr>
        <p:spPr>
          <a:prstGeom prst="rect">
            <a:avLst/>
          </a:prstGeom>
        </p:spPr>
        <p:txBody>
          <a:bodyPr/>
          <a:lstStyle/>
          <a:p>
            <a:r>
              <a:rPr lang="en-US" dirty="0" smtClean="0"/>
              <a:t>Why build the WebLogic </a:t>
            </a:r>
            <a:r>
              <a:rPr lang="en-US" dirty="0"/>
              <a:t>Kubernetes </a:t>
            </a:r>
            <a:r>
              <a:rPr lang="en-US" dirty="0" smtClean="0"/>
              <a:t>Operator?</a:t>
            </a:r>
            <a:r>
              <a:rPr lang="en-US" dirty="0"/>
              <a:t/>
            </a:r>
            <a:br>
              <a:rPr lang="en-US" dirty="0"/>
            </a:br>
            <a:endParaRPr dirty="0"/>
          </a:p>
        </p:txBody>
      </p:sp>
      <p:sp>
        <p:nvSpPr>
          <p:cNvPr id="173" name="Content Placeholder 6"/>
          <p:cNvSpPr txBox="1">
            <a:spLocks noGrp="1"/>
          </p:cNvSpPr>
          <p:nvPr>
            <p:ph type="body" idx="1"/>
          </p:nvPr>
        </p:nvSpPr>
        <p:spPr>
          <a:xfrm>
            <a:off x="532348" y="1025939"/>
            <a:ext cx="5766972" cy="5335104"/>
          </a:xfrm>
          <a:prstGeom prst="rect">
            <a:avLst/>
          </a:prstGeom>
        </p:spPr>
        <p:txBody>
          <a:bodyPr>
            <a:normAutofit fontScale="85000" lnSpcReduction="20000"/>
          </a:bodyPr>
          <a:lstStyle/>
          <a:p>
            <a:r>
              <a:rPr lang="en-US" dirty="0"/>
              <a:t>The Oracle WebLogic Server Kubernetes Operator </a:t>
            </a:r>
            <a:r>
              <a:rPr lang="en-US" dirty="0" smtClean="0"/>
              <a:t>contains </a:t>
            </a:r>
            <a:r>
              <a:rPr lang="en-US" dirty="0"/>
              <a:t>a set of useful built-in knowledge about how to perform various lifecycle operations on a domain correctly</a:t>
            </a:r>
            <a:r>
              <a:rPr lang="en-US" dirty="0" smtClean="0"/>
              <a:t>.</a:t>
            </a:r>
          </a:p>
          <a:p>
            <a:r>
              <a:rPr lang="en-US" dirty="0" smtClean="0"/>
              <a:t>The Operator using a common set of Kubernetes APIs, provides advanced </a:t>
            </a:r>
            <a:r>
              <a:rPr lang="en-US" dirty="0"/>
              <a:t>user experience, automating </a:t>
            </a:r>
            <a:r>
              <a:rPr lang="en-US" dirty="0" smtClean="0"/>
              <a:t>operations such as:</a:t>
            </a:r>
          </a:p>
          <a:p>
            <a:pPr lvl="1"/>
            <a:r>
              <a:rPr lang="en-US" dirty="0" smtClean="0"/>
              <a:t>provisioning</a:t>
            </a:r>
          </a:p>
          <a:p>
            <a:pPr lvl="1"/>
            <a:r>
              <a:rPr lang="en-US" dirty="0" smtClean="0"/>
              <a:t>life cycle management </a:t>
            </a:r>
          </a:p>
          <a:p>
            <a:pPr lvl="1"/>
            <a:r>
              <a:rPr lang="en-US" dirty="0" smtClean="0"/>
              <a:t>updates </a:t>
            </a:r>
          </a:p>
          <a:p>
            <a:pPr lvl="1"/>
            <a:r>
              <a:rPr lang="en-US" dirty="0" smtClean="0"/>
              <a:t>scaling</a:t>
            </a:r>
          </a:p>
          <a:p>
            <a:pPr lvl="1"/>
            <a:r>
              <a:rPr lang="en-US" dirty="0" smtClean="0"/>
              <a:t>Security</a:t>
            </a:r>
          </a:p>
          <a:p>
            <a:r>
              <a:rPr lang="en-US" dirty="0" smtClean="0"/>
              <a:t>The </a:t>
            </a:r>
            <a:r>
              <a:rPr lang="en-US" dirty="0"/>
              <a:t>operator </a:t>
            </a:r>
            <a:r>
              <a:rPr lang="en-US" dirty="0" smtClean="0"/>
              <a:t>is not an administrator of the WebLogic domain.  The operator has </a:t>
            </a:r>
            <a:r>
              <a:rPr lang="en-US" dirty="0"/>
              <a:t>only limited interest in the domain configuration, with its main concern being the high-level topology of the </a:t>
            </a:r>
            <a:r>
              <a:rPr lang="en-US" dirty="0" smtClean="0"/>
              <a:t>domain.</a:t>
            </a:r>
          </a:p>
          <a:p>
            <a:endParaRPr lang="en-US" dirty="0"/>
          </a:p>
        </p:txBody>
      </p:sp>
      <p:sp>
        <p:nvSpPr>
          <p:cNvPr id="174" name="Slide Number Placeholder 4"/>
          <p:cNvSpPr txBox="1">
            <a:spLocks noGrp="1"/>
          </p:cNvSpPr>
          <p:nvPr>
            <p:ph type="sldNum" sz="quarter" idx="4294967295"/>
          </p:nvPr>
        </p:nvSpPr>
        <p:spPr>
          <a:xfrm>
            <a:off x="11539031" y="6584157"/>
            <a:ext cx="127100" cy="127001"/>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rPr/>
              <a:t>11</a:t>
            </a:fld>
            <a:endParaRPr/>
          </a:p>
        </p:txBody>
      </p:sp>
      <p:pic>
        <p:nvPicPr>
          <p:cNvPr id="5" name="Picture 4"/>
          <p:cNvPicPr>
            <a:picLocks noChangeAspect="1"/>
          </p:cNvPicPr>
          <p:nvPr/>
        </p:nvPicPr>
        <p:blipFill>
          <a:blip r:embed="rId3"/>
          <a:stretch>
            <a:fillRect/>
          </a:stretch>
        </p:blipFill>
        <p:spPr>
          <a:xfrm>
            <a:off x="6421319" y="3316735"/>
            <a:ext cx="5323077" cy="1382266"/>
          </a:xfrm>
          <a:prstGeom prst="rect">
            <a:avLst/>
          </a:prstGeom>
        </p:spPr>
      </p:pic>
      <p:sp>
        <p:nvSpPr>
          <p:cNvPr id="7" name="Rectangle 6"/>
          <p:cNvSpPr>
            <a:spLocks noChangeAspect="1"/>
          </p:cNvSpPr>
          <p:nvPr/>
        </p:nvSpPr>
        <p:spPr>
          <a:xfrm>
            <a:off x="6886427" y="3633452"/>
            <a:ext cx="657703" cy="705865"/>
          </a:xfrm>
          <a:prstGeom prst="rect">
            <a:avLst/>
          </a:prstGeom>
          <a:solidFill>
            <a:schemeClr val="accent5"/>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lnSpc>
                <a:spcPct val="90000"/>
              </a:lnSpc>
            </a:pPr>
            <a:r>
              <a:rPr lang="en-US" sz="1400">
                <a:solidFill>
                  <a:srgbClr val="0070C0"/>
                </a:solidFill>
              </a:rPr>
              <a:t>POD 1</a:t>
            </a:r>
          </a:p>
        </p:txBody>
      </p:sp>
      <p:pic>
        <p:nvPicPr>
          <p:cNvPr id="8" name="Picture 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017653" y="3742511"/>
            <a:ext cx="432605" cy="464283"/>
          </a:xfrm>
          <a:prstGeom prst="rect">
            <a:avLst/>
          </a:prstGeom>
        </p:spPr>
      </p:pic>
      <p:sp>
        <p:nvSpPr>
          <p:cNvPr id="9" name="Rectangle 8"/>
          <p:cNvSpPr>
            <a:spLocks noChangeAspect="1"/>
          </p:cNvSpPr>
          <p:nvPr/>
        </p:nvSpPr>
        <p:spPr>
          <a:xfrm>
            <a:off x="7757453" y="3633452"/>
            <a:ext cx="657703" cy="705865"/>
          </a:xfrm>
          <a:prstGeom prst="rect">
            <a:avLst/>
          </a:prstGeom>
          <a:solidFill>
            <a:schemeClr val="accent5"/>
          </a:solidFill>
          <a:ln w="19050">
            <a:solidFill>
              <a:srgbClr val="00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lnSpc>
                <a:spcPct val="90000"/>
              </a:lnSpc>
            </a:pPr>
            <a:r>
              <a:rPr lang="en-US" sz="1400">
                <a:solidFill>
                  <a:srgbClr val="0070C0"/>
                </a:solidFill>
              </a:rPr>
              <a:t>POD 2</a:t>
            </a:r>
          </a:p>
        </p:txBody>
      </p:sp>
      <p:sp>
        <p:nvSpPr>
          <p:cNvPr id="10" name="TextBox 9"/>
          <p:cNvSpPr txBox="1"/>
          <p:nvPr/>
        </p:nvSpPr>
        <p:spPr>
          <a:xfrm>
            <a:off x="7129132" y="3913008"/>
            <a:ext cx="228687" cy="136416"/>
          </a:xfrm>
          <a:prstGeom prst="rect">
            <a:avLst/>
          </a:prstGeom>
          <a:noFill/>
        </p:spPr>
        <p:txBody>
          <a:bodyPr wrap="square" lIns="0" tIns="0" rIns="0" bIns="0" rtlCol="0">
            <a:noAutofit/>
          </a:bodyPr>
          <a:lstStyle/>
          <a:p>
            <a:pPr>
              <a:lnSpc>
                <a:spcPct val="90000"/>
              </a:lnSpc>
            </a:pPr>
            <a:r>
              <a:rPr lang="en-US" sz="1400">
                <a:solidFill>
                  <a:schemeClr val="bg1"/>
                </a:solidFill>
              </a:rPr>
              <a:t>AS</a:t>
            </a:r>
          </a:p>
        </p:txBody>
      </p:sp>
      <p:pic>
        <p:nvPicPr>
          <p:cNvPr id="11" name="Picture 10"/>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888680" y="3721968"/>
            <a:ext cx="432605" cy="464283"/>
          </a:xfrm>
          <a:prstGeom prst="rect">
            <a:avLst/>
          </a:prstGeom>
        </p:spPr>
      </p:pic>
      <p:sp>
        <p:nvSpPr>
          <p:cNvPr id="12" name="TextBox 11"/>
          <p:cNvSpPr txBox="1"/>
          <p:nvPr/>
        </p:nvSpPr>
        <p:spPr>
          <a:xfrm>
            <a:off x="7974584" y="3941681"/>
            <a:ext cx="315821" cy="112911"/>
          </a:xfrm>
          <a:prstGeom prst="rect">
            <a:avLst/>
          </a:prstGeom>
          <a:noFill/>
        </p:spPr>
        <p:txBody>
          <a:bodyPr wrap="square" lIns="0" tIns="0" rIns="0" bIns="0" rtlCol="0">
            <a:noAutofit/>
          </a:bodyPr>
          <a:lstStyle/>
          <a:p>
            <a:pPr>
              <a:lnSpc>
                <a:spcPct val="90000"/>
              </a:lnSpc>
            </a:pPr>
            <a:r>
              <a:rPr lang="en-US" sz="1400">
                <a:solidFill>
                  <a:schemeClr val="bg1"/>
                </a:solidFill>
              </a:rPr>
              <a:t>MS</a:t>
            </a:r>
          </a:p>
        </p:txBody>
      </p:sp>
      <p:sp>
        <p:nvSpPr>
          <p:cNvPr id="13" name="Rectangle 12"/>
          <p:cNvSpPr>
            <a:spLocks noChangeAspect="1"/>
          </p:cNvSpPr>
          <p:nvPr/>
        </p:nvSpPr>
        <p:spPr>
          <a:xfrm>
            <a:off x="8458965" y="3633452"/>
            <a:ext cx="657703" cy="705865"/>
          </a:xfrm>
          <a:prstGeom prst="rect">
            <a:avLst/>
          </a:prstGeom>
          <a:solidFill>
            <a:schemeClr val="accent5"/>
          </a:solidFill>
          <a:ln w="19050">
            <a:solidFill>
              <a:srgbClr val="00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lnSpc>
                <a:spcPct val="90000"/>
              </a:lnSpc>
            </a:pPr>
            <a:r>
              <a:rPr lang="en-US" sz="1400">
                <a:solidFill>
                  <a:srgbClr val="0070C0"/>
                </a:solidFill>
              </a:rPr>
              <a:t>POD 3</a:t>
            </a:r>
          </a:p>
        </p:txBody>
      </p:sp>
      <p:pic>
        <p:nvPicPr>
          <p:cNvPr id="14" name="Picture 1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590192" y="3721968"/>
            <a:ext cx="432605" cy="464283"/>
          </a:xfrm>
          <a:prstGeom prst="rect">
            <a:avLst/>
          </a:prstGeom>
        </p:spPr>
      </p:pic>
      <p:sp>
        <p:nvSpPr>
          <p:cNvPr id="15" name="TextBox 14"/>
          <p:cNvSpPr txBox="1"/>
          <p:nvPr/>
        </p:nvSpPr>
        <p:spPr>
          <a:xfrm>
            <a:off x="8677364" y="3930389"/>
            <a:ext cx="238758" cy="113696"/>
          </a:xfrm>
          <a:prstGeom prst="rect">
            <a:avLst/>
          </a:prstGeom>
          <a:noFill/>
        </p:spPr>
        <p:txBody>
          <a:bodyPr wrap="square" lIns="0" tIns="0" rIns="0" bIns="0" rtlCol="0">
            <a:noAutofit/>
          </a:bodyPr>
          <a:lstStyle/>
          <a:p>
            <a:pPr>
              <a:lnSpc>
                <a:spcPct val="90000"/>
              </a:lnSpc>
            </a:pPr>
            <a:r>
              <a:rPr lang="en-US" sz="1400">
                <a:solidFill>
                  <a:schemeClr val="bg1"/>
                </a:solidFill>
              </a:rPr>
              <a:t>MS</a:t>
            </a:r>
          </a:p>
        </p:txBody>
      </p:sp>
      <p:sp>
        <p:nvSpPr>
          <p:cNvPr id="16" name="Rectangle 15"/>
          <p:cNvSpPr>
            <a:spLocks noChangeAspect="1"/>
          </p:cNvSpPr>
          <p:nvPr/>
        </p:nvSpPr>
        <p:spPr>
          <a:xfrm>
            <a:off x="9166116" y="3633452"/>
            <a:ext cx="657703" cy="705865"/>
          </a:xfrm>
          <a:prstGeom prst="rect">
            <a:avLst/>
          </a:prstGeom>
          <a:solidFill>
            <a:schemeClr val="accent5">
              <a:lumMod val="60000"/>
              <a:lumOff val="40000"/>
            </a:schemeClr>
          </a:solidFill>
          <a:ln w="19050">
            <a:solidFill>
              <a:srgbClr val="00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lnSpc>
                <a:spcPct val="90000"/>
              </a:lnSpc>
            </a:pPr>
            <a:r>
              <a:rPr lang="en-US" sz="1400">
                <a:solidFill>
                  <a:srgbClr val="0070C0"/>
                </a:solidFill>
              </a:rPr>
              <a:t>POD 4</a:t>
            </a:r>
          </a:p>
        </p:txBody>
      </p:sp>
      <p:sp>
        <p:nvSpPr>
          <p:cNvPr id="17" name="Rectangle 16"/>
          <p:cNvSpPr>
            <a:spLocks noChangeAspect="1"/>
          </p:cNvSpPr>
          <p:nvPr/>
        </p:nvSpPr>
        <p:spPr>
          <a:xfrm>
            <a:off x="9881020" y="3633452"/>
            <a:ext cx="647280" cy="707288"/>
          </a:xfrm>
          <a:prstGeom prst="rect">
            <a:avLst/>
          </a:prstGeom>
          <a:solidFill>
            <a:schemeClr val="accent5">
              <a:lumMod val="20000"/>
              <a:lumOff val="80000"/>
            </a:schemeClr>
          </a:solidFill>
          <a:ln w="19050">
            <a:solidFill>
              <a:srgbClr val="00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lnSpc>
                <a:spcPct val="90000"/>
              </a:lnSpc>
            </a:pPr>
            <a:r>
              <a:rPr lang="en-US" sz="1400">
                <a:solidFill>
                  <a:srgbClr val="0070C0"/>
                </a:solidFill>
              </a:rPr>
              <a:t>POD 5</a:t>
            </a:r>
          </a:p>
        </p:txBody>
      </p:sp>
      <p:sp>
        <p:nvSpPr>
          <p:cNvPr id="18" name="Rectangle 17"/>
          <p:cNvSpPr>
            <a:spLocks noChangeAspect="1"/>
          </p:cNvSpPr>
          <p:nvPr/>
        </p:nvSpPr>
        <p:spPr>
          <a:xfrm>
            <a:off x="10583811" y="3635642"/>
            <a:ext cx="659740" cy="703658"/>
          </a:xfrm>
          <a:prstGeom prst="rect">
            <a:avLst/>
          </a:prstGeom>
          <a:solidFill>
            <a:schemeClr val="accent5">
              <a:lumMod val="20000"/>
              <a:lumOff val="80000"/>
            </a:schemeClr>
          </a:solidFill>
          <a:ln w="19050">
            <a:solidFill>
              <a:srgbClr val="00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lnSpc>
                <a:spcPct val="90000"/>
              </a:lnSpc>
            </a:pPr>
            <a:r>
              <a:rPr lang="en-US" sz="1400">
                <a:solidFill>
                  <a:srgbClr val="0070C0"/>
                </a:solidFill>
              </a:rPr>
              <a:t>POD 6</a:t>
            </a:r>
          </a:p>
        </p:txBody>
      </p:sp>
      <p:grpSp>
        <p:nvGrpSpPr>
          <p:cNvPr id="19" name="Group 18"/>
          <p:cNvGrpSpPr/>
          <p:nvPr/>
        </p:nvGrpSpPr>
        <p:grpSpPr>
          <a:xfrm>
            <a:off x="9340121" y="3759734"/>
            <a:ext cx="324655" cy="388750"/>
            <a:chOff x="6543241" y="3516723"/>
            <a:chExt cx="499469" cy="598077"/>
          </a:xfrm>
        </p:grpSpPr>
        <p:sp>
          <p:nvSpPr>
            <p:cNvPr id="20" name="Cube 19"/>
            <p:cNvSpPr/>
            <p:nvPr/>
          </p:nvSpPr>
          <p:spPr>
            <a:xfrm>
              <a:off x="6543241" y="3516723"/>
              <a:ext cx="499469" cy="598077"/>
            </a:xfrm>
            <a:prstGeom prst="cube">
              <a:avLst/>
            </a:prstGeom>
            <a:solidFill>
              <a:schemeClr val="accent1">
                <a:lumMod val="60000"/>
                <a:lumOff val="4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1400"/>
            </a:p>
          </p:txBody>
        </p:sp>
        <p:sp>
          <p:nvSpPr>
            <p:cNvPr id="21" name="TextBox 20"/>
            <p:cNvSpPr txBox="1"/>
            <p:nvPr/>
          </p:nvSpPr>
          <p:spPr>
            <a:xfrm>
              <a:off x="6580786" y="3779268"/>
              <a:ext cx="448204" cy="183131"/>
            </a:xfrm>
            <a:prstGeom prst="rect">
              <a:avLst/>
            </a:prstGeom>
            <a:noFill/>
          </p:spPr>
          <p:txBody>
            <a:bodyPr wrap="square" lIns="0" tIns="0" rIns="0" bIns="0" rtlCol="0">
              <a:noAutofit/>
            </a:bodyPr>
            <a:lstStyle/>
            <a:p>
              <a:pPr>
                <a:lnSpc>
                  <a:spcPct val="90000"/>
                </a:lnSpc>
              </a:pPr>
              <a:r>
                <a:rPr lang="en-US" sz="1400">
                  <a:solidFill>
                    <a:schemeClr val="bg1"/>
                  </a:solidFill>
                </a:rPr>
                <a:t>MS</a:t>
              </a:r>
            </a:p>
          </p:txBody>
        </p:sp>
      </p:grpSp>
      <p:grpSp>
        <p:nvGrpSpPr>
          <p:cNvPr id="22" name="Group 21"/>
          <p:cNvGrpSpPr/>
          <p:nvPr/>
        </p:nvGrpSpPr>
        <p:grpSpPr>
          <a:xfrm>
            <a:off x="10750336" y="3759734"/>
            <a:ext cx="324655" cy="388750"/>
            <a:chOff x="6543241" y="3516723"/>
            <a:chExt cx="499469" cy="598077"/>
          </a:xfrm>
        </p:grpSpPr>
        <p:sp>
          <p:nvSpPr>
            <p:cNvPr id="23" name="Cube 22"/>
            <p:cNvSpPr/>
            <p:nvPr/>
          </p:nvSpPr>
          <p:spPr>
            <a:xfrm>
              <a:off x="6543241" y="3516723"/>
              <a:ext cx="499469" cy="598077"/>
            </a:xfrm>
            <a:prstGeom prst="cube">
              <a:avLst/>
            </a:prstGeom>
            <a:solidFill>
              <a:schemeClr val="accent1">
                <a:lumMod val="40000"/>
                <a:lumOff val="6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1400"/>
            </a:p>
          </p:txBody>
        </p:sp>
        <p:sp>
          <p:nvSpPr>
            <p:cNvPr id="24" name="TextBox 23"/>
            <p:cNvSpPr txBox="1"/>
            <p:nvPr/>
          </p:nvSpPr>
          <p:spPr>
            <a:xfrm>
              <a:off x="6580786" y="3752529"/>
              <a:ext cx="445817" cy="209871"/>
            </a:xfrm>
            <a:prstGeom prst="rect">
              <a:avLst/>
            </a:prstGeom>
            <a:noFill/>
          </p:spPr>
          <p:txBody>
            <a:bodyPr wrap="square" lIns="0" tIns="0" rIns="0" bIns="0" rtlCol="0">
              <a:noAutofit/>
            </a:bodyPr>
            <a:lstStyle/>
            <a:p>
              <a:pPr>
                <a:lnSpc>
                  <a:spcPct val="90000"/>
                </a:lnSpc>
              </a:pPr>
              <a:r>
                <a:rPr lang="en-US" sz="1400">
                  <a:solidFill>
                    <a:schemeClr val="bg1"/>
                  </a:solidFill>
                </a:rPr>
                <a:t>MS</a:t>
              </a:r>
            </a:p>
          </p:txBody>
        </p:sp>
      </p:grpSp>
      <p:grpSp>
        <p:nvGrpSpPr>
          <p:cNvPr id="25" name="Group 24"/>
          <p:cNvGrpSpPr/>
          <p:nvPr/>
        </p:nvGrpSpPr>
        <p:grpSpPr>
          <a:xfrm>
            <a:off x="10042913" y="3759734"/>
            <a:ext cx="324655" cy="388750"/>
            <a:chOff x="6543241" y="3516723"/>
            <a:chExt cx="499469" cy="598077"/>
          </a:xfrm>
        </p:grpSpPr>
        <p:sp>
          <p:nvSpPr>
            <p:cNvPr id="26" name="Cube 25"/>
            <p:cNvSpPr/>
            <p:nvPr/>
          </p:nvSpPr>
          <p:spPr>
            <a:xfrm>
              <a:off x="6543241" y="3516723"/>
              <a:ext cx="499469" cy="598077"/>
            </a:xfrm>
            <a:prstGeom prst="cube">
              <a:avLst/>
            </a:prstGeom>
            <a:solidFill>
              <a:schemeClr val="accent1">
                <a:lumMod val="40000"/>
                <a:lumOff val="6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1400"/>
            </a:p>
          </p:txBody>
        </p:sp>
        <p:sp>
          <p:nvSpPr>
            <p:cNvPr id="27" name="TextBox 26"/>
            <p:cNvSpPr txBox="1"/>
            <p:nvPr/>
          </p:nvSpPr>
          <p:spPr>
            <a:xfrm>
              <a:off x="6580786" y="3752529"/>
              <a:ext cx="446235" cy="209871"/>
            </a:xfrm>
            <a:prstGeom prst="rect">
              <a:avLst/>
            </a:prstGeom>
            <a:noFill/>
          </p:spPr>
          <p:txBody>
            <a:bodyPr wrap="square" lIns="0" tIns="0" rIns="0" bIns="0" rtlCol="0">
              <a:noAutofit/>
            </a:bodyPr>
            <a:lstStyle/>
            <a:p>
              <a:pPr>
                <a:lnSpc>
                  <a:spcPct val="90000"/>
                </a:lnSpc>
              </a:pPr>
              <a:r>
                <a:rPr lang="en-US" sz="1400">
                  <a:solidFill>
                    <a:schemeClr val="bg1"/>
                  </a:solidFill>
                </a:rPr>
                <a:t>MS</a:t>
              </a:r>
            </a:p>
          </p:txBody>
        </p:sp>
      </p:grpSp>
      <p:sp>
        <p:nvSpPr>
          <p:cNvPr id="28" name="Rectangle 27"/>
          <p:cNvSpPr/>
          <p:nvPr/>
        </p:nvSpPr>
        <p:spPr>
          <a:xfrm>
            <a:off x="7662021" y="3441700"/>
            <a:ext cx="3665902" cy="976160"/>
          </a:xfrm>
          <a:prstGeom prst="rect">
            <a:avLst/>
          </a:prstGeom>
          <a:noFill/>
          <a:ln w="19050">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1400"/>
          </a:p>
        </p:txBody>
      </p:sp>
      <p:sp>
        <p:nvSpPr>
          <p:cNvPr id="29" name="TextBox 28"/>
          <p:cNvSpPr txBox="1"/>
          <p:nvPr/>
        </p:nvSpPr>
        <p:spPr>
          <a:xfrm>
            <a:off x="7757453" y="3440008"/>
            <a:ext cx="918644" cy="109382"/>
          </a:xfrm>
          <a:prstGeom prst="rect">
            <a:avLst/>
          </a:prstGeom>
          <a:noFill/>
        </p:spPr>
        <p:txBody>
          <a:bodyPr wrap="square" lIns="0" tIns="0" rIns="0" bIns="0" rtlCol="0">
            <a:noAutofit/>
          </a:bodyPr>
          <a:lstStyle/>
          <a:p>
            <a:pPr>
              <a:lnSpc>
                <a:spcPct val="90000"/>
              </a:lnSpc>
            </a:pPr>
            <a:r>
              <a:rPr lang="en-US" sz="1400"/>
              <a:t>WLS Cluster</a:t>
            </a:r>
          </a:p>
        </p:txBody>
      </p:sp>
      <p:sp>
        <p:nvSpPr>
          <p:cNvPr id="30" name="TextBox 29"/>
          <p:cNvSpPr txBox="1"/>
          <p:nvPr/>
        </p:nvSpPr>
        <p:spPr>
          <a:xfrm>
            <a:off x="8267700" y="4431640"/>
            <a:ext cx="1736489" cy="191160"/>
          </a:xfrm>
          <a:prstGeom prst="rect">
            <a:avLst/>
          </a:prstGeom>
          <a:noFill/>
        </p:spPr>
        <p:txBody>
          <a:bodyPr wrap="square" lIns="0" tIns="0" rIns="0" bIns="0" rtlCol="0">
            <a:noAutofit/>
          </a:bodyPr>
          <a:lstStyle/>
          <a:p>
            <a:pPr algn="ctr">
              <a:lnSpc>
                <a:spcPct val="90000"/>
              </a:lnSpc>
            </a:pPr>
            <a:r>
              <a:rPr lang="en-US" sz="1400" err="1"/>
              <a:t>Kubernetes</a:t>
            </a:r>
            <a:r>
              <a:rPr lang="en-US" sz="1400"/>
              <a:t> Cluster</a:t>
            </a:r>
          </a:p>
        </p:txBody>
      </p:sp>
      <p:sp>
        <p:nvSpPr>
          <p:cNvPr id="31" name="TextBox 30"/>
          <p:cNvSpPr txBox="1"/>
          <p:nvPr/>
        </p:nvSpPr>
        <p:spPr>
          <a:xfrm>
            <a:off x="9502981" y="2746431"/>
            <a:ext cx="1364708" cy="225868"/>
          </a:xfrm>
          <a:prstGeom prst="rect">
            <a:avLst/>
          </a:prstGeom>
          <a:noFill/>
        </p:spPr>
        <p:txBody>
          <a:bodyPr wrap="square" lIns="0" tIns="0" rIns="0" bIns="0" rtlCol="0">
            <a:noAutofit/>
          </a:bodyPr>
          <a:lstStyle/>
          <a:p>
            <a:pPr algn="ctr">
              <a:lnSpc>
                <a:spcPct val="90000"/>
              </a:lnSpc>
            </a:pPr>
            <a:r>
              <a:rPr lang="en-US" sz="1400"/>
              <a:t>Manage </a:t>
            </a:r>
          </a:p>
          <a:p>
            <a:pPr algn="ctr">
              <a:lnSpc>
                <a:spcPct val="90000"/>
              </a:lnSpc>
            </a:pPr>
            <a:r>
              <a:rPr lang="en-US" sz="1400"/>
              <a:t>Pods</a:t>
            </a:r>
          </a:p>
        </p:txBody>
      </p:sp>
      <p:pic>
        <p:nvPicPr>
          <p:cNvPr id="32" name="Picture 31"/>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0359747" y="1588908"/>
            <a:ext cx="967417" cy="853335"/>
          </a:xfrm>
          <a:prstGeom prst="rect">
            <a:avLst/>
          </a:prstGeom>
        </p:spPr>
      </p:pic>
      <p:sp>
        <p:nvSpPr>
          <p:cNvPr id="33" name="Rectangle 32"/>
          <p:cNvSpPr>
            <a:spLocks noChangeAspect="1"/>
          </p:cNvSpPr>
          <p:nvPr/>
        </p:nvSpPr>
        <p:spPr>
          <a:xfrm>
            <a:off x="10165102" y="2138335"/>
            <a:ext cx="1433135" cy="346709"/>
          </a:xfrm>
          <a:prstGeom prst="rect">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1400"/>
          </a:p>
        </p:txBody>
      </p:sp>
      <p:pic>
        <p:nvPicPr>
          <p:cNvPr id="34" name="Picture 33"/>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10192947" y="2202171"/>
            <a:ext cx="249117" cy="204428"/>
          </a:xfrm>
          <a:prstGeom prst="rect">
            <a:avLst/>
          </a:prstGeom>
        </p:spPr>
      </p:pic>
      <p:sp>
        <p:nvSpPr>
          <p:cNvPr id="35" name="TextBox 34"/>
          <p:cNvSpPr txBox="1"/>
          <p:nvPr/>
        </p:nvSpPr>
        <p:spPr>
          <a:xfrm>
            <a:off x="10604949" y="2230162"/>
            <a:ext cx="939618" cy="183590"/>
          </a:xfrm>
          <a:prstGeom prst="rect">
            <a:avLst/>
          </a:prstGeom>
          <a:noFill/>
        </p:spPr>
        <p:txBody>
          <a:bodyPr wrap="square" lIns="0" tIns="0" rIns="0" bIns="0" rtlCol="0">
            <a:noAutofit/>
          </a:bodyPr>
          <a:lstStyle/>
          <a:p>
            <a:pPr>
              <a:lnSpc>
                <a:spcPct val="90000"/>
              </a:lnSpc>
            </a:pPr>
            <a:r>
              <a:rPr lang="en-US" sz="1400">
                <a:solidFill>
                  <a:schemeClr val="bg1"/>
                </a:solidFill>
              </a:rPr>
              <a:t>Kubernetes</a:t>
            </a:r>
          </a:p>
        </p:txBody>
      </p:sp>
      <p:cxnSp>
        <p:nvCxnSpPr>
          <p:cNvPr id="36" name="Straight Arrow Connector 35"/>
          <p:cNvCxnSpPr/>
          <p:nvPr/>
        </p:nvCxnSpPr>
        <p:spPr>
          <a:xfrm flipH="1">
            <a:off x="10414775" y="2522771"/>
            <a:ext cx="467418" cy="793275"/>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cxnSp>
        <p:nvCxnSpPr>
          <p:cNvPr id="37" name="Straight Arrow Connector 36"/>
          <p:cNvCxnSpPr/>
          <p:nvPr/>
        </p:nvCxnSpPr>
        <p:spPr>
          <a:xfrm flipH="1">
            <a:off x="9097473" y="2500757"/>
            <a:ext cx="1803" cy="793246"/>
          </a:xfrm>
          <a:prstGeom prst="straightConnector1">
            <a:avLst/>
          </a:prstGeom>
          <a:ln w="31750" cmpd="sng">
            <a:headEnd type="arrow"/>
            <a:tailEnd type="arrow"/>
          </a:ln>
        </p:spPr>
        <p:style>
          <a:lnRef idx="1">
            <a:schemeClr val="dk1"/>
          </a:lnRef>
          <a:fillRef idx="0">
            <a:schemeClr val="dk1"/>
          </a:fillRef>
          <a:effectRef idx="0">
            <a:schemeClr val="dk1"/>
          </a:effectRef>
          <a:fontRef idx="minor">
            <a:schemeClr val="tx1"/>
          </a:fontRef>
        </p:style>
      </p:cxnSp>
      <p:sp>
        <p:nvSpPr>
          <p:cNvPr id="38" name="Oval 37"/>
          <p:cNvSpPr>
            <a:spLocks noChangeAspect="1"/>
          </p:cNvSpPr>
          <p:nvPr/>
        </p:nvSpPr>
        <p:spPr>
          <a:xfrm>
            <a:off x="8372503" y="2161313"/>
            <a:ext cx="1332376" cy="323400"/>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400">
                <a:solidFill>
                  <a:schemeClr val="bg1"/>
                </a:solidFill>
              </a:rPr>
              <a:t>Operator</a:t>
            </a:r>
          </a:p>
        </p:txBody>
      </p:sp>
      <p:cxnSp>
        <p:nvCxnSpPr>
          <p:cNvPr id="39" name="Straight Arrow Connector 38"/>
          <p:cNvCxnSpPr/>
          <p:nvPr/>
        </p:nvCxnSpPr>
        <p:spPr>
          <a:xfrm flipH="1" flipV="1">
            <a:off x="9721416" y="2325446"/>
            <a:ext cx="422928" cy="489"/>
          </a:xfrm>
          <a:prstGeom prst="straightConnector1">
            <a:avLst/>
          </a:prstGeom>
          <a:ln w="31750" cmpd="sng">
            <a:headEnd type="arrow"/>
            <a:tailEnd type="arrow"/>
          </a:ln>
        </p:spPr>
        <p:style>
          <a:lnRef idx="1">
            <a:schemeClr val="dk1"/>
          </a:lnRef>
          <a:fillRef idx="0">
            <a:schemeClr val="dk1"/>
          </a:fillRef>
          <a:effectRef idx="0">
            <a:schemeClr val="dk1"/>
          </a:effectRef>
          <a:fontRef idx="minor">
            <a:schemeClr val="tx1"/>
          </a:fontRef>
        </p:style>
      </p:cxnSp>
      <p:sp>
        <p:nvSpPr>
          <p:cNvPr id="40" name="TextBox 39"/>
          <p:cNvSpPr txBox="1"/>
          <p:nvPr/>
        </p:nvSpPr>
        <p:spPr>
          <a:xfrm>
            <a:off x="7839447" y="2741351"/>
            <a:ext cx="1364708" cy="225868"/>
          </a:xfrm>
          <a:prstGeom prst="rect">
            <a:avLst/>
          </a:prstGeom>
          <a:noFill/>
        </p:spPr>
        <p:txBody>
          <a:bodyPr wrap="square" lIns="0" tIns="0" rIns="0" bIns="0" rtlCol="0">
            <a:noAutofit/>
          </a:bodyPr>
          <a:lstStyle/>
          <a:p>
            <a:pPr algn="ctr">
              <a:lnSpc>
                <a:spcPct val="90000"/>
              </a:lnSpc>
            </a:pPr>
            <a:r>
              <a:rPr lang="en-US" sz="1400"/>
              <a:t>Orchestrate </a:t>
            </a:r>
            <a:r>
              <a:rPr lang="en-US" sz="1400" err="1"/>
              <a:t>WebLogic</a:t>
            </a:r>
            <a:endParaRPr lang="en-US" sz="1400"/>
          </a:p>
        </p:txBody>
      </p:sp>
      <p:sp>
        <p:nvSpPr>
          <p:cNvPr id="44" name="Oval 43"/>
          <p:cNvSpPr/>
          <p:nvPr/>
        </p:nvSpPr>
        <p:spPr bwMode="gray">
          <a:xfrm>
            <a:off x="7568543" y="1879600"/>
            <a:ext cx="2861485" cy="829733"/>
          </a:xfrm>
          <a:prstGeom prst="ellipse">
            <a:avLst/>
          </a:prstGeom>
          <a:noFill/>
          <a:ln w="28575" cmpd="sng">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solidFill>
                <a:schemeClr val="bg1"/>
              </a:solidFill>
            </a:endParaRPr>
          </a:p>
        </p:txBody>
      </p:sp>
      <p:sp>
        <p:nvSpPr>
          <p:cNvPr id="42" name="Footer Placeholder 3"/>
          <p:cNvSpPr>
            <a:spLocks noGrp="1"/>
          </p:cNvSpPr>
          <p:nvPr>
            <p:ph type="ftr" sz="quarter" idx="11"/>
          </p:nvPr>
        </p:nvSpPr>
        <p:spPr>
          <a:xfrm>
            <a:off x="8621422" y="6556248"/>
            <a:ext cx="2702495" cy="182880"/>
          </a:xfrm>
        </p:spPr>
        <p:txBody>
          <a:bodyPr/>
          <a:lstStyle/>
          <a:p>
            <a:r>
              <a:rPr lang="en-US"/>
              <a:t>Confidential – Oracle Internal/Restricted/Highly Restricted</a:t>
            </a:r>
          </a:p>
        </p:txBody>
      </p:sp>
    </p:spTree>
    <p:extLst>
      <p:ext uri="{BB962C8B-B14F-4D97-AF65-F5344CB8AC3E}">
        <p14:creationId xmlns:p14="http://schemas.microsoft.com/office/powerpoint/2010/main" val="1089628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Kubernetes Custom Resources</a:t>
            </a:r>
            <a:endParaRPr lang="en-US" dirty="0"/>
          </a:p>
        </p:txBody>
      </p:sp>
      <p:sp>
        <p:nvSpPr>
          <p:cNvPr id="3" name="Content Placeholder 2"/>
          <p:cNvSpPr>
            <a:spLocks noGrp="1"/>
          </p:cNvSpPr>
          <p:nvPr>
            <p:ph idx="1"/>
          </p:nvPr>
        </p:nvSpPr>
        <p:spPr>
          <a:xfrm>
            <a:off x="531151" y="1981200"/>
            <a:ext cx="6017133" cy="3962400"/>
          </a:xfrm>
        </p:spPr>
        <p:txBody>
          <a:bodyPr/>
          <a:lstStyle/>
          <a:p>
            <a:r>
              <a:rPr lang="en-US" sz="2400" dirty="0"/>
              <a:t>A </a:t>
            </a:r>
            <a:r>
              <a:rPr lang="en-US" sz="2400" i="1" dirty="0"/>
              <a:t>custom resource</a:t>
            </a:r>
            <a:r>
              <a:rPr lang="en-US" sz="2400" dirty="0"/>
              <a:t> </a:t>
            </a:r>
            <a:r>
              <a:rPr lang="en-US" sz="2400" dirty="0" smtClean="0"/>
              <a:t>(CR) allows you to define your own object </a:t>
            </a:r>
            <a:r>
              <a:rPr lang="en-US" sz="2400" dirty="0"/>
              <a:t>that extends the Kubernetes </a:t>
            </a:r>
            <a:r>
              <a:rPr lang="en-US" sz="2400" dirty="0" smtClean="0"/>
              <a:t>API.</a:t>
            </a:r>
          </a:p>
          <a:p>
            <a:r>
              <a:rPr lang="en-US" sz="2400" dirty="0"/>
              <a:t>A </a:t>
            </a:r>
            <a:r>
              <a:rPr lang="en-US" sz="2400" i="1" dirty="0"/>
              <a:t>custom resource definition</a:t>
            </a:r>
            <a:r>
              <a:rPr lang="en-US" sz="2400" dirty="0"/>
              <a:t> (CRD) file defines your own object kinds and lets the </a:t>
            </a:r>
            <a:r>
              <a:rPr lang="en-US" sz="2400" dirty="0" smtClean="0"/>
              <a:t>Kubernetes API server </a:t>
            </a:r>
            <a:r>
              <a:rPr lang="en-US" sz="2400" dirty="0"/>
              <a:t>to begin serving the specified custom resource</a:t>
            </a:r>
            <a:r>
              <a:rPr lang="en-US" sz="2400" dirty="0" smtClean="0"/>
              <a:t>.</a:t>
            </a:r>
          </a:p>
          <a:p>
            <a:r>
              <a:rPr lang="en-US" sz="2400" dirty="0" smtClean="0"/>
              <a:t>The CRD is defined in a </a:t>
            </a:r>
            <a:r>
              <a:rPr lang="en-US" sz="2400" dirty="0" err="1" smtClean="0"/>
              <a:t>yaml</a:t>
            </a:r>
            <a:r>
              <a:rPr lang="en-US" sz="2400" dirty="0" smtClean="0"/>
              <a:t> file that represents the CR.</a:t>
            </a:r>
          </a:p>
          <a:p>
            <a:r>
              <a:rPr lang="en-US" sz="2400" dirty="0" smtClean="0"/>
              <a:t>To create the custom resource</a:t>
            </a:r>
          </a:p>
          <a:p>
            <a:pPr marL="274320" lvl="1" indent="0">
              <a:buNone/>
            </a:pPr>
            <a:r>
              <a:rPr lang="en-US" i="1" dirty="0" err="1"/>
              <a:t>k</a:t>
            </a:r>
            <a:r>
              <a:rPr lang="en-US" i="1" dirty="0" err="1" smtClean="0"/>
              <a:t>ubectl</a:t>
            </a:r>
            <a:r>
              <a:rPr lang="en-US" i="1" smtClean="0"/>
              <a:t> apply  </a:t>
            </a:r>
            <a:r>
              <a:rPr lang="mr-IN" i="1" dirty="0" smtClean="0"/>
              <a:t>–</a:t>
            </a:r>
            <a:r>
              <a:rPr lang="en-US" i="1" dirty="0" smtClean="0"/>
              <a:t>f </a:t>
            </a:r>
            <a:r>
              <a:rPr lang="en-US" i="1" dirty="0" err="1" smtClean="0"/>
              <a:t>domain.yaml</a:t>
            </a:r>
            <a:endParaRPr lang="en-US" i="1" dirty="0" smtClean="0"/>
          </a:p>
          <a:p>
            <a:endParaRPr lang="en-US" dirty="0"/>
          </a:p>
        </p:txBody>
      </p:sp>
      <p:sp>
        <p:nvSpPr>
          <p:cNvPr id="4" name="Footer Placeholder 3"/>
          <p:cNvSpPr>
            <a:spLocks noGrp="1"/>
          </p:cNvSpPr>
          <p:nvPr>
            <p:ph type="ftr" sz="quarter" idx="11"/>
          </p:nvPr>
        </p:nvSpPr>
        <p:spPr/>
        <p:txBody>
          <a:bodyPr/>
          <a:lstStyle/>
          <a:p>
            <a:r>
              <a:rPr lang="en-US" smtClean="0"/>
              <a:t>Confidential – Oracle Internal/Restricted/Highly Restricted</a:t>
            </a:r>
            <a:endParaRPr lang="en-US" dirty="0"/>
          </a:p>
        </p:txBody>
      </p:sp>
      <p:sp>
        <p:nvSpPr>
          <p:cNvPr id="5" name="Slide Number Placeholder 4"/>
          <p:cNvSpPr>
            <a:spLocks noGrp="1"/>
          </p:cNvSpPr>
          <p:nvPr>
            <p:ph type="sldNum" sz="quarter" idx="12"/>
          </p:nvPr>
        </p:nvSpPr>
        <p:spPr/>
        <p:txBody>
          <a:bodyPr/>
          <a:lstStyle/>
          <a:p>
            <a:fld id="{C51EAA63-D034-42AE-91FA-B13B9518C7BE}" type="slidenum">
              <a:rPr lang="uk-UA" smtClean="0"/>
              <a:t>12</a:t>
            </a:fld>
            <a:endParaRPr lang="uk-UA" dirty="0"/>
          </a:p>
        </p:txBody>
      </p:sp>
      <p:sp>
        <p:nvSpPr>
          <p:cNvPr id="6" name="Text Placeholder 5"/>
          <p:cNvSpPr>
            <a:spLocks noGrp="1"/>
          </p:cNvSpPr>
          <p:nvPr>
            <p:ph type="body" sz="quarter" idx="13"/>
          </p:nvPr>
        </p:nvSpPr>
        <p:spPr/>
        <p:txBody>
          <a:bodyPr/>
          <a:lstStyle/>
          <a:p>
            <a:endParaRPr lang="en-US"/>
          </a:p>
        </p:txBody>
      </p:sp>
      <p:sp>
        <p:nvSpPr>
          <p:cNvPr id="7" name="TextBox 6"/>
          <p:cNvSpPr txBox="1"/>
          <p:nvPr/>
        </p:nvSpPr>
        <p:spPr>
          <a:xfrm>
            <a:off x="7624916" y="1991032"/>
            <a:ext cx="4032096" cy="4011562"/>
          </a:xfrm>
          <a:prstGeom prst="rect">
            <a:avLst/>
          </a:prstGeom>
          <a:noFill/>
        </p:spPr>
        <p:txBody>
          <a:bodyPr wrap="square" lIns="0" tIns="0" rIns="0" bIns="0" rtlCol="0">
            <a:noAutofit/>
          </a:bodyPr>
          <a:lstStyle/>
          <a:p>
            <a:pPr>
              <a:lnSpc>
                <a:spcPct val="90000"/>
              </a:lnSpc>
            </a:pPr>
            <a:endParaRPr lang="en-US" dirty="0" smtClean="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2331" y="1991032"/>
            <a:ext cx="4634681" cy="3983356"/>
          </a:xfrm>
          <a:prstGeom prst="rect">
            <a:avLst/>
          </a:prstGeom>
        </p:spPr>
      </p:pic>
      <p:sp>
        <p:nvSpPr>
          <p:cNvPr id="10" name="TextBox 9"/>
          <p:cNvSpPr txBox="1"/>
          <p:nvPr/>
        </p:nvSpPr>
        <p:spPr>
          <a:xfrm>
            <a:off x="8198545" y="1688834"/>
            <a:ext cx="2551471" cy="295912"/>
          </a:xfrm>
          <a:prstGeom prst="rect">
            <a:avLst/>
          </a:prstGeom>
          <a:noFill/>
        </p:spPr>
        <p:txBody>
          <a:bodyPr wrap="square" lIns="0" tIns="0" rIns="0" bIns="0" rtlCol="0">
            <a:noAutofit/>
          </a:bodyPr>
          <a:lstStyle/>
          <a:p>
            <a:pPr>
              <a:lnSpc>
                <a:spcPct val="90000"/>
              </a:lnSpc>
            </a:pPr>
            <a:r>
              <a:rPr lang="en-US" dirty="0" err="1"/>
              <a:t>d</a:t>
            </a:r>
            <a:r>
              <a:rPr lang="en-US" dirty="0" err="1" smtClean="0"/>
              <a:t>omain.yaml</a:t>
            </a:r>
            <a:endParaRPr lang="en-US" dirty="0" smtClean="0"/>
          </a:p>
        </p:txBody>
      </p:sp>
      <p:sp>
        <p:nvSpPr>
          <p:cNvPr id="11" name="TextBox 10"/>
          <p:cNvSpPr txBox="1"/>
          <p:nvPr/>
        </p:nvSpPr>
        <p:spPr>
          <a:xfrm>
            <a:off x="4129548" y="5501148"/>
            <a:ext cx="914400" cy="914400"/>
          </a:xfrm>
          <a:prstGeom prst="rect">
            <a:avLst/>
          </a:prstGeom>
          <a:noFill/>
        </p:spPr>
        <p:txBody>
          <a:bodyPr wrap="none" lIns="0" tIns="0" rIns="0" bIns="0" rtlCol="0">
            <a:noAutofit/>
          </a:bodyPr>
          <a:lstStyle/>
          <a:p>
            <a:pPr>
              <a:lnSpc>
                <a:spcPct val="90000"/>
              </a:lnSpc>
            </a:pPr>
            <a:endParaRPr lang="en-US" dirty="0" smtClean="0"/>
          </a:p>
        </p:txBody>
      </p:sp>
    </p:spTree>
    <p:extLst>
      <p:ext uri="{BB962C8B-B14F-4D97-AF65-F5344CB8AC3E}">
        <p14:creationId xmlns:p14="http://schemas.microsoft.com/office/powerpoint/2010/main" val="1599322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WebLogic Domain Custom Resource</a:t>
            </a:r>
            <a:endParaRPr lang="en-US" dirty="0"/>
          </a:p>
        </p:txBody>
      </p:sp>
      <p:sp>
        <p:nvSpPr>
          <p:cNvPr id="4" name="Footer Placeholder 3"/>
          <p:cNvSpPr>
            <a:spLocks noGrp="1"/>
          </p:cNvSpPr>
          <p:nvPr>
            <p:ph type="ftr" sz="quarter" idx="11"/>
          </p:nvPr>
        </p:nvSpPr>
        <p:spPr/>
        <p:txBody>
          <a:bodyPr/>
          <a:lstStyle/>
          <a:p>
            <a:r>
              <a:rPr lang="en-US" smtClean="0"/>
              <a:t>Confidential – Oracle Internal/Restricted/Highly Restricted</a:t>
            </a:r>
            <a:endParaRPr lang="en-US" dirty="0"/>
          </a:p>
        </p:txBody>
      </p:sp>
      <p:sp>
        <p:nvSpPr>
          <p:cNvPr id="5" name="Slide Number Placeholder 4"/>
          <p:cNvSpPr>
            <a:spLocks noGrp="1"/>
          </p:cNvSpPr>
          <p:nvPr>
            <p:ph type="sldNum" sz="quarter" idx="12"/>
          </p:nvPr>
        </p:nvSpPr>
        <p:spPr/>
        <p:txBody>
          <a:bodyPr/>
          <a:lstStyle/>
          <a:p>
            <a:fld id="{C51EAA63-D034-42AE-91FA-B13B9518C7BE}" type="slidenum">
              <a:rPr lang="uk-UA" smtClean="0"/>
              <a:t>13</a:t>
            </a:fld>
            <a:endParaRPr lang="uk-UA" dirty="0"/>
          </a:p>
        </p:txBody>
      </p:sp>
      <p:sp>
        <p:nvSpPr>
          <p:cNvPr id="6" name="Text Placeholder 5"/>
          <p:cNvSpPr>
            <a:spLocks noGrp="1"/>
          </p:cNvSpPr>
          <p:nvPr>
            <p:ph type="body" sz="quarter" idx="13"/>
          </p:nvPr>
        </p:nvSpPr>
        <p:spPr>
          <a:xfrm>
            <a:off x="531813" y="1359714"/>
            <a:ext cx="11125199" cy="343299"/>
          </a:xfrm>
        </p:spPr>
        <p:txBody>
          <a:bodyPr/>
          <a:lstStyle/>
          <a:p>
            <a:endParaRPr lang="en-US"/>
          </a:p>
        </p:txBody>
      </p:sp>
      <p:sp>
        <p:nvSpPr>
          <p:cNvPr id="7" name="Can 6"/>
          <p:cNvSpPr/>
          <p:nvPr/>
        </p:nvSpPr>
        <p:spPr bwMode="gray">
          <a:xfrm>
            <a:off x="5572312" y="1703013"/>
            <a:ext cx="6084700" cy="4417568"/>
          </a:xfrm>
          <a:prstGeom prst="can">
            <a:avLst/>
          </a:prstGeom>
          <a:noFill/>
          <a:ln w="15875" cmpd="sng">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dirty="0" smtClean="0">
              <a:solidFill>
                <a:schemeClr val="tx1">
                  <a:lumMod val="50000"/>
                </a:schemeClr>
              </a:solidFill>
            </a:endParaRPr>
          </a:p>
        </p:txBody>
      </p:sp>
      <p:sp>
        <p:nvSpPr>
          <p:cNvPr id="13" name="TextBox 12"/>
          <p:cNvSpPr txBox="1"/>
          <p:nvPr/>
        </p:nvSpPr>
        <p:spPr>
          <a:xfrm>
            <a:off x="6436083" y="2872609"/>
            <a:ext cx="5220929" cy="3130706"/>
          </a:xfrm>
          <a:prstGeom prst="rect">
            <a:avLst/>
          </a:prstGeom>
          <a:noFill/>
        </p:spPr>
        <p:txBody>
          <a:bodyPr wrap="square" lIns="0" tIns="0" rIns="0" bIns="0" rtlCol="0">
            <a:noAutofit/>
          </a:bodyPr>
          <a:lstStyle/>
          <a:p>
            <a:pPr>
              <a:lnSpc>
                <a:spcPct val="90000"/>
              </a:lnSpc>
            </a:pPr>
            <a:r>
              <a:rPr lang="en-US" sz="1600" b="1" dirty="0" smtClean="0"/>
              <a:t>Meta Data: </a:t>
            </a:r>
            <a:r>
              <a:rPr lang="en-US" sz="1600" dirty="0" smtClean="0"/>
              <a:t>Name of Resource, Namespace, Labels, </a:t>
            </a:r>
            <a:r>
              <a:rPr lang="mr-IN" sz="1600" dirty="0" smtClean="0"/>
              <a:t>…</a:t>
            </a:r>
            <a:endParaRPr lang="en-US" sz="1600" dirty="0" smtClean="0"/>
          </a:p>
          <a:p>
            <a:pPr>
              <a:lnSpc>
                <a:spcPct val="90000"/>
              </a:lnSpc>
            </a:pPr>
            <a:endParaRPr lang="en-US" sz="1600" dirty="0" smtClean="0"/>
          </a:p>
          <a:p>
            <a:pPr>
              <a:lnSpc>
                <a:spcPct val="90000"/>
              </a:lnSpc>
            </a:pPr>
            <a:r>
              <a:rPr lang="en-US" sz="1600" b="1" dirty="0" smtClean="0"/>
              <a:t>Admin Server:  </a:t>
            </a:r>
            <a:r>
              <a:rPr lang="en-US" sz="1600" dirty="0" smtClean="0"/>
              <a:t>Node Ports to expose, Volumes, </a:t>
            </a:r>
            <a:r>
              <a:rPr lang="mr-IN" sz="1600" dirty="0" smtClean="0"/>
              <a:t>…</a:t>
            </a:r>
            <a:endParaRPr lang="en-US" sz="1600" dirty="0" smtClean="0"/>
          </a:p>
          <a:p>
            <a:pPr>
              <a:lnSpc>
                <a:spcPct val="90000"/>
              </a:lnSpc>
            </a:pPr>
            <a:endParaRPr lang="en-US" sz="1600" dirty="0" smtClean="0"/>
          </a:p>
          <a:p>
            <a:pPr>
              <a:lnSpc>
                <a:spcPct val="90000"/>
              </a:lnSpc>
            </a:pPr>
            <a:r>
              <a:rPr lang="en-US" sz="1600" b="1" dirty="0" smtClean="0"/>
              <a:t>Cluster: </a:t>
            </a:r>
            <a:r>
              <a:rPr lang="en-US" sz="1600" dirty="0" smtClean="0"/>
              <a:t>Number of Replicas (Managed Servers), </a:t>
            </a:r>
            <a:r>
              <a:rPr lang="mr-IN" sz="1600" dirty="0" smtClean="0"/>
              <a:t>…</a:t>
            </a:r>
            <a:endParaRPr lang="en-US" sz="1600" dirty="0" smtClean="0"/>
          </a:p>
          <a:p>
            <a:pPr>
              <a:lnSpc>
                <a:spcPct val="90000"/>
              </a:lnSpc>
            </a:pPr>
            <a:endParaRPr lang="en-US" sz="1600" dirty="0" smtClean="0"/>
          </a:p>
          <a:p>
            <a:pPr>
              <a:lnSpc>
                <a:spcPct val="90000"/>
              </a:lnSpc>
            </a:pPr>
            <a:r>
              <a:rPr lang="en-US" sz="1600" b="1" dirty="0" smtClean="0"/>
              <a:t>Domain: </a:t>
            </a:r>
            <a:r>
              <a:rPr lang="en-US" sz="1600" dirty="0" smtClean="0"/>
              <a:t>Image to base the Domain containers, Domain in PV or in Image, K8S secrets, Logs to pod</a:t>
            </a:r>
          </a:p>
          <a:p>
            <a:pPr>
              <a:lnSpc>
                <a:spcPct val="90000"/>
              </a:lnSpc>
            </a:pPr>
            <a:endParaRPr lang="en-US" sz="1600" dirty="0" smtClean="0"/>
          </a:p>
          <a:p>
            <a:pPr>
              <a:lnSpc>
                <a:spcPct val="90000"/>
              </a:lnSpc>
            </a:pPr>
            <a:r>
              <a:rPr lang="en-US" sz="1600" b="1" dirty="0" smtClean="0"/>
              <a:t>Managed Servers: </a:t>
            </a:r>
            <a:r>
              <a:rPr lang="en-US" sz="1600" dirty="0" smtClean="0"/>
              <a:t>non-clustered MS</a:t>
            </a:r>
          </a:p>
          <a:p>
            <a:pPr>
              <a:lnSpc>
                <a:spcPct val="90000"/>
              </a:lnSpc>
            </a:pPr>
            <a:endParaRPr lang="en-US" sz="1600" dirty="0" smtClean="0"/>
          </a:p>
          <a:p>
            <a:pPr>
              <a:lnSpc>
                <a:spcPct val="90000"/>
              </a:lnSpc>
            </a:pPr>
            <a:r>
              <a:rPr lang="en-US" sz="1600" b="1" dirty="0" smtClean="0"/>
              <a:t>Server Pod: </a:t>
            </a:r>
            <a:r>
              <a:rPr lang="en-US" sz="1600" dirty="0" smtClean="0"/>
              <a:t>Java Options, Start Policy (Lifecycle control)</a:t>
            </a:r>
            <a:endParaRPr lang="en-US" sz="1600" dirty="0"/>
          </a:p>
          <a:p>
            <a:pPr>
              <a:lnSpc>
                <a:spcPct val="90000"/>
              </a:lnSpc>
            </a:pPr>
            <a:endParaRPr lang="en-US" sz="1600" dirty="0" smtClean="0"/>
          </a:p>
          <a:p>
            <a:pPr>
              <a:lnSpc>
                <a:spcPct val="90000"/>
              </a:lnSpc>
            </a:pPr>
            <a:r>
              <a:rPr lang="en-US" sz="1600" b="1" dirty="0" smtClean="0"/>
              <a:t>Events: </a:t>
            </a:r>
          </a:p>
        </p:txBody>
      </p:sp>
      <p:sp>
        <p:nvSpPr>
          <p:cNvPr id="14" name="TextBox 13"/>
          <p:cNvSpPr txBox="1"/>
          <p:nvPr/>
        </p:nvSpPr>
        <p:spPr>
          <a:xfrm>
            <a:off x="7415860" y="2235102"/>
            <a:ext cx="3760839" cy="339213"/>
          </a:xfrm>
          <a:prstGeom prst="rect">
            <a:avLst/>
          </a:prstGeom>
          <a:noFill/>
        </p:spPr>
        <p:txBody>
          <a:bodyPr wrap="square" lIns="0" tIns="0" rIns="0" bIns="0" rtlCol="0">
            <a:noAutofit/>
          </a:bodyPr>
          <a:lstStyle/>
          <a:p>
            <a:pPr>
              <a:lnSpc>
                <a:spcPct val="90000"/>
              </a:lnSpc>
            </a:pPr>
            <a:r>
              <a:rPr lang="en-US" b="1" dirty="0" smtClean="0">
                <a:solidFill>
                  <a:srgbClr val="0070C0"/>
                </a:solidFill>
              </a:rPr>
              <a:t>Domain Custom Resource</a:t>
            </a:r>
          </a:p>
        </p:txBody>
      </p:sp>
      <p:sp>
        <p:nvSpPr>
          <p:cNvPr id="15" name="TextBox 14"/>
          <p:cNvSpPr txBox="1"/>
          <p:nvPr/>
        </p:nvSpPr>
        <p:spPr>
          <a:xfrm>
            <a:off x="531811" y="1887794"/>
            <a:ext cx="4925091" cy="4129548"/>
          </a:xfrm>
          <a:prstGeom prst="rect">
            <a:avLst/>
          </a:prstGeom>
          <a:noFill/>
        </p:spPr>
        <p:txBody>
          <a:bodyPr wrap="square" lIns="0" tIns="0" rIns="0" bIns="0" rtlCol="0">
            <a:noAutofit/>
          </a:bodyPr>
          <a:lstStyle/>
          <a:p>
            <a:pPr marL="285750" indent="-285750">
              <a:lnSpc>
                <a:spcPct val="90000"/>
              </a:lnSpc>
              <a:buFont typeface="Arial" charset="0"/>
              <a:buChar char="•"/>
            </a:pPr>
            <a:r>
              <a:rPr lang="en-US" dirty="0" smtClean="0"/>
              <a:t>We create a Kubernetes Resource Object for the WebLogic </a:t>
            </a:r>
            <a:r>
              <a:rPr lang="en-US" dirty="0"/>
              <a:t>domain. This is a data structure representation of  the WebLogic domain in Kubernetes. </a:t>
            </a:r>
            <a:endParaRPr lang="en-US" dirty="0" smtClean="0"/>
          </a:p>
          <a:p>
            <a:pPr marL="285750" indent="-285750">
              <a:lnSpc>
                <a:spcPct val="90000"/>
              </a:lnSpc>
              <a:buFont typeface="Arial" charset="0"/>
              <a:buChar char="•"/>
            </a:pPr>
            <a:endParaRPr lang="en-US" dirty="0"/>
          </a:p>
          <a:p>
            <a:pPr marL="285750" indent="-285750">
              <a:lnSpc>
                <a:spcPct val="90000"/>
              </a:lnSpc>
              <a:buFont typeface="Arial" charset="0"/>
              <a:buChar char="•"/>
            </a:pPr>
            <a:r>
              <a:rPr lang="en-US" dirty="0" smtClean="0"/>
              <a:t>Domain Custom Resource allows </a:t>
            </a:r>
            <a:r>
              <a:rPr lang="en-US" dirty="0"/>
              <a:t>you to </a:t>
            </a:r>
            <a:r>
              <a:rPr lang="en-US" i="1" dirty="0"/>
              <a:t>declare</a:t>
            </a:r>
            <a:r>
              <a:rPr lang="en-US" dirty="0"/>
              <a:t> or specify the desired state of </a:t>
            </a:r>
            <a:r>
              <a:rPr lang="en-US" dirty="0" smtClean="0"/>
              <a:t>the resource.  </a:t>
            </a:r>
          </a:p>
          <a:p>
            <a:pPr marL="742950" lvl="1" indent="-285750">
              <a:lnSpc>
                <a:spcPct val="90000"/>
              </a:lnSpc>
              <a:buFont typeface="Arial" charset="0"/>
              <a:buChar char="•"/>
            </a:pPr>
            <a:r>
              <a:rPr lang="en-US" dirty="0" smtClean="0"/>
              <a:t>Example I want 3 replicas of managed servers running in the WLS cluster.</a:t>
            </a:r>
          </a:p>
          <a:p>
            <a:pPr marL="285750" indent="-285750">
              <a:lnSpc>
                <a:spcPct val="90000"/>
              </a:lnSpc>
              <a:buFont typeface="Arial" charset="0"/>
              <a:buChar char="•"/>
            </a:pPr>
            <a:endParaRPr lang="en-US" dirty="0"/>
          </a:p>
          <a:p>
            <a:pPr marL="285750" indent="-285750">
              <a:lnSpc>
                <a:spcPct val="90000"/>
              </a:lnSpc>
              <a:buFont typeface="Arial" charset="0"/>
              <a:buChar char="•"/>
            </a:pPr>
            <a:r>
              <a:rPr lang="en-US" dirty="0" smtClean="0"/>
              <a:t>The WebLogic Kubernetes Operator is a controller that is always looking at the Domain </a:t>
            </a:r>
            <a:r>
              <a:rPr lang="en-US" dirty="0"/>
              <a:t>Custom Resource and tries to match the actual state to this desired state</a:t>
            </a:r>
            <a:r>
              <a:rPr lang="en-US" dirty="0" smtClean="0"/>
              <a:t>.</a:t>
            </a:r>
          </a:p>
          <a:p>
            <a:pPr marL="742950" lvl="1" indent="-285750">
              <a:lnSpc>
                <a:spcPct val="90000"/>
              </a:lnSpc>
              <a:buFont typeface="Arial" charset="0"/>
              <a:buChar char="•"/>
            </a:pPr>
            <a:r>
              <a:rPr lang="en-US" dirty="0" smtClean="0"/>
              <a:t>Example: Change replicas from 3 to 4, the Operator will start a new pod to match number of replicas.</a:t>
            </a:r>
            <a:endParaRPr lang="en-US" dirty="0"/>
          </a:p>
          <a:p>
            <a:pPr>
              <a:lnSpc>
                <a:spcPct val="90000"/>
              </a:lnSpc>
            </a:pPr>
            <a:endParaRPr lang="en-US" dirty="0" smtClean="0"/>
          </a:p>
        </p:txBody>
      </p:sp>
    </p:spTree>
    <p:extLst>
      <p:ext uri="{BB962C8B-B14F-4D97-AF65-F5344CB8AC3E}">
        <p14:creationId xmlns:p14="http://schemas.microsoft.com/office/powerpoint/2010/main" val="1912956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itle 5"/>
          <p:cNvSpPr txBox="1">
            <a:spLocks noGrp="1"/>
          </p:cNvSpPr>
          <p:nvPr>
            <p:ph type="title"/>
          </p:nvPr>
        </p:nvSpPr>
        <p:spPr>
          <a:prstGeom prst="rect">
            <a:avLst/>
          </a:prstGeom>
        </p:spPr>
        <p:txBody>
          <a:bodyPr/>
          <a:lstStyle/>
          <a:p>
            <a:r>
              <a:rPr lang="en-US"/>
              <a:t>WebLogic Kubernetes Operator</a:t>
            </a:r>
            <a:br>
              <a:rPr lang="en-US"/>
            </a:br>
            <a:r>
              <a:rPr lang="en-US" sz="2400"/>
              <a:t>Simplifies management of the WebLogic domain</a:t>
            </a:r>
            <a:endParaRPr/>
          </a:p>
        </p:txBody>
      </p:sp>
      <p:sp>
        <p:nvSpPr>
          <p:cNvPr id="173" name="Content Placeholder 6"/>
          <p:cNvSpPr txBox="1">
            <a:spLocks noGrp="1"/>
          </p:cNvSpPr>
          <p:nvPr>
            <p:ph type="body" idx="1"/>
          </p:nvPr>
        </p:nvSpPr>
        <p:spPr>
          <a:xfrm>
            <a:off x="532228" y="1701800"/>
            <a:ext cx="5766972" cy="4318000"/>
          </a:xfrm>
          <a:prstGeom prst="rect">
            <a:avLst/>
          </a:prstGeom>
        </p:spPr>
        <p:txBody>
          <a:bodyPr>
            <a:normAutofit lnSpcReduction="10000"/>
          </a:bodyPr>
          <a:lstStyle/>
          <a:p>
            <a:r>
              <a:rPr lang="en-US" dirty="0"/>
              <a:t>Create RBAC roles to manage K8S resources</a:t>
            </a:r>
          </a:p>
          <a:p>
            <a:r>
              <a:rPr lang="en-US" sz="2600" dirty="0"/>
              <a:t>Create (new) </a:t>
            </a:r>
            <a:r>
              <a:rPr lang="en-US" sz="2600" dirty="0" smtClean="0"/>
              <a:t>domain</a:t>
            </a:r>
            <a:endParaRPr lang="en-US" sz="2600" dirty="0"/>
          </a:p>
          <a:p>
            <a:r>
              <a:rPr lang="en-US" sz="2600" dirty="0"/>
              <a:t>Monitor instances (liveliness and readiness)</a:t>
            </a:r>
          </a:p>
          <a:p>
            <a:r>
              <a:rPr lang="en-US" sz="2600" dirty="0"/>
              <a:t>Start/stop instances </a:t>
            </a:r>
          </a:p>
          <a:p>
            <a:r>
              <a:rPr lang="en-US" sz="2600" dirty="0"/>
              <a:t>Scale up/down domain </a:t>
            </a:r>
          </a:p>
          <a:p>
            <a:r>
              <a:rPr lang="en-US" sz="2600" dirty="0"/>
              <a:t>Auto-scale domain</a:t>
            </a:r>
          </a:p>
          <a:p>
            <a:r>
              <a:rPr lang="en-US" sz="2600" dirty="0"/>
              <a:t>Rolling Restart of patched domains and updated applications</a:t>
            </a:r>
          </a:p>
          <a:p>
            <a:endParaRPr lang="en-US" dirty="0"/>
          </a:p>
        </p:txBody>
      </p:sp>
      <p:sp>
        <p:nvSpPr>
          <p:cNvPr id="174" name="Slide Number Placeholder 4"/>
          <p:cNvSpPr txBox="1">
            <a:spLocks noGrp="1"/>
          </p:cNvSpPr>
          <p:nvPr>
            <p:ph type="sldNum" sz="quarter" idx="4294967295"/>
          </p:nvPr>
        </p:nvSpPr>
        <p:spPr>
          <a:xfrm>
            <a:off x="11539031" y="6584157"/>
            <a:ext cx="127100" cy="127001"/>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rPr/>
              <a:t>14</a:t>
            </a:fld>
            <a:endParaRPr/>
          </a:p>
        </p:txBody>
      </p:sp>
      <p:pic>
        <p:nvPicPr>
          <p:cNvPr id="5" name="Picture 4"/>
          <p:cNvPicPr>
            <a:picLocks noChangeAspect="1"/>
          </p:cNvPicPr>
          <p:nvPr/>
        </p:nvPicPr>
        <p:blipFill>
          <a:blip r:embed="rId3"/>
          <a:stretch>
            <a:fillRect/>
          </a:stretch>
        </p:blipFill>
        <p:spPr>
          <a:xfrm>
            <a:off x="6421319" y="3316735"/>
            <a:ext cx="5323077" cy="1382266"/>
          </a:xfrm>
          <a:prstGeom prst="rect">
            <a:avLst/>
          </a:prstGeom>
        </p:spPr>
      </p:pic>
      <p:sp>
        <p:nvSpPr>
          <p:cNvPr id="7" name="Rectangle 6"/>
          <p:cNvSpPr>
            <a:spLocks noChangeAspect="1"/>
          </p:cNvSpPr>
          <p:nvPr/>
        </p:nvSpPr>
        <p:spPr>
          <a:xfrm>
            <a:off x="6886427" y="3633452"/>
            <a:ext cx="657703" cy="705865"/>
          </a:xfrm>
          <a:prstGeom prst="rect">
            <a:avLst/>
          </a:prstGeom>
          <a:solidFill>
            <a:schemeClr val="accent5"/>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lnSpc>
                <a:spcPct val="90000"/>
              </a:lnSpc>
            </a:pPr>
            <a:r>
              <a:rPr lang="en-US" sz="1400">
                <a:solidFill>
                  <a:srgbClr val="0070C0"/>
                </a:solidFill>
              </a:rPr>
              <a:t>POD 1</a:t>
            </a:r>
          </a:p>
        </p:txBody>
      </p:sp>
      <p:pic>
        <p:nvPicPr>
          <p:cNvPr id="8" name="Picture 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017653" y="3742511"/>
            <a:ext cx="432605" cy="464283"/>
          </a:xfrm>
          <a:prstGeom prst="rect">
            <a:avLst/>
          </a:prstGeom>
        </p:spPr>
      </p:pic>
      <p:sp>
        <p:nvSpPr>
          <p:cNvPr id="9" name="Rectangle 8"/>
          <p:cNvSpPr>
            <a:spLocks noChangeAspect="1"/>
          </p:cNvSpPr>
          <p:nvPr/>
        </p:nvSpPr>
        <p:spPr>
          <a:xfrm>
            <a:off x="7757453" y="3633452"/>
            <a:ext cx="657703" cy="705865"/>
          </a:xfrm>
          <a:prstGeom prst="rect">
            <a:avLst/>
          </a:prstGeom>
          <a:solidFill>
            <a:schemeClr val="accent5"/>
          </a:solidFill>
          <a:ln w="19050">
            <a:solidFill>
              <a:srgbClr val="00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lnSpc>
                <a:spcPct val="90000"/>
              </a:lnSpc>
            </a:pPr>
            <a:r>
              <a:rPr lang="en-US" sz="1400">
                <a:solidFill>
                  <a:srgbClr val="0070C0"/>
                </a:solidFill>
              </a:rPr>
              <a:t>POD 2</a:t>
            </a:r>
          </a:p>
        </p:txBody>
      </p:sp>
      <p:sp>
        <p:nvSpPr>
          <p:cNvPr id="10" name="TextBox 9"/>
          <p:cNvSpPr txBox="1"/>
          <p:nvPr/>
        </p:nvSpPr>
        <p:spPr>
          <a:xfrm>
            <a:off x="7129132" y="3913008"/>
            <a:ext cx="228687" cy="136416"/>
          </a:xfrm>
          <a:prstGeom prst="rect">
            <a:avLst/>
          </a:prstGeom>
          <a:noFill/>
        </p:spPr>
        <p:txBody>
          <a:bodyPr wrap="square" lIns="0" tIns="0" rIns="0" bIns="0" rtlCol="0">
            <a:noAutofit/>
          </a:bodyPr>
          <a:lstStyle/>
          <a:p>
            <a:pPr>
              <a:lnSpc>
                <a:spcPct val="90000"/>
              </a:lnSpc>
            </a:pPr>
            <a:r>
              <a:rPr lang="en-US" sz="1400">
                <a:solidFill>
                  <a:schemeClr val="bg1"/>
                </a:solidFill>
              </a:rPr>
              <a:t>AS</a:t>
            </a:r>
          </a:p>
        </p:txBody>
      </p:sp>
      <p:pic>
        <p:nvPicPr>
          <p:cNvPr id="11" name="Picture 10"/>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888680" y="3721968"/>
            <a:ext cx="432605" cy="464283"/>
          </a:xfrm>
          <a:prstGeom prst="rect">
            <a:avLst/>
          </a:prstGeom>
        </p:spPr>
      </p:pic>
      <p:sp>
        <p:nvSpPr>
          <p:cNvPr id="12" name="TextBox 11"/>
          <p:cNvSpPr txBox="1"/>
          <p:nvPr/>
        </p:nvSpPr>
        <p:spPr>
          <a:xfrm>
            <a:off x="7974584" y="3941681"/>
            <a:ext cx="315821" cy="112911"/>
          </a:xfrm>
          <a:prstGeom prst="rect">
            <a:avLst/>
          </a:prstGeom>
          <a:noFill/>
        </p:spPr>
        <p:txBody>
          <a:bodyPr wrap="square" lIns="0" tIns="0" rIns="0" bIns="0" rtlCol="0">
            <a:noAutofit/>
          </a:bodyPr>
          <a:lstStyle/>
          <a:p>
            <a:pPr>
              <a:lnSpc>
                <a:spcPct val="90000"/>
              </a:lnSpc>
            </a:pPr>
            <a:r>
              <a:rPr lang="en-US" sz="1400">
                <a:solidFill>
                  <a:schemeClr val="bg1"/>
                </a:solidFill>
              </a:rPr>
              <a:t>MS</a:t>
            </a:r>
          </a:p>
        </p:txBody>
      </p:sp>
      <p:sp>
        <p:nvSpPr>
          <p:cNvPr id="13" name="Rectangle 12"/>
          <p:cNvSpPr>
            <a:spLocks noChangeAspect="1"/>
          </p:cNvSpPr>
          <p:nvPr/>
        </p:nvSpPr>
        <p:spPr>
          <a:xfrm>
            <a:off x="8458965" y="3633452"/>
            <a:ext cx="657703" cy="705865"/>
          </a:xfrm>
          <a:prstGeom prst="rect">
            <a:avLst/>
          </a:prstGeom>
          <a:solidFill>
            <a:schemeClr val="accent5"/>
          </a:solidFill>
          <a:ln w="19050">
            <a:solidFill>
              <a:srgbClr val="00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lnSpc>
                <a:spcPct val="90000"/>
              </a:lnSpc>
            </a:pPr>
            <a:r>
              <a:rPr lang="en-US" sz="1400">
                <a:solidFill>
                  <a:srgbClr val="0070C0"/>
                </a:solidFill>
              </a:rPr>
              <a:t>POD 3</a:t>
            </a:r>
          </a:p>
        </p:txBody>
      </p:sp>
      <p:pic>
        <p:nvPicPr>
          <p:cNvPr id="14" name="Picture 1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590192" y="3721968"/>
            <a:ext cx="432605" cy="464283"/>
          </a:xfrm>
          <a:prstGeom prst="rect">
            <a:avLst/>
          </a:prstGeom>
        </p:spPr>
      </p:pic>
      <p:sp>
        <p:nvSpPr>
          <p:cNvPr id="15" name="TextBox 14"/>
          <p:cNvSpPr txBox="1"/>
          <p:nvPr/>
        </p:nvSpPr>
        <p:spPr>
          <a:xfrm>
            <a:off x="8677364" y="3930389"/>
            <a:ext cx="238758" cy="113696"/>
          </a:xfrm>
          <a:prstGeom prst="rect">
            <a:avLst/>
          </a:prstGeom>
          <a:noFill/>
        </p:spPr>
        <p:txBody>
          <a:bodyPr wrap="square" lIns="0" tIns="0" rIns="0" bIns="0" rtlCol="0">
            <a:noAutofit/>
          </a:bodyPr>
          <a:lstStyle/>
          <a:p>
            <a:pPr>
              <a:lnSpc>
                <a:spcPct val="90000"/>
              </a:lnSpc>
            </a:pPr>
            <a:r>
              <a:rPr lang="en-US" sz="1400">
                <a:solidFill>
                  <a:schemeClr val="bg1"/>
                </a:solidFill>
              </a:rPr>
              <a:t>MS</a:t>
            </a:r>
          </a:p>
        </p:txBody>
      </p:sp>
      <p:sp>
        <p:nvSpPr>
          <p:cNvPr id="16" name="Rectangle 15"/>
          <p:cNvSpPr>
            <a:spLocks noChangeAspect="1"/>
          </p:cNvSpPr>
          <p:nvPr/>
        </p:nvSpPr>
        <p:spPr>
          <a:xfrm>
            <a:off x="9166116" y="3633452"/>
            <a:ext cx="657703" cy="705865"/>
          </a:xfrm>
          <a:prstGeom prst="rect">
            <a:avLst/>
          </a:prstGeom>
          <a:solidFill>
            <a:schemeClr val="accent5">
              <a:lumMod val="60000"/>
              <a:lumOff val="40000"/>
            </a:schemeClr>
          </a:solidFill>
          <a:ln w="19050">
            <a:solidFill>
              <a:srgbClr val="00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lnSpc>
                <a:spcPct val="90000"/>
              </a:lnSpc>
            </a:pPr>
            <a:r>
              <a:rPr lang="en-US" sz="1400">
                <a:solidFill>
                  <a:srgbClr val="0070C0"/>
                </a:solidFill>
              </a:rPr>
              <a:t>POD 4</a:t>
            </a:r>
          </a:p>
        </p:txBody>
      </p:sp>
      <p:sp>
        <p:nvSpPr>
          <p:cNvPr id="17" name="Rectangle 16"/>
          <p:cNvSpPr>
            <a:spLocks noChangeAspect="1"/>
          </p:cNvSpPr>
          <p:nvPr/>
        </p:nvSpPr>
        <p:spPr>
          <a:xfrm>
            <a:off x="9881020" y="3633452"/>
            <a:ext cx="647280" cy="707288"/>
          </a:xfrm>
          <a:prstGeom prst="rect">
            <a:avLst/>
          </a:prstGeom>
          <a:solidFill>
            <a:schemeClr val="accent5">
              <a:lumMod val="20000"/>
              <a:lumOff val="80000"/>
            </a:schemeClr>
          </a:solidFill>
          <a:ln w="19050">
            <a:solidFill>
              <a:srgbClr val="00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lnSpc>
                <a:spcPct val="90000"/>
              </a:lnSpc>
            </a:pPr>
            <a:r>
              <a:rPr lang="en-US" sz="1400">
                <a:solidFill>
                  <a:srgbClr val="0070C0"/>
                </a:solidFill>
              </a:rPr>
              <a:t>POD 5</a:t>
            </a:r>
          </a:p>
        </p:txBody>
      </p:sp>
      <p:sp>
        <p:nvSpPr>
          <p:cNvPr id="18" name="Rectangle 17"/>
          <p:cNvSpPr>
            <a:spLocks noChangeAspect="1"/>
          </p:cNvSpPr>
          <p:nvPr/>
        </p:nvSpPr>
        <p:spPr>
          <a:xfrm>
            <a:off x="10583811" y="3635642"/>
            <a:ext cx="659740" cy="703658"/>
          </a:xfrm>
          <a:prstGeom prst="rect">
            <a:avLst/>
          </a:prstGeom>
          <a:solidFill>
            <a:schemeClr val="accent5">
              <a:lumMod val="20000"/>
              <a:lumOff val="80000"/>
            </a:schemeClr>
          </a:solidFill>
          <a:ln w="19050">
            <a:solidFill>
              <a:srgbClr val="00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lnSpc>
                <a:spcPct val="90000"/>
              </a:lnSpc>
            </a:pPr>
            <a:r>
              <a:rPr lang="en-US" sz="1400">
                <a:solidFill>
                  <a:srgbClr val="0070C0"/>
                </a:solidFill>
              </a:rPr>
              <a:t>POD 6</a:t>
            </a:r>
          </a:p>
        </p:txBody>
      </p:sp>
      <p:grpSp>
        <p:nvGrpSpPr>
          <p:cNvPr id="19" name="Group 18"/>
          <p:cNvGrpSpPr/>
          <p:nvPr/>
        </p:nvGrpSpPr>
        <p:grpSpPr>
          <a:xfrm>
            <a:off x="9340121" y="3759734"/>
            <a:ext cx="324655" cy="388750"/>
            <a:chOff x="6543241" y="3516723"/>
            <a:chExt cx="499469" cy="598077"/>
          </a:xfrm>
        </p:grpSpPr>
        <p:sp>
          <p:nvSpPr>
            <p:cNvPr id="20" name="Cube 19"/>
            <p:cNvSpPr/>
            <p:nvPr/>
          </p:nvSpPr>
          <p:spPr>
            <a:xfrm>
              <a:off x="6543241" y="3516723"/>
              <a:ext cx="499469" cy="598077"/>
            </a:xfrm>
            <a:prstGeom prst="cube">
              <a:avLst/>
            </a:prstGeom>
            <a:solidFill>
              <a:schemeClr val="accent1">
                <a:lumMod val="60000"/>
                <a:lumOff val="4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1400"/>
            </a:p>
          </p:txBody>
        </p:sp>
        <p:sp>
          <p:nvSpPr>
            <p:cNvPr id="21" name="TextBox 20"/>
            <p:cNvSpPr txBox="1"/>
            <p:nvPr/>
          </p:nvSpPr>
          <p:spPr>
            <a:xfrm>
              <a:off x="6580786" y="3779268"/>
              <a:ext cx="448204" cy="183131"/>
            </a:xfrm>
            <a:prstGeom prst="rect">
              <a:avLst/>
            </a:prstGeom>
            <a:noFill/>
          </p:spPr>
          <p:txBody>
            <a:bodyPr wrap="square" lIns="0" tIns="0" rIns="0" bIns="0" rtlCol="0">
              <a:noAutofit/>
            </a:bodyPr>
            <a:lstStyle/>
            <a:p>
              <a:pPr>
                <a:lnSpc>
                  <a:spcPct val="90000"/>
                </a:lnSpc>
              </a:pPr>
              <a:r>
                <a:rPr lang="en-US" sz="1400">
                  <a:solidFill>
                    <a:schemeClr val="bg1"/>
                  </a:solidFill>
                </a:rPr>
                <a:t>MS</a:t>
              </a:r>
            </a:p>
          </p:txBody>
        </p:sp>
      </p:grpSp>
      <p:grpSp>
        <p:nvGrpSpPr>
          <p:cNvPr id="22" name="Group 21"/>
          <p:cNvGrpSpPr/>
          <p:nvPr/>
        </p:nvGrpSpPr>
        <p:grpSpPr>
          <a:xfrm>
            <a:off x="10750336" y="3759734"/>
            <a:ext cx="324655" cy="388750"/>
            <a:chOff x="6543241" y="3516723"/>
            <a:chExt cx="499469" cy="598077"/>
          </a:xfrm>
        </p:grpSpPr>
        <p:sp>
          <p:nvSpPr>
            <p:cNvPr id="23" name="Cube 22"/>
            <p:cNvSpPr/>
            <p:nvPr/>
          </p:nvSpPr>
          <p:spPr>
            <a:xfrm>
              <a:off x="6543241" y="3516723"/>
              <a:ext cx="499469" cy="598077"/>
            </a:xfrm>
            <a:prstGeom prst="cube">
              <a:avLst/>
            </a:prstGeom>
            <a:solidFill>
              <a:schemeClr val="accent1">
                <a:lumMod val="40000"/>
                <a:lumOff val="6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1400"/>
            </a:p>
          </p:txBody>
        </p:sp>
        <p:sp>
          <p:nvSpPr>
            <p:cNvPr id="24" name="TextBox 23"/>
            <p:cNvSpPr txBox="1"/>
            <p:nvPr/>
          </p:nvSpPr>
          <p:spPr>
            <a:xfrm>
              <a:off x="6580786" y="3752529"/>
              <a:ext cx="445817" cy="209871"/>
            </a:xfrm>
            <a:prstGeom prst="rect">
              <a:avLst/>
            </a:prstGeom>
            <a:noFill/>
          </p:spPr>
          <p:txBody>
            <a:bodyPr wrap="square" lIns="0" tIns="0" rIns="0" bIns="0" rtlCol="0">
              <a:noAutofit/>
            </a:bodyPr>
            <a:lstStyle/>
            <a:p>
              <a:pPr>
                <a:lnSpc>
                  <a:spcPct val="90000"/>
                </a:lnSpc>
              </a:pPr>
              <a:r>
                <a:rPr lang="en-US" sz="1400">
                  <a:solidFill>
                    <a:schemeClr val="bg1"/>
                  </a:solidFill>
                </a:rPr>
                <a:t>MS</a:t>
              </a:r>
            </a:p>
          </p:txBody>
        </p:sp>
      </p:grpSp>
      <p:grpSp>
        <p:nvGrpSpPr>
          <p:cNvPr id="25" name="Group 24"/>
          <p:cNvGrpSpPr/>
          <p:nvPr/>
        </p:nvGrpSpPr>
        <p:grpSpPr>
          <a:xfrm>
            <a:off x="10042913" y="3759734"/>
            <a:ext cx="324655" cy="388750"/>
            <a:chOff x="6543241" y="3516723"/>
            <a:chExt cx="499469" cy="598077"/>
          </a:xfrm>
        </p:grpSpPr>
        <p:sp>
          <p:nvSpPr>
            <p:cNvPr id="26" name="Cube 25"/>
            <p:cNvSpPr/>
            <p:nvPr/>
          </p:nvSpPr>
          <p:spPr>
            <a:xfrm>
              <a:off x="6543241" y="3516723"/>
              <a:ext cx="499469" cy="598077"/>
            </a:xfrm>
            <a:prstGeom prst="cube">
              <a:avLst/>
            </a:prstGeom>
            <a:solidFill>
              <a:schemeClr val="accent1">
                <a:lumMod val="40000"/>
                <a:lumOff val="6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1400"/>
            </a:p>
          </p:txBody>
        </p:sp>
        <p:sp>
          <p:nvSpPr>
            <p:cNvPr id="27" name="TextBox 26"/>
            <p:cNvSpPr txBox="1"/>
            <p:nvPr/>
          </p:nvSpPr>
          <p:spPr>
            <a:xfrm>
              <a:off x="6580786" y="3752529"/>
              <a:ext cx="446235" cy="209871"/>
            </a:xfrm>
            <a:prstGeom prst="rect">
              <a:avLst/>
            </a:prstGeom>
            <a:noFill/>
          </p:spPr>
          <p:txBody>
            <a:bodyPr wrap="square" lIns="0" tIns="0" rIns="0" bIns="0" rtlCol="0">
              <a:noAutofit/>
            </a:bodyPr>
            <a:lstStyle/>
            <a:p>
              <a:pPr>
                <a:lnSpc>
                  <a:spcPct val="90000"/>
                </a:lnSpc>
              </a:pPr>
              <a:r>
                <a:rPr lang="en-US" sz="1400">
                  <a:solidFill>
                    <a:schemeClr val="bg1"/>
                  </a:solidFill>
                </a:rPr>
                <a:t>MS</a:t>
              </a:r>
            </a:p>
          </p:txBody>
        </p:sp>
      </p:grpSp>
      <p:sp>
        <p:nvSpPr>
          <p:cNvPr id="28" name="Rectangle 27"/>
          <p:cNvSpPr/>
          <p:nvPr/>
        </p:nvSpPr>
        <p:spPr>
          <a:xfrm>
            <a:off x="7662021" y="3441700"/>
            <a:ext cx="3665902" cy="976160"/>
          </a:xfrm>
          <a:prstGeom prst="rect">
            <a:avLst/>
          </a:prstGeom>
          <a:noFill/>
          <a:ln w="19050">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1400"/>
          </a:p>
        </p:txBody>
      </p:sp>
      <p:sp>
        <p:nvSpPr>
          <p:cNvPr id="29" name="TextBox 28"/>
          <p:cNvSpPr txBox="1"/>
          <p:nvPr/>
        </p:nvSpPr>
        <p:spPr>
          <a:xfrm>
            <a:off x="7757453" y="3440008"/>
            <a:ext cx="918644" cy="109382"/>
          </a:xfrm>
          <a:prstGeom prst="rect">
            <a:avLst/>
          </a:prstGeom>
          <a:noFill/>
        </p:spPr>
        <p:txBody>
          <a:bodyPr wrap="square" lIns="0" tIns="0" rIns="0" bIns="0" rtlCol="0">
            <a:noAutofit/>
          </a:bodyPr>
          <a:lstStyle/>
          <a:p>
            <a:pPr>
              <a:lnSpc>
                <a:spcPct val="90000"/>
              </a:lnSpc>
            </a:pPr>
            <a:r>
              <a:rPr lang="en-US" sz="1400"/>
              <a:t>WLS Cluster</a:t>
            </a:r>
          </a:p>
        </p:txBody>
      </p:sp>
      <p:sp>
        <p:nvSpPr>
          <p:cNvPr id="30" name="TextBox 29"/>
          <p:cNvSpPr txBox="1"/>
          <p:nvPr/>
        </p:nvSpPr>
        <p:spPr>
          <a:xfrm>
            <a:off x="8267700" y="4431640"/>
            <a:ext cx="1736489" cy="191160"/>
          </a:xfrm>
          <a:prstGeom prst="rect">
            <a:avLst/>
          </a:prstGeom>
          <a:noFill/>
        </p:spPr>
        <p:txBody>
          <a:bodyPr wrap="square" lIns="0" tIns="0" rIns="0" bIns="0" rtlCol="0">
            <a:noAutofit/>
          </a:bodyPr>
          <a:lstStyle/>
          <a:p>
            <a:pPr algn="ctr">
              <a:lnSpc>
                <a:spcPct val="90000"/>
              </a:lnSpc>
            </a:pPr>
            <a:r>
              <a:rPr lang="en-US" sz="1400" err="1"/>
              <a:t>Kubernetes</a:t>
            </a:r>
            <a:r>
              <a:rPr lang="en-US" sz="1400"/>
              <a:t> Cluster</a:t>
            </a:r>
          </a:p>
        </p:txBody>
      </p:sp>
      <p:sp>
        <p:nvSpPr>
          <p:cNvPr id="31" name="TextBox 30"/>
          <p:cNvSpPr txBox="1"/>
          <p:nvPr/>
        </p:nvSpPr>
        <p:spPr>
          <a:xfrm>
            <a:off x="9502981" y="2746431"/>
            <a:ext cx="1364708" cy="225868"/>
          </a:xfrm>
          <a:prstGeom prst="rect">
            <a:avLst/>
          </a:prstGeom>
          <a:noFill/>
        </p:spPr>
        <p:txBody>
          <a:bodyPr wrap="square" lIns="0" tIns="0" rIns="0" bIns="0" rtlCol="0">
            <a:noAutofit/>
          </a:bodyPr>
          <a:lstStyle/>
          <a:p>
            <a:pPr algn="ctr">
              <a:lnSpc>
                <a:spcPct val="90000"/>
              </a:lnSpc>
            </a:pPr>
            <a:r>
              <a:rPr lang="en-US" sz="1400"/>
              <a:t>Manage </a:t>
            </a:r>
          </a:p>
          <a:p>
            <a:pPr algn="ctr">
              <a:lnSpc>
                <a:spcPct val="90000"/>
              </a:lnSpc>
            </a:pPr>
            <a:r>
              <a:rPr lang="en-US" sz="1400"/>
              <a:t>Pods</a:t>
            </a:r>
          </a:p>
        </p:txBody>
      </p:sp>
      <p:pic>
        <p:nvPicPr>
          <p:cNvPr id="32" name="Picture 31"/>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0359747" y="1588908"/>
            <a:ext cx="967417" cy="853335"/>
          </a:xfrm>
          <a:prstGeom prst="rect">
            <a:avLst/>
          </a:prstGeom>
        </p:spPr>
      </p:pic>
      <p:sp>
        <p:nvSpPr>
          <p:cNvPr id="33" name="Rectangle 32"/>
          <p:cNvSpPr>
            <a:spLocks noChangeAspect="1"/>
          </p:cNvSpPr>
          <p:nvPr/>
        </p:nvSpPr>
        <p:spPr>
          <a:xfrm>
            <a:off x="10165102" y="2138335"/>
            <a:ext cx="1433135" cy="346709"/>
          </a:xfrm>
          <a:prstGeom prst="rect">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1400"/>
          </a:p>
        </p:txBody>
      </p:sp>
      <p:pic>
        <p:nvPicPr>
          <p:cNvPr id="34" name="Picture 33"/>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10192947" y="2202171"/>
            <a:ext cx="249117" cy="204428"/>
          </a:xfrm>
          <a:prstGeom prst="rect">
            <a:avLst/>
          </a:prstGeom>
        </p:spPr>
      </p:pic>
      <p:sp>
        <p:nvSpPr>
          <p:cNvPr id="35" name="TextBox 34"/>
          <p:cNvSpPr txBox="1"/>
          <p:nvPr/>
        </p:nvSpPr>
        <p:spPr>
          <a:xfrm>
            <a:off x="10604949" y="2230162"/>
            <a:ext cx="939618" cy="183590"/>
          </a:xfrm>
          <a:prstGeom prst="rect">
            <a:avLst/>
          </a:prstGeom>
          <a:noFill/>
        </p:spPr>
        <p:txBody>
          <a:bodyPr wrap="square" lIns="0" tIns="0" rIns="0" bIns="0" rtlCol="0">
            <a:noAutofit/>
          </a:bodyPr>
          <a:lstStyle/>
          <a:p>
            <a:pPr>
              <a:lnSpc>
                <a:spcPct val="90000"/>
              </a:lnSpc>
            </a:pPr>
            <a:r>
              <a:rPr lang="en-US" sz="1400">
                <a:solidFill>
                  <a:schemeClr val="bg1"/>
                </a:solidFill>
              </a:rPr>
              <a:t>Kubernetes</a:t>
            </a:r>
          </a:p>
        </p:txBody>
      </p:sp>
      <p:cxnSp>
        <p:nvCxnSpPr>
          <p:cNvPr id="36" name="Straight Arrow Connector 35"/>
          <p:cNvCxnSpPr/>
          <p:nvPr/>
        </p:nvCxnSpPr>
        <p:spPr>
          <a:xfrm flipH="1">
            <a:off x="10414775" y="2522771"/>
            <a:ext cx="467418" cy="793275"/>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cxnSp>
        <p:nvCxnSpPr>
          <p:cNvPr id="37" name="Straight Arrow Connector 36"/>
          <p:cNvCxnSpPr/>
          <p:nvPr/>
        </p:nvCxnSpPr>
        <p:spPr>
          <a:xfrm flipH="1">
            <a:off x="9097473" y="2500757"/>
            <a:ext cx="1803" cy="793246"/>
          </a:xfrm>
          <a:prstGeom prst="straightConnector1">
            <a:avLst/>
          </a:prstGeom>
          <a:ln w="31750" cmpd="sng">
            <a:headEnd type="arrow"/>
            <a:tailEnd type="arrow"/>
          </a:ln>
        </p:spPr>
        <p:style>
          <a:lnRef idx="1">
            <a:schemeClr val="dk1"/>
          </a:lnRef>
          <a:fillRef idx="0">
            <a:schemeClr val="dk1"/>
          </a:fillRef>
          <a:effectRef idx="0">
            <a:schemeClr val="dk1"/>
          </a:effectRef>
          <a:fontRef idx="minor">
            <a:schemeClr val="tx1"/>
          </a:fontRef>
        </p:style>
      </p:cxnSp>
      <p:sp>
        <p:nvSpPr>
          <p:cNvPr id="38" name="Oval 37"/>
          <p:cNvSpPr>
            <a:spLocks noChangeAspect="1"/>
          </p:cNvSpPr>
          <p:nvPr/>
        </p:nvSpPr>
        <p:spPr>
          <a:xfrm>
            <a:off x="8372503" y="2161313"/>
            <a:ext cx="1332376" cy="323400"/>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400">
                <a:solidFill>
                  <a:schemeClr val="bg1"/>
                </a:solidFill>
              </a:rPr>
              <a:t>Operator</a:t>
            </a:r>
          </a:p>
        </p:txBody>
      </p:sp>
      <p:cxnSp>
        <p:nvCxnSpPr>
          <p:cNvPr id="39" name="Straight Arrow Connector 38"/>
          <p:cNvCxnSpPr/>
          <p:nvPr/>
        </p:nvCxnSpPr>
        <p:spPr>
          <a:xfrm flipH="1" flipV="1">
            <a:off x="9721416" y="2325446"/>
            <a:ext cx="422928" cy="489"/>
          </a:xfrm>
          <a:prstGeom prst="straightConnector1">
            <a:avLst/>
          </a:prstGeom>
          <a:ln w="31750" cmpd="sng">
            <a:headEnd type="arrow"/>
            <a:tailEnd type="arrow"/>
          </a:ln>
        </p:spPr>
        <p:style>
          <a:lnRef idx="1">
            <a:schemeClr val="dk1"/>
          </a:lnRef>
          <a:fillRef idx="0">
            <a:schemeClr val="dk1"/>
          </a:fillRef>
          <a:effectRef idx="0">
            <a:schemeClr val="dk1"/>
          </a:effectRef>
          <a:fontRef idx="minor">
            <a:schemeClr val="tx1"/>
          </a:fontRef>
        </p:style>
      </p:cxnSp>
      <p:sp>
        <p:nvSpPr>
          <p:cNvPr id="40" name="TextBox 39"/>
          <p:cNvSpPr txBox="1"/>
          <p:nvPr/>
        </p:nvSpPr>
        <p:spPr>
          <a:xfrm>
            <a:off x="7839447" y="2741351"/>
            <a:ext cx="1364708" cy="225868"/>
          </a:xfrm>
          <a:prstGeom prst="rect">
            <a:avLst/>
          </a:prstGeom>
          <a:noFill/>
        </p:spPr>
        <p:txBody>
          <a:bodyPr wrap="square" lIns="0" tIns="0" rIns="0" bIns="0" rtlCol="0">
            <a:noAutofit/>
          </a:bodyPr>
          <a:lstStyle/>
          <a:p>
            <a:pPr algn="ctr">
              <a:lnSpc>
                <a:spcPct val="90000"/>
              </a:lnSpc>
            </a:pPr>
            <a:r>
              <a:rPr lang="en-US" sz="1400"/>
              <a:t>Orchestrate </a:t>
            </a:r>
            <a:r>
              <a:rPr lang="en-US" sz="1400" err="1"/>
              <a:t>WebLogic</a:t>
            </a:r>
            <a:endParaRPr lang="en-US" sz="1400"/>
          </a:p>
        </p:txBody>
      </p:sp>
      <p:sp>
        <p:nvSpPr>
          <p:cNvPr id="44" name="Oval 43"/>
          <p:cNvSpPr/>
          <p:nvPr/>
        </p:nvSpPr>
        <p:spPr bwMode="gray">
          <a:xfrm>
            <a:off x="7568543" y="1879600"/>
            <a:ext cx="2861485" cy="829733"/>
          </a:xfrm>
          <a:prstGeom prst="ellipse">
            <a:avLst/>
          </a:prstGeom>
          <a:noFill/>
          <a:ln w="28575" cmpd="sng">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solidFill>
                <a:schemeClr val="bg1"/>
              </a:solidFill>
            </a:endParaRPr>
          </a:p>
        </p:txBody>
      </p:sp>
      <p:sp>
        <p:nvSpPr>
          <p:cNvPr id="42" name="Footer Placeholder 3"/>
          <p:cNvSpPr>
            <a:spLocks noGrp="1"/>
          </p:cNvSpPr>
          <p:nvPr>
            <p:ph type="ftr" sz="quarter" idx="11"/>
          </p:nvPr>
        </p:nvSpPr>
        <p:spPr>
          <a:xfrm>
            <a:off x="8621422" y="6556248"/>
            <a:ext cx="2702495" cy="182880"/>
          </a:xfrm>
        </p:spPr>
        <p:txBody>
          <a:bodyPr/>
          <a:lstStyle/>
          <a:p>
            <a:r>
              <a:rPr lang="en-US"/>
              <a:t>Confidential – Oracle Internal/Restricted/Highly Restricted</a:t>
            </a:r>
          </a:p>
        </p:txBody>
      </p:sp>
    </p:spTree>
    <p:extLst>
      <p:ext uri="{BB962C8B-B14F-4D97-AF65-F5344CB8AC3E}">
        <p14:creationId xmlns:p14="http://schemas.microsoft.com/office/powerpoint/2010/main" val="1609603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 Image</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03234" y="1697137"/>
            <a:ext cx="5463606" cy="3958361"/>
          </a:xfrm>
        </p:spPr>
      </p:pic>
      <p:sp>
        <p:nvSpPr>
          <p:cNvPr id="4" name="Footer Placeholder 3"/>
          <p:cNvSpPr>
            <a:spLocks noGrp="1"/>
          </p:cNvSpPr>
          <p:nvPr>
            <p:ph type="ftr" sz="quarter" idx="11"/>
          </p:nvPr>
        </p:nvSpPr>
        <p:spPr/>
        <p:txBody>
          <a:bodyPr/>
          <a:lstStyle/>
          <a:p>
            <a:r>
              <a:rPr lang="en-US" smtClean="0"/>
              <a:t>Confidential – Oracle Internal/Restricted/Highly Restricted</a:t>
            </a:r>
            <a:endParaRPr lang="en-US" dirty="0"/>
          </a:p>
        </p:txBody>
      </p:sp>
      <p:sp>
        <p:nvSpPr>
          <p:cNvPr id="5" name="Slide Number Placeholder 4"/>
          <p:cNvSpPr>
            <a:spLocks noGrp="1"/>
          </p:cNvSpPr>
          <p:nvPr>
            <p:ph type="sldNum" sz="quarter" idx="12"/>
          </p:nvPr>
        </p:nvSpPr>
        <p:spPr/>
        <p:txBody>
          <a:bodyPr/>
          <a:lstStyle/>
          <a:p>
            <a:fld id="{C51EAA63-D034-42AE-91FA-B13B9518C7BE}" type="slidenum">
              <a:rPr lang="uk-UA" smtClean="0"/>
              <a:t>15</a:t>
            </a:fld>
            <a:endParaRPr lang="uk-UA" dirty="0"/>
          </a:p>
        </p:txBody>
      </p:sp>
      <p:sp>
        <p:nvSpPr>
          <p:cNvPr id="7" name="TextBox 6"/>
          <p:cNvSpPr txBox="1"/>
          <p:nvPr/>
        </p:nvSpPr>
        <p:spPr>
          <a:xfrm>
            <a:off x="6003234" y="5879758"/>
            <a:ext cx="6029739" cy="331304"/>
          </a:xfrm>
          <a:prstGeom prst="rect">
            <a:avLst/>
          </a:prstGeom>
          <a:noFill/>
        </p:spPr>
        <p:txBody>
          <a:bodyPr wrap="square" lIns="0" tIns="0" rIns="0" bIns="0" rtlCol="0">
            <a:noAutofit/>
          </a:bodyPr>
          <a:lstStyle/>
          <a:p>
            <a:pPr>
              <a:lnSpc>
                <a:spcPct val="90000"/>
              </a:lnSpc>
            </a:pPr>
            <a:r>
              <a:rPr lang="en-US" dirty="0" smtClean="0">
                <a:hlinkClick r:id="rId3"/>
              </a:rPr>
              <a:t>DockerHub Oracle WebLogic Operator</a:t>
            </a:r>
            <a:endParaRPr lang="en-US" dirty="0" smtClean="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1811" y="1697137"/>
            <a:ext cx="5113614" cy="3958361"/>
          </a:xfrm>
          <a:prstGeom prst="rect">
            <a:avLst/>
          </a:prstGeom>
        </p:spPr>
      </p:pic>
      <p:sp>
        <p:nvSpPr>
          <p:cNvPr id="9" name="TextBox 8"/>
          <p:cNvSpPr txBox="1"/>
          <p:nvPr/>
        </p:nvSpPr>
        <p:spPr>
          <a:xfrm>
            <a:off x="352907" y="5879758"/>
            <a:ext cx="5471423" cy="390938"/>
          </a:xfrm>
          <a:prstGeom prst="rect">
            <a:avLst/>
          </a:prstGeom>
          <a:noFill/>
        </p:spPr>
        <p:txBody>
          <a:bodyPr wrap="square" lIns="0" tIns="0" rIns="0" bIns="0" rtlCol="0">
            <a:noAutofit/>
          </a:bodyPr>
          <a:lstStyle/>
          <a:p>
            <a:pPr>
              <a:lnSpc>
                <a:spcPct val="90000"/>
              </a:lnSpc>
            </a:pPr>
            <a:r>
              <a:rPr lang="en-US" dirty="0" smtClean="0">
                <a:hlinkClick r:id="rId5"/>
              </a:rPr>
              <a:t>GitHub WebLogic Kubernetes Operator </a:t>
            </a:r>
            <a:endParaRPr lang="en-US" dirty="0" smtClean="0"/>
          </a:p>
        </p:txBody>
      </p:sp>
      <p:cxnSp>
        <p:nvCxnSpPr>
          <p:cNvPr id="11" name="Straight Connector 10"/>
          <p:cNvCxnSpPr/>
          <p:nvPr/>
        </p:nvCxnSpPr>
        <p:spPr>
          <a:xfrm>
            <a:off x="5824330" y="1295400"/>
            <a:ext cx="0" cy="4926495"/>
          </a:xfrm>
          <a:prstGeom prst="line">
            <a:avLst/>
          </a:prstGeom>
          <a:ln w="19050">
            <a:solidFill>
              <a:srgbClr val="002060"/>
            </a:solidFill>
            <a:miter lim="800000"/>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8867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itle 5"/>
          <p:cNvSpPr txBox="1">
            <a:spLocks noGrp="1"/>
          </p:cNvSpPr>
          <p:nvPr>
            <p:ph type="title"/>
          </p:nvPr>
        </p:nvSpPr>
        <p:spPr>
          <a:xfrm>
            <a:off x="503670" y="76248"/>
            <a:ext cx="11122303" cy="888768"/>
          </a:xfrm>
          <a:prstGeom prst="rect">
            <a:avLst/>
          </a:prstGeom>
        </p:spPr>
        <p:txBody>
          <a:bodyPr>
            <a:normAutofit/>
          </a:bodyPr>
          <a:lstStyle/>
          <a:p>
            <a:r>
              <a:rPr lang="en-US" dirty="0"/>
              <a:t>WebLogic Domain in Kubernetes Operator v </a:t>
            </a:r>
            <a:r>
              <a:rPr lang="en-US" dirty="0" smtClean="0"/>
              <a:t>2.0 </a:t>
            </a:r>
            <a:endParaRPr sz="2400" dirty="0"/>
          </a:p>
        </p:txBody>
      </p:sp>
      <p:sp>
        <p:nvSpPr>
          <p:cNvPr id="174" name="Slide Number Placeholder 4"/>
          <p:cNvSpPr txBox="1">
            <a:spLocks noGrp="1"/>
          </p:cNvSpPr>
          <p:nvPr>
            <p:ph type="sldNum" sz="quarter" idx="4294967295"/>
          </p:nvPr>
        </p:nvSpPr>
        <p:spPr>
          <a:xfrm>
            <a:off x="11537613" y="6583337"/>
            <a:ext cx="127067" cy="126968"/>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16</a:t>
            </a:fld>
            <a:endParaRPr/>
          </a:p>
        </p:txBody>
      </p:sp>
      <p:sp>
        <p:nvSpPr>
          <p:cNvPr id="35" name="TextBox 34"/>
          <p:cNvSpPr txBox="1"/>
          <p:nvPr/>
        </p:nvSpPr>
        <p:spPr>
          <a:xfrm>
            <a:off x="10603775" y="2230474"/>
            <a:ext cx="939373" cy="183542"/>
          </a:xfrm>
          <a:prstGeom prst="rect">
            <a:avLst/>
          </a:prstGeom>
          <a:noFill/>
        </p:spPr>
        <p:txBody>
          <a:bodyPr wrap="square" lIns="0" tIns="0" rIns="0" bIns="0" rtlCol="0">
            <a:noAutofit/>
          </a:bodyPr>
          <a:lstStyle/>
          <a:p>
            <a:pPr>
              <a:lnSpc>
                <a:spcPct val="90000"/>
              </a:lnSpc>
            </a:pPr>
            <a:r>
              <a:rPr lang="en-US" sz="1400" dirty="0">
                <a:solidFill>
                  <a:schemeClr val="bg1"/>
                </a:solidFill>
              </a:rPr>
              <a:t>Kubernetes</a:t>
            </a:r>
          </a:p>
        </p:txBody>
      </p:sp>
      <p:sp>
        <p:nvSpPr>
          <p:cNvPr id="96" name="TextBox 95"/>
          <p:cNvSpPr txBox="1"/>
          <p:nvPr/>
        </p:nvSpPr>
        <p:spPr>
          <a:xfrm>
            <a:off x="3852905" y="2202775"/>
            <a:ext cx="914400" cy="914400"/>
          </a:xfrm>
          <a:prstGeom prst="rect">
            <a:avLst/>
          </a:prstGeom>
          <a:noFill/>
        </p:spPr>
        <p:txBody>
          <a:bodyPr wrap="none" lIns="0" tIns="0" rIns="0" bIns="0" rtlCol="0">
            <a:noAutofit/>
          </a:bodyPr>
          <a:lstStyle/>
          <a:p>
            <a:pPr>
              <a:lnSpc>
                <a:spcPct val="90000"/>
              </a:lnSpc>
            </a:pPr>
            <a:endParaRPr lang="en-US" dirty="0"/>
          </a:p>
        </p:txBody>
      </p:sp>
      <p:sp>
        <p:nvSpPr>
          <p:cNvPr id="4" name="Footer Placeholder 3"/>
          <p:cNvSpPr>
            <a:spLocks noGrp="1"/>
          </p:cNvSpPr>
          <p:nvPr>
            <p:ph type="ftr" sz="quarter" idx="11"/>
          </p:nvPr>
        </p:nvSpPr>
        <p:spPr/>
        <p:txBody>
          <a:bodyPr/>
          <a:lstStyle/>
          <a:p>
            <a:r>
              <a:rPr lang="en-US"/>
              <a:t>Confidential – Oracle Internal/Restricted/Highly Restricted</a:t>
            </a:r>
            <a:endParaRPr lang="en-US" dirty="0"/>
          </a:p>
        </p:txBody>
      </p:sp>
      <p:pic>
        <p:nvPicPr>
          <p:cNvPr id="73" name="Picture 72">
            <a:extLst>
              <a:ext uri="{FF2B5EF4-FFF2-40B4-BE49-F238E27FC236}">
                <a16:creationId xmlns:a16="http://schemas.microsoft.com/office/drawing/2014/main" xmlns="" id="{695C65E8-727B-EA41-8753-F62DED6A3568}"/>
              </a:ext>
            </a:extLst>
          </p:cNvPr>
          <p:cNvPicPr>
            <a:picLocks noChangeAspect="1"/>
          </p:cNvPicPr>
          <p:nvPr/>
        </p:nvPicPr>
        <p:blipFill>
          <a:blip r:embed="rId2"/>
          <a:stretch>
            <a:fillRect/>
          </a:stretch>
        </p:blipFill>
        <p:spPr>
          <a:xfrm>
            <a:off x="6064341" y="968614"/>
            <a:ext cx="5883256" cy="5378398"/>
          </a:xfrm>
          <a:prstGeom prst="rect">
            <a:avLst/>
          </a:prstGeom>
        </p:spPr>
      </p:pic>
      <p:pic>
        <p:nvPicPr>
          <p:cNvPr id="74" name="Picture 73">
            <a:extLst>
              <a:ext uri="{FF2B5EF4-FFF2-40B4-BE49-F238E27FC236}">
                <a16:creationId xmlns:a16="http://schemas.microsoft.com/office/drawing/2014/main" xmlns="" id="{67D3133C-C736-5A47-AD53-C99DEDD3DE4A}"/>
              </a:ext>
            </a:extLst>
          </p:cNvPr>
          <p:cNvPicPr>
            <a:picLocks noChangeAspect="1"/>
          </p:cNvPicPr>
          <p:nvPr/>
        </p:nvPicPr>
        <p:blipFill>
          <a:blip r:embed="rId2"/>
          <a:stretch>
            <a:fillRect/>
          </a:stretch>
        </p:blipFill>
        <p:spPr>
          <a:xfrm>
            <a:off x="6379324" y="2478200"/>
            <a:ext cx="5320305" cy="3679207"/>
          </a:xfrm>
          <a:prstGeom prst="rect">
            <a:avLst/>
          </a:prstGeom>
        </p:spPr>
      </p:pic>
      <p:sp>
        <p:nvSpPr>
          <p:cNvPr id="117" name="TextBox 116">
            <a:extLst>
              <a:ext uri="{FF2B5EF4-FFF2-40B4-BE49-F238E27FC236}">
                <a16:creationId xmlns:a16="http://schemas.microsoft.com/office/drawing/2014/main" xmlns="" id="{895964C6-DE1B-314E-AD09-468F69041430}"/>
              </a:ext>
            </a:extLst>
          </p:cNvPr>
          <p:cNvSpPr txBox="1"/>
          <p:nvPr/>
        </p:nvSpPr>
        <p:spPr>
          <a:xfrm>
            <a:off x="8065066" y="2597261"/>
            <a:ext cx="1735585" cy="191060"/>
          </a:xfrm>
          <a:prstGeom prst="rect">
            <a:avLst/>
          </a:prstGeom>
          <a:noFill/>
        </p:spPr>
        <p:txBody>
          <a:bodyPr wrap="square" lIns="0" tIns="0" rIns="0" bIns="0" rtlCol="0">
            <a:noAutofit/>
          </a:bodyPr>
          <a:lstStyle/>
          <a:p>
            <a:pPr algn="ctr">
              <a:lnSpc>
                <a:spcPct val="90000"/>
              </a:lnSpc>
            </a:pPr>
            <a:r>
              <a:rPr lang="en-US" sz="1400" dirty="0"/>
              <a:t>Kubernetes  Cluster</a:t>
            </a:r>
          </a:p>
        </p:txBody>
      </p:sp>
      <p:sp>
        <p:nvSpPr>
          <p:cNvPr id="123" name="TextBox 122">
            <a:extLst>
              <a:ext uri="{FF2B5EF4-FFF2-40B4-BE49-F238E27FC236}">
                <a16:creationId xmlns:a16="http://schemas.microsoft.com/office/drawing/2014/main" xmlns="" id="{34ADEA44-FFED-A846-A26A-71AE3116AD90}"/>
              </a:ext>
            </a:extLst>
          </p:cNvPr>
          <p:cNvSpPr txBox="1"/>
          <p:nvPr/>
        </p:nvSpPr>
        <p:spPr>
          <a:xfrm>
            <a:off x="7861483" y="1097117"/>
            <a:ext cx="1735585" cy="191060"/>
          </a:xfrm>
          <a:prstGeom prst="rect">
            <a:avLst/>
          </a:prstGeom>
          <a:noFill/>
        </p:spPr>
        <p:txBody>
          <a:bodyPr wrap="square" lIns="0" tIns="0" rIns="0" bIns="0" rtlCol="0">
            <a:noAutofit/>
          </a:bodyPr>
          <a:lstStyle/>
          <a:p>
            <a:pPr algn="ctr">
              <a:lnSpc>
                <a:spcPct val="90000"/>
              </a:lnSpc>
            </a:pPr>
            <a:r>
              <a:rPr lang="en-US" sz="1400" dirty="0"/>
              <a:t>Customer Tenancy</a:t>
            </a:r>
          </a:p>
        </p:txBody>
      </p:sp>
      <p:cxnSp>
        <p:nvCxnSpPr>
          <p:cNvPr id="128" name="Straight Arrow Connector 127">
            <a:extLst>
              <a:ext uri="{FF2B5EF4-FFF2-40B4-BE49-F238E27FC236}">
                <a16:creationId xmlns:a16="http://schemas.microsoft.com/office/drawing/2014/main" xmlns="" id="{94F21A84-EADA-704E-95F1-19A5D5B87C74}"/>
              </a:ext>
            </a:extLst>
          </p:cNvPr>
          <p:cNvCxnSpPr>
            <a:cxnSpLocks/>
          </p:cNvCxnSpPr>
          <p:nvPr/>
        </p:nvCxnSpPr>
        <p:spPr>
          <a:xfrm flipV="1">
            <a:off x="2003954" y="1899959"/>
            <a:ext cx="4689214" cy="734984"/>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pic>
        <p:nvPicPr>
          <p:cNvPr id="133" name="Picture 132">
            <a:extLst>
              <a:ext uri="{FF2B5EF4-FFF2-40B4-BE49-F238E27FC236}">
                <a16:creationId xmlns:a16="http://schemas.microsoft.com/office/drawing/2014/main" xmlns="" id="{12523F5E-5E41-F54B-BA8E-77E2324D7281}"/>
              </a:ext>
            </a:extLst>
          </p:cNvPr>
          <p:cNvPicPr>
            <a:picLocks noChangeAspect="1"/>
          </p:cNvPicPr>
          <p:nvPr/>
        </p:nvPicPr>
        <p:blipFill>
          <a:blip r:embed="rId3"/>
          <a:stretch>
            <a:fillRect/>
          </a:stretch>
        </p:blipFill>
        <p:spPr>
          <a:xfrm>
            <a:off x="647072" y="4846509"/>
            <a:ext cx="1093640" cy="964674"/>
          </a:xfrm>
          <a:prstGeom prst="rect">
            <a:avLst/>
          </a:prstGeom>
        </p:spPr>
      </p:pic>
      <p:sp>
        <p:nvSpPr>
          <p:cNvPr id="134" name="Rectangle 133">
            <a:extLst>
              <a:ext uri="{FF2B5EF4-FFF2-40B4-BE49-F238E27FC236}">
                <a16:creationId xmlns:a16="http://schemas.microsoft.com/office/drawing/2014/main" xmlns="" id="{08F74853-29F0-5A4A-808E-9AFBB71E6FE8}"/>
              </a:ext>
            </a:extLst>
          </p:cNvPr>
          <p:cNvSpPr>
            <a:spLocks noChangeAspect="1"/>
          </p:cNvSpPr>
          <p:nvPr/>
        </p:nvSpPr>
        <p:spPr>
          <a:xfrm>
            <a:off x="383831" y="5496027"/>
            <a:ext cx="1620123" cy="391946"/>
          </a:xfrm>
          <a:prstGeom prst="rect">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pPr>
            <a:r>
              <a:rPr lang="en-US" sz="1799" dirty="0"/>
              <a:t>Kubernetes</a:t>
            </a:r>
          </a:p>
        </p:txBody>
      </p:sp>
      <p:pic>
        <p:nvPicPr>
          <p:cNvPr id="138" name="Picture 12" descr="Image result for customer icon">
            <a:extLst>
              <a:ext uri="{FF2B5EF4-FFF2-40B4-BE49-F238E27FC236}">
                <a16:creationId xmlns:a16="http://schemas.microsoft.com/office/drawing/2014/main" xmlns="" id="{3D34CCE0-5B6D-4842-9EFB-70CEE26189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5657" y="2058539"/>
            <a:ext cx="1496470" cy="1496470"/>
          </a:xfrm>
          <a:prstGeom prst="rect">
            <a:avLst/>
          </a:prstGeom>
          <a:noFill/>
          <a:extLst>
            <a:ext uri="{909E8E84-426E-40dd-AFC4-6F175D3DCCD1}">
              <a14:hiddenFill xmlns:a14="http://schemas.microsoft.com/office/drawing/2010/main" xmlns="">
                <a:solidFill>
                  <a:srgbClr val="FFFFFF"/>
                </a:solidFill>
              </a14:hiddenFill>
            </a:ext>
          </a:extLst>
        </p:spPr>
      </p:pic>
      <p:sp>
        <p:nvSpPr>
          <p:cNvPr id="145" name="Rectangle 144">
            <a:extLst>
              <a:ext uri="{FF2B5EF4-FFF2-40B4-BE49-F238E27FC236}">
                <a16:creationId xmlns:a16="http://schemas.microsoft.com/office/drawing/2014/main" xmlns="" id="{80F64D14-73F3-1C4B-99FD-6C9B74BB6CB1}"/>
              </a:ext>
            </a:extLst>
          </p:cNvPr>
          <p:cNvSpPr>
            <a:spLocks noChangeAspect="1"/>
          </p:cNvSpPr>
          <p:nvPr/>
        </p:nvSpPr>
        <p:spPr>
          <a:xfrm>
            <a:off x="6784242" y="1483641"/>
            <a:ext cx="2106789" cy="818851"/>
          </a:xfrm>
          <a:prstGeom prst="rect">
            <a:avLst/>
          </a:prstGeom>
          <a:noFill/>
          <a:ln w="19050">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pPr>
            <a:endParaRPr lang="en-US" sz="1400" dirty="0"/>
          </a:p>
        </p:txBody>
      </p:sp>
      <p:pic>
        <p:nvPicPr>
          <p:cNvPr id="146" name="Picture 145" descr="docker-logo-loggedin.png"/>
          <p:cNvPicPr>
            <a:picLocks noChangeAspect="1"/>
          </p:cNvPicPr>
          <p:nvPr/>
        </p:nvPicPr>
        <p:blipFill>
          <a:blip r:embed="rId5" cstate="print"/>
          <a:stretch>
            <a:fillRect/>
          </a:stretch>
        </p:blipFill>
        <p:spPr>
          <a:xfrm>
            <a:off x="8621422" y="1304459"/>
            <a:ext cx="421921" cy="358018"/>
          </a:xfrm>
          <a:prstGeom prst="rect">
            <a:avLst/>
          </a:prstGeom>
        </p:spPr>
      </p:pic>
      <p:sp>
        <p:nvSpPr>
          <p:cNvPr id="148" name="Rectangle 147"/>
          <p:cNvSpPr/>
          <p:nvPr/>
        </p:nvSpPr>
        <p:spPr bwMode="gray">
          <a:xfrm>
            <a:off x="6872757" y="1539397"/>
            <a:ext cx="776650" cy="335454"/>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900" dirty="0">
                <a:solidFill>
                  <a:schemeClr val="bg1"/>
                </a:solidFill>
              </a:rPr>
              <a:t>WLS </a:t>
            </a:r>
            <a:r>
              <a:rPr lang="en-US" sz="900" dirty="0" smtClean="0">
                <a:solidFill>
                  <a:schemeClr val="bg1"/>
                </a:solidFill>
              </a:rPr>
              <a:t>Domain </a:t>
            </a:r>
            <a:r>
              <a:rPr lang="en-US" sz="900" dirty="0">
                <a:solidFill>
                  <a:schemeClr val="bg1"/>
                </a:solidFill>
              </a:rPr>
              <a:t>Image</a:t>
            </a:r>
          </a:p>
        </p:txBody>
      </p:sp>
      <p:pic>
        <p:nvPicPr>
          <p:cNvPr id="149" name="Picture 14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69919" y="1899959"/>
            <a:ext cx="417939" cy="373768"/>
          </a:xfrm>
          <a:prstGeom prst="rect">
            <a:avLst/>
          </a:prstGeom>
        </p:spPr>
      </p:pic>
      <p:sp>
        <p:nvSpPr>
          <p:cNvPr id="150" name="TextBox 149"/>
          <p:cNvSpPr txBox="1"/>
          <p:nvPr/>
        </p:nvSpPr>
        <p:spPr>
          <a:xfrm>
            <a:off x="6810069" y="1317969"/>
            <a:ext cx="1040533" cy="45719"/>
          </a:xfrm>
          <a:prstGeom prst="rect">
            <a:avLst/>
          </a:prstGeom>
          <a:noFill/>
        </p:spPr>
        <p:txBody>
          <a:bodyPr wrap="square" lIns="0" tIns="0" rIns="0" bIns="0" rtlCol="0">
            <a:noAutofit/>
          </a:bodyPr>
          <a:lstStyle/>
          <a:p>
            <a:pPr>
              <a:lnSpc>
                <a:spcPct val="90000"/>
              </a:lnSpc>
            </a:pPr>
            <a:r>
              <a:rPr lang="en-US" sz="1200" dirty="0"/>
              <a:t>Repository</a:t>
            </a:r>
          </a:p>
        </p:txBody>
      </p:sp>
      <p:sp>
        <p:nvSpPr>
          <p:cNvPr id="151" name="Rectangle 150"/>
          <p:cNvSpPr/>
          <p:nvPr/>
        </p:nvSpPr>
        <p:spPr bwMode="gray">
          <a:xfrm>
            <a:off x="6872757" y="1934185"/>
            <a:ext cx="776650" cy="281163"/>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900">
                <a:solidFill>
                  <a:schemeClr val="bg1"/>
                </a:solidFill>
              </a:rPr>
              <a:t>Operator</a:t>
            </a:r>
          </a:p>
          <a:p>
            <a:pPr algn="ctr">
              <a:lnSpc>
                <a:spcPct val="90000"/>
              </a:lnSpc>
            </a:pPr>
            <a:r>
              <a:rPr lang="en-US" sz="900" dirty="0">
                <a:solidFill>
                  <a:schemeClr val="bg1"/>
                </a:solidFill>
              </a:rPr>
              <a:t>Image</a:t>
            </a:r>
          </a:p>
        </p:txBody>
      </p:sp>
      <p:sp>
        <p:nvSpPr>
          <p:cNvPr id="22" name="TextBox 21"/>
          <p:cNvSpPr txBox="1"/>
          <p:nvPr/>
        </p:nvSpPr>
        <p:spPr>
          <a:xfrm>
            <a:off x="530494" y="1111197"/>
            <a:ext cx="4798695" cy="386524"/>
          </a:xfrm>
          <a:prstGeom prst="rect">
            <a:avLst/>
          </a:prstGeom>
          <a:noFill/>
        </p:spPr>
        <p:txBody>
          <a:bodyPr wrap="square" lIns="0" tIns="0" rIns="0" bIns="0" rtlCol="0">
            <a:noAutofit/>
          </a:bodyPr>
          <a:lstStyle/>
          <a:p>
            <a:pPr>
              <a:lnSpc>
                <a:spcPct val="90000"/>
              </a:lnSpc>
            </a:pPr>
            <a:r>
              <a:rPr lang="en-US" sz="2400" b="1" dirty="0" smtClean="0"/>
              <a:t>Domain Home in Image</a:t>
            </a:r>
          </a:p>
        </p:txBody>
      </p:sp>
    </p:spTree>
    <p:extLst>
      <p:ext uri="{BB962C8B-B14F-4D97-AF65-F5344CB8AC3E}">
        <p14:creationId xmlns:p14="http://schemas.microsoft.com/office/powerpoint/2010/main" val="809743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itle 5"/>
          <p:cNvSpPr txBox="1">
            <a:spLocks noGrp="1"/>
          </p:cNvSpPr>
          <p:nvPr>
            <p:ph type="title"/>
          </p:nvPr>
        </p:nvSpPr>
        <p:spPr>
          <a:xfrm>
            <a:off x="503670" y="76248"/>
            <a:ext cx="11122303" cy="888768"/>
          </a:xfrm>
          <a:prstGeom prst="rect">
            <a:avLst/>
          </a:prstGeom>
        </p:spPr>
        <p:txBody>
          <a:bodyPr>
            <a:normAutofit/>
          </a:bodyPr>
          <a:lstStyle/>
          <a:p>
            <a:r>
              <a:rPr lang="en-US" dirty="0"/>
              <a:t>WebLogic Domain in Kubernetes Operator v </a:t>
            </a:r>
            <a:r>
              <a:rPr lang="en-US" dirty="0" smtClean="0"/>
              <a:t>2.0 </a:t>
            </a:r>
            <a:endParaRPr sz="2400" dirty="0"/>
          </a:p>
        </p:txBody>
      </p:sp>
      <p:sp>
        <p:nvSpPr>
          <p:cNvPr id="174" name="Slide Number Placeholder 4"/>
          <p:cNvSpPr txBox="1">
            <a:spLocks noGrp="1"/>
          </p:cNvSpPr>
          <p:nvPr>
            <p:ph type="sldNum" sz="quarter" idx="4294967295"/>
          </p:nvPr>
        </p:nvSpPr>
        <p:spPr>
          <a:xfrm>
            <a:off x="11537613" y="6583337"/>
            <a:ext cx="127067" cy="126968"/>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17</a:t>
            </a:fld>
            <a:endParaRPr/>
          </a:p>
        </p:txBody>
      </p:sp>
      <p:sp>
        <p:nvSpPr>
          <p:cNvPr id="35" name="TextBox 34"/>
          <p:cNvSpPr txBox="1"/>
          <p:nvPr/>
        </p:nvSpPr>
        <p:spPr>
          <a:xfrm>
            <a:off x="10603775" y="2230474"/>
            <a:ext cx="939373" cy="183542"/>
          </a:xfrm>
          <a:prstGeom prst="rect">
            <a:avLst/>
          </a:prstGeom>
          <a:noFill/>
        </p:spPr>
        <p:txBody>
          <a:bodyPr wrap="square" lIns="0" tIns="0" rIns="0" bIns="0" rtlCol="0">
            <a:noAutofit/>
          </a:bodyPr>
          <a:lstStyle/>
          <a:p>
            <a:pPr>
              <a:lnSpc>
                <a:spcPct val="90000"/>
              </a:lnSpc>
            </a:pPr>
            <a:r>
              <a:rPr lang="en-US" sz="1400" dirty="0">
                <a:solidFill>
                  <a:schemeClr val="bg1"/>
                </a:solidFill>
              </a:rPr>
              <a:t>Kubernetes</a:t>
            </a:r>
          </a:p>
        </p:txBody>
      </p:sp>
      <p:sp>
        <p:nvSpPr>
          <p:cNvPr id="96" name="TextBox 95"/>
          <p:cNvSpPr txBox="1"/>
          <p:nvPr/>
        </p:nvSpPr>
        <p:spPr>
          <a:xfrm>
            <a:off x="3852905" y="2202775"/>
            <a:ext cx="914400" cy="914400"/>
          </a:xfrm>
          <a:prstGeom prst="rect">
            <a:avLst/>
          </a:prstGeom>
          <a:noFill/>
        </p:spPr>
        <p:txBody>
          <a:bodyPr wrap="none" lIns="0" tIns="0" rIns="0" bIns="0" rtlCol="0">
            <a:noAutofit/>
          </a:bodyPr>
          <a:lstStyle/>
          <a:p>
            <a:pPr>
              <a:lnSpc>
                <a:spcPct val="90000"/>
              </a:lnSpc>
            </a:pPr>
            <a:endParaRPr lang="en-US" dirty="0"/>
          </a:p>
        </p:txBody>
      </p:sp>
      <p:sp>
        <p:nvSpPr>
          <p:cNvPr id="4" name="Footer Placeholder 3"/>
          <p:cNvSpPr>
            <a:spLocks noGrp="1"/>
          </p:cNvSpPr>
          <p:nvPr>
            <p:ph type="ftr" sz="quarter" idx="11"/>
          </p:nvPr>
        </p:nvSpPr>
        <p:spPr/>
        <p:txBody>
          <a:bodyPr/>
          <a:lstStyle/>
          <a:p>
            <a:r>
              <a:rPr lang="en-US"/>
              <a:t>Confidential – Oracle Internal/Restricted/Highly Restricted</a:t>
            </a:r>
            <a:endParaRPr lang="en-US" dirty="0"/>
          </a:p>
        </p:txBody>
      </p:sp>
      <p:pic>
        <p:nvPicPr>
          <p:cNvPr id="73" name="Picture 72">
            <a:extLst>
              <a:ext uri="{FF2B5EF4-FFF2-40B4-BE49-F238E27FC236}">
                <a16:creationId xmlns:a16="http://schemas.microsoft.com/office/drawing/2014/main" xmlns="" id="{695C65E8-727B-EA41-8753-F62DED6A3568}"/>
              </a:ext>
            </a:extLst>
          </p:cNvPr>
          <p:cNvPicPr>
            <a:picLocks noChangeAspect="1"/>
          </p:cNvPicPr>
          <p:nvPr/>
        </p:nvPicPr>
        <p:blipFill>
          <a:blip r:embed="rId2"/>
          <a:stretch>
            <a:fillRect/>
          </a:stretch>
        </p:blipFill>
        <p:spPr>
          <a:xfrm>
            <a:off x="6064341" y="968614"/>
            <a:ext cx="5883256" cy="5378398"/>
          </a:xfrm>
          <a:prstGeom prst="rect">
            <a:avLst/>
          </a:prstGeom>
        </p:spPr>
      </p:pic>
      <p:pic>
        <p:nvPicPr>
          <p:cNvPr id="74" name="Picture 73">
            <a:extLst>
              <a:ext uri="{FF2B5EF4-FFF2-40B4-BE49-F238E27FC236}">
                <a16:creationId xmlns:a16="http://schemas.microsoft.com/office/drawing/2014/main" xmlns="" id="{67D3133C-C736-5A47-AD53-C99DEDD3DE4A}"/>
              </a:ext>
            </a:extLst>
          </p:cNvPr>
          <p:cNvPicPr>
            <a:picLocks noChangeAspect="1"/>
          </p:cNvPicPr>
          <p:nvPr/>
        </p:nvPicPr>
        <p:blipFill>
          <a:blip r:embed="rId2"/>
          <a:stretch>
            <a:fillRect/>
          </a:stretch>
        </p:blipFill>
        <p:spPr>
          <a:xfrm>
            <a:off x="6379324" y="2478200"/>
            <a:ext cx="5320305" cy="3679207"/>
          </a:xfrm>
          <a:prstGeom prst="rect">
            <a:avLst/>
          </a:prstGeom>
        </p:spPr>
      </p:pic>
      <p:sp>
        <p:nvSpPr>
          <p:cNvPr id="117" name="TextBox 116">
            <a:extLst>
              <a:ext uri="{FF2B5EF4-FFF2-40B4-BE49-F238E27FC236}">
                <a16:creationId xmlns:a16="http://schemas.microsoft.com/office/drawing/2014/main" xmlns="" id="{895964C6-DE1B-314E-AD09-468F69041430}"/>
              </a:ext>
            </a:extLst>
          </p:cNvPr>
          <p:cNvSpPr txBox="1"/>
          <p:nvPr/>
        </p:nvSpPr>
        <p:spPr>
          <a:xfrm>
            <a:off x="8065066" y="2597261"/>
            <a:ext cx="1735585" cy="191060"/>
          </a:xfrm>
          <a:prstGeom prst="rect">
            <a:avLst/>
          </a:prstGeom>
          <a:noFill/>
        </p:spPr>
        <p:txBody>
          <a:bodyPr wrap="square" lIns="0" tIns="0" rIns="0" bIns="0" rtlCol="0">
            <a:noAutofit/>
          </a:bodyPr>
          <a:lstStyle/>
          <a:p>
            <a:pPr algn="ctr">
              <a:lnSpc>
                <a:spcPct val="90000"/>
              </a:lnSpc>
            </a:pPr>
            <a:r>
              <a:rPr lang="en-US" sz="1400" dirty="0"/>
              <a:t>Kubernetes  Cluster</a:t>
            </a:r>
          </a:p>
        </p:txBody>
      </p:sp>
      <p:sp>
        <p:nvSpPr>
          <p:cNvPr id="123" name="TextBox 122">
            <a:extLst>
              <a:ext uri="{FF2B5EF4-FFF2-40B4-BE49-F238E27FC236}">
                <a16:creationId xmlns:a16="http://schemas.microsoft.com/office/drawing/2014/main" xmlns="" id="{34ADEA44-FFED-A846-A26A-71AE3116AD90}"/>
              </a:ext>
            </a:extLst>
          </p:cNvPr>
          <p:cNvSpPr txBox="1"/>
          <p:nvPr/>
        </p:nvSpPr>
        <p:spPr>
          <a:xfrm>
            <a:off x="7861483" y="1097117"/>
            <a:ext cx="1735585" cy="191060"/>
          </a:xfrm>
          <a:prstGeom prst="rect">
            <a:avLst/>
          </a:prstGeom>
          <a:noFill/>
        </p:spPr>
        <p:txBody>
          <a:bodyPr wrap="square" lIns="0" tIns="0" rIns="0" bIns="0" rtlCol="0">
            <a:noAutofit/>
          </a:bodyPr>
          <a:lstStyle/>
          <a:p>
            <a:pPr algn="ctr">
              <a:lnSpc>
                <a:spcPct val="90000"/>
              </a:lnSpc>
            </a:pPr>
            <a:r>
              <a:rPr lang="en-US" sz="1400" dirty="0"/>
              <a:t>Customer Tenancy</a:t>
            </a:r>
          </a:p>
        </p:txBody>
      </p:sp>
      <p:cxnSp>
        <p:nvCxnSpPr>
          <p:cNvPr id="128" name="Straight Arrow Connector 127">
            <a:extLst>
              <a:ext uri="{FF2B5EF4-FFF2-40B4-BE49-F238E27FC236}">
                <a16:creationId xmlns:a16="http://schemas.microsoft.com/office/drawing/2014/main" xmlns="" id="{94F21A84-EADA-704E-95F1-19A5D5B87C74}"/>
              </a:ext>
            </a:extLst>
          </p:cNvPr>
          <p:cNvCxnSpPr>
            <a:cxnSpLocks/>
          </p:cNvCxnSpPr>
          <p:nvPr/>
        </p:nvCxnSpPr>
        <p:spPr>
          <a:xfrm flipV="1">
            <a:off x="2330209" y="3229306"/>
            <a:ext cx="5439710" cy="2097110"/>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sp>
        <p:nvSpPr>
          <p:cNvPr id="129" name="Can 128">
            <a:extLst>
              <a:ext uri="{FF2B5EF4-FFF2-40B4-BE49-F238E27FC236}">
                <a16:creationId xmlns:a16="http://schemas.microsoft.com/office/drawing/2014/main" xmlns="" id="{62811B09-68C0-3E4E-AF76-C014FA062586}"/>
              </a:ext>
            </a:extLst>
          </p:cNvPr>
          <p:cNvSpPr/>
          <p:nvPr/>
        </p:nvSpPr>
        <p:spPr bwMode="gray">
          <a:xfrm>
            <a:off x="7965058" y="2817675"/>
            <a:ext cx="902476" cy="694096"/>
          </a:xfrm>
          <a:prstGeom prst="can">
            <a:avLst/>
          </a:prstGeom>
          <a:solidFill>
            <a:srgbClr val="00B0F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lnSpc>
                <a:spcPct val="90000"/>
              </a:lnSpc>
            </a:pPr>
            <a:r>
              <a:rPr lang="en-US" sz="1798" dirty="0">
                <a:solidFill>
                  <a:schemeClr val="bg1"/>
                </a:solidFill>
              </a:rPr>
              <a:t>Secrets</a:t>
            </a:r>
          </a:p>
        </p:txBody>
      </p:sp>
      <p:pic>
        <p:nvPicPr>
          <p:cNvPr id="133" name="Picture 132">
            <a:extLst>
              <a:ext uri="{FF2B5EF4-FFF2-40B4-BE49-F238E27FC236}">
                <a16:creationId xmlns:a16="http://schemas.microsoft.com/office/drawing/2014/main" xmlns="" id="{12523F5E-5E41-F54B-BA8E-77E2324D7281}"/>
              </a:ext>
            </a:extLst>
          </p:cNvPr>
          <p:cNvPicPr>
            <a:picLocks noChangeAspect="1"/>
          </p:cNvPicPr>
          <p:nvPr/>
        </p:nvPicPr>
        <p:blipFill>
          <a:blip r:embed="rId3"/>
          <a:stretch>
            <a:fillRect/>
          </a:stretch>
        </p:blipFill>
        <p:spPr>
          <a:xfrm>
            <a:off x="647072" y="4846509"/>
            <a:ext cx="1093640" cy="964674"/>
          </a:xfrm>
          <a:prstGeom prst="rect">
            <a:avLst/>
          </a:prstGeom>
        </p:spPr>
      </p:pic>
      <p:sp>
        <p:nvSpPr>
          <p:cNvPr id="134" name="Rectangle 133">
            <a:extLst>
              <a:ext uri="{FF2B5EF4-FFF2-40B4-BE49-F238E27FC236}">
                <a16:creationId xmlns:a16="http://schemas.microsoft.com/office/drawing/2014/main" xmlns="" id="{08F74853-29F0-5A4A-808E-9AFBB71E6FE8}"/>
              </a:ext>
            </a:extLst>
          </p:cNvPr>
          <p:cNvSpPr>
            <a:spLocks noChangeAspect="1"/>
          </p:cNvSpPr>
          <p:nvPr/>
        </p:nvSpPr>
        <p:spPr>
          <a:xfrm>
            <a:off x="383831" y="5496027"/>
            <a:ext cx="1620123" cy="391946"/>
          </a:xfrm>
          <a:prstGeom prst="rect">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pPr>
            <a:r>
              <a:rPr lang="en-US" sz="1799" dirty="0"/>
              <a:t>Kubernetes</a:t>
            </a:r>
          </a:p>
        </p:txBody>
      </p:sp>
      <p:pic>
        <p:nvPicPr>
          <p:cNvPr id="138" name="Picture 12" descr="Image result for customer icon">
            <a:extLst>
              <a:ext uri="{FF2B5EF4-FFF2-40B4-BE49-F238E27FC236}">
                <a16:creationId xmlns:a16="http://schemas.microsoft.com/office/drawing/2014/main" xmlns="" id="{3D34CCE0-5B6D-4842-9EFB-70CEE26189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5657" y="2058539"/>
            <a:ext cx="1496470" cy="1496470"/>
          </a:xfrm>
          <a:prstGeom prst="rect">
            <a:avLst/>
          </a:prstGeom>
          <a:noFill/>
          <a:extLst>
            <a:ext uri="{909E8E84-426E-40dd-AFC4-6F175D3DCCD1}">
              <a14:hiddenFill xmlns:a14="http://schemas.microsoft.com/office/drawing/2010/main" xmlns="">
                <a:solidFill>
                  <a:srgbClr val="FFFFFF"/>
                </a:solidFill>
              </a14:hiddenFill>
            </a:ext>
          </a:extLst>
        </p:spPr>
      </p:pic>
      <p:sp>
        <p:nvSpPr>
          <p:cNvPr id="145" name="Rectangle 144">
            <a:extLst>
              <a:ext uri="{FF2B5EF4-FFF2-40B4-BE49-F238E27FC236}">
                <a16:creationId xmlns:a16="http://schemas.microsoft.com/office/drawing/2014/main" xmlns="" id="{80F64D14-73F3-1C4B-99FD-6C9B74BB6CB1}"/>
              </a:ext>
            </a:extLst>
          </p:cNvPr>
          <p:cNvSpPr>
            <a:spLocks noChangeAspect="1"/>
          </p:cNvSpPr>
          <p:nvPr/>
        </p:nvSpPr>
        <p:spPr>
          <a:xfrm>
            <a:off x="6784242" y="1483641"/>
            <a:ext cx="2106789" cy="818851"/>
          </a:xfrm>
          <a:prstGeom prst="rect">
            <a:avLst/>
          </a:prstGeom>
          <a:noFill/>
          <a:ln w="19050">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pPr>
            <a:endParaRPr lang="en-US" sz="1400" dirty="0"/>
          </a:p>
        </p:txBody>
      </p:sp>
      <p:pic>
        <p:nvPicPr>
          <p:cNvPr id="146" name="Picture 145" descr="docker-logo-loggedin.png"/>
          <p:cNvPicPr>
            <a:picLocks noChangeAspect="1"/>
          </p:cNvPicPr>
          <p:nvPr/>
        </p:nvPicPr>
        <p:blipFill>
          <a:blip r:embed="rId5" cstate="print"/>
          <a:stretch>
            <a:fillRect/>
          </a:stretch>
        </p:blipFill>
        <p:spPr>
          <a:xfrm>
            <a:off x="8621422" y="1304459"/>
            <a:ext cx="421921" cy="358018"/>
          </a:xfrm>
          <a:prstGeom prst="rect">
            <a:avLst/>
          </a:prstGeom>
        </p:spPr>
      </p:pic>
      <p:sp>
        <p:nvSpPr>
          <p:cNvPr id="148" name="Rectangle 147"/>
          <p:cNvSpPr/>
          <p:nvPr/>
        </p:nvSpPr>
        <p:spPr bwMode="gray">
          <a:xfrm>
            <a:off x="6872757" y="1539397"/>
            <a:ext cx="776650" cy="335454"/>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900" dirty="0">
                <a:solidFill>
                  <a:schemeClr val="bg1"/>
                </a:solidFill>
              </a:rPr>
              <a:t>WLS </a:t>
            </a:r>
            <a:r>
              <a:rPr lang="en-US" sz="900" dirty="0" smtClean="0">
                <a:solidFill>
                  <a:schemeClr val="bg1"/>
                </a:solidFill>
              </a:rPr>
              <a:t>Domain Image</a:t>
            </a:r>
            <a:endParaRPr lang="en-US" sz="900" dirty="0">
              <a:solidFill>
                <a:schemeClr val="bg1"/>
              </a:solidFill>
            </a:endParaRPr>
          </a:p>
        </p:txBody>
      </p:sp>
      <p:pic>
        <p:nvPicPr>
          <p:cNvPr id="149" name="Picture 14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69919" y="1899959"/>
            <a:ext cx="417939" cy="373768"/>
          </a:xfrm>
          <a:prstGeom prst="rect">
            <a:avLst/>
          </a:prstGeom>
        </p:spPr>
      </p:pic>
      <p:sp>
        <p:nvSpPr>
          <p:cNvPr id="150" name="TextBox 149"/>
          <p:cNvSpPr txBox="1"/>
          <p:nvPr/>
        </p:nvSpPr>
        <p:spPr>
          <a:xfrm>
            <a:off x="6810069" y="1317969"/>
            <a:ext cx="1040533" cy="45719"/>
          </a:xfrm>
          <a:prstGeom prst="rect">
            <a:avLst/>
          </a:prstGeom>
          <a:noFill/>
        </p:spPr>
        <p:txBody>
          <a:bodyPr wrap="square" lIns="0" tIns="0" rIns="0" bIns="0" rtlCol="0">
            <a:noAutofit/>
          </a:bodyPr>
          <a:lstStyle/>
          <a:p>
            <a:pPr>
              <a:lnSpc>
                <a:spcPct val="90000"/>
              </a:lnSpc>
            </a:pPr>
            <a:r>
              <a:rPr lang="en-US" sz="1200" dirty="0"/>
              <a:t>Repository</a:t>
            </a:r>
          </a:p>
        </p:txBody>
      </p:sp>
      <p:sp>
        <p:nvSpPr>
          <p:cNvPr id="151" name="Rectangle 150"/>
          <p:cNvSpPr/>
          <p:nvPr/>
        </p:nvSpPr>
        <p:spPr bwMode="gray">
          <a:xfrm>
            <a:off x="6872757" y="1934185"/>
            <a:ext cx="776650" cy="281163"/>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900">
                <a:solidFill>
                  <a:schemeClr val="bg1"/>
                </a:solidFill>
              </a:rPr>
              <a:t>Operator</a:t>
            </a:r>
          </a:p>
          <a:p>
            <a:pPr algn="ctr">
              <a:lnSpc>
                <a:spcPct val="90000"/>
              </a:lnSpc>
            </a:pPr>
            <a:r>
              <a:rPr lang="en-US" sz="900" dirty="0">
                <a:solidFill>
                  <a:schemeClr val="bg1"/>
                </a:solidFill>
              </a:rPr>
              <a:t>Image</a:t>
            </a:r>
          </a:p>
        </p:txBody>
      </p:sp>
      <p:cxnSp>
        <p:nvCxnSpPr>
          <p:cNvPr id="152" name="Straight Arrow Connector 151">
            <a:extLst>
              <a:ext uri="{FF2B5EF4-FFF2-40B4-BE49-F238E27FC236}">
                <a16:creationId xmlns:a16="http://schemas.microsoft.com/office/drawing/2014/main" xmlns="" id="{94F21A84-EADA-704E-95F1-19A5D5B87C74}"/>
              </a:ext>
            </a:extLst>
          </p:cNvPr>
          <p:cNvCxnSpPr>
            <a:cxnSpLocks/>
          </p:cNvCxnSpPr>
          <p:nvPr/>
        </p:nvCxnSpPr>
        <p:spPr>
          <a:xfrm>
            <a:off x="1193892" y="3858949"/>
            <a:ext cx="0" cy="582131"/>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48124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itle 5"/>
          <p:cNvSpPr txBox="1">
            <a:spLocks noGrp="1"/>
          </p:cNvSpPr>
          <p:nvPr>
            <p:ph type="title"/>
          </p:nvPr>
        </p:nvSpPr>
        <p:spPr>
          <a:xfrm>
            <a:off x="503670" y="76248"/>
            <a:ext cx="11122303" cy="888768"/>
          </a:xfrm>
          <a:prstGeom prst="rect">
            <a:avLst/>
          </a:prstGeom>
        </p:spPr>
        <p:txBody>
          <a:bodyPr>
            <a:normAutofit/>
          </a:bodyPr>
          <a:lstStyle/>
          <a:p>
            <a:r>
              <a:rPr lang="en-US" dirty="0"/>
              <a:t>WebLogic Domain in Kubernetes Operator v </a:t>
            </a:r>
            <a:r>
              <a:rPr lang="en-US" dirty="0" smtClean="0"/>
              <a:t>2.0</a:t>
            </a:r>
            <a:endParaRPr sz="2400" dirty="0"/>
          </a:p>
        </p:txBody>
      </p:sp>
      <p:sp>
        <p:nvSpPr>
          <p:cNvPr id="174" name="Slide Number Placeholder 4"/>
          <p:cNvSpPr txBox="1">
            <a:spLocks noGrp="1"/>
          </p:cNvSpPr>
          <p:nvPr>
            <p:ph type="sldNum" sz="quarter" idx="4294967295"/>
          </p:nvPr>
        </p:nvSpPr>
        <p:spPr>
          <a:xfrm>
            <a:off x="11537613" y="6583337"/>
            <a:ext cx="127067" cy="126968"/>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18</a:t>
            </a:fld>
            <a:endParaRPr/>
          </a:p>
        </p:txBody>
      </p:sp>
      <p:sp>
        <p:nvSpPr>
          <p:cNvPr id="35" name="TextBox 34"/>
          <p:cNvSpPr txBox="1"/>
          <p:nvPr/>
        </p:nvSpPr>
        <p:spPr>
          <a:xfrm>
            <a:off x="10603775" y="2230474"/>
            <a:ext cx="939373" cy="183542"/>
          </a:xfrm>
          <a:prstGeom prst="rect">
            <a:avLst/>
          </a:prstGeom>
          <a:noFill/>
        </p:spPr>
        <p:txBody>
          <a:bodyPr wrap="square" lIns="0" tIns="0" rIns="0" bIns="0" rtlCol="0">
            <a:noAutofit/>
          </a:bodyPr>
          <a:lstStyle/>
          <a:p>
            <a:pPr>
              <a:lnSpc>
                <a:spcPct val="90000"/>
              </a:lnSpc>
            </a:pPr>
            <a:r>
              <a:rPr lang="en-US" sz="1400" dirty="0">
                <a:solidFill>
                  <a:schemeClr val="bg1"/>
                </a:solidFill>
              </a:rPr>
              <a:t>Kubernetes</a:t>
            </a:r>
          </a:p>
        </p:txBody>
      </p:sp>
      <p:sp>
        <p:nvSpPr>
          <p:cNvPr id="96" name="TextBox 95"/>
          <p:cNvSpPr txBox="1"/>
          <p:nvPr/>
        </p:nvSpPr>
        <p:spPr>
          <a:xfrm>
            <a:off x="3852905" y="2202775"/>
            <a:ext cx="914400" cy="914400"/>
          </a:xfrm>
          <a:prstGeom prst="rect">
            <a:avLst/>
          </a:prstGeom>
          <a:noFill/>
        </p:spPr>
        <p:txBody>
          <a:bodyPr wrap="none" lIns="0" tIns="0" rIns="0" bIns="0" rtlCol="0">
            <a:noAutofit/>
          </a:bodyPr>
          <a:lstStyle/>
          <a:p>
            <a:pPr>
              <a:lnSpc>
                <a:spcPct val="90000"/>
              </a:lnSpc>
            </a:pPr>
            <a:endParaRPr lang="en-US" dirty="0"/>
          </a:p>
        </p:txBody>
      </p:sp>
      <p:sp>
        <p:nvSpPr>
          <p:cNvPr id="4" name="Footer Placeholder 3"/>
          <p:cNvSpPr>
            <a:spLocks noGrp="1"/>
          </p:cNvSpPr>
          <p:nvPr>
            <p:ph type="ftr" sz="quarter" idx="11"/>
          </p:nvPr>
        </p:nvSpPr>
        <p:spPr/>
        <p:txBody>
          <a:bodyPr/>
          <a:lstStyle/>
          <a:p>
            <a:r>
              <a:rPr lang="en-US"/>
              <a:t>Confidential – Oracle Internal/Restricted/Highly Restricted</a:t>
            </a:r>
            <a:endParaRPr lang="en-US" dirty="0"/>
          </a:p>
        </p:txBody>
      </p:sp>
      <p:pic>
        <p:nvPicPr>
          <p:cNvPr id="73" name="Picture 72">
            <a:extLst>
              <a:ext uri="{FF2B5EF4-FFF2-40B4-BE49-F238E27FC236}">
                <a16:creationId xmlns:a16="http://schemas.microsoft.com/office/drawing/2014/main" xmlns="" id="{695C65E8-727B-EA41-8753-F62DED6A3568}"/>
              </a:ext>
            </a:extLst>
          </p:cNvPr>
          <p:cNvPicPr>
            <a:picLocks noChangeAspect="1"/>
          </p:cNvPicPr>
          <p:nvPr/>
        </p:nvPicPr>
        <p:blipFill>
          <a:blip r:embed="rId2"/>
          <a:stretch>
            <a:fillRect/>
          </a:stretch>
        </p:blipFill>
        <p:spPr>
          <a:xfrm>
            <a:off x="6064341" y="968614"/>
            <a:ext cx="5883256" cy="5378398"/>
          </a:xfrm>
          <a:prstGeom prst="rect">
            <a:avLst/>
          </a:prstGeom>
        </p:spPr>
      </p:pic>
      <p:pic>
        <p:nvPicPr>
          <p:cNvPr id="74" name="Picture 73">
            <a:extLst>
              <a:ext uri="{FF2B5EF4-FFF2-40B4-BE49-F238E27FC236}">
                <a16:creationId xmlns:a16="http://schemas.microsoft.com/office/drawing/2014/main" xmlns="" id="{67D3133C-C736-5A47-AD53-C99DEDD3DE4A}"/>
              </a:ext>
            </a:extLst>
          </p:cNvPr>
          <p:cNvPicPr>
            <a:picLocks noChangeAspect="1"/>
          </p:cNvPicPr>
          <p:nvPr/>
        </p:nvPicPr>
        <p:blipFill>
          <a:blip r:embed="rId2"/>
          <a:stretch>
            <a:fillRect/>
          </a:stretch>
        </p:blipFill>
        <p:spPr>
          <a:xfrm>
            <a:off x="6379324" y="2478200"/>
            <a:ext cx="5320305" cy="3679207"/>
          </a:xfrm>
          <a:prstGeom prst="rect">
            <a:avLst/>
          </a:prstGeom>
        </p:spPr>
      </p:pic>
      <p:sp>
        <p:nvSpPr>
          <p:cNvPr id="117" name="TextBox 116">
            <a:extLst>
              <a:ext uri="{FF2B5EF4-FFF2-40B4-BE49-F238E27FC236}">
                <a16:creationId xmlns:a16="http://schemas.microsoft.com/office/drawing/2014/main" xmlns="" id="{895964C6-DE1B-314E-AD09-468F69041430}"/>
              </a:ext>
            </a:extLst>
          </p:cNvPr>
          <p:cNvSpPr txBox="1"/>
          <p:nvPr/>
        </p:nvSpPr>
        <p:spPr>
          <a:xfrm>
            <a:off x="8065066" y="2597261"/>
            <a:ext cx="1735585" cy="191060"/>
          </a:xfrm>
          <a:prstGeom prst="rect">
            <a:avLst/>
          </a:prstGeom>
          <a:noFill/>
        </p:spPr>
        <p:txBody>
          <a:bodyPr wrap="square" lIns="0" tIns="0" rIns="0" bIns="0" rtlCol="0">
            <a:noAutofit/>
          </a:bodyPr>
          <a:lstStyle/>
          <a:p>
            <a:pPr algn="ctr">
              <a:lnSpc>
                <a:spcPct val="90000"/>
              </a:lnSpc>
            </a:pPr>
            <a:r>
              <a:rPr lang="en-US" sz="1400" dirty="0"/>
              <a:t>Kubernetes  Cluster</a:t>
            </a:r>
          </a:p>
        </p:txBody>
      </p:sp>
      <p:sp>
        <p:nvSpPr>
          <p:cNvPr id="118" name="Oval 117">
            <a:extLst>
              <a:ext uri="{FF2B5EF4-FFF2-40B4-BE49-F238E27FC236}">
                <a16:creationId xmlns:a16="http://schemas.microsoft.com/office/drawing/2014/main" xmlns="" id="{10BD5AA8-3D26-6A42-8F5D-739C6CD47C22}"/>
              </a:ext>
            </a:extLst>
          </p:cNvPr>
          <p:cNvSpPr>
            <a:spLocks noChangeAspect="1"/>
          </p:cNvSpPr>
          <p:nvPr/>
        </p:nvSpPr>
        <p:spPr>
          <a:xfrm>
            <a:off x="6812603" y="3631746"/>
            <a:ext cx="1331682" cy="323232"/>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lnSpc>
                <a:spcPct val="90000"/>
              </a:lnSpc>
            </a:pPr>
            <a:r>
              <a:rPr lang="en-US" sz="1400" dirty="0">
                <a:solidFill>
                  <a:schemeClr val="bg1"/>
                </a:solidFill>
              </a:rPr>
              <a:t>Operator</a:t>
            </a:r>
          </a:p>
        </p:txBody>
      </p:sp>
      <p:sp>
        <p:nvSpPr>
          <p:cNvPr id="123" name="TextBox 122">
            <a:extLst>
              <a:ext uri="{FF2B5EF4-FFF2-40B4-BE49-F238E27FC236}">
                <a16:creationId xmlns:a16="http://schemas.microsoft.com/office/drawing/2014/main" xmlns="" id="{34ADEA44-FFED-A846-A26A-71AE3116AD90}"/>
              </a:ext>
            </a:extLst>
          </p:cNvPr>
          <p:cNvSpPr txBox="1"/>
          <p:nvPr/>
        </p:nvSpPr>
        <p:spPr>
          <a:xfrm>
            <a:off x="7861483" y="1097117"/>
            <a:ext cx="1735585" cy="191060"/>
          </a:xfrm>
          <a:prstGeom prst="rect">
            <a:avLst/>
          </a:prstGeom>
          <a:noFill/>
        </p:spPr>
        <p:txBody>
          <a:bodyPr wrap="square" lIns="0" tIns="0" rIns="0" bIns="0" rtlCol="0">
            <a:noAutofit/>
          </a:bodyPr>
          <a:lstStyle/>
          <a:p>
            <a:pPr algn="ctr">
              <a:lnSpc>
                <a:spcPct val="90000"/>
              </a:lnSpc>
            </a:pPr>
            <a:r>
              <a:rPr lang="en-US" sz="1400" dirty="0"/>
              <a:t>Customer Tenancy</a:t>
            </a:r>
          </a:p>
        </p:txBody>
      </p:sp>
      <p:cxnSp>
        <p:nvCxnSpPr>
          <p:cNvPr id="126" name="Straight Arrow Connector 125">
            <a:extLst>
              <a:ext uri="{FF2B5EF4-FFF2-40B4-BE49-F238E27FC236}">
                <a16:creationId xmlns:a16="http://schemas.microsoft.com/office/drawing/2014/main" xmlns="" id="{B824F1C7-C028-BD42-9C2B-A22D03365542}"/>
              </a:ext>
            </a:extLst>
          </p:cNvPr>
          <p:cNvCxnSpPr>
            <a:cxnSpLocks/>
          </p:cNvCxnSpPr>
          <p:nvPr/>
        </p:nvCxnSpPr>
        <p:spPr>
          <a:xfrm>
            <a:off x="4905316" y="2692791"/>
            <a:ext cx="1821769" cy="1100571"/>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cxnSp>
        <p:nvCxnSpPr>
          <p:cNvPr id="128" name="Straight Arrow Connector 127">
            <a:extLst>
              <a:ext uri="{FF2B5EF4-FFF2-40B4-BE49-F238E27FC236}">
                <a16:creationId xmlns:a16="http://schemas.microsoft.com/office/drawing/2014/main" xmlns="" id="{94F21A84-EADA-704E-95F1-19A5D5B87C74}"/>
              </a:ext>
            </a:extLst>
          </p:cNvPr>
          <p:cNvCxnSpPr>
            <a:cxnSpLocks/>
          </p:cNvCxnSpPr>
          <p:nvPr/>
        </p:nvCxnSpPr>
        <p:spPr>
          <a:xfrm>
            <a:off x="2003954" y="2634943"/>
            <a:ext cx="1235005" cy="3597"/>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sp>
        <p:nvSpPr>
          <p:cNvPr id="129" name="Can 128">
            <a:extLst>
              <a:ext uri="{FF2B5EF4-FFF2-40B4-BE49-F238E27FC236}">
                <a16:creationId xmlns:a16="http://schemas.microsoft.com/office/drawing/2014/main" xmlns="" id="{62811B09-68C0-3E4E-AF76-C014FA062586}"/>
              </a:ext>
            </a:extLst>
          </p:cNvPr>
          <p:cNvSpPr/>
          <p:nvPr/>
        </p:nvSpPr>
        <p:spPr bwMode="gray">
          <a:xfrm>
            <a:off x="7965058" y="2817675"/>
            <a:ext cx="902476" cy="694096"/>
          </a:xfrm>
          <a:prstGeom prst="can">
            <a:avLst/>
          </a:prstGeom>
          <a:solidFill>
            <a:srgbClr val="00B0F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lnSpc>
                <a:spcPct val="90000"/>
              </a:lnSpc>
            </a:pPr>
            <a:r>
              <a:rPr lang="en-US" sz="1798" dirty="0">
                <a:solidFill>
                  <a:schemeClr val="bg1"/>
                </a:solidFill>
              </a:rPr>
              <a:t>Secrets</a:t>
            </a:r>
          </a:p>
        </p:txBody>
      </p:sp>
      <p:pic>
        <p:nvPicPr>
          <p:cNvPr id="133" name="Picture 132">
            <a:extLst>
              <a:ext uri="{FF2B5EF4-FFF2-40B4-BE49-F238E27FC236}">
                <a16:creationId xmlns:a16="http://schemas.microsoft.com/office/drawing/2014/main" xmlns="" id="{12523F5E-5E41-F54B-BA8E-77E2324D7281}"/>
              </a:ext>
            </a:extLst>
          </p:cNvPr>
          <p:cNvPicPr>
            <a:picLocks noChangeAspect="1"/>
          </p:cNvPicPr>
          <p:nvPr/>
        </p:nvPicPr>
        <p:blipFill>
          <a:blip r:embed="rId3"/>
          <a:stretch>
            <a:fillRect/>
          </a:stretch>
        </p:blipFill>
        <p:spPr>
          <a:xfrm>
            <a:off x="647072" y="4846509"/>
            <a:ext cx="1093640" cy="964674"/>
          </a:xfrm>
          <a:prstGeom prst="rect">
            <a:avLst/>
          </a:prstGeom>
        </p:spPr>
      </p:pic>
      <p:sp>
        <p:nvSpPr>
          <p:cNvPr id="134" name="Rectangle 133">
            <a:extLst>
              <a:ext uri="{FF2B5EF4-FFF2-40B4-BE49-F238E27FC236}">
                <a16:creationId xmlns:a16="http://schemas.microsoft.com/office/drawing/2014/main" xmlns="" id="{08F74853-29F0-5A4A-808E-9AFBB71E6FE8}"/>
              </a:ext>
            </a:extLst>
          </p:cNvPr>
          <p:cNvSpPr>
            <a:spLocks noChangeAspect="1"/>
          </p:cNvSpPr>
          <p:nvPr/>
        </p:nvSpPr>
        <p:spPr>
          <a:xfrm>
            <a:off x="383831" y="5496027"/>
            <a:ext cx="1620123" cy="391946"/>
          </a:xfrm>
          <a:prstGeom prst="rect">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pPr>
            <a:r>
              <a:rPr lang="en-US" sz="1799" dirty="0"/>
              <a:t>Kubernetes</a:t>
            </a:r>
          </a:p>
        </p:txBody>
      </p:sp>
      <p:pic>
        <p:nvPicPr>
          <p:cNvPr id="138" name="Picture 12" descr="Image result for customer icon">
            <a:extLst>
              <a:ext uri="{FF2B5EF4-FFF2-40B4-BE49-F238E27FC236}">
                <a16:creationId xmlns:a16="http://schemas.microsoft.com/office/drawing/2014/main" xmlns="" id="{3D34CCE0-5B6D-4842-9EFB-70CEE26189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5657" y="2058539"/>
            <a:ext cx="1496470" cy="1496470"/>
          </a:xfrm>
          <a:prstGeom prst="rect">
            <a:avLst/>
          </a:prstGeom>
          <a:noFill/>
          <a:extLst>
            <a:ext uri="{909E8E84-426E-40dd-AFC4-6F175D3DCCD1}">
              <a14:hiddenFill xmlns:a14="http://schemas.microsoft.com/office/drawing/2010/main" xmlns="">
                <a:solidFill>
                  <a:srgbClr val="FFFFFF"/>
                </a:solidFill>
              </a14:hiddenFill>
            </a:ext>
          </a:extLst>
        </p:spPr>
      </p:pic>
      <p:sp>
        <p:nvSpPr>
          <p:cNvPr id="145" name="Rectangle 144">
            <a:extLst>
              <a:ext uri="{FF2B5EF4-FFF2-40B4-BE49-F238E27FC236}">
                <a16:creationId xmlns:a16="http://schemas.microsoft.com/office/drawing/2014/main" xmlns="" id="{80F64D14-73F3-1C4B-99FD-6C9B74BB6CB1}"/>
              </a:ext>
            </a:extLst>
          </p:cNvPr>
          <p:cNvSpPr>
            <a:spLocks noChangeAspect="1"/>
          </p:cNvSpPr>
          <p:nvPr/>
        </p:nvSpPr>
        <p:spPr>
          <a:xfrm>
            <a:off x="6784242" y="1483641"/>
            <a:ext cx="2106789" cy="818851"/>
          </a:xfrm>
          <a:prstGeom prst="rect">
            <a:avLst/>
          </a:prstGeom>
          <a:noFill/>
          <a:ln w="19050">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pPr>
            <a:endParaRPr lang="en-US" sz="1400" dirty="0"/>
          </a:p>
        </p:txBody>
      </p:sp>
      <p:pic>
        <p:nvPicPr>
          <p:cNvPr id="146" name="Picture 145" descr="docker-logo-loggedin.png"/>
          <p:cNvPicPr>
            <a:picLocks noChangeAspect="1"/>
          </p:cNvPicPr>
          <p:nvPr/>
        </p:nvPicPr>
        <p:blipFill>
          <a:blip r:embed="rId5" cstate="print"/>
          <a:stretch>
            <a:fillRect/>
          </a:stretch>
        </p:blipFill>
        <p:spPr>
          <a:xfrm>
            <a:off x="8621422" y="1304459"/>
            <a:ext cx="421921" cy="358018"/>
          </a:xfrm>
          <a:prstGeom prst="rect">
            <a:avLst/>
          </a:prstGeom>
        </p:spPr>
      </p:pic>
      <p:sp>
        <p:nvSpPr>
          <p:cNvPr id="148" name="Rectangle 147"/>
          <p:cNvSpPr/>
          <p:nvPr/>
        </p:nvSpPr>
        <p:spPr bwMode="gray">
          <a:xfrm>
            <a:off x="6872757" y="1539397"/>
            <a:ext cx="776650" cy="335454"/>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900" dirty="0">
                <a:solidFill>
                  <a:schemeClr val="bg1"/>
                </a:solidFill>
              </a:rPr>
              <a:t>WLS </a:t>
            </a:r>
            <a:r>
              <a:rPr lang="en-US" sz="900" dirty="0" smtClean="0">
                <a:solidFill>
                  <a:schemeClr val="bg1"/>
                </a:solidFill>
              </a:rPr>
              <a:t>Domain </a:t>
            </a:r>
            <a:r>
              <a:rPr lang="en-US" sz="900" dirty="0">
                <a:solidFill>
                  <a:schemeClr val="bg1"/>
                </a:solidFill>
              </a:rPr>
              <a:t>Image</a:t>
            </a:r>
          </a:p>
        </p:txBody>
      </p:sp>
      <p:pic>
        <p:nvPicPr>
          <p:cNvPr id="149" name="Picture 14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69919" y="1899959"/>
            <a:ext cx="417939" cy="373768"/>
          </a:xfrm>
          <a:prstGeom prst="rect">
            <a:avLst/>
          </a:prstGeom>
        </p:spPr>
      </p:pic>
      <p:sp>
        <p:nvSpPr>
          <p:cNvPr id="150" name="TextBox 149"/>
          <p:cNvSpPr txBox="1"/>
          <p:nvPr/>
        </p:nvSpPr>
        <p:spPr>
          <a:xfrm>
            <a:off x="6810069" y="1317969"/>
            <a:ext cx="1040533" cy="45719"/>
          </a:xfrm>
          <a:prstGeom prst="rect">
            <a:avLst/>
          </a:prstGeom>
          <a:noFill/>
        </p:spPr>
        <p:txBody>
          <a:bodyPr wrap="square" lIns="0" tIns="0" rIns="0" bIns="0" rtlCol="0">
            <a:noAutofit/>
          </a:bodyPr>
          <a:lstStyle/>
          <a:p>
            <a:pPr>
              <a:lnSpc>
                <a:spcPct val="90000"/>
              </a:lnSpc>
            </a:pPr>
            <a:r>
              <a:rPr lang="en-US" sz="1200" dirty="0"/>
              <a:t>Repository</a:t>
            </a:r>
          </a:p>
        </p:txBody>
      </p:sp>
      <p:sp>
        <p:nvSpPr>
          <p:cNvPr id="151" name="Rectangle 150"/>
          <p:cNvSpPr/>
          <p:nvPr/>
        </p:nvSpPr>
        <p:spPr bwMode="gray">
          <a:xfrm>
            <a:off x="6872757" y="1934185"/>
            <a:ext cx="776650" cy="281163"/>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900">
                <a:solidFill>
                  <a:schemeClr val="bg1"/>
                </a:solidFill>
              </a:rPr>
              <a:t>Operator</a:t>
            </a:r>
          </a:p>
          <a:p>
            <a:pPr algn="ctr">
              <a:lnSpc>
                <a:spcPct val="90000"/>
              </a:lnSpc>
            </a:pPr>
            <a:r>
              <a:rPr lang="en-US" sz="900" dirty="0">
                <a:solidFill>
                  <a:schemeClr val="bg1"/>
                </a:solidFill>
              </a:rPr>
              <a:t>Image</a:t>
            </a:r>
          </a:p>
        </p:txBody>
      </p:sp>
      <p:pic>
        <p:nvPicPr>
          <p:cNvPr id="26" name="Picture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84830" y="2257305"/>
            <a:ext cx="1128228" cy="859870"/>
          </a:xfrm>
          <a:prstGeom prst="rect">
            <a:avLst/>
          </a:prstGeom>
        </p:spPr>
      </p:pic>
    </p:spTree>
    <p:extLst>
      <p:ext uri="{BB962C8B-B14F-4D97-AF65-F5344CB8AC3E}">
        <p14:creationId xmlns:p14="http://schemas.microsoft.com/office/powerpoint/2010/main" val="219147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itle 5"/>
          <p:cNvSpPr txBox="1">
            <a:spLocks noGrp="1"/>
          </p:cNvSpPr>
          <p:nvPr>
            <p:ph type="title"/>
          </p:nvPr>
        </p:nvSpPr>
        <p:spPr>
          <a:xfrm>
            <a:off x="503670" y="76248"/>
            <a:ext cx="11122303" cy="888768"/>
          </a:xfrm>
          <a:prstGeom prst="rect">
            <a:avLst/>
          </a:prstGeom>
        </p:spPr>
        <p:txBody>
          <a:bodyPr>
            <a:normAutofit/>
          </a:bodyPr>
          <a:lstStyle/>
          <a:p>
            <a:r>
              <a:rPr lang="en-US" dirty="0"/>
              <a:t>WebLogic Domain in Kubernetes Operator v </a:t>
            </a:r>
            <a:r>
              <a:rPr lang="en-US" dirty="0" smtClean="0"/>
              <a:t>2.0</a:t>
            </a:r>
            <a:endParaRPr sz="2400" dirty="0"/>
          </a:p>
        </p:txBody>
      </p:sp>
      <p:sp>
        <p:nvSpPr>
          <p:cNvPr id="174" name="Slide Number Placeholder 4"/>
          <p:cNvSpPr txBox="1">
            <a:spLocks noGrp="1"/>
          </p:cNvSpPr>
          <p:nvPr>
            <p:ph type="sldNum" sz="quarter" idx="4294967295"/>
          </p:nvPr>
        </p:nvSpPr>
        <p:spPr>
          <a:xfrm>
            <a:off x="11537613" y="6583337"/>
            <a:ext cx="127067" cy="126968"/>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19</a:t>
            </a:fld>
            <a:endParaRPr/>
          </a:p>
        </p:txBody>
      </p:sp>
      <p:sp>
        <p:nvSpPr>
          <p:cNvPr id="35" name="TextBox 34"/>
          <p:cNvSpPr txBox="1"/>
          <p:nvPr/>
        </p:nvSpPr>
        <p:spPr>
          <a:xfrm>
            <a:off x="10603775" y="2230474"/>
            <a:ext cx="939373" cy="183542"/>
          </a:xfrm>
          <a:prstGeom prst="rect">
            <a:avLst/>
          </a:prstGeom>
          <a:noFill/>
        </p:spPr>
        <p:txBody>
          <a:bodyPr wrap="square" lIns="0" tIns="0" rIns="0" bIns="0" rtlCol="0">
            <a:noAutofit/>
          </a:bodyPr>
          <a:lstStyle/>
          <a:p>
            <a:pPr>
              <a:lnSpc>
                <a:spcPct val="90000"/>
              </a:lnSpc>
            </a:pPr>
            <a:r>
              <a:rPr lang="en-US" sz="1400" dirty="0">
                <a:solidFill>
                  <a:schemeClr val="bg1"/>
                </a:solidFill>
              </a:rPr>
              <a:t>Kubernetes</a:t>
            </a:r>
          </a:p>
        </p:txBody>
      </p:sp>
      <p:sp>
        <p:nvSpPr>
          <p:cNvPr id="96" name="TextBox 95"/>
          <p:cNvSpPr txBox="1"/>
          <p:nvPr/>
        </p:nvSpPr>
        <p:spPr>
          <a:xfrm>
            <a:off x="3852905" y="2202775"/>
            <a:ext cx="914400" cy="914400"/>
          </a:xfrm>
          <a:prstGeom prst="rect">
            <a:avLst/>
          </a:prstGeom>
          <a:noFill/>
        </p:spPr>
        <p:txBody>
          <a:bodyPr wrap="none" lIns="0" tIns="0" rIns="0" bIns="0" rtlCol="0">
            <a:noAutofit/>
          </a:bodyPr>
          <a:lstStyle/>
          <a:p>
            <a:pPr>
              <a:lnSpc>
                <a:spcPct val="90000"/>
              </a:lnSpc>
            </a:pPr>
            <a:endParaRPr lang="en-US" dirty="0"/>
          </a:p>
        </p:txBody>
      </p:sp>
      <p:sp>
        <p:nvSpPr>
          <p:cNvPr id="4" name="Footer Placeholder 3"/>
          <p:cNvSpPr>
            <a:spLocks noGrp="1"/>
          </p:cNvSpPr>
          <p:nvPr>
            <p:ph type="ftr" sz="quarter" idx="11"/>
          </p:nvPr>
        </p:nvSpPr>
        <p:spPr/>
        <p:txBody>
          <a:bodyPr/>
          <a:lstStyle/>
          <a:p>
            <a:r>
              <a:rPr lang="en-US"/>
              <a:t>Confidential – Oracle Internal/Restricted/Highly Restricted</a:t>
            </a:r>
            <a:endParaRPr lang="en-US" dirty="0"/>
          </a:p>
        </p:txBody>
      </p:sp>
      <p:pic>
        <p:nvPicPr>
          <p:cNvPr id="73" name="Picture 72">
            <a:extLst>
              <a:ext uri="{FF2B5EF4-FFF2-40B4-BE49-F238E27FC236}">
                <a16:creationId xmlns:a16="http://schemas.microsoft.com/office/drawing/2014/main" xmlns="" id="{695C65E8-727B-EA41-8753-F62DED6A3568}"/>
              </a:ext>
            </a:extLst>
          </p:cNvPr>
          <p:cNvPicPr>
            <a:picLocks noChangeAspect="1"/>
          </p:cNvPicPr>
          <p:nvPr/>
        </p:nvPicPr>
        <p:blipFill>
          <a:blip r:embed="rId2"/>
          <a:stretch>
            <a:fillRect/>
          </a:stretch>
        </p:blipFill>
        <p:spPr>
          <a:xfrm>
            <a:off x="6064341" y="968614"/>
            <a:ext cx="5883256" cy="5378398"/>
          </a:xfrm>
          <a:prstGeom prst="rect">
            <a:avLst/>
          </a:prstGeom>
        </p:spPr>
      </p:pic>
      <p:pic>
        <p:nvPicPr>
          <p:cNvPr id="74" name="Picture 73">
            <a:extLst>
              <a:ext uri="{FF2B5EF4-FFF2-40B4-BE49-F238E27FC236}">
                <a16:creationId xmlns:a16="http://schemas.microsoft.com/office/drawing/2014/main" xmlns="" id="{67D3133C-C736-5A47-AD53-C99DEDD3DE4A}"/>
              </a:ext>
            </a:extLst>
          </p:cNvPr>
          <p:cNvPicPr>
            <a:picLocks noChangeAspect="1"/>
          </p:cNvPicPr>
          <p:nvPr/>
        </p:nvPicPr>
        <p:blipFill>
          <a:blip r:embed="rId2"/>
          <a:stretch>
            <a:fillRect/>
          </a:stretch>
        </p:blipFill>
        <p:spPr>
          <a:xfrm>
            <a:off x="6379324" y="2478200"/>
            <a:ext cx="5320305" cy="3679207"/>
          </a:xfrm>
          <a:prstGeom prst="rect">
            <a:avLst/>
          </a:prstGeom>
        </p:spPr>
      </p:pic>
      <p:sp>
        <p:nvSpPr>
          <p:cNvPr id="117" name="TextBox 116">
            <a:extLst>
              <a:ext uri="{FF2B5EF4-FFF2-40B4-BE49-F238E27FC236}">
                <a16:creationId xmlns:a16="http://schemas.microsoft.com/office/drawing/2014/main" xmlns="" id="{895964C6-DE1B-314E-AD09-468F69041430}"/>
              </a:ext>
            </a:extLst>
          </p:cNvPr>
          <p:cNvSpPr txBox="1"/>
          <p:nvPr/>
        </p:nvSpPr>
        <p:spPr>
          <a:xfrm>
            <a:off x="8065066" y="2597261"/>
            <a:ext cx="1735585" cy="191060"/>
          </a:xfrm>
          <a:prstGeom prst="rect">
            <a:avLst/>
          </a:prstGeom>
          <a:noFill/>
        </p:spPr>
        <p:txBody>
          <a:bodyPr wrap="square" lIns="0" tIns="0" rIns="0" bIns="0" rtlCol="0">
            <a:noAutofit/>
          </a:bodyPr>
          <a:lstStyle/>
          <a:p>
            <a:pPr algn="ctr">
              <a:lnSpc>
                <a:spcPct val="90000"/>
              </a:lnSpc>
            </a:pPr>
            <a:r>
              <a:rPr lang="en-US" sz="1400" dirty="0"/>
              <a:t>Kubernetes  Cluster</a:t>
            </a:r>
          </a:p>
        </p:txBody>
      </p:sp>
      <p:sp>
        <p:nvSpPr>
          <p:cNvPr id="118" name="Oval 117">
            <a:extLst>
              <a:ext uri="{FF2B5EF4-FFF2-40B4-BE49-F238E27FC236}">
                <a16:creationId xmlns:a16="http://schemas.microsoft.com/office/drawing/2014/main" xmlns="" id="{10BD5AA8-3D26-6A42-8F5D-739C6CD47C22}"/>
              </a:ext>
            </a:extLst>
          </p:cNvPr>
          <p:cNvSpPr>
            <a:spLocks noChangeAspect="1"/>
          </p:cNvSpPr>
          <p:nvPr/>
        </p:nvSpPr>
        <p:spPr>
          <a:xfrm>
            <a:off x="6812603" y="3631746"/>
            <a:ext cx="1331682" cy="323232"/>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lnSpc>
                <a:spcPct val="90000"/>
              </a:lnSpc>
            </a:pPr>
            <a:r>
              <a:rPr lang="en-US" sz="1400" dirty="0">
                <a:solidFill>
                  <a:schemeClr val="bg1"/>
                </a:solidFill>
              </a:rPr>
              <a:t>Operator</a:t>
            </a:r>
          </a:p>
        </p:txBody>
      </p:sp>
      <p:sp>
        <p:nvSpPr>
          <p:cNvPr id="123" name="TextBox 122">
            <a:extLst>
              <a:ext uri="{FF2B5EF4-FFF2-40B4-BE49-F238E27FC236}">
                <a16:creationId xmlns:a16="http://schemas.microsoft.com/office/drawing/2014/main" xmlns="" id="{34ADEA44-FFED-A846-A26A-71AE3116AD90}"/>
              </a:ext>
            </a:extLst>
          </p:cNvPr>
          <p:cNvSpPr txBox="1"/>
          <p:nvPr/>
        </p:nvSpPr>
        <p:spPr>
          <a:xfrm>
            <a:off x="7861483" y="1097117"/>
            <a:ext cx="1735585" cy="191060"/>
          </a:xfrm>
          <a:prstGeom prst="rect">
            <a:avLst/>
          </a:prstGeom>
          <a:noFill/>
        </p:spPr>
        <p:txBody>
          <a:bodyPr wrap="square" lIns="0" tIns="0" rIns="0" bIns="0" rtlCol="0">
            <a:noAutofit/>
          </a:bodyPr>
          <a:lstStyle/>
          <a:p>
            <a:pPr algn="ctr">
              <a:lnSpc>
                <a:spcPct val="90000"/>
              </a:lnSpc>
            </a:pPr>
            <a:r>
              <a:rPr lang="en-US" sz="1400" dirty="0"/>
              <a:t>Customer Tenancy</a:t>
            </a:r>
          </a:p>
        </p:txBody>
      </p:sp>
      <p:cxnSp>
        <p:nvCxnSpPr>
          <p:cNvPr id="126" name="Straight Arrow Connector 125">
            <a:extLst>
              <a:ext uri="{FF2B5EF4-FFF2-40B4-BE49-F238E27FC236}">
                <a16:creationId xmlns:a16="http://schemas.microsoft.com/office/drawing/2014/main" xmlns="" id="{B824F1C7-C028-BD42-9C2B-A22D03365542}"/>
              </a:ext>
            </a:extLst>
          </p:cNvPr>
          <p:cNvCxnSpPr>
            <a:cxnSpLocks/>
            <a:endCxn id="27" idx="1"/>
          </p:cNvCxnSpPr>
          <p:nvPr/>
        </p:nvCxnSpPr>
        <p:spPr>
          <a:xfrm>
            <a:off x="4905316" y="2692791"/>
            <a:ext cx="5608968" cy="782152"/>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cxnSp>
        <p:nvCxnSpPr>
          <p:cNvPr id="128" name="Straight Arrow Connector 127">
            <a:extLst>
              <a:ext uri="{FF2B5EF4-FFF2-40B4-BE49-F238E27FC236}">
                <a16:creationId xmlns:a16="http://schemas.microsoft.com/office/drawing/2014/main" xmlns="" id="{94F21A84-EADA-704E-95F1-19A5D5B87C74}"/>
              </a:ext>
            </a:extLst>
          </p:cNvPr>
          <p:cNvCxnSpPr>
            <a:cxnSpLocks/>
          </p:cNvCxnSpPr>
          <p:nvPr/>
        </p:nvCxnSpPr>
        <p:spPr>
          <a:xfrm>
            <a:off x="2003954" y="2634943"/>
            <a:ext cx="1235005" cy="3597"/>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sp>
        <p:nvSpPr>
          <p:cNvPr id="129" name="Can 128">
            <a:extLst>
              <a:ext uri="{FF2B5EF4-FFF2-40B4-BE49-F238E27FC236}">
                <a16:creationId xmlns:a16="http://schemas.microsoft.com/office/drawing/2014/main" xmlns="" id="{62811B09-68C0-3E4E-AF76-C014FA062586}"/>
              </a:ext>
            </a:extLst>
          </p:cNvPr>
          <p:cNvSpPr/>
          <p:nvPr/>
        </p:nvSpPr>
        <p:spPr bwMode="gray">
          <a:xfrm>
            <a:off x="7965058" y="2817675"/>
            <a:ext cx="902476" cy="694096"/>
          </a:xfrm>
          <a:prstGeom prst="can">
            <a:avLst/>
          </a:prstGeom>
          <a:solidFill>
            <a:srgbClr val="00B0F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lnSpc>
                <a:spcPct val="90000"/>
              </a:lnSpc>
            </a:pPr>
            <a:r>
              <a:rPr lang="en-US" sz="1798" dirty="0">
                <a:solidFill>
                  <a:schemeClr val="bg1"/>
                </a:solidFill>
              </a:rPr>
              <a:t>Secrets</a:t>
            </a:r>
          </a:p>
        </p:txBody>
      </p:sp>
      <p:pic>
        <p:nvPicPr>
          <p:cNvPr id="133" name="Picture 132">
            <a:extLst>
              <a:ext uri="{FF2B5EF4-FFF2-40B4-BE49-F238E27FC236}">
                <a16:creationId xmlns:a16="http://schemas.microsoft.com/office/drawing/2014/main" xmlns="" id="{12523F5E-5E41-F54B-BA8E-77E2324D7281}"/>
              </a:ext>
            </a:extLst>
          </p:cNvPr>
          <p:cNvPicPr>
            <a:picLocks noChangeAspect="1"/>
          </p:cNvPicPr>
          <p:nvPr/>
        </p:nvPicPr>
        <p:blipFill>
          <a:blip r:embed="rId3"/>
          <a:stretch>
            <a:fillRect/>
          </a:stretch>
        </p:blipFill>
        <p:spPr>
          <a:xfrm>
            <a:off x="647072" y="4846509"/>
            <a:ext cx="1093640" cy="964674"/>
          </a:xfrm>
          <a:prstGeom prst="rect">
            <a:avLst/>
          </a:prstGeom>
        </p:spPr>
      </p:pic>
      <p:sp>
        <p:nvSpPr>
          <p:cNvPr id="134" name="Rectangle 133">
            <a:extLst>
              <a:ext uri="{FF2B5EF4-FFF2-40B4-BE49-F238E27FC236}">
                <a16:creationId xmlns:a16="http://schemas.microsoft.com/office/drawing/2014/main" xmlns="" id="{08F74853-29F0-5A4A-808E-9AFBB71E6FE8}"/>
              </a:ext>
            </a:extLst>
          </p:cNvPr>
          <p:cNvSpPr>
            <a:spLocks noChangeAspect="1"/>
          </p:cNvSpPr>
          <p:nvPr/>
        </p:nvSpPr>
        <p:spPr>
          <a:xfrm>
            <a:off x="383831" y="5496027"/>
            <a:ext cx="1620123" cy="391946"/>
          </a:xfrm>
          <a:prstGeom prst="rect">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pPr>
            <a:r>
              <a:rPr lang="en-US" sz="1799" dirty="0"/>
              <a:t>Kubernetes</a:t>
            </a:r>
          </a:p>
        </p:txBody>
      </p:sp>
      <p:pic>
        <p:nvPicPr>
          <p:cNvPr id="138" name="Picture 12" descr="Image result for customer icon">
            <a:extLst>
              <a:ext uri="{FF2B5EF4-FFF2-40B4-BE49-F238E27FC236}">
                <a16:creationId xmlns:a16="http://schemas.microsoft.com/office/drawing/2014/main" xmlns="" id="{3D34CCE0-5B6D-4842-9EFB-70CEE26189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5657" y="2058539"/>
            <a:ext cx="1496470" cy="1496470"/>
          </a:xfrm>
          <a:prstGeom prst="rect">
            <a:avLst/>
          </a:prstGeom>
          <a:noFill/>
          <a:extLst>
            <a:ext uri="{909E8E84-426E-40dd-AFC4-6F175D3DCCD1}">
              <a14:hiddenFill xmlns:a14="http://schemas.microsoft.com/office/drawing/2010/main" xmlns="">
                <a:solidFill>
                  <a:srgbClr val="FFFFFF"/>
                </a:solidFill>
              </a14:hiddenFill>
            </a:ext>
          </a:extLst>
        </p:spPr>
      </p:pic>
      <p:sp>
        <p:nvSpPr>
          <p:cNvPr id="145" name="Rectangle 144">
            <a:extLst>
              <a:ext uri="{FF2B5EF4-FFF2-40B4-BE49-F238E27FC236}">
                <a16:creationId xmlns:a16="http://schemas.microsoft.com/office/drawing/2014/main" xmlns="" id="{80F64D14-73F3-1C4B-99FD-6C9B74BB6CB1}"/>
              </a:ext>
            </a:extLst>
          </p:cNvPr>
          <p:cNvSpPr>
            <a:spLocks noChangeAspect="1"/>
          </p:cNvSpPr>
          <p:nvPr/>
        </p:nvSpPr>
        <p:spPr>
          <a:xfrm>
            <a:off x="6784242" y="1483641"/>
            <a:ext cx="2106789" cy="818851"/>
          </a:xfrm>
          <a:prstGeom prst="rect">
            <a:avLst/>
          </a:prstGeom>
          <a:noFill/>
          <a:ln w="19050">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pPr>
            <a:endParaRPr lang="en-US" sz="1400" dirty="0"/>
          </a:p>
        </p:txBody>
      </p:sp>
      <p:pic>
        <p:nvPicPr>
          <p:cNvPr id="146" name="Picture 145" descr="docker-logo-loggedin.png"/>
          <p:cNvPicPr>
            <a:picLocks noChangeAspect="1"/>
          </p:cNvPicPr>
          <p:nvPr/>
        </p:nvPicPr>
        <p:blipFill>
          <a:blip r:embed="rId5" cstate="print"/>
          <a:stretch>
            <a:fillRect/>
          </a:stretch>
        </p:blipFill>
        <p:spPr>
          <a:xfrm>
            <a:off x="8621422" y="1304459"/>
            <a:ext cx="421921" cy="358018"/>
          </a:xfrm>
          <a:prstGeom prst="rect">
            <a:avLst/>
          </a:prstGeom>
        </p:spPr>
      </p:pic>
      <p:sp>
        <p:nvSpPr>
          <p:cNvPr id="148" name="Rectangle 147"/>
          <p:cNvSpPr/>
          <p:nvPr/>
        </p:nvSpPr>
        <p:spPr bwMode="gray">
          <a:xfrm>
            <a:off x="6872757" y="1539397"/>
            <a:ext cx="776650" cy="335454"/>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900" dirty="0" smtClean="0">
                <a:solidFill>
                  <a:schemeClr val="bg1"/>
                </a:solidFill>
              </a:rPr>
              <a:t>WLS Domain Image</a:t>
            </a:r>
            <a:endParaRPr lang="en-US" sz="900" dirty="0">
              <a:solidFill>
                <a:schemeClr val="bg1"/>
              </a:solidFill>
            </a:endParaRPr>
          </a:p>
        </p:txBody>
      </p:sp>
      <p:pic>
        <p:nvPicPr>
          <p:cNvPr id="149" name="Picture 14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69919" y="1899959"/>
            <a:ext cx="417939" cy="373768"/>
          </a:xfrm>
          <a:prstGeom prst="rect">
            <a:avLst/>
          </a:prstGeom>
        </p:spPr>
      </p:pic>
      <p:sp>
        <p:nvSpPr>
          <p:cNvPr id="150" name="TextBox 149"/>
          <p:cNvSpPr txBox="1"/>
          <p:nvPr/>
        </p:nvSpPr>
        <p:spPr>
          <a:xfrm>
            <a:off x="6810069" y="1317969"/>
            <a:ext cx="1040533" cy="45719"/>
          </a:xfrm>
          <a:prstGeom prst="rect">
            <a:avLst/>
          </a:prstGeom>
          <a:noFill/>
        </p:spPr>
        <p:txBody>
          <a:bodyPr wrap="square" lIns="0" tIns="0" rIns="0" bIns="0" rtlCol="0">
            <a:noAutofit/>
          </a:bodyPr>
          <a:lstStyle/>
          <a:p>
            <a:pPr>
              <a:lnSpc>
                <a:spcPct val="90000"/>
              </a:lnSpc>
            </a:pPr>
            <a:r>
              <a:rPr lang="en-US" sz="1200" dirty="0"/>
              <a:t>Repository</a:t>
            </a:r>
          </a:p>
        </p:txBody>
      </p:sp>
      <p:sp>
        <p:nvSpPr>
          <p:cNvPr id="151" name="Rectangle 150"/>
          <p:cNvSpPr/>
          <p:nvPr/>
        </p:nvSpPr>
        <p:spPr bwMode="gray">
          <a:xfrm>
            <a:off x="6872757" y="1934185"/>
            <a:ext cx="776650" cy="281163"/>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900">
                <a:solidFill>
                  <a:schemeClr val="bg1"/>
                </a:solidFill>
              </a:rPr>
              <a:t>Operator</a:t>
            </a:r>
          </a:p>
          <a:p>
            <a:pPr algn="ctr">
              <a:lnSpc>
                <a:spcPct val="90000"/>
              </a:lnSpc>
            </a:pPr>
            <a:r>
              <a:rPr lang="en-US" sz="900" dirty="0">
                <a:solidFill>
                  <a:schemeClr val="bg1"/>
                </a:solidFill>
              </a:rPr>
              <a:t>Image</a:t>
            </a:r>
          </a:p>
        </p:txBody>
      </p:sp>
      <p:pic>
        <p:nvPicPr>
          <p:cNvPr id="26" name="Picture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84830" y="2257305"/>
            <a:ext cx="1128228" cy="859870"/>
          </a:xfrm>
          <a:prstGeom prst="rect">
            <a:avLst/>
          </a:prstGeom>
        </p:spPr>
      </p:pic>
      <p:pic>
        <p:nvPicPr>
          <p:cNvPr id="27" name="Picture 26">
            <a:extLst>
              <a:ext uri="{FF2B5EF4-FFF2-40B4-BE49-F238E27FC236}">
                <a16:creationId xmlns:a16="http://schemas.microsoft.com/office/drawing/2014/main" xmlns="" id="{4BC77DB3-F15E-1047-9258-C89E5DD41A89}"/>
              </a:ext>
            </a:extLst>
          </p:cNvPr>
          <p:cNvPicPr>
            <a:picLocks noChangeAspect="1"/>
          </p:cNvPicPr>
          <p:nvPr/>
        </p:nvPicPr>
        <p:blipFill>
          <a:blip r:embed="rId8"/>
          <a:stretch>
            <a:fillRect/>
          </a:stretch>
        </p:blipFill>
        <p:spPr>
          <a:xfrm>
            <a:off x="10514284" y="3199183"/>
            <a:ext cx="806013" cy="551519"/>
          </a:xfrm>
          <a:prstGeom prst="rect">
            <a:avLst/>
          </a:prstGeom>
        </p:spPr>
      </p:pic>
    </p:spTree>
    <p:extLst>
      <p:ext uri="{BB962C8B-B14F-4D97-AF65-F5344CB8AC3E}">
        <p14:creationId xmlns:p14="http://schemas.microsoft.com/office/powerpoint/2010/main" val="269325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51EAA63-D034-42AE-91FA-B13B9518C7BE}" type="slidenum">
              <a:rPr lang="en-US" smtClean="0"/>
              <a:t>2</a:t>
            </a:fld>
            <a:endParaRPr lang="en-US" dirty="0"/>
          </a:p>
        </p:txBody>
      </p:sp>
    </p:spTree>
    <p:extLst>
      <p:ext uri="{BB962C8B-B14F-4D97-AF65-F5344CB8AC3E}">
        <p14:creationId xmlns:p14="http://schemas.microsoft.com/office/powerpoint/2010/main" val="2132405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itle 5"/>
          <p:cNvSpPr txBox="1">
            <a:spLocks noGrp="1"/>
          </p:cNvSpPr>
          <p:nvPr>
            <p:ph type="title"/>
          </p:nvPr>
        </p:nvSpPr>
        <p:spPr>
          <a:xfrm>
            <a:off x="503670" y="76248"/>
            <a:ext cx="11122303" cy="888768"/>
          </a:xfrm>
          <a:prstGeom prst="rect">
            <a:avLst/>
          </a:prstGeom>
        </p:spPr>
        <p:txBody>
          <a:bodyPr>
            <a:normAutofit/>
          </a:bodyPr>
          <a:lstStyle/>
          <a:p>
            <a:r>
              <a:rPr lang="en-US" dirty="0"/>
              <a:t>WebLogic Domain in Kubernetes Operator v </a:t>
            </a:r>
            <a:r>
              <a:rPr lang="en-US" dirty="0" smtClean="0"/>
              <a:t>2.0 </a:t>
            </a:r>
            <a:endParaRPr sz="2400" dirty="0"/>
          </a:p>
        </p:txBody>
      </p:sp>
      <p:sp>
        <p:nvSpPr>
          <p:cNvPr id="174" name="Slide Number Placeholder 4"/>
          <p:cNvSpPr txBox="1">
            <a:spLocks noGrp="1"/>
          </p:cNvSpPr>
          <p:nvPr>
            <p:ph type="sldNum" sz="quarter" idx="4294967295"/>
          </p:nvPr>
        </p:nvSpPr>
        <p:spPr>
          <a:xfrm>
            <a:off x="11537613" y="6583337"/>
            <a:ext cx="127067" cy="126968"/>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20</a:t>
            </a:fld>
            <a:endParaRPr/>
          </a:p>
        </p:txBody>
      </p:sp>
      <p:sp>
        <p:nvSpPr>
          <p:cNvPr id="35" name="TextBox 34"/>
          <p:cNvSpPr txBox="1"/>
          <p:nvPr/>
        </p:nvSpPr>
        <p:spPr>
          <a:xfrm>
            <a:off x="10603775" y="2230474"/>
            <a:ext cx="939373" cy="183542"/>
          </a:xfrm>
          <a:prstGeom prst="rect">
            <a:avLst/>
          </a:prstGeom>
          <a:noFill/>
        </p:spPr>
        <p:txBody>
          <a:bodyPr wrap="square" lIns="0" tIns="0" rIns="0" bIns="0" rtlCol="0">
            <a:noAutofit/>
          </a:bodyPr>
          <a:lstStyle/>
          <a:p>
            <a:pPr>
              <a:lnSpc>
                <a:spcPct val="90000"/>
              </a:lnSpc>
            </a:pPr>
            <a:r>
              <a:rPr lang="en-US" sz="1400" dirty="0">
                <a:solidFill>
                  <a:schemeClr val="bg1"/>
                </a:solidFill>
              </a:rPr>
              <a:t>Kubernetes</a:t>
            </a:r>
          </a:p>
        </p:txBody>
      </p:sp>
      <p:sp>
        <p:nvSpPr>
          <p:cNvPr id="96" name="TextBox 95"/>
          <p:cNvSpPr txBox="1"/>
          <p:nvPr/>
        </p:nvSpPr>
        <p:spPr>
          <a:xfrm>
            <a:off x="3852905" y="2202775"/>
            <a:ext cx="914400" cy="914400"/>
          </a:xfrm>
          <a:prstGeom prst="rect">
            <a:avLst/>
          </a:prstGeom>
          <a:noFill/>
        </p:spPr>
        <p:txBody>
          <a:bodyPr wrap="none" lIns="0" tIns="0" rIns="0" bIns="0" rtlCol="0">
            <a:noAutofit/>
          </a:bodyPr>
          <a:lstStyle/>
          <a:p>
            <a:pPr>
              <a:lnSpc>
                <a:spcPct val="90000"/>
              </a:lnSpc>
            </a:pPr>
            <a:endParaRPr lang="en-US" dirty="0"/>
          </a:p>
        </p:txBody>
      </p:sp>
      <p:sp>
        <p:nvSpPr>
          <p:cNvPr id="4" name="Footer Placeholder 3"/>
          <p:cNvSpPr>
            <a:spLocks noGrp="1"/>
          </p:cNvSpPr>
          <p:nvPr>
            <p:ph type="ftr" sz="quarter" idx="11"/>
          </p:nvPr>
        </p:nvSpPr>
        <p:spPr/>
        <p:txBody>
          <a:bodyPr/>
          <a:lstStyle/>
          <a:p>
            <a:r>
              <a:rPr lang="en-US"/>
              <a:t>Confidential – Oracle Internal/Restricted/Highly Restricted</a:t>
            </a:r>
            <a:endParaRPr lang="en-US" dirty="0"/>
          </a:p>
        </p:txBody>
      </p:sp>
      <p:pic>
        <p:nvPicPr>
          <p:cNvPr id="73" name="Picture 72">
            <a:extLst>
              <a:ext uri="{FF2B5EF4-FFF2-40B4-BE49-F238E27FC236}">
                <a16:creationId xmlns:a16="http://schemas.microsoft.com/office/drawing/2014/main" xmlns="" id="{695C65E8-727B-EA41-8753-F62DED6A3568}"/>
              </a:ext>
            </a:extLst>
          </p:cNvPr>
          <p:cNvPicPr>
            <a:picLocks noChangeAspect="1"/>
          </p:cNvPicPr>
          <p:nvPr/>
        </p:nvPicPr>
        <p:blipFill>
          <a:blip r:embed="rId2"/>
          <a:stretch>
            <a:fillRect/>
          </a:stretch>
        </p:blipFill>
        <p:spPr>
          <a:xfrm>
            <a:off x="6064341" y="968614"/>
            <a:ext cx="5883256" cy="5378398"/>
          </a:xfrm>
          <a:prstGeom prst="rect">
            <a:avLst/>
          </a:prstGeom>
        </p:spPr>
      </p:pic>
      <p:pic>
        <p:nvPicPr>
          <p:cNvPr id="74" name="Picture 73">
            <a:extLst>
              <a:ext uri="{FF2B5EF4-FFF2-40B4-BE49-F238E27FC236}">
                <a16:creationId xmlns:a16="http://schemas.microsoft.com/office/drawing/2014/main" xmlns="" id="{67D3133C-C736-5A47-AD53-C99DEDD3DE4A}"/>
              </a:ext>
            </a:extLst>
          </p:cNvPr>
          <p:cNvPicPr>
            <a:picLocks noChangeAspect="1"/>
          </p:cNvPicPr>
          <p:nvPr/>
        </p:nvPicPr>
        <p:blipFill>
          <a:blip r:embed="rId2"/>
          <a:stretch>
            <a:fillRect/>
          </a:stretch>
        </p:blipFill>
        <p:spPr>
          <a:xfrm>
            <a:off x="6379324" y="2478200"/>
            <a:ext cx="5320305" cy="3679207"/>
          </a:xfrm>
          <a:prstGeom prst="rect">
            <a:avLst/>
          </a:prstGeom>
        </p:spPr>
      </p:pic>
      <p:sp>
        <p:nvSpPr>
          <p:cNvPr id="117" name="TextBox 116">
            <a:extLst>
              <a:ext uri="{FF2B5EF4-FFF2-40B4-BE49-F238E27FC236}">
                <a16:creationId xmlns:a16="http://schemas.microsoft.com/office/drawing/2014/main" xmlns="" id="{895964C6-DE1B-314E-AD09-468F69041430}"/>
              </a:ext>
            </a:extLst>
          </p:cNvPr>
          <p:cNvSpPr txBox="1"/>
          <p:nvPr/>
        </p:nvSpPr>
        <p:spPr>
          <a:xfrm>
            <a:off x="8065066" y="2597261"/>
            <a:ext cx="1735585" cy="191060"/>
          </a:xfrm>
          <a:prstGeom prst="rect">
            <a:avLst/>
          </a:prstGeom>
          <a:noFill/>
        </p:spPr>
        <p:txBody>
          <a:bodyPr wrap="square" lIns="0" tIns="0" rIns="0" bIns="0" rtlCol="0">
            <a:noAutofit/>
          </a:bodyPr>
          <a:lstStyle/>
          <a:p>
            <a:pPr algn="ctr">
              <a:lnSpc>
                <a:spcPct val="90000"/>
              </a:lnSpc>
            </a:pPr>
            <a:r>
              <a:rPr lang="en-US" sz="1400" dirty="0"/>
              <a:t>Kubernetes  Cluster</a:t>
            </a:r>
          </a:p>
        </p:txBody>
      </p:sp>
      <p:sp>
        <p:nvSpPr>
          <p:cNvPr id="118" name="Oval 117">
            <a:extLst>
              <a:ext uri="{FF2B5EF4-FFF2-40B4-BE49-F238E27FC236}">
                <a16:creationId xmlns:a16="http://schemas.microsoft.com/office/drawing/2014/main" xmlns="" id="{10BD5AA8-3D26-6A42-8F5D-739C6CD47C22}"/>
              </a:ext>
            </a:extLst>
          </p:cNvPr>
          <p:cNvSpPr>
            <a:spLocks noChangeAspect="1"/>
          </p:cNvSpPr>
          <p:nvPr/>
        </p:nvSpPr>
        <p:spPr>
          <a:xfrm>
            <a:off x="6812603" y="3631746"/>
            <a:ext cx="1331682" cy="323232"/>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lnSpc>
                <a:spcPct val="90000"/>
              </a:lnSpc>
            </a:pPr>
            <a:r>
              <a:rPr lang="en-US" sz="1400" dirty="0">
                <a:solidFill>
                  <a:schemeClr val="bg1"/>
                </a:solidFill>
              </a:rPr>
              <a:t>Operator</a:t>
            </a:r>
          </a:p>
        </p:txBody>
      </p:sp>
      <p:sp>
        <p:nvSpPr>
          <p:cNvPr id="123" name="TextBox 122">
            <a:extLst>
              <a:ext uri="{FF2B5EF4-FFF2-40B4-BE49-F238E27FC236}">
                <a16:creationId xmlns:a16="http://schemas.microsoft.com/office/drawing/2014/main" xmlns="" id="{34ADEA44-FFED-A846-A26A-71AE3116AD90}"/>
              </a:ext>
            </a:extLst>
          </p:cNvPr>
          <p:cNvSpPr txBox="1"/>
          <p:nvPr/>
        </p:nvSpPr>
        <p:spPr>
          <a:xfrm>
            <a:off x="7861483" y="1097117"/>
            <a:ext cx="1735585" cy="191060"/>
          </a:xfrm>
          <a:prstGeom prst="rect">
            <a:avLst/>
          </a:prstGeom>
          <a:noFill/>
        </p:spPr>
        <p:txBody>
          <a:bodyPr wrap="square" lIns="0" tIns="0" rIns="0" bIns="0" rtlCol="0">
            <a:noAutofit/>
          </a:bodyPr>
          <a:lstStyle/>
          <a:p>
            <a:pPr algn="ctr">
              <a:lnSpc>
                <a:spcPct val="90000"/>
              </a:lnSpc>
            </a:pPr>
            <a:r>
              <a:rPr lang="en-US" sz="1400" dirty="0"/>
              <a:t>Customer Tenancy</a:t>
            </a:r>
          </a:p>
        </p:txBody>
      </p:sp>
      <p:sp>
        <p:nvSpPr>
          <p:cNvPr id="129" name="Can 128">
            <a:extLst>
              <a:ext uri="{FF2B5EF4-FFF2-40B4-BE49-F238E27FC236}">
                <a16:creationId xmlns:a16="http://schemas.microsoft.com/office/drawing/2014/main" xmlns="" id="{62811B09-68C0-3E4E-AF76-C014FA062586}"/>
              </a:ext>
            </a:extLst>
          </p:cNvPr>
          <p:cNvSpPr/>
          <p:nvPr/>
        </p:nvSpPr>
        <p:spPr bwMode="gray">
          <a:xfrm>
            <a:off x="7965058" y="2817675"/>
            <a:ext cx="902476" cy="694096"/>
          </a:xfrm>
          <a:prstGeom prst="can">
            <a:avLst/>
          </a:prstGeom>
          <a:solidFill>
            <a:srgbClr val="00B0F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lnSpc>
                <a:spcPct val="90000"/>
              </a:lnSpc>
            </a:pPr>
            <a:r>
              <a:rPr lang="en-US" sz="1798" dirty="0">
                <a:solidFill>
                  <a:schemeClr val="bg1"/>
                </a:solidFill>
              </a:rPr>
              <a:t>Secrets</a:t>
            </a:r>
          </a:p>
        </p:txBody>
      </p:sp>
      <p:pic>
        <p:nvPicPr>
          <p:cNvPr id="133" name="Picture 132">
            <a:extLst>
              <a:ext uri="{FF2B5EF4-FFF2-40B4-BE49-F238E27FC236}">
                <a16:creationId xmlns:a16="http://schemas.microsoft.com/office/drawing/2014/main" xmlns="" id="{12523F5E-5E41-F54B-BA8E-77E2324D7281}"/>
              </a:ext>
            </a:extLst>
          </p:cNvPr>
          <p:cNvPicPr>
            <a:picLocks noChangeAspect="1"/>
          </p:cNvPicPr>
          <p:nvPr/>
        </p:nvPicPr>
        <p:blipFill>
          <a:blip r:embed="rId3"/>
          <a:stretch>
            <a:fillRect/>
          </a:stretch>
        </p:blipFill>
        <p:spPr>
          <a:xfrm>
            <a:off x="647072" y="4846509"/>
            <a:ext cx="1093640" cy="964674"/>
          </a:xfrm>
          <a:prstGeom prst="rect">
            <a:avLst/>
          </a:prstGeom>
        </p:spPr>
      </p:pic>
      <p:sp>
        <p:nvSpPr>
          <p:cNvPr id="134" name="Rectangle 133">
            <a:extLst>
              <a:ext uri="{FF2B5EF4-FFF2-40B4-BE49-F238E27FC236}">
                <a16:creationId xmlns:a16="http://schemas.microsoft.com/office/drawing/2014/main" xmlns="" id="{08F74853-29F0-5A4A-808E-9AFBB71E6FE8}"/>
              </a:ext>
            </a:extLst>
          </p:cNvPr>
          <p:cNvSpPr>
            <a:spLocks noChangeAspect="1"/>
          </p:cNvSpPr>
          <p:nvPr/>
        </p:nvSpPr>
        <p:spPr>
          <a:xfrm>
            <a:off x="383831" y="5496027"/>
            <a:ext cx="1620123" cy="391946"/>
          </a:xfrm>
          <a:prstGeom prst="rect">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pPr>
            <a:r>
              <a:rPr lang="en-US" sz="1799" dirty="0"/>
              <a:t>Kubernetes</a:t>
            </a:r>
          </a:p>
        </p:txBody>
      </p:sp>
      <p:pic>
        <p:nvPicPr>
          <p:cNvPr id="138" name="Picture 12" descr="Image result for customer icon">
            <a:extLst>
              <a:ext uri="{FF2B5EF4-FFF2-40B4-BE49-F238E27FC236}">
                <a16:creationId xmlns:a16="http://schemas.microsoft.com/office/drawing/2014/main" xmlns="" id="{3D34CCE0-5B6D-4842-9EFB-70CEE26189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5657" y="2058539"/>
            <a:ext cx="1496470" cy="1496470"/>
          </a:xfrm>
          <a:prstGeom prst="rect">
            <a:avLst/>
          </a:prstGeom>
          <a:noFill/>
          <a:extLst>
            <a:ext uri="{909E8E84-426E-40dd-AFC4-6F175D3DCCD1}">
              <a14:hiddenFill xmlns:a14="http://schemas.microsoft.com/office/drawing/2010/main" xmlns="">
                <a:solidFill>
                  <a:srgbClr val="FFFFFF"/>
                </a:solidFill>
              </a14:hiddenFill>
            </a:ext>
          </a:extLst>
        </p:spPr>
      </p:pic>
      <p:sp>
        <p:nvSpPr>
          <p:cNvPr id="145" name="Rectangle 144">
            <a:extLst>
              <a:ext uri="{FF2B5EF4-FFF2-40B4-BE49-F238E27FC236}">
                <a16:creationId xmlns:a16="http://schemas.microsoft.com/office/drawing/2014/main" xmlns="" id="{80F64D14-73F3-1C4B-99FD-6C9B74BB6CB1}"/>
              </a:ext>
            </a:extLst>
          </p:cNvPr>
          <p:cNvSpPr>
            <a:spLocks noChangeAspect="1"/>
          </p:cNvSpPr>
          <p:nvPr/>
        </p:nvSpPr>
        <p:spPr>
          <a:xfrm>
            <a:off x="6784242" y="1483641"/>
            <a:ext cx="2106789" cy="818851"/>
          </a:xfrm>
          <a:prstGeom prst="rect">
            <a:avLst/>
          </a:prstGeom>
          <a:noFill/>
          <a:ln w="19050">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pPr>
            <a:endParaRPr lang="en-US" sz="1400" dirty="0"/>
          </a:p>
        </p:txBody>
      </p:sp>
      <p:pic>
        <p:nvPicPr>
          <p:cNvPr id="146" name="Picture 145" descr="docker-logo-loggedin.png"/>
          <p:cNvPicPr>
            <a:picLocks noChangeAspect="1"/>
          </p:cNvPicPr>
          <p:nvPr/>
        </p:nvPicPr>
        <p:blipFill>
          <a:blip r:embed="rId5" cstate="print"/>
          <a:stretch>
            <a:fillRect/>
          </a:stretch>
        </p:blipFill>
        <p:spPr>
          <a:xfrm>
            <a:off x="8621422" y="1304459"/>
            <a:ext cx="421921" cy="358018"/>
          </a:xfrm>
          <a:prstGeom prst="rect">
            <a:avLst/>
          </a:prstGeom>
        </p:spPr>
      </p:pic>
      <p:sp>
        <p:nvSpPr>
          <p:cNvPr id="148" name="Rectangle 147"/>
          <p:cNvSpPr/>
          <p:nvPr/>
        </p:nvSpPr>
        <p:spPr bwMode="gray">
          <a:xfrm>
            <a:off x="6872757" y="1539397"/>
            <a:ext cx="776650" cy="335454"/>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900" dirty="0">
                <a:solidFill>
                  <a:schemeClr val="bg1"/>
                </a:solidFill>
              </a:rPr>
              <a:t>WLS </a:t>
            </a:r>
            <a:r>
              <a:rPr lang="en-US" sz="900" dirty="0" smtClean="0">
                <a:solidFill>
                  <a:schemeClr val="bg1"/>
                </a:solidFill>
              </a:rPr>
              <a:t>Domain Image</a:t>
            </a:r>
            <a:endParaRPr lang="en-US" sz="900" dirty="0">
              <a:solidFill>
                <a:schemeClr val="bg1"/>
              </a:solidFill>
            </a:endParaRPr>
          </a:p>
        </p:txBody>
      </p:sp>
      <p:pic>
        <p:nvPicPr>
          <p:cNvPr id="149" name="Picture 14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69919" y="1899959"/>
            <a:ext cx="417939" cy="373768"/>
          </a:xfrm>
          <a:prstGeom prst="rect">
            <a:avLst/>
          </a:prstGeom>
        </p:spPr>
      </p:pic>
      <p:sp>
        <p:nvSpPr>
          <p:cNvPr id="150" name="TextBox 149"/>
          <p:cNvSpPr txBox="1"/>
          <p:nvPr/>
        </p:nvSpPr>
        <p:spPr>
          <a:xfrm>
            <a:off x="6810069" y="1317969"/>
            <a:ext cx="1040533" cy="45719"/>
          </a:xfrm>
          <a:prstGeom prst="rect">
            <a:avLst/>
          </a:prstGeom>
          <a:noFill/>
        </p:spPr>
        <p:txBody>
          <a:bodyPr wrap="square" lIns="0" tIns="0" rIns="0" bIns="0" rtlCol="0">
            <a:noAutofit/>
          </a:bodyPr>
          <a:lstStyle/>
          <a:p>
            <a:pPr>
              <a:lnSpc>
                <a:spcPct val="90000"/>
              </a:lnSpc>
            </a:pPr>
            <a:r>
              <a:rPr lang="en-US" sz="1200" dirty="0"/>
              <a:t>Repository</a:t>
            </a:r>
          </a:p>
        </p:txBody>
      </p:sp>
      <p:sp>
        <p:nvSpPr>
          <p:cNvPr id="151" name="Rectangle 150"/>
          <p:cNvSpPr/>
          <p:nvPr/>
        </p:nvSpPr>
        <p:spPr bwMode="gray">
          <a:xfrm>
            <a:off x="6872757" y="1934185"/>
            <a:ext cx="776650" cy="281163"/>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900">
                <a:solidFill>
                  <a:schemeClr val="bg1"/>
                </a:solidFill>
              </a:rPr>
              <a:t>Operator</a:t>
            </a:r>
          </a:p>
          <a:p>
            <a:pPr algn="ctr">
              <a:lnSpc>
                <a:spcPct val="90000"/>
              </a:lnSpc>
            </a:pPr>
            <a:r>
              <a:rPr lang="en-US" sz="900" dirty="0">
                <a:solidFill>
                  <a:schemeClr val="bg1"/>
                </a:solidFill>
              </a:rPr>
              <a:t>Image</a:t>
            </a:r>
          </a:p>
        </p:txBody>
      </p:sp>
      <p:cxnSp>
        <p:nvCxnSpPr>
          <p:cNvPr id="827" name="Straight Arrow Connector 826">
            <a:extLst>
              <a:ext uri="{FF2B5EF4-FFF2-40B4-BE49-F238E27FC236}">
                <a16:creationId xmlns:a16="http://schemas.microsoft.com/office/drawing/2014/main" xmlns="" id="{B824F1C7-C028-BD42-9C2B-A22D03365542}"/>
              </a:ext>
            </a:extLst>
          </p:cNvPr>
          <p:cNvCxnSpPr>
            <a:cxnSpLocks/>
          </p:cNvCxnSpPr>
          <p:nvPr/>
        </p:nvCxnSpPr>
        <p:spPr>
          <a:xfrm>
            <a:off x="2156346" y="2961564"/>
            <a:ext cx="6617540" cy="2622807"/>
          </a:xfrm>
          <a:prstGeom prst="straightConnector1">
            <a:avLst/>
          </a:prstGeom>
          <a:ln w="31750" cmpd="sng">
            <a:prstDash val="dashDot"/>
            <a:headEnd type="none"/>
            <a:tailEnd type="arrow"/>
          </a:ln>
        </p:spPr>
        <p:style>
          <a:lnRef idx="1">
            <a:schemeClr val="dk1"/>
          </a:lnRef>
          <a:fillRef idx="0">
            <a:schemeClr val="dk1"/>
          </a:fillRef>
          <a:effectRef idx="0">
            <a:schemeClr val="dk1"/>
          </a:effectRef>
          <a:fontRef idx="minor">
            <a:schemeClr val="tx1"/>
          </a:fontRef>
        </p:style>
      </p:cxnSp>
      <p:sp>
        <p:nvSpPr>
          <p:cNvPr id="829" name="Can 828"/>
          <p:cNvSpPr/>
          <p:nvPr/>
        </p:nvSpPr>
        <p:spPr bwMode="gray">
          <a:xfrm>
            <a:off x="7434705" y="5660787"/>
            <a:ext cx="3627484" cy="428130"/>
          </a:xfrm>
          <a:prstGeom prst="can">
            <a:avLst/>
          </a:prstGeom>
          <a:solidFill>
            <a:schemeClr val="accent6">
              <a:lumMod val="60000"/>
              <a:lumOff val="40000"/>
            </a:schemeClr>
          </a:solidFill>
          <a:ln w="15875">
            <a:solidFill>
              <a:schemeClr val="accent2"/>
            </a:solidFill>
            <a:prstDash val="dashDot"/>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pPr>
            <a:endParaRPr lang="en-US" sz="1799" dirty="0">
              <a:solidFill>
                <a:schemeClr val="bg1"/>
              </a:solidFill>
            </a:endParaRPr>
          </a:p>
        </p:txBody>
      </p:sp>
      <p:pic>
        <p:nvPicPr>
          <p:cNvPr id="31" name="Picture 30">
            <a:extLst>
              <a:ext uri="{FF2B5EF4-FFF2-40B4-BE49-F238E27FC236}">
                <a16:creationId xmlns:a16="http://schemas.microsoft.com/office/drawing/2014/main" xmlns="" id="{4BC77DB3-F15E-1047-9258-C89E5DD41A89}"/>
              </a:ext>
            </a:extLst>
          </p:cNvPr>
          <p:cNvPicPr>
            <a:picLocks noChangeAspect="1"/>
          </p:cNvPicPr>
          <p:nvPr/>
        </p:nvPicPr>
        <p:blipFill>
          <a:blip r:embed="rId7"/>
          <a:stretch>
            <a:fillRect/>
          </a:stretch>
        </p:blipFill>
        <p:spPr>
          <a:xfrm>
            <a:off x="10514284" y="3199183"/>
            <a:ext cx="806013" cy="551519"/>
          </a:xfrm>
          <a:prstGeom prst="rect">
            <a:avLst/>
          </a:prstGeom>
        </p:spPr>
      </p:pic>
    </p:spTree>
    <p:extLst>
      <p:ext uri="{BB962C8B-B14F-4D97-AF65-F5344CB8AC3E}">
        <p14:creationId xmlns:p14="http://schemas.microsoft.com/office/powerpoint/2010/main" val="1808289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itle 5"/>
          <p:cNvSpPr txBox="1">
            <a:spLocks noGrp="1"/>
          </p:cNvSpPr>
          <p:nvPr>
            <p:ph type="title"/>
          </p:nvPr>
        </p:nvSpPr>
        <p:spPr>
          <a:xfrm>
            <a:off x="503670" y="76248"/>
            <a:ext cx="11122303" cy="888768"/>
          </a:xfrm>
          <a:prstGeom prst="rect">
            <a:avLst/>
          </a:prstGeom>
        </p:spPr>
        <p:txBody>
          <a:bodyPr>
            <a:normAutofit/>
          </a:bodyPr>
          <a:lstStyle/>
          <a:p>
            <a:r>
              <a:rPr lang="en-US" dirty="0"/>
              <a:t>WebLogic Domain in Kubernetes Operator v </a:t>
            </a:r>
            <a:r>
              <a:rPr lang="en-US" dirty="0" smtClean="0"/>
              <a:t>2.0 </a:t>
            </a:r>
            <a:endParaRPr sz="2400" dirty="0"/>
          </a:p>
        </p:txBody>
      </p:sp>
      <p:sp>
        <p:nvSpPr>
          <p:cNvPr id="174" name="Slide Number Placeholder 4"/>
          <p:cNvSpPr txBox="1">
            <a:spLocks noGrp="1"/>
          </p:cNvSpPr>
          <p:nvPr>
            <p:ph type="sldNum" sz="quarter" idx="4294967295"/>
          </p:nvPr>
        </p:nvSpPr>
        <p:spPr>
          <a:xfrm>
            <a:off x="11537613" y="6583337"/>
            <a:ext cx="127067" cy="126968"/>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21</a:t>
            </a:fld>
            <a:endParaRPr/>
          </a:p>
        </p:txBody>
      </p:sp>
      <p:sp>
        <p:nvSpPr>
          <p:cNvPr id="35" name="TextBox 34"/>
          <p:cNvSpPr txBox="1"/>
          <p:nvPr/>
        </p:nvSpPr>
        <p:spPr>
          <a:xfrm>
            <a:off x="10603775" y="2230474"/>
            <a:ext cx="939373" cy="183542"/>
          </a:xfrm>
          <a:prstGeom prst="rect">
            <a:avLst/>
          </a:prstGeom>
          <a:noFill/>
        </p:spPr>
        <p:txBody>
          <a:bodyPr wrap="square" lIns="0" tIns="0" rIns="0" bIns="0" rtlCol="0">
            <a:noAutofit/>
          </a:bodyPr>
          <a:lstStyle/>
          <a:p>
            <a:pPr>
              <a:lnSpc>
                <a:spcPct val="90000"/>
              </a:lnSpc>
            </a:pPr>
            <a:r>
              <a:rPr lang="en-US" sz="1400" dirty="0">
                <a:solidFill>
                  <a:schemeClr val="bg1"/>
                </a:solidFill>
              </a:rPr>
              <a:t>Kubernetes</a:t>
            </a:r>
          </a:p>
        </p:txBody>
      </p:sp>
      <p:sp>
        <p:nvSpPr>
          <p:cNvPr id="96" name="TextBox 95"/>
          <p:cNvSpPr txBox="1"/>
          <p:nvPr/>
        </p:nvSpPr>
        <p:spPr>
          <a:xfrm>
            <a:off x="3852905" y="2202775"/>
            <a:ext cx="914400" cy="914400"/>
          </a:xfrm>
          <a:prstGeom prst="rect">
            <a:avLst/>
          </a:prstGeom>
          <a:noFill/>
        </p:spPr>
        <p:txBody>
          <a:bodyPr wrap="none" lIns="0" tIns="0" rIns="0" bIns="0" rtlCol="0">
            <a:noAutofit/>
          </a:bodyPr>
          <a:lstStyle/>
          <a:p>
            <a:pPr>
              <a:lnSpc>
                <a:spcPct val="90000"/>
              </a:lnSpc>
            </a:pPr>
            <a:endParaRPr lang="en-US" dirty="0"/>
          </a:p>
        </p:txBody>
      </p:sp>
      <p:sp>
        <p:nvSpPr>
          <p:cNvPr id="4" name="Footer Placeholder 3"/>
          <p:cNvSpPr>
            <a:spLocks noGrp="1"/>
          </p:cNvSpPr>
          <p:nvPr>
            <p:ph type="ftr" sz="quarter" idx="11"/>
          </p:nvPr>
        </p:nvSpPr>
        <p:spPr/>
        <p:txBody>
          <a:bodyPr/>
          <a:lstStyle/>
          <a:p>
            <a:r>
              <a:rPr lang="en-US"/>
              <a:t>Confidential – Oracle Internal/Restricted/Highly Restricted</a:t>
            </a:r>
            <a:endParaRPr lang="en-US" dirty="0"/>
          </a:p>
        </p:txBody>
      </p:sp>
      <p:pic>
        <p:nvPicPr>
          <p:cNvPr id="73" name="Picture 72">
            <a:extLst>
              <a:ext uri="{FF2B5EF4-FFF2-40B4-BE49-F238E27FC236}">
                <a16:creationId xmlns:a16="http://schemas.microsoft.com/office/drawing/2014/main" xmlns="" id="{695C65E8-727B-EA41-8753-F62DED6A3568}"/>
              </a:ext>
            </a:extLst>
          </p:cNvPr>
          <p:cNvPicPr>
            <a:picLocks noChangeAspect="1"/>
          </p:cNvPicPr>
          <p:nvPr/>
        </p:nvPicPr>
        <p:blipFill>
          <a:blip r:embed="rId2"/>
          <a:stretch>
            <a:fillRect/>
          </a:stretch>
        </p:blipFill>
        <p:spPr>
          <a:xfrm>
            <a:off x="6064341" y="968614"/>
            <a:ext cx="5883256" cy="5378398"/>
          </a:xfrm>
          <a:prstGeom prst="rect">
            <a:avLst/>
          </a:prstGeom>
        </p:spPr>
      </p:pic>
      <p:pic>
        <p:nvPicPr>
          <p:cNvPr id="74" name="Picture 73">
            <a:extLst>
              <a:ext uri="{FF2B5EF4-FFF2-40B4-BE49-F238E27FC236}">
                <a16:creationId xmlns:a16="http://schemas.microsoft.com/office/drawing/2014/main" xmlns="" id="{67D3133C-C736-5A47-AD53-C99DEDD3DE4A}"/>
              </a:ext>
            </a:extLst>
          </p:cNvPr>
          <p:cNvPicPr>
            <a:picLocks noChangeAspect="1"/>
          </p:cNvPicPr>
          <p:nvPr/>
        </p:nvPicPr>
        <p:blipFill>
          <a:blip r:embed="rId2"/>
          <a:stretch>
            <a:fillRect/>
          </a:stretch>
        </p:blipFill>
        <p:spPr>
          <a:xfrm>
            <a:off x="6379324" y="2478200"/>
            <a:ext cx="5320305" cy="3679207"/>
          </a:xfrm>
          <a:prstGeom prst="rect">
            <a:avLst/>
          </a:prstGeom>
        </p:spPr>
      </p:pic>
      <p:sp>
        <p:nvSpPr>
          <p:cNvPr id="117" name="TextBox 116">
            <a:extLst>
              <a:ext uri="{FF2B5EF4-FFF2-40B4-BE49-F238E27FC236}">
                <a16:creationId xmlns:a16="http://schemas.microsoft.com/office/drawing/2014/main" xmlns="" id="{895964C6-DE1B-314E-AD09-468F69041430}"/>
              </a:ext>
            </a:extLst>
          </p:cNvPr>
          <p:cNvSpPr txBox="1"/>
          <p:nvPr/>
        </p:nvSpPr>
        <p:spPr>
          <a:xfrm>
            <a:off x="8065066" y="2597261"/>
            <a:ext cx="1735585" cy="191060"/>
          </a:xfrm>
          <a:prstGeom prst="rect">
            <a:avLst/>
          </a:prstGeom>
          <a:noFill/>
        </p:spPr>
        <p:txBody>
          <a:bodyPr wrap="square" lIns="0" tIns="0" rIns="0" bIns="0" rtlCol="0">
            <a:noAutofit/>
          </a:bodyPr>
          <a:lstStyle/>
          <a:p>
            <a:pPr algn="ctr">
              <a:lnSpc>
                <a:spcPct val="90000"/>
              </a:lnSpc>
            </a:pPr>
            <a:r>
              <a:rPr lang="en-US" sz="1400" dirty="0"/>
              <a:t>Kubernetes  Cluster</a:t>
            </a:r>
          </a:p>
        </p:txBody>
      </p:sp>
      <p:sp>
        <p:nvSpPr>
          <p:cNvPr id="118" name="Oval 117">
            <a:extLst>
              <a:ext uri="{FF2B5EF4-FFF2-40B4-BE49-F238E27FC236}">
                <a16:creationId xmlns:a16="http://schemas.microsoft.com/office/drawing/2014/main" xmlns="" id="{10BD5AA8-3D26-6A42-8F5D-739C6CD47C22}"/>
              </a:ext>
            </a:extLst>
          </p:cNvPr>
          <p:cNvSpPr>
            <a:spLocks noChangeAspect="1"/>
          </p:cNvSpPr>
          <p:nvPr/>
        </p:nvSpPr>
        <p:spPr>
          <a:xfrm>
            <a:off x="6784242" y="3707516"/>
            <a:ext cx="1331682" cy="323232"/>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lnSpc>
                <a:spcPct val="90000"/>
              </a:lnSpc>
            </a:pPr>
            <a:r>
              <a:rPr lang="en-US" sz="1400" dirty="0">
                <a:solidFill>
                  <a:schemeClr val="bg1"/>
                </a:solidFill>
              </a:rPr>
              <a:t>Operator</a:t>
            </a:r>
          </a:p>
        </p:txBody>
      </p:sp>
      <p:sp>
        <p:nvSpPr>
          <p:cNvPr id="123" name="TextBox 122">
            <a:extLst>
              <a:ext uri="{FF2B5EF4-FFF2-40B4-BE49-F238E27FC236}">
                <a16:creationId xmlns:a16="http://schemas.microsoft.com/office/drawing/2014/main" xmlns="" id="{34ADEA44-FFED-A846-A26A-71AE3116AD90}"/>
              </a:ext>
            </a:extLst>
          </p:cNvPr>
          <p:cNvSpPr txBox="1"/>
          <p:nvPr/>
        </p:nvSpPr>
        <p:spPr>
          <a:xfrm>
            <a:off x="7861483" y="1097117"/>
            <a:ext cx="1735585" cy="191060"/>
          </a:xfrm>
          <a:prstGeom prst="rect">
            <a:avLst/>
          </a:prstGeom>
          <a:noFill/>
        </p:spPr>
        <p:txBody>
          <a:bodyPr wrap="square" lIns="0" tIns="0" rIns="0" bIns="0" rtlCol="0">
            <a:noAutofit/>
          </a:bodyPr>
          <a:lstStyle/>
          <a:p>
            <a:pPr algn="ctr">
              <a:lnSpc>
                <a:spcPct val="90000"/>
              </a:lnSpc>
            </a:pPr>
            <a:r>
              <a:rPr lang="en-US" sz="1400" dirty="0"/>
              <a:t>Customer Tenancy</a:t>
            </a:r>
          </a:p>
        </p:txBody>
      </p:sp>
      <p:sp>
        <p:nvSpPr>
          <p:cNvPr id="129" name="Can 128">
            <a:extLst>
              <a:ext uri="{FF2B5EF4-FFF2-40B4-BE49-F238E27FC236}">
                <a16:creationId xmlns:a16="http://schemas.microsoft.com/office/drawing/2014/main" xmlns="" id="{62811B09-68C0-3E4E-AF76-C014FA062586}"/>
              </a:ext>
            </a:extLst>
          </p:cNvPr>
          <p:cNvSpPr/>
          <p:nvPr/>
        </p:nvSpPr>
        <p:spPr bwMode="gray">
          <a:xfrm>
            <a:off x="7965058" y="2817675"/>
            <a:ext cx="902476" cy="694096"/>
          </a:xfrm>
          <a:prstGeom prst="can">
            <a:avLst/>
          </a:prstGeom>
          <a:solidFill>
            <a:srgbClr val="00B0F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lnSpc>
                <a:spcPct val="90000"/>
              </a:lnSpc>
            </a:pPr>
            <a:r>
              <a:rPr lang="en-US" sz="1798" dirty="0">
                <a:solidFill>
                  <a:schemeClr val="bg1"/>
                </a:solidFill>
              </a:rPr>
              <a:t>Secrets</a:t>
            </a:r>
          </a:p>
        </p:txBody>
      </p:sp>
      <p:pic>
        <p:nvPicPr>
          <p:cNvPr id="133" name="Picture 132">
            <a:extLst>
              <a:ext uri="{FF2B5EF4-FFF2-40B4-BE49-F238E27FC236}">
                <a16:creationId xmlns:a16="http://schemas.microsoft.com/office/drawing/2014/main" xmlns="" id="{12523F5E-5E41-F54B-BA8E-77E2324D7281}"/>
              </a:ext>
            </a:extLst>
          </p:cNvPr>
          <p:cNvPicPr>
            <a:picLocks noChangeAspect="1"/>
          </p:cNvPicPr>
          <p:nvPr/>
        </p:nvPicPr>
        <p:blipFill>
          <a:blip r:embed="rId3"/>
          <a:stretch>
            <a:fillRect/>
          </a:stretch>
        </p:blipFill>
        <p:spPr>
          <a:xfrm>
            <a:off x="647072" y="4846509"/>
            <a:ext cx="1093640" cy="964674"/>
          </a:xfrm>
          <a:prstGeom prst="rect">
            <a:avLst/>
          </a:prstGeom>
        </p:spPr>
      </p:pic>
      <p:sp>
        <p:nvSpPr>
          <p:cNvPr id="134" name="Rectangle 133">
            <a:extLst>
              <a:ext uri="{FF2B5EF4-FFF2-40B4-BE49-F238E27FC236}">
                <a16:creationId xmlns:a16="http://schemas.microsoft.com/office/drawing/2014/main" xmlns="" id="{08F74853-29F0-5A4A-808E-9AFBB71E6FE8}"/>
              </a:ext>
            </a:extLst>
          </p:cNvPr>
          <p:cNvSpPr>
            <a:spLocks noChangeAspect="1"/>
          </p:cNvSpPr>
          <p:nvPr/>
        </p:nvSpPr>
        <p:spPr>
          <a:xfrm>
            <a:off x="383831" y="5496027"/>
            <a:ext cx="1620123" cy="391946"/>
          </a:xfrm>
          <a:prstGeom prst="rect">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pPr>
            <a:r>
              <a:rPr lang="en-US" sz="1799" dirty="0"/>
              <a:t>Kubernetes</a:t>
            </a:r>
          </a:p>
        </p:txBody>
      </p:sp>
      <p:pic>
        <p:nvPicPr>
          <p:cNvPr id="136" name="Picture 135">
            <a:extLst>
              <a:ext uri="{FF2B5EF4-FFF2-40B4-BE49-F238E27FC236}">
                <a16:creationId xmlns:a16="http://schemas.microsoft.com/office/drawing/2014/main" xmlns="" id="{4BC77DB3-F15E-1047-9258-C89E5DD41A89}"/>
              </a:ext>
            </a:extLst>
          </p:cNvPr>
          <p:cNvPicPr>
            <a:picLocks noChangeAspect="1"/>
          </p:cNvPicPr>
          <p:nvPr/>
        </p:nvPicPr>
        <p:blipFill>
          <a:blip r:embed="rId4"/>
          <a:stretch>
            <a:fillRect/>
          </a:stretch>
        </p:blipFill>
        <p:spPr>
          <a:xfrm>
            <a:off x="10514284" y="3199183"/>
            <a:ext cx="806013" cy="551519"/>
          </a:xfrm>
          <a:prstGeom prst="rect">
            <a:avLst/>
          </a:prstGeom>
        </p:spPr>
      </p:pic>
      <p:pic>
        <p:nvPicPr>
          <p:cNvPr id="138" name="Picture 12" descr="Image result for customer icon">
            <a:extLst>
              <a:ext uri="{FF2B5EF4-FFF2-40B4-BE49-F238E27FC236}">
                <a16:creationId xmlns:a16="http://schemas.microsoft.com/office/drawing/2014/main" xmlns="" id="{3D34CCE0-5B6D-4842-9EFB-70CEE26189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445657" y="2058539"/>
            <a:ext cx="1496470" cy="1496470"/>
          </a:xfrm>
          <a:prstGeom prst="rect">
            <a:avLst/>
          </a:prstGeom>
          <a:noFill/>
          <a:extLst>
            <a:ext uri="{909E8E84-426E-40dd-AFC4-6F175D3DCCD1}">
              <a14:hiddenFill xmlns:a14="http://schemas.microsoft.com/office/drawing/2010/main" xmlns="">
                <a:solidFill>
                  <a:srgbClr val="FFFFFF"/>
                </a:solidFill>
              </a14:hiddenFill>
            </a:ext>
          </a:extLst>
        </p:spPr>
      </p:pic>
      <p:sp>
        <p:nvSpPr>
          <p:cNvPr id="145" name="Rectangle 144">
            <a:extLst>
              <a:ext uri="{FF2B5EF4-FFF2-40B4-BE49-F238E27FC236}">
                <a16:creationId xmlns:a16="http://schemas.microsoft.com/office/drawing/2014/main" xmlns="" id="{80F64D14-73F3-1C4B-99FD-6C9B74BB6CB1}"/>
              </a:ext>
            </a:extLst>
          </p:cNvPr>
          <p:cNvSpPr>
            <a:spLocks noChangeAspect="1"/>
          </p:cNvSpPr>
          <p:nvPr/>
        </p:nvSpPr>
        <p:spPr>
          <a:xfrm>
            <a:off x="6784242" y="1483641"/>
            <a:ext cx="2106789" cy="818851"/>
          </a:xfrm>
          <a:prstGeom prst="rect">
            <a:avLst/>
          </a:prstGeom>
          <a:noFill/>
          <a:ln w="19050">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pPr>
            <a:endParaRPr lang="en-US" sz="1400" dirty="0"/>
          </a:p>
        </p:txBody>
      </p:sp>
      <p:pic>
        <p:nvPicPr>
          <p:cNvPr id="146" name="Picture 145" descr="docker-logo-loggedin.png"/>
          <p:cNvPicPr>
            <a:picLocks noChangeAspect="1"/>
          </p:cNvPicPr>
          <p:nvPr/>
        </p:nvPicPr>
        <p:blipFill>
          <a:blip r:embed="rId6" cstate="print"/>
          <a:stretch>
            <a:fillRect/>
          </a:stretch>
        </p:blipFill>
        <p:spPr>
          <a:xfrm>
            <a:off x="8621422" y="1304459"/>
            <a:ext cx="421921" cy="358018"/>
          </a:xfrm>
          <a:prstGeom prst="rect">
            <a:avLst/>
          </a:prstGeom>
        </p:spPr>
      </p:pic>
      <p:sp>
        <p:nvSpPr>
          <p:cNvPr id="148" name="Rectangle 147"/>
          <p:cNvSpPr/>
          <p:nvPr/>
        </p:nvSpPr>
        <p:spPr bwMode="gray">
          <a:xfrm>
            <a:off x="6872757" y="1539397"/>
            <a:ext cx="776650" cy="335454"/>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900" dirty="0">
                <a:solidFill>
                  <a:schemeClr val="bg1"/>
                </a:solidFill>
              </a:rPr>
              <a:t>WLS </a:t>
            </a:r>
            <a:r>
              <a:rPr lang="en-US" sz="900" dirty="0" smtClean="0">
                <a:solidFill>
                  <a:schemeClr val="bg1"/>
                </a:solidFill>
              </a:rPr>
              <a:t>Domain Image</a:t>
            </a:r>
            <a:endParaRPr lang="en-US" sz="900" dirty="0">
              <a:solidFill>
                <a:schemeClr val="bg1"/>
              </a:solidFill>
            </a:endParaRPr>
          </a:p>
        </p:txBody>
      </p:sp>
      <p:pic>
        <p:nvPicPr>
          <p:cNvPr id="149" name="Picture 14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69919" y="1899959"/>
            <a:ext cx="417939" cy="373768"/>
          </a:xfrm>
          <a:prstGeom prst="rect">
            <a:avLst/>
          </a:prstGeom>
        </p:spPr>
      </p:pic>
      <p:sp>
        <p:nvSpPr>
          <p:cNvPr id="150" name="TextBox 149"/>
          <p:cNvSpPr txBox="1"/>
          <p:nvPr/>
        </p:nvSpPr>
        <p:spPr>
          <a:xfrm>
            <a:off x="6810069" y="1317969"/>
            <a:ext cx="1040533" cy="45719"/>
          </a:xfrm>
          <a:prstGeom prst="rect">
            <a:avLst/>
          </a:prstGeom>
          <a:noFill/>
        </p:spPr>
        <p:txBody>
          <a:bodyPr wrap="square" lIns="0" tIns="0" rIns="0" bIns="0" rtlCol="0">
            <a:noAutofit/>
          </a:bodyPr>
          <a:lstStyle/>
          <a:p>
            <a:pPr>
              <a:lnSpc>
                <a:spcPct val="90000"/>
              </a:lnSpc>
            </a:pPr>
            <a:r>
              <a:rPr lang="en-US" sz="1200" dirty="0"/>
              <a:t>Repository</a:t>
            </a:r>
          </a:p>
        </p:txBody>
      </p:sp>
      <p:sp>
        <p:nvSpPr>
          <p:cNvPr id="151" name="Rectangle 150"/>
          <p:cNvSpPr/>
          <p:nvPr/>
        </p:nvSpPr>
        <p:spPr bwMode="gray">
          <a:xfrm>
            <a:off x="6872757" y="1934185"/>
            <a:ext cx="776650" cy="281163"/>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900">
                <a:solidFill>
                  <a:schemeClr val="bg1"/>
                </a:solidFill>
              </a:rPr>
              <a:t>Operator</a:t>
            </a:r>
          </a:p>
          <a:p>
            <a:pPr algn="ctr">
              <a:lnSpc>
                <a:spcPct val="90000"/>
              </a:lnSpc>
            </a:pPr>
            <a:r>
              <a:rPr lang="en-US" sz="900" dirty="0">
                <a:solidFill>
                  <a:schemeClr val="bg1"/>
                </a:solidFill>
              </a:rPr>
              <a:t>Image</a:t>
            </a:r>
          </a:p>
        </p:txBody>
      </p:sp>
      <p:sp>
        <p:nvSpPr>
          <p:cNvPr id="829" name="Can 828"/>
          <p:cNvSpPr/>
          <p:nvPr/>
        </p:nvSpPr>
        <p:spPr bwMode="gray">
          <a:xfrm>
            <a:off x="7434705" y="5660787"/>
            <a:ext cx="3627484" cy="428130"/>
          </a:xfrm>
          <a:prstGeom prst="can">
            <a:avLst/>
          </a:prstGeom>
          <a:solidFill>
            <a:schemeClr val="accent6">
              <a:lumMod val="60000"/>
              <a:lumOff val="40000"/>
            </a:schemeClr>
          </a:solidFill>
          <a:ln w="15875">
            <a:solidFill>
              <a:schemeClr val="accent2"/>
            </a:solidFill>
            <a:prstDash val="dashDot"/>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pPr>
            <a:endParaRPr lang="en-US" sz="1799" dirty="0">
              <a:solidFill>
                <a:schemeClr val="bg1"/>
              </a:solidFill>
            </a:endParaRPr>
          </a:p>
        </p:txBody>
      </p:sp>
      <p:cxnSp>
        <p:nvCxnSpPr>
          <p:cNvPr id="70" name="Straight Arrow Connector 69">
            <a:extLst>
              <a:ext uri="{FF2B5EF4-FFF2-40B4-BE49-F238E27FC236}">
                <a16:creationId xmlns:a16="http://schemas.microsoft.com/office/drawing/2014/main" xmlns="" id="{94F21A84-EADA-704E-95F1-19A5D5B87C74}"/>
              </a:ext>
            </a:extLst>
          </p:cNvPr>
          <p:cNvCxnSpPr>
            <a:cxnSpLocks/>
          </p:cNvCxnSpPr>
          <p:nvPr/>
        </p:nvCxnSpPr>
        <p:spPr>
          <a:xfrm>
            <a:off x="2003954" y="2634943"/>
            <a:ext cx="2036240" cy="1224363"/>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sp>
        <p:nvSpPr>
          <p:cNvPr id="71" name="Rectangle 70">
            <a:extLst>
              <a:ext uri="{FF2B5EF4-FFF2-40B4-BE49-F238E27FC236}">
                <a16:creationId xmlns:a16="http://schemas.microsoft.com/office/drawing/2014/main" xmlns="" id="{5612E1C6-2469-A348-B4C0-B67A667285A4}"/>
              </a:ext>
            </a:extLst>
          </p:cNvPr>
          <p:cNvSpPr/>
          <p:nvPr/>
        </p:nvSpPr>
        <p:spPr>
          <a:xfrm>
            <a:off x="3363355" y="3960760"/>
            <a:ext cx="1415544" cy="39417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Install Domain inputs (</a:t>
            </a:r>
            <a:r>
              <a:rPr lang="en-US" sz="1400" dirty="0" err="1"/>
              <a:t>yaml</a:t>
            </a:r>
            <a:r>
              <a:rPr lang="en-US" sz="1400" dirty="0"/>
              <a:t>)</a:t>
            </a:r>
          </a:p>
        </p:txBody>
      </p:sp>
    </p:spTree>
    <p:extLst>
      <p:ext uri="{BB962C8B-B14F-4D97-AF65-F5344CB8AC3E}">
        <p14:creationId xmlns:p14="http://schemas.microsoft.com/office/powerpoint/2010/main" val="737709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itle 5"/>
          <p:cNvSpPr txBox="1">
            <a:spLocks noGrp="1"/>
          </p:cNvSpPr>
          <p:nvPr>
            <p:ph type="title"/>
          </p:nvPr>
        </p:nvSpPr>
        <p:spPr>
          <a:xfrm>
            <a:off x="503670" y="76248"/>
            <a:ext cx="11122303" cy="888768"/>
          </a:xfrm>
          <a:prstGeom prst="rect">
            <a:avLst/>
          </a:prstGeom>
        </p:spPr>
        <p:txBody>
          <a:bodyPr>
            <a:normAutofit/>
          </a:bodyPr>
          <a:lstStyle/>
          <a:p>
            <a:r>
              <a:rPr lang="en-US" dirty="0"/>
              <a:t>WebLogic Domain in Kubernetes Operator v </a:t>
            </a:r>
            <a:r>
              <a:rPr lang="en-US" dirty="0" smtClean="0"/>
              <a:t>2.0 </a:t>
            </a:r>
            <a:endParaRPr sz="2400" dirty="0"/>
          </a:p>
        </p:txBody>
      </p:sp>
      <p:sp>
        <p:nvSpPr>
          <p:cNvPr id="174" name="Slide Number Placeholder 4"/>
          <p:cNvSpPr txBox="1">
            <a:spLocks noGrp="1"/>
          </p:cNvSpPr>
          <p:nvPr>
            <p:ph type="sldNum" sz="quarter" idx="4294967295"/>
          </p:nvPr>
        </p:nvSpPr>
        <p:spPr>
          <a:xfrm>
            <a:off x="11537613" y="6583337"/>
            <a:ext cx="127067" cy="126968"/>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22</a:t>
            </a:fld>
            <a:endParaRPr/>
          </a:p>
        </p:txBody>
      </p:sp>
      <p:sp>
        <p:nvSpPr>
          <p:cNvPr id="35" name="TextBox 34"/>
          <p:cNvSpPr txBox="1"/>
          <p:nvPr/>
        </p:nvSpPr>
        <p:spPr>
          <a:xfrm>
            <a:off x="10603775" y="2230474"/>
            <a:ext cx="939373" cy="183542"/>
          </a:xfrm>
          <a:prstGeom prst="rect">
            <a:avLst/>
          </a:prstGeom>
          <a:noFill/>
        </p:spPr>
        <p:txBody>
          <a:bodyPr wrap="square" lIns="0" tIns="0" rIns="0" bIns="0" rtlCol="0">
            <a:noAutofit/>
          </a:bodyPr>
          <a:lstStyle/>
          <a:p>
            <a:pPr>
              <a:lnSpc>
                <a:spcPct val="90000"/>
              </a:lnSpc>
            </a:pPr>
            <a:r>
              <a:rPr lang="en-US" sz="1400" dirty="0">
                <a:solidFill>
                  <a:schemeClr val="bg1"/>
                </a:solidFill>
              </a:rPr>
              <a:t>Kubernetes</a:t>
            </a:r>
          </a:p>
        </p:txBody>
      </p:sp>
      <p:sp>
        <p:nvSpPr>
          <p:cNvPr id="96" name="TextBox 95"/>
          <p:cNvSpPr txBox="1"/>
          <p:nvPr/>
        </p:nvSpPr>
        <p:spPr>
          <a:xfrm>
            <a:off x="3852905" y="2202775"/>
            <a:ext cx="914400" cy="914400"/>
          </a:xfrm>
          <a:prstGeom prst="rect">
            <a:avLst/>
          </a:prstGeom>
          <a:noFill/>
        </p:spPr>
        <p:txBody>
          <a:bodyPr wrap="none" lIns="0" tIns="0" rIns="0" bIns="0" rtlCol="0">
            <a:noAutofit/>
          </a:bodyPr>
          <a:lstStyle/>
          <a:p>
            <a:pPr>
              <a:lnSpc>
                <a:spcPct val="90000"/>
              </a:lnSpc>
            </a:pPr>
            <a:endParaRPr lang="en-US" dirty="0"/>
          </a:p>
        </p:txBody>
      </p:sp>
      <p:sp>
        <p:nvSpPr>
          <p:cNvPr id="4" name="Footer Placeholder 3"/>
          <p:cNvSpPr>
            <a:spLocks noGrp="1"/>
          </p:cNvSpPr>
          <p:nvPr>
            <p:ph type="ftr" sz="quarter" idx="11"/>
          </p:nvPr>
        </p:nvSpPr>
        <p:spPr/>
        <p:txBody>
          <a:bodyPr/>
          <a:lstStyle/>
          <a:p>
            <a:r>
              <a:rPr lang="en-US"/>
              <a:t>Confidential – Oracle Internal/Restricted/Highly Restricted</a:t>
            </a:r>
            <a:endParaRPr lang="en-US" dirty="0"/>
          </a:p>
        </p:txBody>
      </p:sp>
      <p:pic>
        <p:nvPicPr>
          <p:cNvPr id="73" name="Picture 72">
            <a:extLst>
              <a:ext uri="{FF2B5EF4-FFF2-40B4-BE49-F238E27FC236}">
                <a16:creationId xmlns:a16="http://schemas.microsoft.com/office/drawing/2014/main" xmlns="" id="{695C65E8-727B-EA41-8753-F62DED6A3568}"/>
              </a:ext>
            </a:extLst>
          </p:cNvPr>
          <p:cNvPicPr>
            <a:picLocks noChangeAspect="1"/>
          </p:cNvPicPr>
          <p:nvPr/>
        </p:nvPicPr>
        <p:blipFill>
          <a:blip r:embed="rId2"/>
          <a:stretch>
            <a:fillRect/>
          </a:stretch>
        </p:blipFill>
        <p:spPr>
          <a:xfrm>
            <a:off x="6064341" y="968614"/>
            <a:ext cx="5883256" cy="5378398"/>
          </a:xfrm>
          <a:prstGeom prst="rect">
            <a:avLst/>
          </a:prstGeom>
        </p:spPr>
      </p:pic>
      <p:pic>
        <p:nvPicPr>
          <p:cNvPr id="74" name="Picture 73">
            <a:extLst>
              <a:ext uri="{FF2B5EF4-FFF2-40B4-BE49-F238E27FC236}">
                <a16:creationId xmlns:a16="http://schemas.microsoft.com/office/drawing/2014/main" xmlns="" id="{67D3133C-C736-5A47-AD53-C99DEDD3DE4A}"/>
              </a:ext>
            </a:extLst>
          </p:cNvPr>
          <p:cNvPicPr>
            <a:picLocks noChangeAspect="1"/>
          </p:cNvPicPr>
          <p:nvPr/>
        </p:nvPicPr>
        <p:blipFill>
          <a:blip r:embed="rId2"/>
          <a:stretch>
            <a:fillRect/>
          </a:stretch>
        </p:blipFill>
        <p:spPr>
          <a:xfrm>
            <a:off x="6379324" y="2478200"/>
            <a:ext cx="5320305" cy="3679207"/>
          </a:xfrm>
          <a:prstGeom prst="rect">
            <a:avLst/>
          </a:prstGeom>
        </p:spPr>
      </p:pic>
      <p:sp>
        <p:nvSpPr>
          <p:cNvPr id="117" name="TextBox 116">
            <a:extLst>
              <a:ext uri="{FF2B5EF4-FFF2-40B4-BE49-F238E27FC236}">
                <a16:creationId xmlns:a16="http://schemas.microsoft.com/office/drawing/2014/main" xmlns="" id="{895964C6-DE1B-314E-AD09-468F69041430}"/>
              </a:ext>
            </a:extLst>
          </p:cNvPr>
          <p:cNvSpPr txBox="1"/>
          <p:nvPr/>
        </p:nvSpPr>
        <p:spPr>
          <a:xfrm>
            <a:off x="8065066" y="2597261"/>
            <a:ext cx="1735585" cy="191060"/>
          </a:xfrm>
          <a:prstGeom prst="rect">
            <a:avLst/>
          </a:prstGeom>
          <a:noFill/>
        </p:spPr>
        <p:txBody>
          <a:bodyPr wrap="square" lIns="0" tIns="0" rIns="0" bIns="0" rtlCol="0">
            <a:noAutofit/>
          </a:bodyPr>
          <a:lstStyle/>
          <a:p>
            <a:pPr algn="ctr">
              <a:lnSpc>
                <a:spcPct val="90000"/>
              </a:lnSpc>
            </a:pPr>
            <a:r>
              <a:rPr lang="en-US" sz="1400" dirty="0"/>
              <a:t>Kubernetes  Cluster</a:t>
            </a:r>
          </a:p>
        </p:txBody>
      </p:sp>
      <p:sp>
        <p:nvSpPr>
          <p:cNvPr id="118" name="Oval 117">
            <a:extLst>
              <a:ext uri="{FF2B5EF4-FFF2-40B4-BE49-F238E27FC236}">
                <a16:creationId xmlns:a16="http://schemas.microsoft.com/office/drawing/2014/main" xmlns="" id="{10BD5AA8-3D26-6A42-8F5D-739C6CD47C22}"/>
              </a:ext>
            </a:extLst>
          </p:cNvPr>
          <p:cNvSpPr>
            <a:spLocks noChangeAspect="1"/>
          </p:cNvSpPr>
          <p:nvPr/>
        </p:nvSpPr>
        <p:spPr>
          <a:xfrm>
            <a:off x="6784242" y="3707516"/>
            <a:ext cx="1331682" cy="323232"/>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lnSpc>
                <a:spcPct val="90000"/>
              </a:lnSpc>
            </a:pPr>
            <a:r>
              <a:rPr lang="en-US" sz="1400" dirty="0">
                <a:solidFill>
                  <a:schemeClr val="bg1"/>
                </a:solidFill>
              </a:rPr>
              <a:t>Operator</a:t>
            </a:r>
          </a:p>
        </p:txBody>
      </p:sp>
      <p:sp>
        <p:nvSpPr>
          <p:cNvPr id="119" name="Can 118">
            <a:extLst>
              <a:ext uri="{FF2B5EF4-FFF2-40B4-BE49-F238E27FC236}">
                <a16:creationId xmlns:a16="http://schemas.microsoft.com/office/drawing/2014/main" xmlns="" id="{1414AB89-CA5E-B045-B0D0-FD0AC3548F31}"/>
              </a:ext>
            </a:extLst>
          </p:cNvPr>
          <p:cNvSpPr/>
          <p:nvPr/>
        </p:nvSpPr>
        <p:spPr bwMode="gray">
          <a:xfrm>
            <a:off x="6838096" y="2676790"/>
            <a:ext cx="999540" cy="711851"/>
          </a:xfrm>
          <a:prstGeom prst="can">
            <a:avLst/>
          </a:prstGeom>
          <a:solidFill>
            <a:srgbClr val="00B0F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lnSpc>
                <a:spcPct val="90000"/>
              </a:lnSpc>
            </a:pPr>
            <a:r>
              <a:rPr lang="en-US" sz="1798" dirty="0">
                <a:solidFill>
                  <a:schemeClr val="bg1"/>
                </a:solidFill>
              </a:rPr>
              <a:t>Domain</a:t>
            </a:r>
          </a:p>
        </p:txBody>
      </p:sp>
      <p:sp>
        <p:nvSpPr>
          <p:cNvPr id="123" name="TextBox 122">
            <a:extLst>
              <a:ext uri="{FF2B5EF4-FFF2-40B4-BE49-F238E27FC236}">
                <a16:creationId xmlns:a16="http://schemas.microsoft.com/office/drawing/2014/main" xmlns="" id="{34ADEA44-FFED-A846-A26A-71AE3116AD90}"/>
              </a:ext>
            </a:extLst>
          </p:cNvPr>
          <p:cNvSpPr txBox="1"/>
          <p:nvPr/>
        </p:nvSpPr>
        <p:spPr>
          <a:xfrm>
            <a:off x="7861483" y="1097117"/>
            <a:ext cx="1735585" cy="191060"/>
          </a:xfrm>
          <a:prstGeom prst="rect">
            <a:avLst/>
          </a:prstGeom>
          <a:noFill/>
        </p:spPr>
        <p:txBody>
          <a:bodyPr wrap="square" lIns="0" tIns="0" rIns="0" bIns="0" rtlCol="0">
            <a:noAutofit/>
          </a:bodyPr>
          <a:lstStyle/>
          <a:p>
            <a:pPr algn="ctr">
              <a:lnSpc>
                <a:spcPct val="90000"/>
              </a:lnSpc>
            </a:pPr>
            <a:r>
              <a:rPr lang="en-US" sz="1400" dirty="0"/>
              <a:t>Customer Tenancy</a:t>
            </a:r>
          </a:p>
        </p:txBody>
      </p:sp>
      <p:sp>
        <p:nvSpPr>
          <p:cNvPr id="129" name="Can 128">
            <a:extLst>
              <a:ext uri="{FF2B5EF4-FFF2-40B4-BE49-F238E27FC236}">
                <a16:creationId xmlns:a16="http://schemas.microsoft.com/office/drawing/2014/main" xmlns="" id="{62811B09-68C0-3E4E-AF76-C014FA062586}"/>
              </a:ext>
            </a:extLst>
          </p:cNvPr>
          <p:cNvSpPr/>
          <p:nvPr/>
        </p:nvSpPr>
        <p:spPr bwMode="gray">
          <a:xfrm>
            <a:off x="7965058" y="2817675"/>
            <a:ext cx="902476" cy="694096"/>
          </a:xfrm>
          <a:prstGeom prst="can">
            <a:avLst/>
          </a:prstGeom>
          <a:solidFill>
            <a:srgbClr val="00B0F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lnSpc>
                <a:spcPct val="90000"/>
              </a:lnSpc>
            </a:pPr>
            <a:r>
              <a:rPr lang="en-US" sz="1798" dirty="0">
                <a:solidFill>
                  <a:schemeClr val="bg1"/>
                </a:solidFill>
              </a:rPr>
              <a:t>Secrets</a:t>
            </a:r>
          </a:p>
        </p:txBody>
      </p:sp>
      <p:pic>
        <p:nvPicPr>
          <p:cNvPr id="133" name="Picture 132">
            <a:extLst>
              <a:ext uri="{FF2B5EF4-FFF2-40B4-BE49-F238E27FC236}">
                <a16:creationId xmlns:a16="http://schemas.microsoft.com/office/drawing/2014/main" xmlns="" id="{12523F5E-5E41-F54B-BA8E-77E2324D7281}"/>
              </a:ext>
            </a:extLst>
          </p:cNvPr>
          <p:cNvPicPr>
            <a:picLocks noChangeAspect="1"/>
          </p:cNvPicPr>
          <p:nvPr/>
        </p:nvPicPr>
        <p:blipFill>
          <a:blip r:embed="rId3"/>
          <a:stretch>
            <a:fillRect/>
          </a:stretch>
        </p:blipFill>
        <p:spPr>
          <a:xfrm>
            <a:off x="647072" y="4846509"/>
            <a:ext cx="1093640" cy="964674"/>
          </a:xfrm>
          <a:prstGeom prst="rect">
            <a:avLst/>
          </a:prstGeom>
        </p:spPr>
      </p:pic>
      <p:sp>
        <p:nvSpPr>
          <p:cNvPr id="134" name="Rectangle 133">
            <a:extLst>
              <a:ext uri="{FF2B5EF4-FFF2-40B4-BE49-F238E27FC236}">
                <a16:creationId xmlns:a16="http://schemas.microsoft.com/office/drawing/2014/main" xmlns="" id="{08F74853-29F0-5A4A-808E-9AFBB71E6FE8}"/>
              </a:ext>
            </a:extLst>
          </p:cNvPr>
          <p:cNvSpPr>
            <a:spLocks noChangeAspect="1"/>
          </p:cNvSpPr>
          <p:nvPr/>
        </p:nvSpPr>
        <p:spPr>
          <a:xfrm>
            <a:off x="383831" y="5496027"/>
            <a:ext cx="1620123" cy="391946"/>
          </a:xfrm>
          <a:prstGeom prst="rect">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pPr>
            <a:r>
              <a:rPr lang="en-US" sz="1799" dirty="0"/>
              <a:t>Kubernetes</a:t>
            </a:r>
          </a:p>
        </p:txBody>
      </p:sp>
      <p:pic>
        <p:nvPicPr>
          <p:cNvPr id="136" name="Picture 135">
            <a:extLst>
              <a:ext uri="{FF2B5EF4-FFF2-40B4-BE49-F238E27FC236}">
                <a16:creationId xmlns:a16="http://schemas.microsoft.com/office/drawing/2014/main" xmlns="" id="{4BC77DB3-F15E-1047-9258-C89E5DD41A89}"/>
              </a:ext>
            </a:extLst>
          </p:cNvPr>
          <p:cNvPicPr>
            <a:picLocks noChangeAspect="1"/>
          </p:cNvPicPr>
          <p:nvPr/>
        </p:nvPicPr>
        <p:blipFill>
          <a:blip r:embed="rId4"/>
          <a:stretch>
            <a:fillRect/>
          </a:stretch>
        </p:blipFill>
        <p:spPr>
          <a:xfrm>
            <a:off x="10514284" y="3199183"/>
            <a:ext cx="806013" cy="551519"/>
          </a:xfrm>
          <a:prstGeom prst="rect">
            <a:avLst/>
          </a:prstGeom>
        </p:spPr>
      </p:pic>
      <p:pic>
        <p:nvPicPr>
          <p:cNvPr id="138" name="Picture 12" descr="Image result for customer icon">
            <a:extLst>
              <a:ext uri="{FF2B5EF4-FFF2-40B4-BE49-F238E27FC236}">
                <a16:creationId xmlns:a16="http://schemas.microsoft.com/office/drawing/2014/main" xmlns="" id="{3D34CCE0-5B6D-4842-9EFB-70CEE26189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445657" y="2058539"/>
            <a:ext cx="1496470" cy="1496470"/>
          </a:xfrm>
          <a:prstGeom prst="rect">
            <a:avLst/>
          </a:prstGeom>
          <a:noFill/>
          <a:extLst>
            <a:ext uri="{909E8E84-426E-40dd-AFC4-6F175D3DCCD1}">
              <a14:hiddenFill xmlns:a14="http://schemas.microsoft.com/office/drawing/2010/main" xmlns="">
                <a:solidFill>
                  <a:srgbClr val="FFFFFF"/>
                </a:solidFill>
              </a14:hiddenFill>
            </a:ext>
          </a:extLst>
        </p:spPr>
      </p:pic>
      <p:sp>
        <p:nvSpPr>
          <p:cNvPr id="145" name="Rectangle 144">
            <a:extLst>
              <a:ext uri="{FF2B5EF4-FFF2-40B4-BE49-F238E27FC236}">
                <a16:creationId xmlns:a16="http://schemas.microsoft.com/office/drawing/2014/main" xmlns="" id="{80F64D14-73F3-1C4B-99FD-6C9B74BB6CB1}"/>
              </a:ext>
            </a:extLst>
          </p:cNvPr>
          <p:cNvSpPr>
            <a:spLocks noChangeAspect="1"/>
          </p:cNvSpPr>
          <p:nvPr/>
        </p:nvSpPr>
        <p:spPr>
          <a:xfrm>
            <a:off x="6784242" y="1483641"/>
            <a:ext cx="2106789" cy="818851"/>
          </a:xfrm>
          <a:prstGeom prst="rect">
            <a:avLst/>
          </a:prstGeom>
          <a:noFill/>
          <a:ln w="19050">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pPr>
            <a:endParaRPr lang="en-US" sz="1400" dirty="0"/>
          </a:p>
        </p:txBody>
      </p:sp>
      <p:pic>
        <p:nvPicPr>
          <p:cNvPr id="146" name="Picture 145" descr="docker-logo-loggedin.png"/>
          <p:cNvPicPr>
            <a:picLocks noChangeAspect="1"/>
          </p:cNvPicPr>
          <p:nvPr/>
        </p:nvPicPr>
        <p:blipFill>
          <a:blip r:embed="rId6" cstate="print"/>
          <a:stretch>
            <a:fillRect/>
          </a:stretch>
        </p:blipFill>
        <p:spPr>
          <a:xfrm>
            <a:off x="8621422" y="1304459"/>
            <a:ext cx="421921" cy="358018"/>
          </a:xfrm>
          <a:prstGeom prst="rect">
            <a:avLst/>
          </a:prstGeom>
        </p:spPr>
      </p:pic>
      <p:sp>
        <p:nvSpPr>
          <p:cNvPr id="148" name="Rectangle 147"/>
          <p:cNvSpPr/>
          <p:nvPr/>
        </p:nvSpPr>
        <p:spPr bwMode="gray">
          <a:xfrm>
            <a:off x="6872757" y="1539397"/>
            <a:ext cx="776650" cy="335454"/>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900" dirty="0">
                <a:solidFill>
                  <a:schemeClr val="bg1"/>
                </a:solidFill>
              </a:rPr>
              <a:t>WLS </a:t>
            </a:r>
            <a:r>
              <a:rPr lang="en-US" sz="900" dirty="0" smtClean="0">
                <a:solidFill>
                  <a:schemeClr val="bg1"/>
                </a:solidFill>
              </a:rPr>
              <a:t>Domain </a:t>
            </a:r>
            <a:r>
              <a:rPr lang="en-US" sz="900" dirty="0">
                <a:solidFill>
                  <a:schemeClr val="bg1"/>
                </a:solidFill>
              </a:rPr>
              <a:t>Image</a:t>
            </a:r>
          </a:p>
        </p:txBody>
      </p:sp>
      <p:pic>
        <p:nvPicPr>
          <p:cNvPr id="149" name="Picture 14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69919" y="1899959"/>
            <a:ext cx="417939" cy="373768"/>
          </a:xfrm>
          <a:prstGeom prst="rect">
            <a:avLst/>
          </a:prstGeom>
        </p:spPr>
      </p:pic>
      <p:sp>
        <p:nvSpPr>
          <p:cNvPr id="150" name="TextBox 149"/>
          <p:cNvSpPr txBox="1"/>
          <p:nvPr/>
        </p:nvSpPr>
        <p:spPr>
          <a:xfrm>
            <a:off x="6810069" y="1317969"/>
            <a:ext cx="1040533" cy="45719"/>
          </a:xfrm>
          <a:prstGeom prst="rect">
            <a:avLst/>
          </a:prstGeom>
          <a:noFill/>
        </p:spPr>
        <p:txBody>
          <a:bodyPr wrap="square" lIns="0" tIns="0" rIns="0" bIns="0" rtlCol="0">
            <a:noAutofit/>
          </a:bodyPr>
          <a:lstStyle/>
          <a:p>
            <a:pPr>
              <a:lnSpc>
                <a:spcPct val="90000"/>
              </a:lnSpc>
            </a:pPr>
            <a:r>
              <a:rPr lang="en-US" sz="1200" dirty="0"/>
              <a:t>Repository</a:t>
            </a:r>
          </a:p>
        </p:txBody>
      </p:sp>
      <p:sp>
        <p:nvSpPr>
          <p:cNvPr id="151" name="Rectangle 150"/>
          <p:cNvSpPr/>
          <p:nvPr/>
        </p:nvSpPr>
        <p:spPr bwMode="gray">
          <a:xfrm>
            <a:off x="6872757" y="1934185"/>
            <a:ext cx="776650" cy="281163"/>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900">
                <a:solidFill>
                  <a:schemeClr val="bg1"/>
                </a:solidFill>
              </a:rPr>
              <a:t>Operator</a:t>
            </a:r>
          </a:p>
          <a:p>
            <a:pPr algn="ctr">
              <a:lnSpc>
                <a:spcPct val="90000"/>
              </a:lnSpc>
            </a:pPr>
            <a:r>
              <a:rPr lang="en-US" sz="900" dirty="0">
                <a:solidFill>
                  <a:schemeClr val="bg1"/>
                </a:solidFill>
              </a:rPr>
              <a:t>Image</a:t>
            </a:r>
          </a:p>
        </p:txBody>
      </p:sp>
      <p:sp>
        <p:nvSpPr>
          <p:cNvPr id="829" name="Can 828"/>
          <p:cNvSpPr/>
          <p:nvPr/>
        </p:nvSpPr>
        <p:spPr bwMode="gray">
          <a:xfrm>
            <a:off x="7434705" y="5660787"/>
            <a:ext cx="3627484" cy="428130"/>
          </a:xfrm>
          <a:prstGeom prst="can">
            <a:avLst/>
          </a:prstGeom>
          <a:solidFill>
            <a:schemeClr val="accent6">
              <a:lumMod val="60000"/>
              <a:lumOff val="40000"/>
            </a:schemeClr>
          </a:solidFill>
          <a:ln w="15875">
            <a:solidFill>
              <a:schemeClr val="accent2"/>
            </a:solidFill>
            <a:prstDash val="dashDot"/>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pPr>
            <a:endParaRPr lang="en-US" sz="1799" dirty="0">
              <a:solidFill>
                <a:schemeClr val="bg1"/>
              </a:solidFill>
            </a:endParaRPr>
          </a:p>
        </p:txBody>
      </p:sp>
      <p:sp>
        <p:nvSpPr>
          <p:cNvPr id="71" name="Rectangle 70">
            <a:extLst>
              <a:ext uri="{FF2B5EF4-FFF2-40B4-BE49-F238E27FC236}">
                <a16:creationId xmlns:a16="http://schemas.microsoft.com/office/drawing/2014/main" xmlns="" id="{5612E1C6-2469-A348-B4C0-B67A667285A4}"/>
              </a:ext>
            </a:extLst>
          </p:cNvPr>
          <p:cNvSpPr/>
          <p:nvPr/>
        </p:nvSpPr>
        <p:spPr>
          <a:xfrm>
            <a:off x="3363355" y="3960760"/>
            <a:ext cx="1415544" cy="39417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Install Domain inputs (</a:t>
            </a:r>
            <a:r>
              <a:rPr lang="en-US" sz="1400" dirty="0" err="1"/>
              <a:t>yaml</a:t>
            </a:r>
            <a:r>
              <a:rPr lang="en-US" sz="1400" dirty="0"/>
              <a:t>)</a:t>
            </a:r>
          </a:p>
        </p:txBody>
      </p:sp>
      <p:sp>
        <p:nvSpPr>
          <p:cNvPr id="72" name="Rounded Rectangle 71"/>
          <p:cNvSpPr/>
          <p:nvPr/>
        </p:nvSpPr>
        <p:spPr bwMode="gray">
          <a:xfrm>
            <a:off x="2974407" y="4894717"/>
            <a:ext cx="2269945" cy="621750"/>
          </a:xfrm>
          <a:prstGeom prst="round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err="1" smtClean="0">
                <a:solidFill>
                  <a:schemeClr val="bg1"/>
                </a:solidFill>
              </a:rPr>
              <a:t>Kubectl</a:t>
            </a:r>
            <a:r>
              <a:rPr lang="en-US" dirty="0" smtClean="0">
                <a:solidFill>
                  <a:schemeClr val="bg1"/>
                </a:solidFill>
              </a:rPr>
              <a:t> apply </a:t>
            </a:r>
            <a:r>
              <a:rPr lang="mr-IN" dirty="0" smtClean="0">
                <a:solidFill>
                  <a:schemeClr val="bg1"/>
                </a:solidFill>
              </a:rPr>
              <a:t>…</a:t>
            </a:r>
            <a:endParaRPr lang="en-US" dirty="0">
              <a:solidFill>
                <a:schemeClr val="bg1"/>
              </a:solidFill>
            </a:endParaRPr>
          </a:p>
        </p:txBody>
      </p:sp>
      <p:cxnSp>
        <p:nvCxnSpPr>
          <p:cNvPr id="77" name="Straight Arrow Connector 76">
            <a:extLst>
              <a:ext uri="{FF2B5EF4-FFF2-40B4-BE49-F238E27FC236}">
                <a16:creationId xmlns:a16="http://schemas.microsoft.com/office/drawing/2014/main" xmlns="" id="{94F21A84-EADA-704E-95F1-19A5D5B87C74}"/>
              </a:ext>
            </a:extLst>
          </p:cNvPr>
          <p:cNvCxnSpPr>
            <a:cxnSpLocks/>
          </p:cNvCxnSpPr>
          <p:nvPr/>
        </p:nvCxnSpPr>
        <p:spPr>
          <a:xfrm>
            <a:off x="4040194" y="4410353"/>
            <a:ext cx="1635" cy="313792"/>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cxnSp>
        <p:nvCxnSpPr>
          <p:cNvPr id="78" name="Straight Arrow Connector 77">
            <a:extLst>
              <a:ext uri="{FF2B5EF4-FFF2-40B4-BE49-F238E27FC236}">
                <a16:creationId xmlns:a16="http://schemas.microsoft.com/office/drawing/2014/main" xmlns="" id="{B824F1C7-C028-BD42-9C2B-A22D03365542}"/>
              </a:ext>
            </a:extLst>
          </p:cNvPr>
          <p:cNvCxnSpPr>
            <a:cxnSpLocks/>
          </p:cNvCxnSpPr>
          <p:nvPr/>
        </p:nvCxnSpPr>
        <p:spPr>
          <a:xfrm flipV="1">
            <a:off x="5402809" y="3146574"/>
            <a:ext cx="1381433" cy="2040000"/>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xmlns="" id="{94F21A84-EADA-704E-95F1-19A5D5B87C74}"/>
              </a:ext>
            </a:extLst>
          </p:cNvPr>
          <p:cNvCxnSpPr>
            <a:cxnSpLocks/>
          </p:cNvCxnSpPr>
          <p:nvPr/>
        </p:nvCxnSpPr>
        <p:spPr>
          <a:xfrm>
            <a:off x="1950976" y="5224936"/>
            <a:ext cx="865939" cy="2430"/>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xmlns="" id="{94F21A84-EADA-704E-95F1-19A5D5B87C74}"/>
              </a:ext>
            </a:extLst>
          </p:cNvPr>
          <p:cNvCxnSpPr>
            <a:cxnSpLocks/>
          </p:cNvCxnSpPr>
          <p:nvPr/>
        </p:nvCxnSpPr>
        <p:spPr>
          <a:xfrm>
            <a:off x="1146055" y="3554392"/>
            <a:ext cx="10998" cy="1094140"/>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63749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itle 5"/>
          <p:cNvSpPr txBox="1">
            <a:spLocks noGrp="1"/>
          </p:cNvSpPr>
          <p:nvPr>
            <p:ph type="title"/>
          </p:nvPr>
        </p:nvSpPr>
        <p:spPr>
          <a:xfrm>
            <a:off x="503670" y="76248"/>
            <a:ext cx="11122303" cy="888768"/>
          </a:xfrm>
          <a:prstGeom prst="rect">
            <a:avLst/>
          </a:prstGeom>
        </p:spPr>
        <p:txBody>
          <a:bodyPr>
            <a:normAutofit/>
          </a:bodyPr>
          <a:lstStyle/>
          <a:p>
            <a:r>
              <a:rPr lang="en-US" dirty="0"/>
              <a:t>WebLogic Domain in Kubernetes Operator v </a:t>
            </a:r>
            <a:r>
              <a:rPr lang="en-US" dirty="0" smtClean="0"/>
              <a:t>2.0 </a:t>
            </a:r>
            <a:endParaRPr sz="2400" dirty="0"/>
          </a:p>
        </p:txBody>
      </p:sp>
      <p:sp>
        <p:nvSpPr>
          <p:cNvPr id="174" name="Slide Number Placeholder 4"/>
          <p:cNvSpPr txBox="1">
            <a:spLocks noGrp="1"/>
          </p:cNvSpPr>
          <p:nvPr>
            <p:ph type="sldNum" sz="quarter" idx="4294967295"/>
          </p:nvPr>
        </p:nvSpPr>
        <p:spPr>
          <a:xfrm>
            <a:off x="11537613" y="6583337"/>
            <a:ext cx="127067" cy="126968"/>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23</a:t>
            </a:fld>
            <a:endParaRPr/>
          </a:p>
        </p:txBody>
      </p:sp>
      <p:sp>
        <p:nvSpPr>
          <p:cNvPr id="35" name="TextBox 34"/>
          <p:cNvSpPr txBox="1"/>
          <p:nvPr/>
        </p:nvSpPr>
        <p:spPr>
          <a:xfrm>
            <a:off x="10603775" y="2230474"/>
            <a:ext cx="939373" cy="183542"/>
          </a:xfrm>
          <a:prstGeom prst="rect">
            <a:avLst/>
          </a:prstGeom>
          <a:noFill/>
        </p:spPr>
        <p:txBody>
          <a:bodyPr wrap="square" lIns="0" tIns="0" rIns="0" bIns="0" rtlCol="0">
            <a:noAutofit/>
          </a:bodyPr>
          <a:lstStyle/>
          <a:p>
            <a:pPr>
              <a:lnSpc>
                <a:spcPct val="90000"/>
              </a:lnSpc>
            </a:pPr>
            <a:r>
              <a:rPr lang="en-US" sz="1400" dirty="0">
                <a:solidFill>
                  <a:schemeClr val="bg1"/>
                </a:solidFill>
              </a:rPr>
              <a:t>Kubernetes</a:t>
            </a:r>
          </a:p>
        </p:txBody>
      </p:sp>
      <p:sp>
        <p:nvSpPr>
          <p:cNvPr id="96" name="TextBox 95"/>
          <p:cNvSpPr txBox="1"/>
          <p:nvPr/>
        </p:nvSpPr>
        <p:spPr>
          <a:xfrm>
            <a:off x="3852905" y="2202775"/>
            <a:ext cx="914400" cy="914400"/>
          </a:xfrm>
          <a:prstGeom prst="rect">
            <a:avLst/>
          </a:prstGeom>
          <a:noFill/>
        </p:spPr>
        <p:txBody>
          <a:bodyPr wrap="none" lIns="0" tIns="0" rIns="0" bIns="0" rtlCol="0">
            <a:noAutofit/>
          </a:bodyPr>
          <a:lstStyle/>
          <a:p>
            <a:pPr>
              <a:lnSpc>
                <a:spcPct val="90000"/>
              </a:lnSpc>
            </a:pPr>
            <a:endParaRPr lang="en-US" dirty="0"/>
          </a:p>
        </p:txBody>
      </p:sp>
      <p:sp>
        <p:nvSpPr>
          <p:cNvPr id="4" name="Footer Placeholder 3"/>
          <p:cNvSpPr>
            <a:spLocks noGrp="1"/>
          </p:cNvSpPr>
          <p:nvPr>
            <p:ph type="ftr" sz="quarter" idx="11"/>
          </p:nvPr>
        </p:nvSpPr>
        <p:spPr/>
        <p:txBody>
          <a:bodyPr/>
          <a:lstStyle/>
          <a:p>
            <a:r>
              <a:rPr lang="en-US"/>
              <a:t>Confidential – Oracle Internal/Restricted/Highly Restricted</a:t>
            </a:r>
            <a:endParaRPr lang="en-US" dirty="0"/>
          </a:p>
        </p:txBody>
      </p:sp>
      <p:pic>
        <p:nvPicPr>
          <p:cNvPr id="73" name="Picture 72">
            <a:extLst>
              <a:ext uri="{FF2B5EF4-FFF2-40B4-BE49-F238E27FC236}">
                <a16:creationId xmlns:a16="http://schemas.microsoft.com/office/drawing/2014/main" xmlns="" id="{695C65E8-727B-EA41-8753-F62DED6A3568}"/>
              </a:ext>
            </a:extLst>
          </p:cNvPr>
          <p:cNvPicPr>
            <a:picLocks noChangeAspect="1"/>
          </p:cNvPicPr>
          <p:nvPr/>
        </p:nvPicPr>
        <p:blipFill>
          <a:blip r:embed="rId2"/>
          <a:stretch>
            <a:fillRect/>
          </a:stretch>
        </p:blipFill>
        <p:spPr>
          <a:xfrm>
            <a:off x="6064341" y="968614"/>
            <a:ext cx="5883256" cy="5378398"/>
          </a:xfrm>
          <a:prstGeom prst="rect">
            <a:avLst/>
          </a:prstGeom>
        </p:spPr>
      </p:pic>
      <p:pic>
        <p:nvPicPr>
          <p:cNvPr id="74" name="Picture 73">
            <a:extLst>
              <a:ext uri="{FF2B5EF4-FFF2-40B4-BE49-F238E27FC236}">
                <a16:creationId xmlns:a16="http://schemas.microsoft.com/office/drawing/2014/main" xmlns="" id="{67D3133C-C736-5A47-AD53-C99DEDD3DE4A}"/>
              </a:ext>
            </a:extLst>
          </p:cNvPr>
          <p:cNvPicPr>
            <a:picLocks noChangeAspect="1"/>
          </p:cNvPicPr>
          <p:nvPr/>
        </p:nvPicPr>
        <p:blipFill>
          <a:blip r:embed="rId2"/>
          <a:stretch>
            <a:fillRect/>
          </a:stretch>
        </p:blipFill>
        <p:spPr>
          <a:xfrm>
            <a:off x="6379324" y="2478200"/>
            <a:ext cx="5320305" cy="3679207"/>
          </a:xfrm>
          <a:prstGeom prst="rect">
            <a:avLst/>
          </a:prstGeom>
        </p:spPr>
      </p:pic>
      <p:grpSp>
        <p:nvGrpSpPr>
          <p:cNvPr id="75" name="Group 74">
            <a:extLst>
              <a:ext uri="{FF2B5EF4-FFF2-40B4-BE49-F238E27FC236}">
                <a16:creationId xmlns:a16="http://schemas.microsoft.com/office/drawing/2014/main" xmlns="" id="{08627FF2-8C21-EF44-A998-EE2AED621513}"/>
              </a:ext>
            </a:extLst>
          </p:cNvPr>
          <p:cNvGrpSpPr/>
          <p:nvPr/>
        </p:nvGrpSpPr>
        <p:grpSpPr>
          <a:xfrm>
            <a:off x="6875806" y="4377948"/>
            <a:ext cx="4439183" cy="977342"/>
            <a:chOff x="6906019" y="4738998"/>
            <a:chExt cx="4440339" cy="977597"/>
          </a:xfrm>
        </p:grpSpPr>
        <p:sp>
          <p:nvSpPr>
            <p:cNvPr id="76" name="Rectangle 75">
              <a:extLst>
                <a:ext uri="{FF2B5EF4-FFF2-40B4-BE49-F238E27FC236}">
                  <a16:creationId xmlns:a16="http://schemas.microsoft.com/office/drawing/2014/main" xmlns="" id="{8AA3C8BF-49B0-0F45-9F33-F2639436AEEE}"/>
                </a:ext>
              </a:extLst>
            </p:cNvPr>
            <p:cNvSpPr>
              <a:spLocks noChangeAspect="1"/>
            </p:cNvSpPr>
            <p:nvPr/>
          </p:nvSpPr>
          <p:spPr>
            <a:xfrm>
              <a:off x="6906019" y="4932391"/>
              <a:ext cx="657532" cy="705681"/>
            </a:xfrm>
            <a:prstGeom prst="rect">
              <a:avLst/>
            </a:prstGeom>
            <a:solidFill>
              <a:schemeClr val="accent5"/>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b" anchorCtr="0" forceAA="0" compatLnSpc="1">
              <a:prstTxWarp prst="textNoShape">
                <a:avLst/>
              </a:prstTxWarp>
              <a:noAutofit/>
            </a:bodyPr>
            <a:lstStyle/>
            <a:p>
              <a:pPr algn="ctr">
                <a:lnSpc>
                  <a:spcPct val="90000"/>
                </a:lnSpc>
              </a:pPr>
              <a:r>
                <a:rPr lang="en-US" sz="1400" dirty="0">
                  <a:solidFill>
                    <a:srgbClr val="0070C0"/>
                  </a:solidFill>
                </a:rPr>
                <a:t>POD 1</a:t>
              </a:r>
            </a:p>
          </p:txBody>
        </p:sp>
        <p:pic>
          <p:nvPicPr>
            <p:cNvPr id="82" name="Picture 81">
              <a:extLst>
                <a:ext uri="{FF2B5EF4-FFF2-40B4-BE49-F238E27FC236}">
                  <a16:creationId xmlns:a16="http://schemas.microsoft.com/office/drawing/2014/main" xmlns="" id="{77342462-D012-9545-9572-000EA39370D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037211" y="5041422"/>
              <a:ext cx="432492" cy="464162"/>
            </a:xfrm>
            <a:prstGeom prst="rect">
              <a:avLst/>
            </a:prstGeom>
          </p:spPr>
        </p:pic>
        <p:sp>
          <p:nvSpPr>
            <p:cNvPr id="83" name="Rectangle 82">
              <a:extLst>
                <a:ext uri="{FF2B5EF4-FFF2-40B4-BE49-F238E27FC236}">
                  <a16:creationId xmlns:a16="http://schemas.microsoft.com/office/drawing/2014/main" xmlns="" id="{D1F11BD5-2526-464F-B342-1133415C91F1}"/>
                </a:ext>
              </a:extLst>
            </p:cNvPr>
            <p:cNvSpPr>
              <a:spLocks noChangeAspect="1"/>
            </p:cNvSpPr>
            <p:nvPr/>
          </p:nvSpPr>
          <p:spPr>
            <a:xfrm>
              <a:off x="7776818" y="4932391"/>
              <a:ext cx="657532" cy="705681"/>
            </a:xfrm>
            <a:prstGeom prst="rect">
              <a:avLst/>
            </a:prstGeom>
            <a:solidFill>
              <a:schemeClr val="accent5"/>
            </a:solidFill>
            <a:ln w="19050">
              <a:solidFill>
                <a:srgbClr val="00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b" anchorCtr="0" forceAA="0" compatLnSpc="1">
              <a:prstTxWarp prst="textNoShape">
                <a:avLst/>
              </a:prstTxWarp>
              <a:noAutofit/>
            </a:bodyPr>
            <a:lstStyle/>
            <a:p>
              <a:pPr algn="ctr">
                <a:lnSpc>
                  <a:spcPct val="90000"/>
                </a:lnSpc>
              </a:pPr>
              <a:r>
                <a:rPr lang="en-US" sz="1400" dirty="0">
                  <a:solidFill>
                    <a:srgbClr val="0070C0"/>
                  </a:solidFill>
                </a:rPr>
                <a:t>POD 2</a:t>
              </a:r>
            </a:p>
          </p:txBody>
        </p:sp>
        <p:sp>
          <p:nvSpPr>
            <p:cNvPr id="85" name="TextBox 84">
              <a:extLst>
                <a:ext uri="{FF2B5EF4-FFF2-40B4-BE49-F238E27FC236}">
                  <a16:creationId xmlns:a16="http://schemas.microsoft.com/office/drawing/2014/main" xmlns="" id="{932920A9-AFC1-864E-9F41-90A58A8A2BB8}"/>
                </a:ext>
              </a:extLst>
            </p:cNvPr>
            <p:cNvSpPr txBox="1"/>
            <p:nvPr/>
          </p:nvSpPr>
          <p:spPr>
            <a:xfrm>
              <a:off x="7148661" y="5211875"/>
              <a:ext cx="228627" cy="136380"/>
            </a:xfrm>
            <a:prstGeom prst="rect">
              <a:avLst/>
            </a:prstGeom>
            <a:noFill/>
          </p:spPr>
          <p:txBody>
            <a:bodyPr wrap="square" lIns="0" tIns="0" rIns="0" bIns="0" rtlCol="0">
              <a:noAutofit/>
            </a:bodyPr>
            <a:lstStyle/>
            <a:p>
              <a:pPr>
                <a:lnSpc>
                  <a:spcPct val="90000"/>
                </a:lnSpc>
              </a:pPr>
              <a:r>
                <a:rPr lang="en-US" sz="1400" dirty="0">
                  <a:solidFill>
                    <a:schemeClr val="bg1"/>
                  </a:solidFill>
                </a:rPr>
                <a:t>AS</a:t>
              </a:r>
            </a:p>
          </p:txBody>
        </p:sp>
        <p:pic>
          <p:nvPicPr>
            <p:cNvPr id="87" name="Picture 86">
              <a:extLst>
                <a:ext uri="{FF2B5EF4-FFF2-40B4-BE49-F238E27FC236}">
                  <a16:creationId xmlns:a16="http://schemas.microsoft.com/office/drawing/2014/main" xmlns="" id="{3D1B8D19-7BE2-3747-B730-50E6C1F12D1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908011" y="5020884"/>
              <a:ext cx="432492" cy="464162"/>
            </a:xfrm>
            <a:prstGeom prst="rect">
              <a:avLst/>
            </a:prstGeom>
          </p:spPr>
        </p:pic>
        <p:sp>
          <p:nvSpPr>
            <p:cNvPr id="88" name="TextBox 87">
              <a:extLst>
                <a:ext uri="{FF2B5EF4-FFF2-40B4-BE49-F238E27FC236}">
                  <a16:creationId xmlns:a16="http://schemas.microsoft.com/office/drawing/2014/main" xmlns="" id="{C2195648-8A13-6E43-9AD4-7B43EF64678D}"/>
                </a:ext>
              </a:extLst>
            </p:cNvPr>
            <p:cNvSpPr txBox="1"/>
            <p:nvPr/>
          </p:nvSpPr>
          <p:spPr>
            <a:xfrm>
              <a:off x="7993893" y="5240540"/>
              <a:ext cx="315739" cy="112882"/>
            </a:xfrm>
            <a:prstGeom prst="rect">
              <a:avLst/>
            </a:prstGeom>
            <a:noFill/>
          </p:spPr>
          <p:txBody>
            <a:bodyPr wrap="square" lIns="0" tIns="0" rIns="0" bIns="0" rtlCol="0">
              <a:noAutofit/>
            </a:bodyPr>
            <a:lstStyle/>
            <a:p>
              <a:pPr>
                <a:lnSpc>
                  <a:spcPct val="90000"/>
                </a:lnSpc>
              </a:pPr>
              <a:r>
                <a:rPr lang="en-US" sz="1400" dirty="0">
                  <a:solidFill>
                    <a:schemeClr val="bg1"/>
                  </a:solidFill>
                </a:rPr>
                <a:t>MS</a:t>
              </a:r>
            </a:p>
          </p:txBody>
        </p:sp>
        <p:sp>
          <p:nvSpPr>
            <p:cNvPr id="91" name="Rectangle 90">
              <a:extLst>
                <a:ext uri="{FF2B5EF4-FFF2-40B4-BE49-F238E27FC236}">
                  <a16:creationId xmlns:a16="http://schemas.microsoft.com/office/drawing/2014/main" xmlns="" id="{46F4942E-08F3-CF4C-8464-29C73A10D8AD}"/>
                </a:ext>
              </a:extLst>
            </p:cNvPr>
            <p:cNvSpPr>
              <a:spLocks noChangeAspect="1"/>
            </p:cNvSpPr>
            <p:nvPr/>
          </p:nvSpPr>
          <p:spPr>
            <a:xfrm>
              <a:off x="8478147" y="4932391"/>
              <a:ext cx="657532" cy="705681"/>
            </a:xfrm>
            <a:prstGeom prst="rect">
              <a:avLst/>
            </a:prstGeom>
            <a:solidFill>
              <a:schemeClr val="accent5"/>
            </a:solidFill>
            <a:ln w="19050">
              <a:solidFill>
                <a:srgbClr val="00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b" anchorCtr="0" forceAA="0" compatLnSpc="1">
              <a:prstTxWarp prst="textNoShape">
                <a:avLst/>
              </a:prstTxWarp>
              <a:noAutofit/>
            </a:bodyPr>
            <a:lstStyle/>
            <a:p>
              <a:pPr algn="ctr">
                <a:lnSpc>
                  <a:spcPct val="90000"/>
                </a:lnSpc>
              </a:pPr>
              <a:r>
                <a:rPr lang="en-US" sz="1400" dirty="0">
                  <a:solidFill>
                    <a:srgbClr val="0070C0"/>
                  </a:solidFill>
                </a:rPr>
                <a:t>POD 3</a:t>
              </a:r>
            </a:p>
          </p:txBody>
        </p:sp>
        <p:pic>
          <p:nvPicPr>
            <p:cNvPr id="93" name="Picture 92">
              <a:extLst>
                <a:ext uri="{FF2B5EF4-FFF2-40B4-BE49-F238E27FC236}">
                  <a16:creationId xmlns:a16="http://schemas.microsoft.com/office/drawing/2014/main" xmlns="" id="{AB584751-CD2B-1841-BD67-3F55F30CCA6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609340" y="5020884"/>
              <a:ext cx="432492" cy="464162"/>
            </a:xfrm>
            <a:prstGeom prst="rect">
              <a:avLst/>
            </a:prstGeom>
          </p:spPr>
        </p:pic>
        <p:sp>
          <p:nvSpPr>
            <p:cNvPr id="95" name="TextBox 94">
              <a:extLst>
                <a:ext uri="{FF2B5EF4-FFF2-40B4-BE49-F238E27FC236}">
                  <a16:creationId xmlns:a16="http://schemas.microsoft.com/office/drawing/2014/main" xmlns="" id="{63F1E822-6030-F24D-B36A-F2C00EE9E8EF}"/>
                </a:ext>
              </a:extLst>
            </p:cNvPr>
            <p:cNvSpPr txBox="1"/>
            <p:nvPr/>
          </p:nvSpPr>
          <p:spPr>
            <a:xfrm>
              <a:off x="8696490" y="5229251"/>
              <a:ext cx="238696" cy="113666"/>
            </a:xfrm>
            <a:prstGeom prst="rect">
              <a:avLst/>
            </a:prstGeom>
            <a:noFill/>
          </p:spPr>
          <p:txBody>
            <a:bodyPr wrap="square" lIns="0" tIns="0" rIns="0" bIns="0" rtlCol="0">
              <a:noAutofit/>
            </a:bodyPr>
            <a:lstStyle/>
            <a:p>
              <a:pPr>
                <a:lnSpc>
                  <a:spcPct val="90000"/>
                </a:lnSpc>
              </a:pPr>
              <a:r>
                <a:rPr lang="en-US" sz="1400" dirty="0">
                  <a:solidFill>
                    <a:schemeClr val="bg1"/>
                  </a:solidFill>
                </a:rPr>
                <a:t>MS</a:t>
              </a:r>
            </a:p>
          </p:txBody>
        </p:sp>
        <p:sp>
          <p:nvSpPr>
            <p:cNvPr id="101" name="Rectangle 100">
              <a:extLst>
                <a:ext uri="{FF2B5EF4-FFF2-40B4-BE49-F238E27FC236}">
                  <a16:creationId xmlns:a16="http://schemas.microsoft.com/office/drawing/2014/main" xmlns="" id="{99D32AFE-920C-B247-9C2D-19B3A1D8C2B7}"/>
                </a:ext>
              </a:extLst>
            </p:cNvPr>
            <p:cNvSpPr>
              <a:spLocks noChangeAspect="1"/>
            </p:cNvSpPr>
            <p:nvPr/>
          </p:nvSpPr>
          <p:spPr>
            <a:xfrm>
              <a:off x="9185114" y="4932391"/>
              <a:ext cx="657532" cy="705681"/>
            </a:xfrm>
            <a:prstGeom prst="rect">
              <a:avLst/>
            </a:prstGeom>
            <a:solidFill>
              <a:schemeClr val="accent5">
                <a:lumMod val="60000"/>
                <a:lumOff val="40000"/>
              </a:schemeClr>
            </a:solidFill>
            <a:ln w="19050">
              <a:solidFill>
                <a:srgbClr val="00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b" anchorCtr="0" forceAA="0" compatLnSpc="1">
              <a:prstTxWarp prst="textNoShape">
                <a:avLst/>
              </a:prstTxWarp>
              <a:noAutofit/>
            </a:bodyPr>
            <a:lstStyle/>
            <a:p>
              <a:pPr algn="ctr">
                <a:lnSpc>
                  <a:spcPct val="90000"/>
                </a:lnSpc>
              </a:pPr>
              <a:r>
                <a:rPr lang="en-US" sz="1400" dirty="0">
                  <a:solidFill>
                    <a:srgbClr val="0070C0"/>
                  </a:solidFill>
                </a:rPr>
                <a:t>POD 4</a:t>
              </a:r>
            </a:p>
          </p:txBody>
        </p:sp>
        <p:sp>
          <p:nvSpPr>
            <p:cNvPr id="103" name="Rectangle 102">
              <a:extLst>
                <a:ext uri="{FF2B5EF4-FFF2-40B4-BE49-F238E27FC236}">
                  <a16:creationId xmlns:a16="http://schemas.microsoft.com/office/drawing/2014/main" xmlns="" id="{4B9BF467-2814-F548-B88C-06BCAA92F696}"/>
                </a:ext>
              </a:extLst>
            </p:cNvPr>
            <p:cNvSpPr>
              <a:spLocks noChangeAspect="1"/>
            </p:cNvSpPr>
            <p:nvPr/>
          </p:nvSpPr>
          <p:spPr>
            <a:xfrm>
              <a:off x="9899832" y="4932391"/>
              <a:ext cx="647111" cy="707104"/>
            </a:xfrm>
            <a:prstGeom prst="rect">
              <a:avLst/>
            </a:prstGeom>
            <a:solidFill>
              <a:schemeClr val="accent5">
                <a:lumMod val="20000"/>
                <a:lumOff val="80000"/>
              </a:schemeClr>
            </a:solidFill>
            <a:ln w="19050">
              <a:solidFill>
                <a:srgbClr val="00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b" anchorCtr="0" forceAA="0" compatLnSpc="1">
              <a:prstTxWarp prst="textNoShape">
                <a:avLst/>
              </a:prstTxWarp>
              <a:noAutofit/>
            </a:bodyPr>
            <a:lstStyle/>
            <a:p>
              <a:pPr algn="ctr">
                <a:lnSpc>
                  <a:spcPct val="90000"/>
                </a:lnSpc>
              </a:pPr>
              <a:r>
                <a:rPr lang="en-US" sz="1400" dirty="0">
                  <a:solidFill>
                    <a:srgbClr val="0070C0"/>
                  </a:solidFill>
                </a:rPr>
                <a:t>POD 5</a:t>
              </a:r>
            </a:p>
          </p:txBody>
        </p:sp>
        <p:sp>
          <p:nvSpPr>
            <p:cNvPr id="104" name="Rectangle 103">
              <a:extLst>
                <a:ext uri="{FF2B5EF4-FFF2-40B4-BE49-F238E27FC236}">
                  <a16:creationId xmlns:a16="http://schemas.microsoft.com/office/drawing/2014/main" xmlns="" id="{B27B9FCB-8868-6542-9313-D3C5E63A698D}"/>
                </a:ext>
              </a:extLst>
            </p:cNvPr>
            <p:cNvSpPr>
              <a:spLocks noChangeAspect="1"/>
            </p:cNvSpPr>
            <p:nvPr/>
          </p:nvSpPr>
          <p:spPr>
            <a:xfrm>
              <a:off x="10602440" y="4934581"/>
              <a:ext cx="659568" cy="703475"/>
            </a:xfrm>
            <a:prstGeom prst="rect">
              <a:avLst/>
            </a:prstGeom>
            <a:solidFill>
              <a:schemeClr val="accent5">
                <a:lumMod val="20000"/>
                <a:lumOff val="80000"/>
              </a:schemeClr>
            </a:solidFill>
            <a:ln w="19050">
              <a:solidFill>
                <a:srgbClr val="00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b" anchorCtr="0" forceAA="0" compatLnSpc="1">
              <a:prstTxWarp prst="textNoShape">
                <a:avLst/>
              </a:prstTxWarp>
              <a:noAutofit/>
            </a:bodyPr>
            <a:lstStyle/>
            <a:p>
              <a:pPr algn="ctr">
                <a:lnSpc>
                  <a:spcPct val="90000"/>
                </a:lnSpc>
              </a:pPr>
              <a:r>
                <a:rPr lang="en-US" sz="1400" dirty="0">
                  <a:solidFill>
                    <a:srgbClr val="0070C0"/>
                  </a:solidFill>
                </a:rPr>
                <a:t>POD 6</a:t>
              </a:r>
            </a:p>
          </p:txBody>
        </p:sp>
        <p:grpSp>
          <p:nvGrpSpPr>
            <p:cNvPr id="106" name="Group 105">
              <a:extLst>
                <a:ext uri="{FF2B5EF4-FFF2-40B4-BE49-F238E27FC236}">
                  <a16:creationId xmlns:a16="http://schemas.microsoft.com/office/drawing/2014/main" xmlns="" id="{ADC6C5F8-7B75-CC4F-983E-D1697D698B73}"/>
                </a:ext>
              </a:extLst>
            </p:cNvPr>
            <p:cNvGrpSpPr/>
            <p:nvPr/>
          </p:nvGrpSpPr>
          <p:grpSpPr>
            <a:xfrm>
              <a:off x="9359074" y="5058640"/>
              <a:ext cx="324570" cy="388649"/>
              <a:chOff x="6543241" y="3516723"/>
              <a:chExt cx="499469" cy="598077"/>
            </a:xfrm>
          </p:grpSpPr>
          <p:sp>
            <p:nvSpPr>
              <p:cNvPr id="115" name="Cube 114">
                <a:extLst>
                  <a:ext uri="{FF2B5EF4-FFF2-40B4-BE49-F238E27FC236}">
                    <a16:creationId xmlns:a16="http://schemas.microsoft.com/office/drawing/2014/main" xmlns="" id="{69A461DC-3C55-B344-A983-1EE2E10DEB18}"/>
                  </a:ext>
                </a:extLst>
              </p:cNvPr>
              <p:cNvSpPr/>
              <p:nvPr/>
            </p:nvSpPr>
            <p:spPr>
              <a:xfrm>
                <a:off x="6543241" y="3516723"/>
                <a:ext cx="499469" cy="598077"/>
              </a:xfrm>
              <a:prstGeom prst="cube">
                <a:avLst/>
              </a:prstGeom>
              <a:solidFill>
                <a:schemeClr val="accent1">
                  <a:lumMod val="60000"/>
                  <a:lumOff val="4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lnSpc>
                    <a:spcPct val="90000"/>
                  </a:lnSpc>
                </a:pPr>
                <a:endParaRPr lang="en-US" sz="1400"/>
              </a:p>
            </p:txBody>
          </p:sp>
          <p:sp>
            <p:nvSpPr>
              <p:cNvPr id="116" name="TextBox 115">
                <a:extLst>
                  <a:ext uri="{FF2B5EF4-FFF2-40B4-BE49-F238E27FC236}">
                    <a16:creationId xmlns:a16="http://schemas.microsoft.com/office/drawing/2014/main" xmlns="" id="{B307B452-C82D-A648-8719-BC41859B95D4}"/>
                  </a:ext>
                </a:extLst>
              </p:cNvPr>
              <p:cNvSpPr txBox="1"/>
              <p:nvPr/>
            </p:nvSpPr>
            <p:spPr>
              <a:xfrm>
                <a:off x="6580786" y="3779268"/>
                <a:ext cx="448204" cy="183131"/>
              </a:xfrm>
              <a:prstGeom prst="rect">
                <a:avLst/>
              </a:prstGeom>
              <a:noFill/>
            </p:spPr>
            <p:txBody>
              <a:bodyPr wrap="square" lIns="0" tIns="0" rIns="0" bIns="0" rtlCol="0">
                <a:noAutofit/>
              </a:bodyPr>
              <a:lstStyle/>
              <a:p>
                <a:pPr>
                  <a:lnSpc>
                    <a:spcPct val="90000"/>
                  </a:lnSpc>
                </a:pPr>
                <a:r>
                  <a:rPr lang="en-US" sz="1400" dirty="0">
                    <a:solidFill>
                      <a:schemeClr val="bg1"/>
                    </a:solidFill>
                  </a:rPr>
                  <a:t>MS</a:t>
                </a:r>
              </a:p>
            </p:txBody>
          </p:sp>
        </p:grpSp>
        <p:grpSp>
          <p:nvGrpSpPr>
            <p:cNvPr id="107" name="Group 106">
              <a:extLst>
                <a:ext uri="{FF2B5EF4-FFF2-40B4-BE49-F238E27FC236}">
                  <a16:creationId xmlns:a16="http://schemas.microsoft.com/office/drawing/2014/main" xmlns="" id="{C7538DEF-7C1F-BE44-91D8-E5F98876DF89}"/>
                </a:ext>
              </a:extLst>
            </p:cNvPr>
            <p:cNvGrpSpPr/>
            <p:nvPr/>
          </p:nvGrpSpPr>
          <p:grpSpPr>
            <a:xfrm>
              <a:off x="10768922" y="5058640"/>
              <a:ext cx="324570" cy="388649"/>
              <a:chOff x="6543241" y="3516723"/>
              <a:chExt cx="499469" cy="598077"/>
            </a:xfrm>
          </p:grpSpPr>
          <p:sp>
            <p:nvSpPr>
              <p:cNvPr id="113" name="Cube 112">
                <a:extLst>
                  <a:ext uri="{FF2B5EF4-FFF2-40B4-BE49-F238E27FC236}">
                    <a16:creationId xmlns:a16="http://schemas.microsoft.com/office/drawing/2014/main" xmlns="" id="{4A05D52D-4B40-7A4D-BC19-1D8A196838A2}"/>
                  </a:ext>
                </a:extLst>
              </p:cNvPr>
              <p:cNvSpPr/>
              <p:nvPr/>
            </p:nvSpPr>
            <p:spPr>
              <a:xfrm>
                <a:off x="6543241" y="3516723"/>
                <a:ext cx="499469" cy="598077"/>
              </a:xfrm>
              <a:prstGeom prst="cube">
                <a:avLst/>
              </a:prstGeom>
              <a:solidFill>
                <a:schemeClr val="accent1">
                  <a:lumMod val="40000"/>
                  <a:lumOff val="6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lnSpc>
                    <a:spcPct val="90000"/>
                  </a:lnSpc>
                </a:pPr>
                <a:endParaRPr lang="en-US" sz="1400"/>
              </a:p>
            </p:txBody>
          </p:sp>
          <p:sp>
            <p:nvSpPr>
              <p:cNvPr id="114" name="TextBox 113">
                <a:extLst>
                  <a:ext uri="{FF2B5EF4-FFF2-40B4-BE49-F238E27FC236}">
                    <a16:creationId xmlns:a16="http://schemas.microsoft.com/office/drawing/2014/main" xmlns="" id="{7A8270FC-6A49-3C43-8DFA-4865600F16D0}"/>
                  </a:ext>
                </a:extLst>
              </p:cNvPr>
              <p:cNvSpPr txBox="1"/>
              <p:nvPr/>
            </p:nvSpPr>
            <p:spPr>
              <a:xfrm>
                <a:off x="6580786" y="3752529"/>
                <a:ext cx="445817" cy="209871"/>
              </a:xfrm>
              <a:prstGeom prst="rect">
                <a:avLst/>
              </a:prstGeom>
              <a:noFill/>
            </p:spPr>
            <p:txBody>
              <a:bodyPr wrap="square" lIns="0" tIns="0" rIns="0" bIns="0" rtlCol="0">
                <a:noAutofit/>
              </a:bodyPr>
              <a:lstStyle/>
              <a:p>
                <a:pPr>
                  <a:lnSpc>
                    <a:spcPct val="90000"/>
                  </a:lnSpc>
                </a:pPr>
                <a:r>
                  <a:rPr lang="en-US" sz="1400" dirty="0">
                    <a:solidFill>
                      <a:schemeClr val="bg1"/>
                    </a:solidFill>
                  </a:rPr>
                  <a:t>MS</a:t>
                </a:r>
              </a:p>
            </p:txBody>
          </p:sp>
        </p:grpSp>
        <p:grpSp>
          <p:nvGrpSpPr>
            <p:cNvPr id="108" name="Group 107">
              <a:extLst>
                <a:ext uri="{FF2B5EF4-FFF2-40B4-BE49-F238E27FC236}">
                  <a16:creationId xmlns:a16="http://schemas.microsoft.com/office/drawing/2014/main" xmlns="" id="{30115691-CEE7-1B4F-AEEC-AACA6543B129}"/>
                </a:ext>
              </a:extLst>
            </p:cNvPr>
            <p:cNvGrpSpPr/>
            <p:nvPr/>
          </p:nvGrpSpPr>
          <p:grpSpPr>
            <a:xfrm>
              <a:off x="10061683" y="5058640"/>
              <a:ext cx="324570" cy="388649"/>
              <a:chOff x="6543241" y="3516723"/>
              <a:chExt cx="499469" cy="598077"/>
            </a:xfrm>
          </p:grpSpPr>
          <p:sp>
            <p:nvSpPr>
              <p:cNvPr id="111" name="Cube 110">
                <a:extLst>
                  <a:ext uri="{FF2B5EF4-FFF2-40B4-BE49-F238E27FC236}">
                    <a16:creationId xmlns:a16="http://schemas.microsoft.com/office/drawing/2014/main" xmlns="" id="{F81A3D05-7853-D049-B9A9-7700CBAB1720}"/>
                  </a:ext>
                </a:extLst>
              </p:cNvPr>
              <p:cNvSpPr/>
              <p:nvPr/>
            </p:nvSpPr>
            <p:spPr>
              <a:xfrm>
                <a:off x="6543241" y="3516723"/>
                <a:ext cx="499469" cy="598077"/>
              </a:xfrm>
              <a:prstGeom prst="cube">
                <a:avLst/>
              </a:prstGeom>
              <a:solidFill>
                <a:schemeClr val="accent1">
                  <a:lumMod val="40000"/>
                  <a:lumOff val="6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lnSpc>
                    <a:spcPct val="90000"/>
                  </a:lnSpc>
                </a:pPr>
                <a:endParaRPr lang="en-US" sz="1400"/>
              </a:p>
            </p:txBody>
          </p:sp>
          <p:sp>
            <p:nvSpPr>
              <p:cNvPr id="112" name="TextBox 111">
                <a:extLst>
                  <a:ext uri="{FF2B5EF4-FFF2-40B4-BE49-F238E27FC236}">
                    <a16:creationId xmlns:a16="http://schemas.microsoft.com/office/drawing/2014/main" xmlns="" id="{10B3285A-343F-8244-8B88-8F387E558D4A}"/>
                  </a:ext>
                </a:extLst>
              </p:cNvPr>
              <p:cNvSpPr txBox="1"/>
              <p:nvPr/>
            </p:nvSpPr>
            <p:spPr>
              <a:xfrm>
                <a:off x="6580786" y="3752529"/>
                <a:ext cx="446235" cy="209871"/>
              </a:xfrm>
              <a:prstGeom prst="rect">
                <a:avLst/>
              </a:prstGeom>
              <a:noFill/>
            </p:spPr>
            <p:txBody>
              <a:bodyPr wrap="square" lIns="0" tIns="0" rIns="0" bIns="0" rtlCol="0">
                <a:noAutofit/>
              </a:bodyPr>
              <a:lstStyle/>
              <a:p>
                <a:pPr>
                  <a:lnSpc>
                    <a:spcPct val="90000"/>
                  </a:lnSpc>
                </a:pPr>
                <a:r>
                  <a:rPr lang="en-US" sz="1400" dirty="0">
                    <a:solidFill>
                      <a:schemeClr val="bg1"/>
                    </a:solidFill>
                  </a:rPr>
                  <a:t>MS</a:t>
                </a:r>
              </a:p>
            </p:txBody>
          </p:sp>
        </p:grpSp>
        <p:sp>
          <p:nvSpPr>
            <p:cNvPr id="109" name="Rectangle 108">
              <a:extLst>
                <a:ext uri="{FF2B5EF4-FFF2-40B4-BE49-F238E27FC236}">
                  <a16:creationId xmlns:a16="http://schemas.microsoft.com/office/drawing/2014/main" xmlns="" id="{B6CEDE45-EA4B-4A4A-95C5-7BA5027D9916}"/>
                </a:ext>
              </a:extLst>
            </p:cNvPr>
            <p:cNvSpPr/>
            <p:nvPr/>
          </p:nvSpPr>
          <p:spPr>
            <a:xfrm>
              <a:off x="7681411" y="4740689"/>
              <a:ext cx="3664947" cy="975906"/>
            </a:xfrm>
            <a:prstGeom prst="rect">
              <a:avLst/>
            </a:prstGeom>
            <a:noFill/>
            <a:ln w="19050">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lnSpc>
                  <a:spcPct val="90000"/>
                </a:lnSpc>
              </a:pPr>
              <a:endParaRPr lang="en-US" sz="1400"/>
            </a:p>
          </p:txBody>
        </p:sp>
        <p:sp>
          <p:nvSpPr>
            <p:cNvPr id="110" name="TextBox 109">
              <a:extLst>
                <a:ext uri="{FF2B5EF4-FFF2-40B4-BE49-F238E27FC236}">
                  <a16:creationId xmlns:a16="http://schemas.microsoft.com/office/drawing/2014/main" xmlns="" id="{3AB2E563-F4C8-BE43-A9F0-939EF5C17AA3}"/>
                </a:ext>
              </a:extLst>
            </p:cNvPr>
            <p:cNvSpPr txBox="1"/>
            <p:nvPr/>
          </p:nvSpPr>
          <p:spPr>
            <a:xfrm>
              <a:off x="7776818" y="4738998"/>
              <a:ext cx="918405" cy="109354"/>
            </a:xfrm>
            <a:prstGeom prst="rect">
              <a:avLst/>
            </a:prstGeom>
            <a:noFill/>
          </p:spPr>
          <p:txBody>
            <a:bodyPr wrap="square" lIns="0" tIns="0" rIns="0" bIns="0" rtlCol="0">
              <a:noAutofit/>
            </a:bodyPr>
            <a:lstStyle/>
            <a:p>
              <a:pPr>
                <a:lnSpc>
                  <a:spcPct val="90000"/>
                </a:lnSpc>
              </a:pPr>
              <a:r>
                <a:rPr lang="en-US" sz="1400" dirty="0"/>
                <a:t>WLS Cluster</a:t>
              </a:r>
            </a:p>
          </p:txBody>
        </p:sp>
      </p:grpSp>
      <p:sp>
        <p:nvSpPr>
          <p:cNvPr id="117" name="TextBox 116">
            <a:extLst>
              <a:ext uri="{FF2B5EF4-FFF2-40B4-BE49-F238E27FC236}">
                <a16:creationId xmlns:a16="http://schemas.microsoft.com/office/drawing/2014/main" xmlns="" id="{895964C6-DE1B-314E-AD09-468F69041430}"/>
              </a:ext>
            </a:extLst>
          </p:cNvPr>
          <p:cNvSpPr txBox="1"/>
          <p:nvPr/>
        </p:nvSpPr>
        <p:spPr>
          <a:xfrm>
            <a:off x="8065066" y="2597261"/>
            <a:ext cx="1735585" cy="191060"/>
          </a:xfrm>
          <a:prstGeom prst="rect">
            <a:avLst/>
          </a:prstGeom>
          <a:noFill/>
        </p:spPr>
        <p:txBody>
          <a:bodyPr wrap="square" lIns="0" tIns="0" rIns="0" bIns="0" rtlCol="0">
            <a:noAutofit/>
          </a:bodyPr>
          <a:lstStyle/>
          <a:p>
            <a:pPr algn="ctr">
              <a:lnSpc>
                <a:spcPct val="90000"/>
              </a:lnSpc>
            </a:pPr>
            <a:r>
              <a:rPr lang="en-US" sz="1400" dirty="0"/>
              <a:t>Kubernetes  Cluster</a:t>
            </a:r>
          </a:p>
        </p:txBody>
      </p:sp>
      <p:sp>
        <p:nvSpPr>
          <p:cNvPr id="118" name="Oval 117">
            <a:extLst>
              <a:ext uri="{FF2B5EF4-FFF2-40B4-BE49-F238E27FC236}">
                <a16:creationId xmlns:a16="http://schemas.microsoft.com/office/drawing/2014/main" xmlns="" id="{10BD5AA8-3D26-6A42-8F5D-739C6CD47C22}"/>
              </a:ext>
            </a:extLst>
          </p:cNvPr>
          <p:cNvSpPr>
            <a:spLocks noChangeAspect="1"/>
          </p:cNvSpPr>
          <p:nvPr/>
        </p:nvSpPr>
        <p:spPr>
          <a:xfrm>
            <a:off x="6784242" y="3707516"/>
            <a:ext cx="1331682" cy="323232"/>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lnSpc>
                <a:spcPct val="90000"/>
              </a:lnSpc>
            </a:pPr>
            <a:r>
              <a:rPr lang="en-US" sz="1400" dirty="0">
                <a:solidFill>
                  <a:schemeClr val="bg1"/>
                </a:solidFill>
              </a:rPr>
              <a:t>Operator</a:t>
            </a:r>
          </a:p>
        </p:txBody>
      </p:sp>
      <p:sp>
        <p:nvSpPr>
          <p:cNvPr id="119" name="Can 118">
            <a:extLst>
              <a:ext uri="{FF2B5EF4-FFF2-40B4-BE49-F238E27FC236}">
                <a16:creationId xmlns:a16="http://schemas.microsoft.com/office/drawing/2014/main" xmlns="" id="{1414AB89-CA5E-B045-B0D0-FD0AC3548F31}"/>
              </a:ext>
            </a:extLst>
          </p:cNvPr>
          <p:cNvSpPr/>
          <p:nvPr/>
        </p:nvSpPr>
        <p:spPr bwMode="gray">
          <a:xfrm>
            <a:off x="6838096" y="2676790"/>
            <a:ext cx="999540" cy="711851"/>
          </a:xfrm>
          <a:prstGeom prst="can">
            <a:avLst/>
          </a:prstGeom>
          <a:solidFill>
            <a:srgbClr val="00B0F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lnSpc>
                <a:spcPct val="90000"/>
              </a:lnSpc>
            </a:pPr>
            <a:r>
              <a:rPr lang="en-US" sz="1798" dirty="0">
                <a:solidFill>
                  <a:schemeClr val="bg1"/>
                </a:solidFill>
              </a:rPr>
              <a:t>Domain</a:t>
            </a:r>
          </a:p>
        </p:txBody>
      </p:sp>
      <p:sp>
        <p:nvSpPr>
          <p:cNvPr id="123" name="TextBox 122">
            <a:extLst>
              <a:ext uri="{FF2B5EF4-FFF2-40B4-BE49-F238E27FC236}">
                <a16:creationId xmlns:a16="http://schemas.microsoft.com/office/drawing/2014/main" xmlns="" id="{34ADEA44-FFED-A846-A26A-71AE3116AD90}"/>
              </a:ext>
            </a:extLst>
          </p:cNvPr>
          <p:cNvSpPr txBox="1"/>
          <p:nvPr/>
        </p:nvSpPr>
        <p:spPr>
          <a:xfrm>
            <a:off x="7861483" y="1097117"/>
            <a:ext cx="1735585" cy="191060"/>
          </a:xfrm>
          <a:prstGeom prst="rect">
            <a:avLst/>
          </a:prstGeom>
          <a:noFill/>
        </p:spPr>
        <p:txBody>
          <a:bodyPr wrap="square" lIns="0" tIns="0" rIns="0" bIns="0" rtlCol="0">
            <a:noAutofit/>
          </a:bodyPr>
          <a:lstStyle/>
          <a:p>
            <a:pPr algn="ctr">
              <a:lnSpc>
                <a:spcPct val="90000"/>
              </a:lnSpc>
            </a:pPr>
            <a:r>
              <a:rPr lang="en-US" sz="1400" dirty="0"/>
              <a:t>Customer Tenancy</a:t>
            </a:r>
          </a:p>
        </p:txBody>
      </p:sp>
      <p:cxnSp>
        <p:nvCxnSpPr>
          <p:cNvPr id="127" name="Straight Arrow Connector 126">
            <a:extLst>
              <a:ext uri="{FF2B5EF4-FFF2-40B4-BE49-F238E27FC236}">
                <a16:creationId xmlns:a16="http://schemas.microsoft.com/office/drawing/2014/main" xmlns="" id="{AFA32433-DF30-5C49-A4EB-ECAB3BC9F70B}"/>
              </a:ext>
            </a:extLst>
          </p:cNvPr>
          <p:cNvCxnSpPr>
            <a:cxnSpLocks/>
          </p:cNvCxnSpPr>
          <p:nvPr/>
        </p:nvCxnSpPr>
        <p:spPr>
          <a:xfrm>
            <a:off x="7533167" y="4063521"/>
            <a:ext cx="328316" cy="187171"/>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sp>
        <p:nvSpPr>
          <p:cNvPr id="129" name="Can 128">
            <a:extLst>
              <a:ext uri="{FF2B5EF4-FFF2-40B4-BE49-F238E27FC236}">
                <a16:creationId xmlns:a16="http://schemas.microsoft.com/office/drawing/2014/main" xmlns="" id="{62811B09-68C0-3E4E-AF76-C014FA062586}"/>
              </a:ext>
            </a:extLst>
          </p:cNvPr>
          <p:cNvSpPr/>
          <p:nvPr/>
        </p:nvSpPr>
        <p:spPr bwMode="gray">
          <a:xfrm>
            <a:off x="7965058" y="2817675"/>
            <a:ext cx="902476" cy="694096"/>
          </a:xfrm>
          <a:prstGeom prst="can">
            <a:avLst/>
          </a:prstGeom>
          <a:solidFill>
            <a:srgbClr val="00B0F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lnSpc>
                <a:spcPct val="90000"/>
              </a:lnSpc>
            </a:pPr>
            <a:r>
              <a:rPr lang="en-US" sz="1798" dirty="0">
                <a:solidFill>
                  <a:schemeClr val="bg1"/>
                </a:solidFill>
              </a:rPr>
              <a:t>Secrets</a:t>
            </a:r>
          </a:p>
        </p:txBody>
      </p:sp>
      <p:sp>
        <p:nvSpPr>
          <p:cNvPr id="131" name="Rectangle 130">
            <a:extLst>
              <a:ext uri="{FF2B5EF4-FFF2-40B4-BE49-F238E27FC236}">
                <a16:creationId xmlns:a16="http://schemas.microsoft.com/office/drawing/2014/main" xmlns="" id="{05FFBD0B-30BD-4542-A71D-1347BE61FFA2}"/>
              </a:ext>
            </a:extLst>
          </p:cNvPr>
          <p:cNvSpPr/>
          <p:nvPr/>
        </p:nvSpPr>
        <p:spPr>
          <a:xfrm>
            <a:off x="6693168" y="4200122"/>
            <a:ext cx="4774181" cy="1307527"/>
          </a:xfrm>
          <a:prstGeom prst="rect">
            <a:avLst/>
          </a:prstGeom>
          <a:noFill/>
          <a:ln w="19050">
            <a:solidFill>
              <a:schemeClr val="tx1"/>
            </a:solidFill>
            <a:prstDash val="dash"/>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lnSpc>
                <a:spcPct val="90000"/>
              </a:lnSpc>
            </a:pPr>
            <a:endParaRPr lang="en-US" sz="1400"/>
          </a:p>
        </p:txBody>
      </p:sp>
      <p:sp>
        <p:nvSpPr>
          <p:cNvPr id="132" name="TextBox 131">
            <a:extLst>
              <a:ext uri="{FF2B5EF4-FFF2-40B4-BE49-F238E27FC236}">
                <a16:creationId xmlns:a16="http://schemas.microsoft.com/office/drawing/2014/main" xmlns="" id="{64D87DA3-3499-BE4F-8BE9-7C73B448B210}"/>
              </a:ext>
            </a:extLst>
          </p:cNvPr>
          <p:cNvSpPr txBox="1"/>
          <p:nvPr/>
        </p:nvSpPr>
        <p:spPr>
          <a:xfrm>
            <a:off x="9731764" y="3972370"/>
            <a:ext cx="1735585" cy="191060"/>
          </a:xfrm>
          <a:prstGeom prst="rect">
            <a:avLst/>
          </a:prstGeom>
          <a:noFill/>
        </p:spPr>
        <p:txBody>
          <a:bodyPr wrap="square" lIns="0" tIns="0" rIns="0" bIns="0" rtlCol="0">
            <a:noAutofit/>
          </a:bodyPr>
          <a:lstStyle/>
          <a:p>
            <a:pPr algn="ctr">
              <a:lnSpc>
                <a:spcPct val="90000"/>
              </a:lnSpc>
            </a:pPr>
            <a:r>
              <a:rPr lang="en-US" sz="1400" dirty="0"/>
              <a:t>WebLogic Domain(s)</a:t>
            </a:r>
          </a:p>
        </p:txBody>
      </p:sp>
      <p:pic>
        <p:nvPicPr>
          <p:cNvPr id="133" name="Picture 132">
            <a:extLst>
              <a:ext uri="{FF2B5EF4-FFF2-40B4-BE49-F238E27FC236}">
                <a16:creationId xmlns:a16="http://schemas.microsoft.com/office/drawing/2014/main" xmlns="" id="{12523F5E-5E41-F54B-BA8E-77E2324D7281}"/>
              </a:ext>
            </a:extLst>
          </p:cNvPr>
          <p:cNvPicPr>
            <a:picLocks noChangeAspect="1"/>
          </p:cNvPicPr>
          <p:nvPr/>
        </p:nvPicPr>
        <p:blipFill>
          <a:blip r:embed="rId4"/>
          <a:stretch>
            <a:fillRect/>
          </a:stretch>
        </p:blipFill>
        <p:spPr>
          <a:xfrm>
            <a:off x="647072" y="4846509"/>
            <a:ext cx="1093640" cy="964674"/>
          </a:xfrm>
          <a:prstGeom prst="rect">
            <a:avLst/>
          </a:prstGeom>
        </p:spPr>
      </p:pic>
      <p:sp>
        <p:nvSpPr>
          <p:cNvPr id="134" name="Rectangle 133">
            <a:extLst>
              <a:ext uri="{FF2B5EF4-FFF2-40B4-BE49-F238E27FC236}">
                <a16:creationId xmlns:a16="http://schemas.microsoft.com/office/drawing/2014/main" xmlns="" id="{08F74853-29F0-5A4A-808E-9AFBB71E6FE8}"/>
              </a:ext>
            </a:extLst>
          </p:cNvPr>
          <p:cNvSpPr>
            <a:spLocks noChangeAspect="1"/>
          </p:cNvSpPr>
          <p:nvPr/>
        </p:nvSpPr>
        <p:spPr>
          <a:xfrm>
            <a:off x="383831" y="5496027"/>
            <a:ext cx="1620123" cy="391946"/>
          </a:xfrm>
          <a:prstGeom prst="rect">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pPr>
            <a:r>
              <a:rPr lang="en-US" sz="1799" dirty="0"/>
              <a:t>Kubernetes</a:t>
            </a:r>
          </a:p>
        </p:txBody>
      </p:sp>
      <p:pic>
        <p:nvPicPr>
          <p:cNvPr id="136" name="Picture 135">
            <a:extLst>
              <a:ext uri="{FF2B5EF4-FFF2-40B4-BE49-F238E27FC236}">
                <a16:creationId xmlns:a16="http://schemas.microsoft.com/office/drawing/2014/main" xmlns="" id="{4BC77DB3-F15E-1047-9258-C89E5DD41A89}"/>
              </a:ext>
            </a:extLst>
          </p:cNvPr>
          <p:cNvPicPr>
            <a:picLocks noChangeAspect="1"/>
          </p:cNvPicPr>
          <p:nvPr/>
        </p:nvPicPr>
        <p:blipFill>
          <a:blip r:embed="rId5"/>
          <a:stretch>
            <a:fillRect/>
          </a:stretch>
        </p:blipFill>
        <p:spPr>
          <a:xfrm>
            <a:off x="10514284" y="3199183"/>
            <a:ext cx="806013" cy="551519"/>
          </a:xfrm>
          <a:prstGeom prst="rect">
            <a:avLst/>
          </a:prstGeom>
        </p:spPr>
      </p:pic>
      <p:pic>
        <p:nvPicPr>
          <p:cNvPr id="138" name="Picture 12" descr="Image result for customer icon">
            <a:extLst>
              <a:ext uri="{FF2B5EF4-FFF2-40B4-BE49-F238E27FC236}">
                <a16:creationId xmlns:a16="http://schemas.microsoft.com/office/drawing/2014/main" xmlns="" id="{3D34CCE0-5B6D-4842-9EFB-70CEE26189F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445657" y="2058539"/>
            <a:ext cx="1496470" cy="1496470"/>
          </a:xfrm>
          <a:prstGeom prst="rect">
            <a:avLst/>
          </a:prstGeom>
          <a:noFill/>
          <a:extLst>
            <a:ext uri="{909E8E84-426E-40dd-AFC4-6F175D3DCCD1}">
              <a14:hiddenFill xmlns:a14="http://schemas.microsoft.com/office/drawing/2010/main" xmlns="">
                <a:solidFill>
                  <a:srgbClr val="FFFFFF"/>
                </a:solidFill>
              </a14:hiddenFill>
            </a:ext>
          </a:extLst>
        </p:spPr>
      </p:pic>
      <p:sp>
        <p:nvSpPr>
          <p:cNvPr id="145" name="Rectangle 144">
            <a:extLst>
              <a:ext uri="{FF2B5EF4-FFF2-40B4-BE49-F238E27FC236}">
                <a16:creationId xmlns:a16="http://schemas.microsoft.com/office/drawing/2014/main" xmlns="" id="{80F64D14-73F3-1C4B-99FD-6C9B74BB6CB1}"/>
              </a:ext>
            </a:extLst>
          </p:cNvPr>
          <p:cNvSpPr>
            <a:spLocks noChangeAspect="1"/>
          </p:cNvSpPr>
          <p:nvPr/>
        </p:nvSpPr>
        <p:spPr>
          <a:xfrm>
            <a:off x="6784242" y="1483641"/>
            <a:ext cx="2106789" cy="818851"/>
          </a:xfrm>
          <a:prstGeom prst="rect">
            <a:avLst/>
          </a:prstGeom>
          <a:noFill/>
          <a:ln w="19050">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pPr>
            <a:endParaRPr lang="en-US" sz="1400" dirty="0"/>
          </a:p>
        </p:txBody>
      </p:sp>
      <p:pic>
        <p:nvPicPr>
          <p:cNvPr id="146" name="Picture 145" descr="docker-logo-loggedin.png"/>
          <p:cNvPicPr>
            <a:picLocks noChangeAspect="1"/>
          </p:cNvPicPr>
          <p:nvPr/>
        </p:nvPicPr>
        <p:blipFill>
          <a:blip r:embed="rId7" cstate="print"/>
          <a:stretch>
            <a:fillRect/>
          </a:stretch>
        </p:blipFill>
        <p:spPr>
          <a:xfrm>
            <a:off x="8621422" y="1304459"/>
            <a:ext cx="421921" cy="358018"/>
          </a:xfrm>
          <a:prstGeom prst="rect">
            <a:avLst/>
          </a:prstGeom>
        </p:spPr>
      </p:pic>
      <p:sp>
        <p:nvSpPr>
          <p:cNvPr id="148" name="Rectangle 147"/>
          <p:cNvSpPr/>
          <p:nvPr/>
        </p:nvSpPr>
        <p:spPr bwMode="gray">
          <a:xfrm>
            <a:off x="6872757" y="1539397"/>
            <a:ext cx="776650" cy="335454"/>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900" dirty="0">
                <a:solidFill>
                  <a:schemeClr val="bg1"/>
                </a:solidFill>
              </a:rPr>
              <a:t>WLS </a:t>
            </a:r>
            <a:r>
              <a:rPr lang="en-US" sz="900" dirty="0" smtClean="0">
                <a:solidFill>
                  <a:schemeClr val="bg1"/>
                </a:solidFill>
              </a:rPr>
              <a:t>Domain </a:t>
            </a:r>
            <a:r>
              <a:rPr lang="en-US" sz="900" dirty="0">
                <a:solidFill>
                  <a:schemeClr val="bg1"/>
                </a:solidFill>
              </a:rPr>
              <a:t>Image</a:t>
            </a:r>
          </a:p>
        </p:txBody>
      </p:sp>
      <p:pic>
        <p:nvPicPr>
          <p:cNvPr id="149" name="Picture 14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769919" y="1899959"/>
            <a:ext cx="417939" cy="373768"/>
          </a:xfrm>
          <a:prstGeom prst="rect">
            <a:avLst/>
          </a:prstGeom>
        </p:spPr>
      </p:pic>
      <p:sp>
        <p:nvSpPr>
          <p:cNvPr id="150" name="TextBox 149"/>
          <p:cNvSpPr txBox="1"/>
          <p:nvPr/>
        </p:nvSpPr>
        <p:spPr>
          <a:xfrm>
            <a:off x="6810069" y="1317969"/>
            <a:ext cx="1040533" cy="45719"/>
          </a:xfrm>
          <a:prstGeom prst="rect">
            <a:avLst/>
          </a:prstGeom>
          <a:noFill/>
        </p:spPr>
        <p:txBody>
          <a:bodyPr wrap="square" lIns="0" tIns="0" rIns="0" bIns="0" rtlCol="0">
            <a:noAutofit/>
          </a:bodyPr>
          <a:lstStyle/>
          <a:p>
            <a:pPr>
              <a:lnSpc>
                <a:spcPct val="90000"/>
              </a:lnSpc>
            </a:pPr>
            <a:r>
              <a:rPr lang="en-US" sz="1200" dirty="0"/>
              <a:t>Repository</a:t>
            </a:r>
          </a:p>
        </p:txBody>
      </p:sp>
      <p:sp>
        <p:nvSpPr>
          <p:cNvPr id="151" name="Rectangle 150"/>
          <p:cNvSpPr/>
          <p:nvPr/>
        </p:nvSpPr>
        <p:spPr bwMode="gray">
          <a:xfrm>
            <a:off x="6872757" y="1934185"/>
            <a:ext cx="776650" cy="281163"/>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900">
                <a:solidFill>
                  <a:schemeClr val="bg1"/>
                </a:solidFill>
              </a:rPr>
              <a:t>Operator</a:t>
            </a:r>
          </a:p>
          <a:p>
            <a:pPr algn="ctr">
              <a:lnSpc>
                <a:spcPct val="90000"/>
              </a:lnSpc>
            </a:pPr>
            <a:r>
              <a:rPr lang="en-US" sz="900" dirty="0">
                <a:solidFill>
                  <a:schemeClr val="bg1"/>
                </a:solidFill>
              </a:rPr>
              <a:t>Image</a:t>
            </a:r>
          </a:p>
        </p:txBody>
      </p:sp>
      <p:sp>
        <p:nvSpPr>
          <p:cNvPr id="829" name="Can 828"/>
          <p:cNvSpPr/>
          <p:nvPr/>
        </p:nvSpPr>
        <p:spPr bwMode="gray">
          <a:xfrm>
            <a:off x="7434705" y="5660787"/>
            <a:ext cx="3627484" cy="428130"/>
          </a:xfrm>
          <a:prstGeom prst="can">
            <a:avLst/>
          </a:prstGeom>
          <a:solidFill>
            <a:schemeClr val="accent6">
              <a:lumMod val="60000"/>
              <a:lumOff val="40000"/>
            </a:schemeClr>
          </a:solidFill>
          <a:ln w="15875">
            <a:solidFill>
              <a:schemeClr val="accent2"/>
            </a:solidFill>
            <a:prstDash val="dashDot"/>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pPr>
            <a:endParaRPr lang="en-US" sz="1799" dirty="0">
              <a:solidFill>
                <a:schemeClr val="bg1"/>
              </a:solidFill>
            </a:endParaRPr>
          </a:p>
        </p:txBody>
      </p:sp>
      <p:cxnSp>
        <p:nvCxnSpPr>
          <p:cNvPr id="66" name="Straight Arrow Connector 65">
            <a:extLst>
              <a:ext uri="{FF2B5EF4-FFF2-40B4-BE49-F238E27FC236}">
                <a16:creationId xmlns:a16="http://schemas.microsoft.com/office/drawing/2014/main" xmlns="" id="{AFA32433-DF30-5C49-A4EB-ECAB3BC9F70B}"/>
              </a:ext>
            </a:extLst>
          </p:cNvPr>
          <p:cNvCxnSpPr>
            <a:cxnSpLocks/>
          </p:cNvCxnSpPr>
          <p:nvPr/>
        </p:nvCxnSpPr>
        <p:spPr>
          <a:xfrm flipV="1">
            <a:off x="7434704" y="3393724"/>
            <a:ext cx="1" cy="299818"/>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sp>
        <p:nvSpPr>
          <p:cNvPr id="63" name="Rounded Rectangle 62"/>
          <p:cNvSpPr/>
          <p:nvPr/>
        </p:nvSpPr>
        <p:spPr bwMode="gray">
          <a:xfrm>
            <a:off x="7757797" y="5853452"/>
            <a:ext cx="730855" cy="155431"/>
          </a:xfrm>
          <a:prstGeom prst="roundRect">
            <a:avLst/>
          </a:prstGeom>
          <a:solidFill>
            <a:schemeClr val="accent2"/>
          </a:solidFill>
          <a:ln w="15875">
            <a:solidFill>
              <a:schemeClr val="accent2"/>
            </a:solidFill>
            <a:prstDash val="dashDot"/>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400" dirty="0">
                <a:solidFill>
                  <a:schemeClr val="bg1"/>
                </a:solidFill>
              </a:rPr>
              <a:t>Logs </a:t>
            </a:r>
          </a:p>
        </p:txBody>
      </p:sp>
    </p:spTree>
    <p:extLst>
      <p:ext uri="{BB962C8B-B14F-4D97-AF65-F5344CB8AC3E}">
        <p14:creationId xmlns:p14="http://schemas.microsoft.com/office/powerpoint/2010/main" val="1228510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itle 5"/>
          <p:cNvSpPr txBox="1">
            <a:spLocks noGrp="1"/>
          </p:cNvSpPr>
          <p:nvPr>
            <p:ph type="title"/>
          </p:nvPr>
        </p:nvSpPr>
        <p:spPr>
          <a:xfrm>
            <a:off x="503670" y="76248"/>
            <a:ext cx="11122303" cy="888768"/>
          </a:xfrm>
          <a:prstGeom prst="rect">
            <a:avLst/>
          </a:prstGeom>
        </p:spPr>
        <p:txBody>
          <a:bodyPr>
            <a:normAutofit/>
          </a:bodyPr>
          <a:lstStyle/>
          <a:p>
            <a:r>
              <a:rPr lang="en-US" dirty="0"/>
              <a:t>WebLogic Domain in Kubernetes Operator v </a:t>
            </a:r>
            <a:r>
              <a:rPr lang="en-US" dirty="0" smtClean="0"/>
              <a:t>2.0</a:t>
            </a:r>
            <a:endParaRPr sz="2400" dirty="0"/>
          </a:p>
        </p:txBody>
      </p:sp>
      <p:sp>
        <p:nvSpPr>
          <p:cNvPr id="174" name="Slide Number Placeholder 4"/>
          <p:cNvSpPr txBox="1">
            <a:spLocks noGrp="1"/>
          </p:cNvSpPr>
          <p:nvPr>
            <p:ph type="sldNum" sz="quarter" idx="4294967295"/>
          </p:nvPr>
        </p:nvSpPr>
        <p:spPr>
          <a:xfrm>
            <a:off x="11537613" y="6583337"/>
            <a:ext cx="127067" cy="126968"/>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24</a:t>
            </a:fld>
            <a:endParaRPr/>
          </a:p>
        </p:txBody>
      </p:sp>
      <p:sp>
        <p:nvSpPr>
          <p:cNvPr id="35" name="TextBox 34"/>
          <p:cNvSpPr txBox="1"/>
          <p:nvPr/>
        </p:nvSpPr>
        <p:spPr>
          <a:xfrm>
            <a:off x="10603775" y="2230474"/>
            <a:ext cx="939373" cy="183542"/>
          </a:xfrm>
          <a:prstGeom prst="rect">
            <a:avLst/>
          </a:prstGeom>
          <a:noFill/>
        </p:spPr>
        <p:txBody>
          <a:bodyPr wrap="square" lIns="0" tIns="0" rIns="0" bIns="0" rtlCol="0">
            <a:noAutofit/>
          </a:bodyPr>
          <a:lstStyle/>
          <a:p>
            <a:pPr>
              <a:lnSpc>
                <a:spcPct val="90000"/>
              </a:lnSpc>
            </a:pPr>
            <a:r>
              <a:rPr lang="en-US" sz="1400" dirty="0">
                <a:solidFill>
                  <a:schemeClr val="bg1"/>
                </a:solidFill>
              </a:rPr>
              <a:t>Kubernetes</a:t>
            </a:r>
          </a:p>
        </p:txBody>
      </p:sp>
      <p:sp>
        <p:nvSpPr>
          <p:cNvPr id="96" name="TextBox 95"/>
          <p:cNvSpPr txBox="1"/>
          <p:nvPr/>
        </p:nvSpPr>
        <p:spPr>
          <a:xfrm>
            <a:off x="3852905" y="2202775"/>
            <a:ext cx="914400" cy="914400"/>
          </a:xfrm>
          <a:prstGeom prst="rect">
            <a:avLst/>
          </a:prstGeom>
          <a:noFill/>
        </p:spPr>
        <p:txBody>
          <a:bodyPr wrap="none" lIns="0" tIns="0" rIns="0" bIns="0" rtlCol="0">
            <a:noAutofit/>
          </a:bodyPr>
          <a:lstStyle/>
          <a:p>
            <a:pPr>
              <a:lnSpc>
                <a:spcPct val="90000"/>
              </a:lnSpc>
            </a:pPr>
            <a:endParaRPr lang="en-US" dirty="0"/>
          </a:p>
        </p:txBody>
      </p:sp>
      <p:sp>
        <p:nvSpPr>
          <p:cNvPr id="4" name="Footer Placeholder 3"/>
          <p:cNvSpPr>
            <a:spLocks noGrp="1"/>
          </p:cNvSpPr>
          <p:nvPr>
            <p:ph type="ftr" sz="quarter" idx="11"/>
          </p:nvPr>
        </p:nvSpPr>
        <p:spPr/>
        <p:txBody>
          <a:bodyPr/>
          <a:lstStyle/>
          <a:p>
            <a:r>
              <a:rPr lang="en-US"/>
              <a:t>Confidential – Oracle Internal/Restricted/Highly Restricted</a:t>
            </a:r>
            <a:endParaRPr lang="en-US" dirty="0"/>
          </a:p>
        </p:txBody>
      </p:sp>
      <p:pic>
        <p:nvPicPr>
          <p:cNvPr id="73" name="Picture 72">
            <a:extLst>
              <a:ext uri="{FF2B5EF4-FFF2-40B4-BE49-F238E27FC236}">
                <a16:creationId xmlns:a16="http://schemas.microsoft.com/office/drawing/2014/main" xmlns="" id="{695C65E8-727B-EA41-8753-F62DED6A3568}"/>
              </a:ext>
            </a:extLst>
          </p:cNvPr>
          <p:cNvPicPr>
            <a:picLocks noChangeAspect="1"/>
          </p:cNvPicPr>
          <p:nvPr/>
        </p:nvPicPr>
        <p:blipFill>
          <a:blip r:embed="rId2"/>
          <a:stretch>
            <a:fillRect/>
          </a:stretch>
        </p:blipFill>
        <p:spPr>
          <a:xfrm>
            <a:off x="6064341" y="968614"/>
            <a:ext cx="5883256" cy="5378398"/>
          </a:xfrm>
          <a:prstGeom prst="rect">
            <a:avLst/>
          </a:prstGeom>
        </p:spPr>
      </p:pic>
      <p:pic>
        <p:nvPicPr>
          <p:cNvPr id="74" name="Picture 73">
            <a:extLst>
              <a:ext uri="{FF2B5EF4-FFF2-40B4-BE49-F238E27FC236}">
                <a16:creationId xmlns:a16="http://schemas.microsoft.com/office/drawing/2014/main" xmlns="" id="{67D3133C-C736-5A47-AD53-C99DEDD3DE4A}"/>
              </a:ext>
            </a:extLst>
          </p:cNvPr>
          <p:cNvPicPr>
            <a:picLocks noChangeAspect="1"/>
          </p:cNvPicPr>
          <p:nvPr/>
        </p:nvPicPr>
        <p:blipFill>
          <a:blip r:embed="rId2"/>
          <a:stretch>
            <a:fillRect/>
          </a:stretch>
        </p:blipFill>
        <p:spPr>
          <a:xfrm>
            <a:off x="6379324" y="2478200"/>
            <a:ext cx="5320305" cy="3679207"/>
          </a:xfrm>
          <a:prstGeom prst="rect">
            <a:avLst/>
          </a:prstGeom>
        </p:spPr>
      </p:pic>
      <p:grpSp>
        <p:nvGrpSpPr>
          <p:cNvPr id="75" name="Group 74">
            <a:extLst>
              <a:ext uri="{FF2B5EF4-FFF2-40B4-BE49-F238E27FC236}">
                <a16:creationId xmlns:a16="http://schemas.microsoft.com/office/drawing/2014/main" xmlns="" id="{08627FF2-8C21-EF44-A998-EE2AED621513}"/>
              </a:ext>
            </a:extLst>
          </p:cNvPr>
          <p:cNvGrpSpPr/>
          <p:nvPr/>
        </p:nvGrpSpPr>
        <p:grpSpPr>
          <a:xfrm>
            <a:off x="6875806" y="4377948"/>
            <a:ext cx="4439183" cy="977342"/>
            <a:chOff x="6906019" y="4738998"/>
            <a:chExt cx="4440339" cy="977597"/>
          </a:xfrm>
        </p:grpSpPr>
        <p:sp>
          <p:nvSpPr>
            <p:cNvPr id="76" name="Rectangle 75">
              <a:extLst>
                <a:ext uri="{FF2B5EF4-FFF2-40B4-BE49-F238E27FC236}">
                  <a16:creationId xmlns:a16="http://schemas.microsoft.com/office/drawing/2014/main" xmlns="" id="{8AA3C8BF-49B0-0F45-9F33-F2639436AEEE}"/>
                </a:ext>
              </a:extLst>
            </p:cNvPr>
            <p:cNvSpPr>
              <a:spLocks noChangeAspect="1"/>
            </p:cNvSpPr>
            <p:nvPr/>
          </p:nvSpPr>
          <p:spPr>
            <a:xfrm>
              <a:off x="6906019" y="4932391"/>
              <a:ext cx="657532" cy="705681"/>
            </a:xfrm>
            <a:prstGeom prst="rect">
              <a:avLst/>
            </a:prstGeom>
            <a:solidFill>
              <a:schemeClr val="accent5"/>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b" anchorCtr="0" forceAA="0" compatLnSpc="1">
              <a:prstTxWarp prst="textNoShape">
                <a:avLst/>
              </a:prstTxWarp>
              <a:noAutofit/>
            </a:bodyPr>
            <a:lstStyle/>
            <a:p>
              <a:pPr algn="ctr">
                <a:lnSpc>
                  <a:spcPct val="90000"/>
                </a:lnSpc>
              </a:pPr>
              <a:r>
                <a:rPr lang="en-US" sz="1400" dirty="0">
                  <a:solidFill>
                    <a:srgbClr val="0070C0"/>
                  </a:solidFill>
                </a:rPr>
                <a:t>POD 1</a:t>
              </a:r>
            </a:p>
          </p:txBody>
        </p:sp>
        <p:pic>
          <p:nvPicPr>
            <p:cNvPr id="82" name="Picture 81">
              <a:extLst>
                <a:ext uri="{FF2B5EF4-FFF2-40B4-BE49-F238E27FC236}">
                  <a16:creationId xmlns:a16="http://schemas.microsoft.com/office/drawing/2014/main" xmlns="" id="{77342462-D012-9545-9572-000EA39370D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037211" y="5041422"/>
              <a:ext cx="432492" cy="464162"/>
            </a:xfrm>
            <a:prstGeom prst="rect">
              <a:avLst/>
            </a:prstGeom>
          </p:spPr>
        </p:pic>
        <p:sp>
          <p:nvSpPr>
            <p:cNvPr id="83" name="Rectangle 82">
              <a:extLst>
                <a:ext uri="{FF2B5EF4-FFF2-40B4-BE49-F238E27FC236}">
                  <a16:creationId xmlns:a16="http://schemas.microsoft.com/office/drawing/2014/main" xmlns="" id="{D1F11BD5-2526-464F-B342-1133415C91F1}"/>
                </a:ext>
              </a:extLst>
            </p:cNvPr>
            <p:cNvSpPr>
              <a:spLocks noChangeAspect="1"/>
            </p:cNvSpPr>
            <p:nvPr/>
          </p:nvSpPr>
          <p:spPr>
            <a:xfrm>
              <a:off x="7776818" y="4932391"/>
              <a:ext cx="657532" cy="705681"/>
            </a:xfrm>
            <a:prstGeom prst="rect">
              <a:avLst/>
            </a:prstGeom>
            <a:solidFill>
              <a:schemeClr val="accent5"/>
            </a:solidFill>
            <a:ln w="19050">
              <a:solidFill>
                <a:srgbClr val="00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b" anchorCtr="0" forceAA="0" compatLnSpc="1">
              <a:prstTxWarp prst="textNoShape">
                <a:avLst/>
              </a:prstTxWarp>
              <a:noAutofit/>
            </a:bodyPr>
            <a:lstStyle/>
            <a:p>
              <a:pPr algn="ctr">
                <a:lnSpc>
                  <a:spcPct val="90000"/>
                </a:lnSpc>
              </a:pPr>
              <a:r>
                <a:rPr lang="en-US" sz="1400" dirty="0">
                  <a:solidFill>
                    <a:srgbClr val="0070C0"/>
                  </a:solidFill>
                </a:rPr>
                <a:t>POD 2</a:t>
              </a:r>
            </a:p>
          </p:txBody>
        </p:sp>
        <p:sp>
          <p:nvSpPr>
            <p:cNvPr id="85" name="TextBox 84">
              <a:extLst>
                <a:ext uri="{FF2B5EF4-FFF2-40B4-BE49-F238E27FC236}">
                  <a16:creationId xmlns:a16="http://schemas.microsoft.com/office/drawing/2014/main" xmlns="" id="{932920A9-AFC1-864E-9F41-90A58A8A2BB8}"/>
                </a:ext>
              </a:extLst>
            </p:cNvPr>
            <p:cNvSpPr txBox="1"/>
            <p:nvPr/>
          </p:nvSpPr>
          <p:spPr>
            <a:xfrm>
              <a:off x="7148661" y="5211875"/>
              <a:ext cx="228627" cy="136380"/>
            </a:xfrm>
            <a:prstGeom prst="rect">
              <a:avLst/>
            </a:prstGeom>
            <a:noFill/>
          </p:spPr>
          <p:txBody>
            <a:bodyPr wrap="square" lIns="0" tIns="0" rIns="0" bIns="0" rtlCol="0">
              <a:noAutofit/>
            </a:bodyPr>
            <a:lstStyle/>
            <a:p>
              <a:pPr>
                <a:lnSpc>
                  <a:spcPct val="90000"/>
                </a:lnSpc>
              </a:pPr>
              <a:r>
                <a:rPr lang="en-US" sz="1400" dirty="0">
                  <a:solidFill>
                    <a:schemeClr val="bg1"/>
                  </a:solidFill>
                </a:rPr>
                <a:t>AS</a:t>
              </a:r>
            </a:p>
          </p:txBody>
        </p:sp>
        <p:pic>
          <p:nvPicPr>
            <p:cNvPr id="87" name="Picture 86">
              <a:extLst>
                <a:ext uri="{FF2B5EF4-FFF2-40B4-BE49-F238E27FC236}">
                  <a16:creationId xmlns:a16="http://schemas.microsoft.com/office/drawing/2014/main" xmlns="" id="{3D1B8D19-7BE2-3747-B730-50E6C1F12D1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908011" y="5020884"/>
              <a:ext cx="432492" cy="464162"/>
            </a:xfrm>
            <a:prstGeom prst="rect">
              <a:avLst/>
            </a:prstGeom>
          </p:spPr>
        </p:pic>
        <p:sp>
          <p:nvSpPr>
            <p:cNvPr id="88" name="TextBox 87">
              <a:extLst>
                <a:ext uri="{FF2B5EF4-FFF2-40B4-BE49-F238E27FC236}">
                  <a16:creationId xmlns:a16="http://schemas.microsoft.com/office/drawing/2014/main" xmlns="" id="{C2195648-8A13-6E43-9AD4-7B43EF64678D}"/>
                </a:ext>
              </a:extLst>
            </p:cNvPr>
            <p:cNvSpPr txBox="1"/>
            <p:nvPr/>
          </p:nvSpPr>
          <p:spPr>
            <a:xfrm>
              <a:off x="7993893" y="5240540"/>
              <a:ext cx="315739" cy="112882"/>
            </a:xfrm>
            <a:prstGeom prst="rect">
              <a:avLst/>
            </a:prstGeom>
            <a:noFill/>
          </p:spPr>
          <p:txBody>
            <a:bodyPr wrap="square" lIns="0" tIns="0" rIns="0" bIns="0" rtlCol="0">
              <a:noAutofit/>
            </a:bodyPr>
            <a:lstStyle/>
            <a:p>
              <a:pPr>
                <a:lnSpc>
                  <a:spcPct val="90000"/>
                </a:lnSpc>
              </a:pPr>
              <a:r>
                <a:rPr lang="en-US" sz="1400" dirty="0">
                  <a:solidFill>
                    <a:schemeClr val="bg1"/>
                  </a:solidFill>
                </a:rPr>
                <a:t>MS</a:t>
              </a:r>
            </a:p>
          </p:txBody>
        </p:sp>
        <p:sp>
          <p:nvSpPr>
            <p:cNvPr id="91" name="Rectangle 90">
              <a:extLst>
                <a:ext uri="{FF2B5EF4-FFF2-40B4-BE49-F238E27FC236}">
                  <a16:creationId xmlns:a16="http://schemas.microsoft.com/office/drawing/2014/main" xmlns="" id="{46F4942E-08F3-CF4C-8464-29C73A10D8AD}"/>
                </a:ext>
              </a:extLst>
            </p:cNvPr>
            <p:cNvSpPr>
              <a:spLocks noChangeAspect="1"/>
            </p:cNvSpPr>
            <p:nvPr/>
          </p:nvSpPr>
          <p:spPr>
            <a:xfrm>
              <a:off x="8478147" y="4932391"/>
              <a:ext cx="657532" cy="705681"/>
            </a:xfrm>
            <a:prstGeom prst="rect">
              <a:avLst/>
            </a:prstGeom>
            <a:solidFill>
              <a:schemeClr val="accent5"/>
            </a:solidFill>
            <a:ln w="19050">
              <a:solidFill>
                <a:srgbClr val="00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b" anchorCtr="0" forceAA="0" compatLnSpc="1">
              <a:prstTxWarp prst="textNoShape">
                <a:avLst/>
              </a:prstTxWarp>
              <a:noAutofit/>
            </a:bodyPr>
            <a:lstStyle/>
            <a:p>
              <a:pPr algn="ctr">
                <a:lnSpc>
                  <a:spcPct val="90000"/>
                </a:lnSpc>
              </a:pPr>
              <a:r>
                <a:rPr lang="en-US" sz="1400" dirty="0">
                  <a:solidFill>
                    <a:srgbClr val="0070C0"/>
                  </a:solidFill>
                </a:rPr>
                <a:t>POD 3</a:t>
              </a:r>
            </a:p>
          </p:txBody>
        </p:sp>
        <p:pic>
          <p:nvPicPr>
            <p:cNvPr id="93" name="Picture 92">
              <a:extLst>
                <a:ext uri="{FF2B5EF4-FFF2-40B4-BE49-F238E27FC236}">
                  <a16:creationId xmlns:a16="http://schemas.microsoft.com/office/drawing/2014/main" xmlns="" id="{AB584751-CD2B-1841-BD67-3F55F30CCA6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609340" y="5020884"/>
              <a:ext cx="432492" cy="464162"/>
            </a:xfrm>
            <a:prstGeom prst="rect">
              <a:avLst/>
            </a:prstGeom>
          </p:spPr>
        </p:pic>
        <p:sp>
          <p:nvSpPr>
            <p:cNvPr id="95" name="TextBox 94">
              <a:extLst>
                <a:ext uri="{FF2B5EF4-FFF2-40B4-BE49-F238E27FC236}">
                  <a16:creationId xmlns:a16="http://schemas.microsoft.com/office/drawing/2014/main" xmlns="" id="{63F1E822-6030-F24D-B36A-F2C00EE9E8EF}"/>
                </a:ext>
              </a:extLst>
            </p:cNvPr>
            <p:cNvSpPr txBox="1"/>
            <p:nvPr/>
          </p:nvSpPr>
          <p:spPr>
            <a:xfrm>
              <a:off x="8696490" y="5229251"/>
              <a:ext cx="238696" cy="113666"/>
            </a:xfrm>
            <a:prstGeom prst="rect">
              <a:avLst/>
            </a:prstGeom>
            <a:noFill/>
          </p:spPr>
          <p:txBody>
            <a:bodyPr wrap="square" lIns="0" tIns="0" rIns="0" bIns="0" rtlCol="0">
              <a:noAutofit/>
            </a:bodyPr>
            <a:lstStyle/>
            <a:p>
              <a:pPr>
                <a:lnSpc>
                  <a:spcPct val="90000"/>
                </a:lnSpc>
              </a:pPr>
              <a:r>
                <a:rPr lang="en-US" sz="1400" dirty="0">
                  <a:solidFill>
                    <a:schemeClr val="bg1"/>
                  </a:solidFill>
                </a:rPr>
                <a:t>MS</a:t>
              </a:r>
            </a:p>
          </p:txBody>
        </p:sp>
        <p:sp>
          <p:nvSpPr>
            <p:cNvPr id="101" name="Rectangle 100">
              <a:extLst>
                <a:ext uri="{FF2B5EF4-FFF2-40B4-BE49-F238E27FC236}">
                  <a16:creationId xmlns:a16="http://schemas.microsoft.com/office/drawing/2014/main" xmlns="" id="{99D32AFE-920C-B247-9C2D-19B3A1D8C2B7}"/>
                </a:ext>
              </a:extLst>
            </p:cNvPr>
            <p:cNvSpPr>
              <a:spLocks noChangeAspect="1"/>
            </p:cNvSpPr>
            <p:nvPr/>
          </p:nvSpPr>
          <p:spPr>
            <a:xfrm>
              <a:off x="9185114" y="4932391"/>
              <a:ext cx="657532" cy="705681"/>
            </a:xfrm>
            <a:prstGeom prst="rect">
              <a:avLst/>
            </a:prstGeom>
            <a:solidFill>
              <a:schemeClr val="accent5">
                <a:lumMod val="60000"/>
                <a:lumOff val="40000"/>
              </a:schemeClr>
            </a:solidFill>
            <a:ln w="19050">
              <a:solidFill>
                <a:srgbClr val="00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b" anchorCtr="0" forceAA="0" compatLnSpc="1">
              <a:prstTxWarp prst="textNoShape">
                <a:avLst/>
              </a:prstTxWarp>
              <a:noAutofit/>
            </a:bodyPr>
            <a:lstStyle/>
            <a:p>
              <a:pPr algn="ctr">
                <a:lnSpc>
                  <a:spcPct val="90000"/>
                </a:lnSpc>
              </a:pPr>
              <a:r>
                <a:rPr lang="en-US" sz="1400" dirty="0">
                  <a:solidFill>
                    <a:srgbClr val="0070C0"/>
                  </a:solidFill>
                </a:rPr>
                <a:t>POD 4</a:t>
              </a:r>
            </a:p>
          </p:txBody>
        </p:sp>
        <p:sp>
          <p:nvSpPr>
            <p:cNvPr id="103" name="Rectangle 102">
              <a:extLst>
                <a:ext uri="{FF2B5EF4-FFF2-40B4-BE49-F238E27FC236}">
                  <a16:creationId xmlns:a16="http://schemas.microsoft.com/office/drawing/2014/main" xmlns="" id="{4B9BF467-2814-F548-B88C-06BCAA92F696}"/>
                </a:ext>
              </a:extLst>
            </p:cNvPr>
            <p:cNvSpPr>
              <a:spLocks noChangeAspect="1"/>
            </p:cNvSpPr>
            <p:nvPr/>
          </p:nvSpPr>
          <p:spPr>
            <a:xfrm>
              <a:off x="9899832" y="4932391"/>
              <a:ext cx="647111" cy="707104"/>
            </a:xfrm>
            <a:prstGeom prst="rect">
              <a:avLst/>
            </a:prstGeom>
            <a:solidFill>
              <a:schemeClr val="accent5">
                <a:lumMod val="20000"/>
                <a:lumOff val="80000"/>
              </a:schemeClr>
            </a:solidFill>
            <a:ln w="19050">
              <a:solidFill>
                <a:srgbClr val="00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b" anchorCtr="0" forceAA="0" compatLnSpc="1">
              <a:prstTxWarp prst="textNoShape">
                <a:avLst/>
              </a:prstTxWarp>
              <a:noAutofit/>
            </a:bodyPr>
            <a:lstStyle/>
            <a:p>
              <a:pPr algn="ctr">
                <a:lnSpc>
                  <a:spcPct val="90000"/>
                </a:lnSpc>
              </a:pPr>
              <a:r>
                <a:rPr lang="en-US" sz="1400" dirty="0">
                  <a:solidFill>
                    <a:srgbClr val="0070C0"/>
                  </a:solidFill>
                </a:rPr>
                <a:t>POD 5</a:t>
              </a:r>
            </a:p>
          </p:txBody>
        </p:sp>
        <p:sp>
          <p:nvSpPr>
            <p:cNvPr id="104" name="Rectangle 103">
              <a:extLst>
                <a:ext uri="{FF2B5EF4-FFF2-40B4-BE49-F238E27FC236}">
                  <a16:creationId xmlns:a16="http://schemas.microsoft.com/office/drawing/2014/main" xmlns="" id="{B27B9FCB-8868-6542-9313-D3C5E63A698D}"/>
                </a:ext>
              </a:extLst>
            </p:cNvPr>
            <p:cNvSpPr>
              <a:spLocks noChangeAspect="1"/>
            </p:cNvSpPr>
            <p:nvPr/>
          </p:nvSpPr>
          <p:spPr>
            <a:xfrm>
              <a:off x="10602440" y="4934581"/>
              <a:ext cx="659568" cy="703475"/>
            </a:xfrm>
            <a:prstGeom prst="rect">
              <a:avLst/>
            </a:prstGeom>
            <a:solidFill>
              <a:schemeClr val="accent5">
                <a:lumMod val="20000"/>
                <a:lumOff val="80000"/>
              </a:schemeClr>
            </a:solidFill>
            <a:ln w="19050">
              <a:solidFill>
                <a:srgbClr val="00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b" anchorCtr="0" forceAA="0" compatLnSpc="1">
              <a:prstTxWarp prst="textNoShape">
                <a:avLst/>
              </a:prstTxWarp>
              <a:noAutofit/>
            </a:bodyPr>
            <a:lstStyle/>
            <a:p>
              <a:pPr algn="ctr">
                <a:lnSpc>
                  <a:spcPct val="90000"/>
                </a:lnSpc>
              </a:pPr>
              <a:r>
                <a:rPr lang="en-US" sz="1400" dirty="0">
                  <a:solidFill>
                    <a:srgbClr val="0070C0"/>
                  </a:solidFill>
                </a:rPr>
                <a:t>POD 6</a:t>
              </a:r>
            </a:p>
          </p:txBody>
        </p:sp>
        <p:grpSp>
          <p:nvGrpSpPr>
            <p:cNvPr id="106" name="Group 105">
              <a:extLst>
                <a:ext uri="{FF2B5EF4-FFF2-40B4-BE49-F238E27FC236}">
                  <a16:creationId xmlns:a16="http://schemas.microsoft.com/office/drawing/2014/main" xmlns="" id="{ADC6C5F8-7B75-CC4F-983E-D1697D698B73}"/>
                </a:ext>
              </a:extLst>
            </p:cNvPr>
            <p:cNvGrpSpPr/>
            <p:nvPr/>
          </p:nvGrpSpPr>
          <p:grpSpPr>
            <a:xfrm>
              <a:off x="9359074" y="5058640"/>
              <a:ext cx="324570" cy="388649"/>
              <a:chOff x="6543241" y="3516723"/>
              <a:chExt cx="499469" cy="598077"/>
            </a:xfrm>
          </p:grpSpPr>
          <p:sp>
            <p:nvSpPr>
              <p:cNvPr id="115" name="Cube 114">
                <a:extLst>
                  <a:ext uri="{FF2B5EF4-FFF2-40B4-BE49-F238E27FC236}">
                    <a16:creationId xmlns:a16="http://schemas.microsoft.com/office/drawing/2014/main" xmlns="" id="{69A461DC-3C55-B344-A983-1EE2E10DEB18}"/>
                  </a:ext>
                </a:extLst>
              </p:cNvPr>
              <p:cNvSpPr/>
              <p:nvPr/>
            </p:nvSpPr>
            <p:spPr>
              <a:xfrm>
                <a:off x="6543241" y="3516723"/>
                <a:ext cx="499469" cy="598077"/>
              </a:xfrm>
              <a:prstGeom prst="cube">
                <a:avLst/>
              </a:prstGeom>
              <a:solidFill>
                <a:schemeClr val="accent1">
                  <a:lumMod val="60000"/>
                  <a:lumOff val="4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lnSpc>
                    <a:spcPct val="90000"/>
                  </a:lnSpc>
                </a:pPr>
                <a:endParaRPr lang="en-US" sz="1400"/>
              </a:p>
            </p:txBody>
          </p:sp>
          <p:sp>
            <p:nvSpPr>
              <p:cNvPr id="116" name="TextBox 115">
                <a:extLst>
                  <a:ext uri="{FF2B5EF4-FFF2-40B4-BE49-F238E27FC236}">
                    <a16:creationId xmlns:a16="http://schemas.microsoft.com/office/drawing/2014/main" xmlns="" id="{B307B452-C82D-A648-8719-BC41859B95D4}"/>
                  </a:ext>
                </a:extLst>
              </p:cNvPr>
              <p:cNvSpPr txBox="1"/>
              <p:nvPr/>
            </p:nvSpPr>
            <p:spPr>
              <a:xfrm>
                <a:off x="6580786" y="3779268"/>
                <a:ext cx="448204" cy="183131"/>
              </a:xfrm>
              <a:prstGeom prst="rect">
                <a:avLst/>
              </a:prstGeom>
              <a:noFill/>
            </p:spPr>
            <p:txBody>
              <a:bodyPr wrap="square" lIns="0" tIns="0" rIns="0" bIns="0" rtlCol="0">
                <a:noAutofit/>
              </a:bodyPr>
              <a:lstStyle/>
              <a:p>
                <a:pPr>
                  <a:lnSpc>
                    <a:spcPct val="90000"/>
                  </a:lnSpc>
                </a:pPr>
                <a:r>
                  <a:rPr lang="en-US" sz="1400" dirty="0">
                    <a:solidFill>
                      <a:schemeClr val="bg1"/>
                    </a:solidFill>
                  </a:rPr>
                  <a:t>MS</a:t>
                </a:r>
              </a:p>
            </p:txBody>
          </p:sp>
        </p:grpSp>
        <p:grpSp>
          <p:nvGrpSpPr>
            <p:cNvPr id="107" name="Group 106">
              <a:extLst>
                <a:ext uri="{FF2B5EF4-FFF2-40B4-BE49-F238E27FC236}">
                  <a16:creationId xmlns:a16="http://schemas.microsoft.com/office/drawing/2014/main" xmlns="" id="{C7538DEF-7C1F-BE44-91D8-E5F98876DF89}"/>
                </a:ext>
              </a:extLst>
            </p:cNvPr>
            <p:cNvGrpSpPr/>
            <p:nvPr/>
          </p:nvGrpSpPr>
          <p:grpSpPr>
            <a:xfrm>
              <a:off x="10768922" y="5058640"/>
              <a:ext cx="324570" cy="388649"/>
              <a:chOff x="6543241" y="3516723"/>
              <a:chExt cx="499469" cy="598077"/>
            </a:xfrm>
          </p:grpSpPr>
          <p:sp>
            <p:nvSpPr>
              <p:cNvPr id="113" name="Cube 112">
                <a:extLst>
                  <a:ext uri="{FF2B5EF4-FFF2-40B4-BE49-F238E27FC236}">
                    <a16:creationId xmlns:a16="http://schemas.microsoft.com/office/drawing/2014/main" xmlns="" id="{4A05D52D-4B40-7A4D-BC19-1D8A196838A2}"/>
                  </a:ext>
                </a:extLst>
              </p:cNvPr>
              <p:cNvSpPr/>
              <p:nvPr/>
            </p:nvSpPr>
            <p:spPr>
              <a:xfrm>
                <a:off x="6543241" y="3516723"/>
                <a:ext cx="499469" cy="598077"/>
              </a:xfrm>
              <a:prstGeom prst="cube">
                <a:avLst/>
              </a:prstGeom>
              <a:solidFill>
                <a:schemeClr val="accent1">
                  <a:lumMod val="40000"/>
                  <a:lumOff val="6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lnSpc>
                    <a:spcPct val="90000"/>
                  </a:lnSpc>
                </a:pPr>
                <a:endParaRPr lang="en-US" sz="1400"/>
              </a:p>
            </p:txBody>
          </p:sp>
          <p:sp>
            <p:nvSpPr>
              <p:cNvPr id="114" name="TextBox 113">
                <a:extLst>
                  <a:ext uri="{FF2B5EF4-FFF2-40B4-BE49-F238E27FC236}">
                    <a16:creationId xmlns:a16="http://schemas.microsoft.com/office/drawing/2014/main" xmlns="" id="{7A8270FC-6A49-3C43-8DFA-4865600F16D0}"/>
                  </a:ext>
                </a:extLst>
              </p:cNvPr>
              <p:cNvSpPr txBox="1"/>
              <p:nvPr/>
            </p:nvSpPr>
            <p:spPr>
              <a:xfrm>
                <a:off x="6580786" y="3752529"/>
                <a:ext cx="445817" cy="209871"/>
              </a:xfrm>
              <a:prstGeom prst="rect">
                <a:avLst/>
              </a:prstGeom>
              <a:noFill/>
            </p:spPr>
            <p:txBody>
              <a:bodyPr wrap="square" lIns="0" tIns="0" rIns="0" bIns="0" rtlCol="0">
                <a:noAutofit/>
              </a:bodyPr>
              <a:lstStyle/>
              <a:p>
                <a:pPr>
                  <a:lnSpc>
                    <a:spcPct val="90000"/>
                  </a:lnSpc>
                </a:pPr>
                <a:r>
                  <a:rPr lang="en-US" sz="1400" dirty="0">
                    <a:solidFill>
                      <a:schemeClr val="bg1"/>
                    </a:solidFill>
                  </a:rPr>
                  <a:t>MS</a:t>
                </a:r>
              </a:p>
            </p:txBody>
          </p:sp>
        </p:grpSp>
        <p:grpSp>
          <p:nvGrpSpPr>
            <p:cNvPr id="108" name="Group 107">
              <a:extLst>
                <a:ext uri="{FF2B5EF4-FFF2-40B4-BE49-F238E27FC236}">
                  <a16:creationId xmlns:a16="http://schemas.microsoft.com/office/drawing/2014/main" xmlns="" id="{30115691-CEE7-1B4F-AEEC-AACA6543B129}"/>
                </a:ext>
              </a:extLst>
            </p:cNvPr>
            <p:cNvGrpSpPr/>
            <p:nvPr/>
          </p:nvGrpSpPr>
          <p:grpSpPr>
            <a:xfrm>
              <a:off x="10061683" y="5058640"/>
              <a:ext cx="324570" cy="388649"/>
              <a:chOff x="6543241" y="3516723"/>
              <a:chExt cx="499469" cy="598077"/>
            </a:xfrm>
          </p:grpSpPr>
          <p:sp>
            <p:nvSpPr>
              <p:cNvPr id="111" name="Cube 110">
                <a:extLst>
                  <a:ext uri="{FF2B5EF4-FFF2-40B4-BE49-F238E27FC236}">
                    <a16:creationId xmlns:a16="http://schemas.microsoft.com/office/drawing/2014/main" xmlns="" id="{F81A3D05-7853-D049-B9A9-7700CBAB1720}"/>
                  </a:ext>
                </a:extLst>
              </p:cNvPr>
              <p:cNvSpPr/>
              <p:nvPr/>
            </p:nvSpPr>
            <p:spPr>
              <a:xfrm>
                <a:off x="6543241" y="3516723"/>
                <a:ext cx="499469" cy="598077"/>
              </a:xfrm>
              <a:prstGeom prst="cube">
                <a:avLst/>
              </a:prstGeom>
              <a:solidFill>
                <a:schemeClr val="accent1">
                  <a:lumMod val="40000"/>
                  <a:lumOff val="6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lnSpc>
                    <a:spcPct val="90000"/>
                  </a:lnSpc>
                </a:pPr>
                <a:endParaRPr lang="en-US" sz="1400"/>
              </a:p>
            </p:txBody>
          </p:sp>
          <p:sp>
            <p:nvSpPr>
              <p:cNvPr id="112" name="TextBox 111">
                <a:extLst>
                  <a:ext uri="{FF2B5EF4-FFF2-40B4-BE49-F238E27FC236}">
                    <a16:creationId xmlns:a16="http://schemas.microsoft.com/office/drawing/2014/main" xmlns="" id="{10B3285A-343F-8244-8B88-8F387E558D4A}"/>
                  </a:ext>
                </a:extLst>
              </p:cNvPr>
              <p:cNvSpPr txBox="1"/>
              <p:nvPr/>
            </p:nvSpPr>
            <p:spPr>
              <a:xfrm>
                <a:off x="6580786" y="3752529"/>
                <a:ext cx="446235" cy="209871"/>
              </a:xfrm>
              <a:prstGeom prst="rect">
                <a:avLst/>
              </a:prstGeom>
              <a:noFill/>
            </p:spPr>
            <p:txBody>
              <a:bodyPr wrap="square" lIns="0" tIns="0" rIns="0" bIns="0" rtlCol="0">
                <a:noAutofit/>
              </a:bodyPr>
              <a:lstStyle/>
              <a:p>
                <a:pPr>
                  <a:lnSpc>
                    <a:spcPct val="90000"/>
                  </a:lnSpc>
                </a:pPr>
                <a:r>
                  <a:rPr lang="en-US" sz="1400" dirty="0">
                    <a:solidFill>
                      <a:schemeClr val="bg1"/>
                    </a:solidFill>
                  </a:rPr>
                  <a:t>MS</a:t>
                </a:r>
              </a:p>
            </p:txBody>
          </p:sp>
        </p:grpSp>
        <p:sp>
          <p:nvSpPr>
            <p:cNvPr id="109" name="Rectangle 108">
              <a:extLst>
                <a:ext uri="{FF2B5EF4-FFF2-40B4-BE49-F238E27FC236}">
                  <a16:creationId xmlns:a16="http://schemas.microsoft.com/office/drawing/2014/main" xmlns="" id="{B6CEDE45-EA4B-4A4A-95C5-7BA5027D9916}"/>
                </a:ext>
              </a:extLst>
            </p:cNvPr>
            <p:cNvSpPr/>
            <p:nvPr/>
          </p:nvSpPr>
          <p:spPr>
            <a:xfrm>
              <a:off x="7681411" y="4740689"/>
              <a:ext cx="3664947" cy="975906"/>
            </a:xfrm>
            <a:prstGeom prst="rect">
              <a:avLst/>
            </a:prstGeom>
            <a:noFill/>
            <a:ln w="19050">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lnSpc>
                  <a:spcPct val="90000"/>
                </a:lnSpc>
              </a:pPr>
              <a:endParaRPr lang="en-US" sz="1400"/>
            </a:p>
          </p:txBody>
        </p:sp>
        <p:sp>
          <p:nvSpPr>
            <p:cNvPr id="110" name="TextBox 109">
              <a:extLst>
                <a:ext uri="{FF2B5EF4-FFF2-40B4-BE49-F238E27FC236}">
                  <a16:creationId xmlns:a16="http://schemas.microsoft.com/office/drawing/2014/main" xmlns="" id="{3AB2E563-F4C8-BE43-A9F0-939EF5C17AA3}"/>
                </a:ext>
              </a:extLst>
            </p:cNvPr>
            <p:cNvSpPr txBox="1"/>
            <p:nvPr/>
          </p:nvSpPr>
          <p:spPr>
            <a:xfrm>
              <a:off x="7776818" y="4738998"/>
              <a:ext cx="918405" cy="109354"/>
            </a:xfrm>
            <a:prstGeom prst="rect">
              <a:avLst/>
            </a:prstGeom>
            <a:noFill/>
          </p:spPr>
          <p:txBody>
            <a:bodyPr wrap="square" lIns="0" tIns="0" rIns="0" bIns="0" rtlCol="0">
              <a:noAutofit/>
            </a:bodyPr>
            <a:lstStyle/>
            <a:p>
              <a:pPr>
                <a:lnSpc>
                  <a:spcPct val="90000"/>
                </a:lnSpc>
              </a:pPr>
              <a:r>
                <a:rPr lang="en-US" sz="1400" dirty="0"/>
                <a:t>WLS Cluster</a:t>
              </a:r>
            </a:p>
          </p:txBody>
        </p:sp>
      </p:grpSp>
      <p:sp>
        <p:nvSpPr>
          <p:cNvPr id="117" name="TextBox 116">
            <a:extLst>
              <a:ext uri="{FF2B5EF4-FFF2-40B4-BE49-F238E27FC236}">
                <a16:creationId xmlns:a16="http://schemas.microsoft.com/office/drawing/2014/main" xmlns="" id="{895964C6-DE1B-314E-AD09-468F69041430}"/>
              </a:ext>
            </a:extLst>
          </p:cNvPr>
          <p:cNvSpPr txBox="1"/>
          <p:nvPr/>
        </p:nvSpPr>
        <p:spPr>
          <a:xfrm>
            <a:off x="8065066" y="2597261"/>
            <a:ext cx="1735585" cy="191060"/>
          </a:xfrm>
          <a:prstGeom prst="rect">
            <a:avLst/>
          </a:prstGeom>
          <a:noFill/>
        </p:spPr>
        <p:txBody>
          <a:bodyPr wrap="square" lIns="0" tIns="0" rIns="0" bIns="0" rtlCol="0">
            <a:noAutofit/>
          </a:bodyPr>
          <a:lstStyle/>
          <a:p>
            <a:pPr algn="ctr">
              <a:lnSpc>
                <a:spcPct val="90000"/>
              </a:lnSpc>
            </a:pPr>
            <a:r>
              <a:rPr lang="en-US" sz="1400" dirty="0"/>
              <a:t>Kubernetes  Cluster</a:t>
            </a:r>
          </a:p>
        </p:txBody>
      </p:sp>
      <p:sp>
        <p:nvSpPr>
          <p:cNvPr id="123" name="TextBox 122">
            <a:extLst>
              <a:ext uri="{FF2B5EF4-FFF2-40B4-BE49-F238E27FC236}">
                <a16:creationId xmlns:a16="http://schemas.microsoft.com/office/drawing/2014/main" xmlns="" id="{34ADEA44-FFED-A846-A26A-71AE3116AD90}"/>
              </a:ext>
            </a:extLst>
          </p:cNvPr>
          <p:cNvSpPr txBox="1"/>
          <p:nvPr/>
        </p:nvSpPr>
        <p:spPr>
          <a:xfrm>
            <a:off x="7861483" y="1097117"/>
            <a:ext cx="1735585" cy="191060"/>
          </a:xfrm>
          <a:prstGeom prst="rect">
            <a:avLst/>
          </a:prstGeom>
          <a:noFill/>
        </p:spPr>
        <p:txBody>
          <a:bodyPr wrap="square" lIns="0" tIns="0" rIns="0" bIns="0" rtlCol="0">
            <a:noAutofit/>
          </a:bodyPr>
          <a:lstStyle/>
          <a:p>
            <a:pPr algn="ctr">
              <a:lnSpc>
                <a:spcPct val="90000"/>
              </a:lnSpc>
            </a:pPr>
            <a:r>
              <a:rPr lang="en-US" sz="1400" dirty="0"/>
              <a:t>Customer Tenancy</a:t>
            </a:r>
          </a:p>
        </p:txBody>
      </p:sp>
      <p:sp>
        <p:nvSpPr>
          <p:cNvPr id="129" name="Can 128">
            <a:extLst>
              <a:ext uri="{FF2B5EF4-FFF2-40B4-BE49-F238E27FC236}">
                <a16:creationId xmlns:a16="http://schemas.microsoft.com/office/drawing/2014/main" xmlns="" id="{62811B09-68C0-3E4E-AF76-C014FA062586}"/>
              </a:ext>
            </a:extLst>
          </p:cNvPr>
          <p:cNvSpPr/>
          <p:nvPr/>
        </p:nvSpPr>
        <p:spPr bwMode="gray">
          <a:xfrm>
            <a:off x="7965058" y="2817675"/>
            <a:ext cx="902476" cy="694096"/>
          </a:xfrm>
          <a:prstGeom prst="can">
            <a:avLst/>
          </a:prstGeom>
          <a:solidFill>
            <a:srgbClr val="00B0F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lnSpc>
                <a:spcPct val="90000"/>
              </a:lnSpc>
            </a:pPr>
            <a:r>
              <a:rPr lang="en-US" sz="1798" dirty="0">
                <a:solidFill>
                  <a:schemeClr val="bg1"/>
                </a:solidFill>
              </a:rPr>
              <a:t>Secrets</a:t>
            </a:r>
          </a:p>
        </p:txBody>
      </p:sp>
      <p:cxnSp>
        <p:nvCxnSpPr>
          <p:cNvPr id="130" name="Straight Arrow Connector 129">
            <a:extLst>
              <a:ext uri="{FF2B5EF4-FFF2-40B4-BE49-F238E27FC236}">
                <a16:creationId xmlns:a16="http://schemas.microsoft.com/office/drawing/2014/main" xmlns="" id="{A6D37E8D-CF01-5640-9622-1242C7481397}"/>
              </a:ext>
            </a:extLst>
          </p:cNvPr>
          <p:cNvCxnSpPr>
            <a:cxnSpLocks/>
          </p:cNvCxnSpPr>
          <p:nvPr/>
        </p:nvCxnSpPr>
        <p:spPr>
          <a:xfrm>
            <a:off x="2062336" y="5438506"/>
            <a:ext cx="4316988" cy="0"/>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sp>
        <p:nvSpPr>
          <p:cNvPr id="131" name="Rectangle 130">
            <a:extLst>
              <a:ext uri="{FF2B5EF4-FFF2-40B4-BE49-F238E27FC236}">
                <a16:creationId xmlns:a16="http://schemas.microsoft.com/office/drawing/2014/main" xmlns="" id="{05FFBD0B-30BD-4542-A71D-1347BE61FFA2}"/>
              </a:ext>
            </a:extLst>
          </p:cNvPr>
          <p:cNvSpPr/>
          <p:nvPr/>
        </p:nvSpPr>
        <p:spPr>
          <a:xfrm>
            <a:off x="6693168" y="4200122"/>
            <a:ext cx="4774181" cy="1307527"/>
          </a:xfrm>
          <a:prstGeom prst="rect">
            <a:avLst/>
          </a:prstGeom>
          <a:noFill/>
          <a:ln w="19050">
            <a:solidFill>
              <a:schemeClr val="tx1"/>
            </a:solidFill>
            <a:prstDash val="dash"/>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lnSpc>
                <a:spcPct val="90000"/>
              </a:lnSpc>
            </a:pPr>
            <a:endParaRPr lang="en-US" sz="1400"/>
          </a:p>
        </p:txBody>
      </p:sp>
      <p:sp>
        <p:nvSpPr>
          <p:cNvPr id="132" name="TextBox 131">
            <a:extLst>
              <a:ext uri="{FF2B5EF4-FFF2-40B4-BE49-F238E27FC236}">
                <a16:creationId xmlns:a16="http://schemas.microsoft.com/office/drawing/2014/main" xmlns="" id="{64D87DA3-3499-BE4F-8BE9-7C73B448B210}"/>
              </a:ext>
            </a:extLst>
          </p:cNvPr>
          <p:cNvSpPr txBox="1"/>
          <p:nvPr/>
        </p:nvSpPr>
        <p:spPr>
          <a:xfrm>
            <a:off x="9731764" y="3972370"/>
            <a:ext cx="1735585" cy="191060"/>
          </a:xfrm>
          <a:prstGeom prst="rect">
            <a:avLst/>
          </a:prstGeom>
          <a:noFill/>
        </p:spPr>
        <p:txBody>
          <a:bodyPr wrap="square" lIns="0" tIns="0" rIns="0" bIns="0" rtlCol="0">
            <a:noAutofit/>
          </a:bodyPr>
          <a:lstStyle/>
          <a:p>
            <a:pPr algn="ctr">
              <a:lnSpc>
                <a:spcPct val="90000"/>
              </a:lnSpc>
            </a:pPr>
            <a:r>
              <a:rPr lang="en-US" sz="1400" dirty="0"/>
              <a:t>WebLogic Domain(s)</a:t>
            </a:r>
          </a:p>
        </p:txBody>
      </p:sp>
      <p:pic>
        <p:nvPicPr>
          <p:cNvPr id="133" name="Picture 132">
            <a:extLst>
              <a:ext uri="{FF2B5EF4-FFF2-40B4-BE49-F238E27FC236}">
                <a16:creationId xmlns:a16="http://schemas.microsoft.com/office/drawing/2014/main" xmlns="" id="{12523F5E-5E41-F54B-BA8E-77E2324D7281}"/>
              </a:ext>
            </a:extLst>
          </p:cNvPr>
          <p:cNvPicPr>
            <a:picLocks noChangeAspect="1"/>
          </p:cNvPicPr>
          <p:nvPr/>
        </p:nvPicPr>
        <p:blipFill>
          <a:blip r:embed="rId4"/>
          <a:stretch>
            <a:fillRect/>
          </a:stretch>
        </p:blipFill>
        <p:spPr>
          <a:xfrm>
            <a:off x="647072" y="4846509"/>
            <a:ext cx="1093640" cy="964674"/>
          </a:xfrm>
          <a:prstGeom prst="rect">
            <a:avLst/>
          </a:prstGeom>
        </p:spPr>
      </p:pic>
      <p:sp>
        <p:nvSpPr>
          <p:cNvPr id="134" name="Rectangle 133">
            <a:extLst>
              <a:ext uri="{FF2B5EF4-FFF2-40B4-BE49-F238E27FC236}">
                <a16:creationId xmlns:a16="http://schemas.microsoft.com/office/drawing/2014/main" xmlns="" id="{08F74853-29F0-5A4A-808E-9AFBB71E6FE8}"/>
              </a:ext>
            </a:extLst>
          </p:cNvPr>
          <p:cNvSpPr>
            <a:spLocks noChangeAspect="1"/>
          </p:cNvSpPr>
          <p:nvPr/>
        </p:nvSpPr>
        <p:spPr>
          <a:xfrm>
            <a:off x="383831" y="5496027"/>
            <a:ext cx="1620123" cy="391946"/>
          </a:xfrm>
          <a:prstGeom prst="rect">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pPr>
            <a:r>
              <a:rPr lang="en-US" sz="1799" dirty="0"/>
              <a:t>Kubernetes</a:t>
            </a:r>
          </a:p>
        </p:txBody>
      </p:sp>
      <p:pic>
        <p:nvPicPr>
          <p:cNvPr id="136" name="Picture 135">
            <a:extLst>
              <a:ext uri="{FF2B5EF4-FFF2-40B4-BE49-F238E27FC236}">
                <a16:creationId xmlns:a16="http://schemas.microsoft.com/office/drawing/2014/main" xmlns="" id="{4BC77DB3-F15E-1047-9258-C89E5DD41A89}"/>
              </a:ext>
            </a:extLst>
          </p:cNvPr>
          <p:cNvPicPr>
            <a:picLocks noChangeAspect="1"/>
          </p:cNvPicPr>
          <p:nvPr/>
        </p:nvPicPr>
        <p:blipFill>
          <a:blip r:embed="rId5"/>
          <a:stretch>
            <a:fillRect/>
          </a:stretch>
        </p:blipFill>
        <p:spPr>
          <a:xfrm>
            <a:off x="10514284" y="3199183"/>
            <a:ext cx="806013" cy="551519"/>
          </a:xfrm>
          <a:prstGeom prst="rect">
            <a:avLst/>
          </a:prstGeom>
        </p:spPr>
      </p:pic>
      <p:pic>
        <p:nvPicPr>
          <p:cNvPr id="138" name="Picture 12" descr="Image result for customer icon">
            <a:extLst>
              <a:ext uri="{FF2B5EF4-FFF2-40B4-BE49-F238E27FC236}">
                <a16:creationId xmlns:a16="http://schemas.microsoft.com/office/drawing/2014/main" xmlns="" id="{3D34CCE0-5B6D-4842-9EFB-70CEE26189F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445657" y="2058539"/>
            <a:ext cx="1496470" cy="1496470"/>
          </a:xfrm>
          <a:prstGeom prst="rect">
            <a:avLst/>
          </a:prstGeom>
          <a:noFill/>
          <a:extLst>
            <a:ext uri="{909E8E84-426E-40dd-AFC4-6F175D3DCCD1}">
              <a14:hiddenFill xmlns:a14="http://schemas.microsoft.com/office/drawing/2010/main" xmlns="">
                <a:solidFill>
                  <a:srgbClr val="FFFFFF"/>
                </a:solidFill>
              </a14:hiddenFill>
            </a:ext>
          </a:extLst>
        </p:spPr>
      </p:pic>
      <p:sp>
        <p:nvSpPr>
          <p:cNvPr id="145" name="Rectangle 144">
            <a:extLst>
              <a:ext uri="{FF2B5EF4-FFF2-40B4-BE49-F238E27FC236}">
                <a16:creationId xmlns:a16="http://schemas.microsoft.com/office/drawing/2014/main" xmlns="" id="{80F64D14-73F3-1C4B-99FD-6C9B74BB6CB1}"/>
              </a:ext>
            </a:extLst>
          </p:cNvPr>
          <p:cNvSpPr>
            <a:spLocks noChangeAspect="1"/>
          </p:cNvSpPr>
          <p:nvPr/>
        </p:nvSpPr>
        <p:spPr>
          <a:xfrm>
            <a:off x="6784242" y="1483641"/>
            <a:ext cx="2106789" cy="818851"/>
          </a:xfrm>
          <a:prstGeom prst="rect">
            <a:avLst/>
          </a:prstGeom>
          <a:noFill/>
          <a:ln w="19050">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pPr>
            <a:endParaRPr lang="en-US" sz="1400" dirty="0"/>
          </a:p>
        </p:txBody>
      </p:sp>
      <p:pic>
        <p:nvPicPr>
          <p:cNvPr id="146" name="Picture 145" descr="docker-logo-loggedin.png"/>
          <p:cNvPicPr>
            <a:picLocks noChangeAspect="1"/>
          </p:cNvPicPr>
          <p:nvPr/>
        </p:nvPicPr>
        <p:blipFill>
          <a:blip r:embed="rId7" cstate="print"/>
          <a:stretch>
            <a:fillRect/>
          </a:stretch>
        </p:blipFill>
        <p:spPr>
          <a:xfrm>
            <a:off x="8621422" y="1304459"/>
            <a:ext cx="421921" cy="358018"/>
          </a:xfrm>
          <a:prstGeom prst="rect">
            <a:avLst/>
          </a:prstGeom>
        </p:spPr>
      </p:pic>
      <p:sp>
        <p:nvSpPr>
          <p:cNvPr id="148" name="Rectangle 147"/>
          <p:cNvSpPr/>
          <p:nvPr/>
        </p:nvSpPr>
        <p:spPr bwMode="gray">
          <a:xfrm>
            <a:off x="6872757" y="1539397"/>
            <a:ext cx="776650" cy="335454"/>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900" dirty="0">
                <a:solidFill>
                  <a:schemeClr val="bg1"/>
                </a:solidFill>
              </a:rPr>
              <a:t>WLS </a:t>
            </a:r>
            <a:r>
              <a:rPr lang="en-US" sz="900" dirty="0" smtClean="0">
                <a:solidFill>
                  <a:schemeClr val="bg1"/>
                </a:solidFill>
              </a:rPr>
              <a:t>Domain </a:t>
            </a:r>
            <a:r>
              <a:rPr lang="en-US" sz="900" dirty="0">
                <a:solidFill>
                  <a:schemeClr val="bg1"/>
                </a:solidFill>
              </a:rPr>
              <a:t>Image</a:t>
            </a:r>
          </a:p>
        </p:txBody>
      </p:sp>
      <p:pic>
        <p:nvPicPr>
          <p:cNvPr id="149" name="Picture 14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769919" y="1899959"/>
            <a:ext cx="417939" cy="373768"/>
          </a:xfrm>
          <a:prstGeom prst="rect">
            <a:avLst/>
          </a:prstGeom>
        </p:spPr>
      </p:pic>
      <p:sp>
        <p:nvSpPr>
          <p:cNvPr id="150" name="TextBox 149"/>
          <p:cNvSpPr txBox="1"/>
          <p:nvPr/>
        </p:nvSpPr>
        <p:spPr>
          <a:xfrm>
            <a:off x="6810069" y="1317969"/>
            <a:ext cx="1040533" cy="45719"/>
          </a:xfrm>
          <a:prstGeom prst="rect">
            <a:avLst/>
          </a:prstGeom>
          <a:noFill/>
        </p:spPr>
        <p:txBody>
          <a:bodyPr wrap="square" lIns="0" tIns="0" rIns="0" bIns="0" rtlCol="0">
            <a:noAutofit/>
          </a:bodyPr>
          <a:lstStyle/>
          <a:p>
            <a:pPr>
              <a:lnSpc>
                <a:spcPct val="90000"/>
              </a:lnSpc>
            </a:pPr>
            <a:r>
              <a:rPr lang="en-US" sz="1200" dirty="0"/>
              <a:t>Repository</a:t>
            </a:r>
          </a:p>
        </p:txBody>
      </p:sp>
      <p:sp>
        <p:nvSpPr>
          <p:cNvPr id="151" name="Rectangle 150"/>
          <p:cNvSpPr/>
          <p:nvPr/>
        </p:nvSpPr>
        <p:spPr bwMode="gray">
          <a:xfrm>
            <a:off x="6872757" y="1934185"/>
            <a:ext cx="776650" cy="281163"/>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900">
                <a:solidFill>
                  <a:schemeClr val="bg1"/>
                </a:solidFill>
              </a:rPr>
              <a:t>Operator</a:t>
            </a:r>
          </a:p>
          <a:p>
            <a:pPr algn="ctr">
              <a:lnSpc>
                <a:spcPct val="90000"/>
              </a:lnSpc>
            </a:pPr>
            <a:r>
              <a:rPr lang="en-US" sz="900" dirty="0">
                <a:solidFill>
                  <a:schemeClr val="bg1"/>
                </a:solidFill>
              </a:rPr>
              <a:t>Image</a:t>
            </a:r>
          </a:p>
        </p:txBody>
      </p:sp>
      <p:cxnSp>
        <p:nvCxnSpPr>
          <p:cNvPr id="152" name="Straight Arrow Connector 151">
            <a:extLst>
              <a:ext uri="{FF2B5EF4-FFF2-40B4-BE49-F238E27FC236}">
                <a16:creationId xmlns:a16="http://schemas.microsoft.com/office/drawing/2014/main" xmlns="" id="{94F21A84-EADA-704E-95F1-19A5D5B87C74}"/>
              </a:ext>
            </a:extLst>
          </p:cNvPr>
          <p:cNvCxnSpPr>
            <a:cxnSpLocks/>
          </p:cNvCxnSpPr>
          <p:nvPr/>
        </p:nvCxnSpPr>
        <p:spPr>
          <a:xfrm>
            <a:off x="1193892" y="3858949"/>
            <a:ext cx="0" cy="582131"/>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sp>
        <p:nvSpPr>
          <p:cNvPr id="829" name="Can 828"/>
          <p:cNvSpPr/>
          <p:nvPr/>
        </p:nvSpPr>
        <p:spPr bwMode="gray">
          <a:xfrm>
            <a:off x="7434705" y="5660787"/>
            <a:ext cx="3627484" cy="428130"/>
          </a:xfrm>
          <a:prstGeom prst="can">
            <a:avLst/>
          </a:prstGeom>
          <a:solidFill>
            <a:schemeClr val="accent6">
              <a:lumMod val="60000"/>
              <a:lumOff val="40000"/>
            </a:schemeClr>
          </a:solidFill>
          <a:ln w="15875">
            <a:solidFill>
              <a:schemeClr val="accent2"/>
            </a:solidFill>
            <a:prstDash val="dashDot"/>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pPr>
            <a:endParaRPr lang="en-US" sz="1799" dirty="0">
              <a:solidFill>
                <a:schemeClr val="bg1"/>
              </a:solidFill>
            </a:endParaRPr>
          </a:p>
        </p:txBody>
      </p:sp>
      <p:sp>
        <p:nvSpPr>
          <p:cNvPr id="914" name="Rounded Rectangle 913"/>
          <p:cNvSpPr/>
          <p:nvPr/>
        </p:nvSpPr>
        <p:spPr bwMode="gray">
          <a:xfrm>
            <a:off x="7757797" y="5853452"/>
            <a:ext cx="730855" cy="155431"/>
          </a:xfrm>
          <a:prstGeom prst="roundRect">
            <a:avLst/>
          </a:prstGeom>
          <a:solidFill>
            <a:schemeClr val="accent2"/>
          </a:solidFill>
          <a:ln w="15875">
            <a:solidFill>
              <a:schemeClr val="accent2"/>
            </a:solidFill>
            <a:prstDash val="dashDot"/>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400" dirty="0">
                <a:solidFill>
                  <a:schemeClr val="bg1"/>
                </a:solidFill>
              </a:rPr>
              <a:t>Logs </a:t>
            </a:r>
          </a:p>
        </p:txBody>
      </p:sp>
      <p:sp>
        <p:nvSpPr>
          <p:cNvPr id="60" name="Can 59">
            <a:extLst>
              <a:ext uri="{FF2B5EF4-FFF2-40B4-BE49-F238E27FC236}">
                <a16:creationId xmlns:a16="http://schemas.microsoft.com/office/drawing/2014/main" xmlns="" id="{1414AB89-CA5E-B045-B0D0-FD0AC3548F31}"/>
              </a:ext>
            </a:extLst>
          </p:cNvPr>
          <p:cNvSpPr/>
          <p:nvPr/>
        </p:nvSpPr>
        <p:spPr bwMode="gray">
          <a:xfrm>
            <a:off x="6838096" y="2676790"/>
            <a:ext cx="999540" cy="711851"/>
          </a:xfrm>
          <a:prstGeom prst="can">
            <a:avLst/>
          </a:prstGeom>
          <a:solidFill>
            <a:srgbClr val="00B0F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lnSpc>
                <a:spcPct val="90000"/>
              </a:lnSpc>
            </a:pPr>
            <a:r>
              <a:rPr lang="en-US" sz="1798" dirty="0">
                <a:solidFill>
                  <a:schemeClr val="bg1"/>
                </a:solidFill>
              </a:rPr>
              <a:t>Domain</a:t>
            </a:r>
          </a:p>
        </p:txBody>
      </p:sp>
      <p:sp>
        <p:nvSpPr>
          <p:cNvPr id="61" name="Oval 60">
            <a:extLst>
              <a:ext uri="{FF2B5EF4-FFF2-40B4-BE49-F238E27FC236}">
                <a16:creationId xmlns:a16="http://schemas.microsoft.com/office/drawing/2014/main" xmlns="" id="{10BD5AA8-3D26-6A42-8F5D-739C6CD47C22}"/>
              </a:ext>
            </a:extLst>
          </p:cNvPr>
          <p:cNvSpPr>
            <a:spLocks noChangeAspect="1"/>
          </p:cNvSpPr>
          <p:nvPr/>
        </p:nvSpPr>
        <p:spPr>
          <a:xfrm>
            <a:off x="6784242" y="3707516"/>
            <a:ext cx="1331682" cy="323232"/>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lnSpc>
                <a:spcPct val="90000"/>
              </a:lnSpc>
            </a:pPr>
            <a:r>
              <a:rPr lang="en-US" sz="1400" dirty="0">
                <a:solidFill>
                  <a:schemeClr val="bg1"/>
                </a:solidFill>
              </a:rPr>
              <a:t>Operator</a:t>
            </a:r>
          </a:p>
        </p:txBody>
      </p:sp>
      <p:cxnSp>
        <p:nvCxnSpPr>
          <p:cNvPr id="63" name="Straight Arrow Connector 62">
            <a:extLst>
              <a:ext uri="{FF2B5EF4-FFF2-40B4-BE49-F238E27FC236}">
                <a16:creationId xmlns:a16="http://schemas.microsoft.com/office/drawing/2014/main" xmlns="" id="{AFA32433-DF30-5C49-A4EB-ECAB3BC9F70B}"/>
              </a:ext>
            </a:extLst>
          </p:cNvPr>
          <p:cNvCxnSpPr>
            <a:cxnSpLocks/>
          </p:cNvCxnSpPr>
          <p:nvPr/>
        </p:nvCxnSpPr>
        <p:spPr>
          <a:xfrm>
            <a:off x="7533167" y="4063521"/>
            <a:ext cx="328316" cy="187171"/>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68325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itle 5"/>
          <p:cNvSpPr txBox="1">
            <a:spLocks noGrp="1"/>
          </p:cNvSpPr>
          <p:nvPr>
            <p:ph type="title"/>
          </p:nvPr>
        </p:nvSpPr>
        <p:spPr>
          <a:xfrm>
            <a:off x="503670" y="76248"/>
            <a:ext cx="11122303" cy="888768"/>
          </a:xfrm>
          <a:prstGeom prst="rect">
            <a:avLst/>
          </a:prstGeom>
        </p:spPr>
        <p:txBody>
          <a:bodyPr>
            <a:normAutofit/>
          </a:bodyPr>
          <a:lstStyle/>
          <a:p>
            <a:r>
              <a:rPr lang="en-US"/>
              <a:t>WebLogic Domain in Kubernetes Operator v </a:t>
            </a:r>
            <a:r>
              <a:rPr lang="en-US" smtClean="0"/>
              <a:t>2.0</a:t>
            </a:r>
            <a:endParaRPr sz="2400"/>
          </a:p>
        </p:txBody>
      </p:sp>
      <p:sp>
        <p:nvSpPr>
          <p:cNvPr id="174" name="Slide Number Placeholder 4"/>
          <p:cNvSpPr txBox="1">
            <a:spLocks noGrp="1"/>
          </p:cNvSpPr>
          <p:nvPr>
            <p:ph type="sldNum" sz="quarter" idx="4294967295"/>
          </p:nvPr>
        </p:nvSpPr>
        <p:spPr>
          <a:xfrm>
            <a:off x="11537613" y="6583337"/>
            <a:ext cx="127067" cy="126968"/>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rPr/>
              <a:t>25</a:t>
            </a:fld>
            <a:endParaRPr/>
          </a:p>
        </p:txBody>
      </p:sp>
      <p:sp>
        <p:nvSpPr>
          <p:cNvPr id="35" name="TextBox 34"/>
          <p:cNvSpPr txBox="1"/>
          <p:nvPr/>
        </p:nvSpPr>
        <p:spPr>
          <a:xfrm>
            <a:off x="10603775" y="2230474"/>
            <a:ext cx="939373" cy="183542"/>
          </a:xfrm>
          <a:prstGeom prst="rect">
            <a:avLst/>
          </a:prstGeom>
          <a:noFill/>
        </p:spPr>
        <p:txBody>
          <a:bodyPr wrap="square" lIns="0" tIns="0" rIns="0" bIns="0" rtlCol="0">
            <a:noAutofit/>
          </a:bodyPr>
          <a:lstStyle/>
          <a:p>
            <a:pPr>
              <a:lnSpc>
                <a:spcPct val="90000"/>
              </a:lnSpc>
            </a:pPr>
            <a:r>
              <a:rPr lang="en-US" sz="1400">
                <a:solidFill>
                  <a:schemeClr val="bg1"/>
                </a:solidFill>
              </a:rPr>
              <a:t>Kubernetes</a:t>
            </a:r>
          </a:p>
        </p:txBody>
      </p:sp>
      <p:sp>
        <p:nvSpPr>
          <p:cNvPr id="96" name="TextBox 95"/>
          <p:cNvSpPr txBox="1"/>
          <p:nvPr/>
        </p:nvSpPr>
        <p:spPr>
          <a:xfrm>
            <a:off x="3852905" y="2202775"/>
            <a:ext cx="914400" cy="914400"/>
          </a:xfrm>
          <a:prstGeom prst="rect">
            <a:avLst/>
          </a:prstGeom>
          <a:noFill/>
        </p:spPr>
        <p:txBody>
          <a:bodyPr wrap="none" lIns="0" tIns="0" rIns="0" bIns="0" rtlCol="0">
            <a:noAutofit/>
          </a:bodyPr>
          <a:lstStyle/>
          <a:p>
            <a:pPr>
              <a:lnSpc>
                <a:spcPct val="90000"/>
              </a:lnSpc>
            </a:pPr>
            <a:endParaRPr lang="en-US"/>
          </a:p>
        </p:txBody>
      </p:sp>
      <p:sp>
        <p:nvSpPr>
          <p:cNvPr id="4" name="Footer Placeholder 3"/>
          <p:cNvSpPr>
            <a:spLocks noGrp="1"/>
          </p:cNvSpPr>
          <p:nvPr>
            <p:ph type="ftr" sz="quarter" idx="11"/>
          </p:nvPr>
        </p:nvSpPr>
        <p:spPr/>
        <p:txBody>
          <a:bodyPr/>
          <a:lstStyle/>
          <a:p>
            <a:r>
              <a:rPr lang="en-US"/>
              <a:t>Confidential – Oracle Internal/Restricted/Highly Restricted</a:t>
            </a:r>
          </a:p>
        </p:txBody>
      </p:sp>
      <p:pic>
        <p:nvPicPr>
          <p:cNvPr id="73" name="Picture 72">
            <a:extLst>
              <a:ext uri="{FF2B5EF4-FFF2-40B4-BE49-F238E27FC236}">
                <a16:creationId xmlns="" xmlns:a16="http://schemas.microsoft.com/office/drawing/2014/main" id="{695C65E8-727B-EA41-8753-F62DED6A3568}"/>
              </a:ext>
            </a:extLst>
          </p:cNvPr>
          <p:cNvPicPr>
            <a:picLocks noChangeAspect="1"/>
          </p:cNvPicPr>
          <p:nvPr/>
        </p:nvPicPr>
        <p:blipFill>
          <a:blip r:embed="rId3"/>
          <a:stretch>
            <a:fillRect/>
          </a:stretch>
        </p:blipFill>
        <p:spPr>
          <a:xfrm>
            <a:off x="6064341" y="968614"/>
            <a:ext cx="5883256" cy="5378398"/>
          </a:xfrm>
          <a:prstGeom prst="rect">
            <a:avLst/>
          </a:prstGeom>
        </p:spPr>
      </p:pic>
      <p:pic>
        <p:nvPicPr>
          <p:cNvPr id="74" name="Picture 73">
            <a:extLst>
              <a:ext uri="{FF2B5EF4-FFF2-40B4-BE49-F238E27FC236}">
                <a16:creationId xmlns="" xmlns:a16="http://schemas.microsoft.com/office/drawing/2014/main" id="{67D3133C-C736-5A47-AD53-C99DEDD3DE4A}"/>
              </a:ext>
            </a:extLst>
          </p:cNvPr>
          <p:cNvPicPr>
            <a:picLocks noChangeAspect="1"/>
          </p:cNvPicPr>
          <p:nvPr/>
        </p:nvPicPr>
        <p:blipFill>
          <a:blip r:embed="rId3"/>
          <a:stretch>
            <a:fillRect/>
          </a:stretch>
        </p:blipFill>
        <p:spPr>
          <a:xfrm>
            <a:off x="6379324" y="2478200"/>
            <a:ext cx="5320305" cy="3679207"/>
          </a:xfrm>
          <a:prstGeom prst="rect">
            <a:avLst/>
          </a:prstGeom>
        </p:spPr>
      </p:pic>
      <p:sp>
        <p:nvSpPr>
          <p:cNvPr id="117" name="TextBox 116">
            <a:extLst>
              <a:ext uri="{FF2B5EF4-FFF2-40B4-BE49-F238E27FC236}">
                <a16:creationId xmlns="" xmlns:a16="http://schemas.microsoft.com/office/drawing/2014/main" id="{895964C6-DE1B-314E-AD09-468F69041430}"/>
              </a:ext>
            </a:extLst>
          </p:cNvPr>
          <p:cNvSpPr txBox="1"/>
          <p:nvPr/>
        </p:nvSpPr>
        <p:spPr>
          <a:xfrm>
            <a:off x="8065066" y="2597261"/>
            <a:ext cx="1735585" cy="191060"/>
          </a:xfrm>
          <a:prstGeom prst="rect">
            <a:avLst/>
          </a:prstGeom>
          <a:noFill/>
        </p:spPr>
        <p:txBody>
          <a:bodyPr wrap="square" lIns="0" tIns="0" rIns="0" bIns="0" rtlCol="0">
            <a:noAutofit/>
          </a:bodyPr>
          <a:lstStyle/>
          <a:p>
            <a:pPr algn="ctr">
              <a:lnSpc>
                <a:spcPct val="90000"/>
              </a:lnSpc>
            </a:pPr>
            <a:r>
              <a:rPr lang="en-US" sz="1400"/>
              <a:t>Kubernetes  Cluster</a:t>
            </a:r>
          </a:p>
        </p:txBody>
      </p:sp>
      <p:sp>
        <p:nvSpPr>
          <p:cNvPr id="118" name="Oval 117">
            <a:extLst>
              <a:ext uri="{FF2B5EF4-FFF2-40B4-BE49-F238E27FC236}">
                <a16:creationId xmlns="" xmlns:a16="http://schemas.microsoft.com/office/drawing/2014/main" id="{10BD5AA8-3D26-6A42-8F5D-739C6CD47C22}"/>
              </a:ext>
            </a:extLst>
          </p:cNvPr>
          <p:cNvSpPr>
            <a:spLocks noChangeAspect="1"/>
          </p:cNvSpPr>
          <p:nvPr/>
        </p:nvSpPr>
        <p:spPr>
          <a:xfrm>
            <a:off x="8212918" y="3094319"/>
            <a:ext cx="1331682" cy="323232"/>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lnSpc>
                <a:spcPct val="90000"/>
              </a:lnSpc>
            </a:pPr>
            <a:r>
              <a:rPr lang="en-US" sz="1400">
                <a:solidFill>
                  <a:schemeClr val="bg1"/>
                </a:solidFill>
              </a:rPr>
              <a:t>Operator</a:t>
            </a:r>
          </a:p>
        </p:txBody>
      </p:sp>
      <p:sp>
        <p:nvSpPr>
          <p:cNvPr id="123" name="TextBox 122">
            <a:extLst>
              <a:ext uri="{FF2B5EF4-FFF2-40B4-BE49-F238E27FC236}">
                <a16:creationId xmlns="" xmlns:a16="http://schemas.microsoft.com/office/drawing/2014/main" id="{34ADEA44-FFED-A846-A26A-71AE3116AD90}"/>
              </a:ext>
            </a:extLst>
          </p:cNvPr>
          <p:cNvSpPr txBox="1"/>
          <p:nvPr/>
        </p:nvSpPr>
        <p:spPr>
          <a:xfrm>
            <a:off x="7861483" y="1097117"/>
            <a:ext cx="1735585" cy="191060"/>
          </a:xfrm>
          <a:prstGeom prst="rect">
            <a:avLst/>
          </a:prstGeom>
          <a:noFill/>
        </p:spPr>
        <p:txBody>
          <a:bodyPr wrap="square" lIns="0" tIns="0" rIns="0" bIns="0" rtlCol="0">
            <a:noAutofit/>
          </a:bodyPr>
          <a:lstStyle/>
          <a:p>
            <a:pPr algn="ctr">
              <a:lnSpc>
                <a:spcPct val="90000"/>
              </a:lnSpc>
            </a:pPr>
            <a:r>
              <a:rPr lang="en-US" sz="1400"/>
              <a:t>Customer Tenancy</a:t>
            </a:r>
          </a:p>
        </p:txBody>
      </p:sp>
      <p:cxnSp>
        <p:nvCxnSpPr>
          <p:cNvPr id="126" name="Straight Arrow Connector 125">
            <a:extLst>
              <a:ext uri="{FF2B5EF4-FFF2-40B4-BE49-F238E27FC236}">
                <a16:creationId xmlns="" xmlns:a16="http://schemas.microsoft.com/office/drawing/2014/main" id="{B824F1C7-C028-BD42-9C2B-A22D03365542}"/>
              </a:ext>
            </a:extLst>
          </p:cNvPr>
          <p:cNvCxnSpPr>
            <a:cxnSpLocks/>
          </p:cNvCxnSpPr>
          <p:nvPr/>
        </p:nvCxnSpPr>
        <p:spPr>
          <a:xfrm>
            <a:off x="4767305" y="2525469"/>
            <a:ext cx="3419462" cy="671959"/>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cxnSp>
        <p:nvCxnSpPr>
          <p:cNvPr id="128" name="Straight Arrow Connector 127">
            <a:extLst>
              <a:ext uri="{FF2B5EF4-FFF2-40B4-BE49-F238E27FC236}">
                <a16:creationId xmlns="" xmlns:a16="http://schemas.microsoft.com/office/drawing/2014/main" id="{94F21A84-EADA-704E-95F1-19A5D5B87C74}"/>
              </a:ext>
            </a:extLst>
          </p:cNvPr>
          <p:cNvCxnSpPr>
            <a:cxnSpLocks/>
          </p:cNvCxnSpPr>
          <p:nvPr/>
        </p:nvCxnSpPr>
        <p:spPr>
          <a:xfrm>
            <a:off x="2003954" y="2634943"/>
            <a:ext cx="1235005" cy="3597"/>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sp>
        <p:nvSpPr>
          <p:cNvPr id="129" name="Can 128">
            <a:extLst>
              <a:ext uri="{FF2B5EF4-FFF2-40B4-BE49-F238E27FC236}">
                <a16:creationId xmlns="" xmlns:a16="http://schemas.microsoft.com/office/drawing/2014/main" id="{62811B09-68C0-3E4E-AF76-C014FA062586}"/>
              </a:ext>
            </a:extLst>
          </p:cNvPr>
          <p:cNvSpPr/>
          <p:nvPr/>
        </p:nvSpPr>
        <p:spPr bwMode="gray">
          <a:xfrm>
            <a:off x="10397041" y="2692791"/>
            <a:ext cx="962249" cy="493591"/>
          </a:xfrm>
          <a:prstGeom prst="can">
            <a:avLst/>
          </a:prstGeom>
          <a:solidFill>
            <a:srgbClr val="00B0F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lnSpc>
                <a:spcPct val="90000"/>
              </a:lnSpc>
            </a:pPr>
            <a:r>
              <a:rPr lang="en-US" sz="1798">
                <a:solidFill>
                  <a:schemeClr val="bg1"/>
                </a:solidFill>
              </a:rPr>
              <a:t>Secrets</a:t>
            </a:r>
          </a:p>
        </p:txBody>
      </p:sp>
      <p:pic>
        <p:nvPicPr>
          <p:cNvPr id="133" name="Picture 132">
            <a:extLst>
              <a:ext uri="{FF2B5EF4-FFF2-40B4-BE49-F238E27FC236}">
                <a16:creationId xmlns="" xmlns:a16="http://schemas.microsoft.com/office/drawing/2014/main" id="{12523F5E-5E41-F54B-BA8E-77E2324D7281}"/>
              </a:ext>
            </a:extLst>
          </p:cNvPr>
          <p:cNvPicPr>
            <a:picLocks noChangeAspect="1"/>
          </p:cNvPicPr>
          <p:nvPr/>
        </p:nvPicPr>
        <p:blipFill>
          <a:blip r:embed="rId4"/>
          <a:stretch>
            <a:fillRect/>
          </a:stretch>
        </p:blipFill>
        <p:spPr>
          <a:xfrm>
            <a:off x="647072" y="4846509"/>
            <a:ext cx="1093640" cy="964674"/>
          </a:xfrm>
          <a:prstGeom prst="rect">
            <a:avLst/>
          </a:prstGeom>
        </p:spPr>
      </p:pic>
      <p:sp>
        <p:nvSpPr>
          <p:cNvPr id="134" name="Rectangle 133">
            <a:extLst>
              <a:ext uri="{FF2B5EF4-FFF2-40B4-BE49-F238E27FC236}">
                <a16:creationId xmlns="" xmlns:a16="http://schemas.microsoft.com/office/drawing/2014/main" id="{08F74853-29F0-5A4A-808E-9AFBB71E6FE8}"/>
              </a:ext>
            </a:extLst>
          </p:cNvPr>
          <p:cNvSpPr>
            <a:spLocks noChangeAspect="1"/>
          </p:cNvSpPr>
          <p:nvPr/>
        </p:nvSpPr>
        <p:spPr>
          <a:xfrm>
            <a:off x="383831" y="5496027"/>
            <a:ext cx="1620123" cy="391946"/>
          </a:xfrm>
          <a:prstGeom prst="rect">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pPr>
            <a:r>
              <a:rPr lang="en-US" sz="1799"/>
              <a:t>Kubernetes</a:t>
            </a:r>
          </a:p>
        </p:txBody>
      </p:sp>
      <p:pic>
        <p:nvPicPr>
          <p:cNvPr id="138" name="Picture 12" descr="Image result for customer icon">
            <a:extLst>
              <a:ext uri="{FF2B5EF4-FFF2-40B4-BE49-F238E27FC236}">
                <a16:creationId xmlns="" xmlns:a16="http://schemas.microsoft.com/office/drawing/2014/main" id="{3D34CCE0-5B6D-4842-9EFB-70CEE26189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445657" y="2058539"/>
            <a:ext cx="1496470" cy="1496470"/>
          </a:xfrm>
          <a:prstGeom prst="rect">
            <a:avLst/>
          </a:prstGeom>
          <a:noFill/>
          <a:extLst>
            <a:ext uri="{909E8E84-426E-40dd-AFC4-6F175D3DCCD1}">
              <a14:hiddenFill xmlns="" xmlns:a14="http://schemas.microsoft.com/office/drawing/2010/main">
                <a:solidFill>
                  <a:srgbClr val="FFFFFF"/>
                </a:solidFill>
              </a14:hiddenFill>
            </a:ext>
          </a:extLst>
        </p:spPr>
      </p:pic>
      <p:sp>
        <p:nvSpPr>
          <p:cNvPr id="145" name="Rectangle 144">
            <a:extLst>
              <a:ext uri="{FF2B5EF4-FFF2-40B4-BE49-F238E27FC236}">
                <a16:creationId xmlns="" xmlns:a16="http://schemas.microsoft.com/office/drawing/2014/main" id="{80F64D14-73F3-1C4B-99FD-6C9B74BB6CB1}"/>
              </a:ext>
            </a:extLst>
          </p:cNvPr>
          <p:cNvSpPr>
            <a:spLocks noChangeAspect="1"/>
          </p:cNvSpPr>
          <p:nvPr/>
        </p:nvSpPr>
        <p:spPr>
          <a:xfrm>
            <a:off x="6784242" y="1483641"/>
            <a:ext cx="2106789" cy="818851"/>
          </a:xfrm>
          <a:prstGeom prst="rect">
            <a:avLst/>
          </a:prstGeom>
          <a:noFill/>
          <a:ln w="19050">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pPr>
            <a:endParaRPr lang="en-US" sz="1400"/>
          </a:p>
        </p:txBody>
      </p:sp>
      <p:pic>
        <p:nvPicPr>
          <p:cNvPr id="146" name="Picture 145" descr="docker-logo-loggedin.png"/>
          <p:cNvPicPr>
            <a:picLocks noChangeAspect="1"/>
          </p:cNvPicPr>
          <p:nvPr/>
        </p:nvPicPr>
        <p:blipFill>
          <a:blip r:embed="rId6" cstate="print"/>
          <a:stretch>
            <a:fillRect/>
          </a:stretch>
        </p:blipFill>
        <p:spPr>
          <a:xfrm>
            <a:off x="8621422" y="1304459"/>
            <a:ext cx="421921" cy="358018"/>
          </a:xfrm>
          <a:prstGeom prst="rect">
            <a:avLst/>
          </a:prstGeom>
        </p:spPr>
      </p:pic>
      <p:sp>
        <p:nvSpPr>
          <p:cNvPr id="148" name="Rectangle 147"/>
          <p:cNvSpPr/>
          <p:nvPr/>
        </p:nvSpPr>
        <p:spPr bwMode="gray">
          <a:xfrm>
            <a:off x="6872757" y="1539397"/>
            <a:ext cx="776650" cy="335454"/>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900" dirty="0">
                <a:solidFill>
                  <a:schemeClr val="bg1"/>
                </a:solidFill>
              </a:rPr>
              <a:t>WLS </a:t>
            </a:r>
            <a:r>
              <a:rPr lang="en-US" sz="900" dirty="0" smtClean="0">
                <a:solidFill>
                  <a:schemeClr val="bg1"/>
                </a:solidFill>
              </a:rPr>
              <a:t>Install </a:t>
            </a:r>
            <a:r>
              <a:rPr lang="en-US" sz="900" dirty="0">
                <a:solidFill>
                  <a:schemeClr val="bg1"/>
                </a:solidFill>
              </a:rPr>
              <a:t>Image</a:t>
            </a:r>
          </a:p>
        </p:txBody>
      </p:sp>
      <p:pic>
        <p:nvPicPr>
          <p:cNvPr id="149" name="Picture 14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69919" y="1899959"/>
            <a:ext cx="417939" cy="373768"/>
          </a:xfrm>
          <a:prstGeom prst="rect">
            <a:avLst/>
          </a:prstGeom>
        </p:spPr>
      </p:pic>
      <p:sp>
        <p:nvSpPr>
          <p:cNvPr id="150" name="TextBox 149"/>
          <p:cNvSpPr txBox="1"/>
          <p:nvPr/>
        </p:nvSpPr>
        <p:spPr>
          <a:xfrm>
            <a:off x="6810069" y="1317969"/>
            <a:ext cx="1040533" cy="45719"/>
          </a:xfrm>
          <a:prstGeom prst="rect">
            <a:avLst/>
          </a:prstGeom>
          <a:noFill/>
        </p:spPr>
        <p:txBody>
          <a:bodyPr wrap="square" lIns="0" tIns="0" rIns="0" bIns="0" rtlCol="0">
            <a:noAutofit/>
          </a:bodyPr>
          <a:lstStyle/>
          <a:p>
            <a:pPr>
              <a:lnSpc>
                <a:spcPct val="90000"/>
              </a:lnSpc>
            </a:pPr>
            <a:r>
              <a:rPr lang="en-US" sz="1200"/>
              <a:t>Repository</a:t>
            </a:r>
          </a:p>
        </p:txBody>
      </p:sp>
      <p:sp>
        <p:nvSpPr>
          <p:cNvPr id="151" name="Rectangle 150"/>
          <p:cNvSpPr/>
          <p:nvPr/>
        </p:nvSpPr>
        <p:spPr bwMode="gray">
          <a:xfrm>
            <a:off x="6872757" y="1934185"/>
            <a:ext cx="776650" cy="281163"/>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900">
                <a:solidFill>
                  <a:schemeClr val="bg1"/>
                </a:solidFill>
              </a:rPr>
              <a:t>Operator</a:t>
            </a:r>
          </a:p>
          <a:p>
            <a:pPr algn="ctr">
              <a:lnSpc>
                <a:spcPct val="90000"/>
              </a:lnSpc>
            </a:pPr>
            <a:r>
              <a:rPr lang="en-US" sz="900">
                <a:solidFill>
                  <a:schemeClr val="bg1"/>
                </a:solidFill>
              </a:rPr>
              <a:t>Image</a:t>
            </a:r>
          </a:p>
        </p:txBody>
      </p:sp>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84830" y="2257305"/>
            <a:ext cx="1128228" cy="859870"/>
          </a:xfrm>
          <a:prstGeom prst="rect">
            <a:avLst/>
          </a:prstGeom>
        </p:spPr>
      </p:pic>
      <p:cxnSp>
        <p:nvCxnSpPr>
          <p:cNvPr id="27" name="Straight Arrow Connector 26">
            <a:extLst>
              <a:ext uri="{FF2B5EF4-FFF2-40B4-BE49-F238E27FC236}">
                <a16:creationId xmlns="" xmlns:a16="http://schemas.microsoft.com/office/drawing/2014/main" id="{B824F1C7-C028-BD42-9C2B-A22D03365542}"/>
              </a:ext>
            </a:extLst>
          </p:cNvPr>
          <p:cNvCxnSpPr>
            <a:cxnSpLocks/>
          </p:cNvCxnSpPr>
          <p:nvPr/>
        </p:nvCxnSpPr>
        <p:spPr>
          <a:xfrm>
            <a:off x="4665198" y="2895295"/>
            <a:ext cx="1979519" cy="240552"/>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sp>
        <p:nvSpPr>
          <p:cNvPr id="32" name="Can 31">
            <a:extLst>
              <a:ext uri="{FF2B5EF4-FFF2-40B4-BE49-F238E27FC236}">
                <a16:creationId xmlns="" xmlns:a16="http://schemas.microsoft.com/office/drawing/2014/main" id="{1414AB89-CA5E-B045-B0D0-FD0AC3548F31}"/>
              </a:ext>
            </a:extLst>
          </p:cNvPr>
          <p:cNvSpPr/>
          <p:nvPr/>
        </p:nvSpPr>
        <p:spPr bwMode="gray">
          <a:xfrm>
            <a:off x="6656362" y="3407552"/>
            <a:ext cx="999540" cy="711851"/>
          </a:xfrm>
          <a:prstGeom prst="can">
            <a:avLst/>
          </a:prstGeom>
          <a:solidFill>
            <a:srgbClr val="00B0F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lnSpc>
                <a:spcPct val="90000"/>
              </a:lnSpc>
            </a:pPr>
            <a:r>
              <a:rPr lang="en-US" sz="1798">
                <a:solidFill>
                  <a:schemeClr val="bg1"/>
                </a:solidFill>
              </a:rPr>
              <a:t>Domain</a:t>
            </a:r>
          </a:p>
        </p:txBody>
      </p:sp>
      <p:sp>
        <p:nvSpPr>
          <p:cNvPr id="34" name="Rectangle 33">
            <a:extLst>
              <a:ext uri="{FF2B5EF4-FFF2-40B4-BE49-F238E27FC236}">
                <a16:creationId xmlns="" xmlns:a16="http://schemas.microsoft.com/office/drawing/2014/main" id="{5612E1C6-2469-A348-B4C0-B67A667285A4}"/>
              </a:ext>
            </a:extLst>
          </p:cNvPr>
          <p:cNvSpPr/>
          <p:nvPr/>
        </p:nvSpPr>
        <p:spPr>
          <a:xfrm>
            <a:off x="3363355" y="3960760"/>
            <a:ext cx="1415544" cy="39417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Install Domain inputs (</a:t>
            </a:r>
            <a:r>
              <a:rPr lang="en-US" sz="1400" err="1"/>
              <a:t>yaml</a:t>
            </a:r>
            <a:r>
              <a:rPr lang="en-US" sz="1400"/>
              <a:t>)</a:t>
            </a:r>
          </a:p>
        </p:txBody>
      </p:sp>
      <p:sp>
        <p:nvSpPr>
          <p:cNvPr id="36" name="Rounded Rectangle 35"/>
          <p:cNvSpPr/>
          <p:nvPr/>
        </p:nvSpPr>
        <p:spPr bwMode="gray">
          <a:xfrm>
            <a:off x="2974407" y="4894717"/>
            <a:ext cx="2269945" cy="621750"/>
          </a:xfrm>
          <a:prstGeom prst="round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err="1" smtClean="0">
                <a:solidFill>
                  <a:schemeClr val="bg1"/>
                </a:solidFill>
              </a:rPr>
              <a:t>Kubectl</a:t>
            </a:r>
            <a:r>
              <a:rPr lang="en-US" dirty="0" smtClean="0">
                <a:solidFill>
                  <a:schemeClr val="bg1"/>
                </a:solidFill>
              </a:rPr>
              <a:t> apply </a:t>
            </a:r>
            <a:r>
              <a:rPr lang="mr-IN" dirty="0" smtClean="0">
                <a:solidFill>
                  <a:schemeClr val="bg1"/>
                </a:solidFill>
              </a:rPr>
              <a:t>…</a:t>
            </a:r>
            <a:endParaRPr lang="en-US" dirty="0">
              <a:solidFill>
                <a:schemeClr val="bg1"/>
              </a:solidFill>
            </a:endParaRPr>
          </a:p>
        </p:txBody>
      </p:sp>
      <p:cxnSp>
        <p:nvCxnSpPr>
          <p:cNvPr id="37" name="Straight Arrow Connector 36">
            <a:extLst>
              <a:ext uri="{FF2B5EF4-FFF2-40B4-BE49-F238E27FC236}">
                <a16:creationId xmlns="" xmlns:a16="http://schemas.microsoft.com/office/drawing/2014/main" id="{94F21A84-EADA-704E-95F1-19A5D5B87C74}"/>
              </a:ext>
            </a:extLst>
          </p:cNvPr>
          <p:cNvCxnSpPr>
            <a:cxnSpLocks/>
          </p:cNvCxnSpPr>
          <p:nvPr/>
        </p:nvCxnSpPr>
        <p:spPr>
          <a:xfrm>
            <a:off x="4040194" y="4410353"/>
            <a:ext cx="1635" cy="313792"/>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 xmlns:a16="http://schemas.microsoft.com/office/drawing/2014/main" id="{94F21A84-EADA-704E-95F1-19A5D5B87C74}"/>
              </a:ext>
            </a:extLst>
          </p:cNvPr>
          <p:cNvCxnSpPr>
            <a:cxnSpLocks/>
          </p:cNvCxnSpPr>
          <p:nvPr/>
        </p:nvCxnSpPr>
        <p:spPr>
          <a:xfrm>
            <a:off x="1950976" y="5224936"/>
            <a:ext cx="865939" cy="2430"/>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 xmlns:a16="http://schemas.microsoft.com/office/drawing/2014/main" id="{B824F1C7-C028-BD42-9C2B-A22D03365542}"/>
              </a:ext>
            </a:extLst>
          </p:cNvPr>
          <p:cNvCxnSpPr>
            <a:cxnSpLocks/>
          </p:cNvCxnSpPr>
          <p:nvPr/>
        </p:nvCxnSpPr>
        <p:spPr>
          <a:xfrm flipV="1">
            <a:off x="5344801" y="3803269"/>
            <a:ext cx="1310940" cy="1258681"/>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 xmlns:a16="http://schemas.microsoft.com/office/drawing/2014/main" id="{08627FF2-8C21-EF44-A998-EE2AED621513}"/>
              </a:ext>
            </a:extLst>
          </p:cNvPr>
          <p:cNvGrpSpPr/>
          <p:nvPr/>
        </p:nvGrpSpPr>
        <p:grpSpPr>
          <a:xfrm>
            <a:off x="6875806" y="4377948"/>
            <a:ext cx="4439183" cy="977342"/>
            <a:chOff x="6906019" y="4738998"/>
            <a:chExt cx="4440339" cy="977597"/>
          </a:xfrm>
        </p:grpSpPr>
        <p:sp>
          <p:nvSpPr>
            <p:cNvPr id="41" name="Rectangle 40">
              <a:extLst>
                <a:ext uri="{FF2B5EF4-FFF2-40B4-BE49-F238E27FC236}">
                  <a16:creationId xmlns="" xmlns:a16="http://schemas.microsoft.com/office/drawing/2014/main" id="{8AA3C8BF-49B0-0F45-9F33-F2639436AEEE}"/>
                </a:ext>
              </a:extLst>
            </p:cNvPr>
            <p:cNvSpPr>
              <a:spLocks noChangeAspect="1"/>
            </p:cNvSpPr>
            <p:nvPr/>
          </p:nvSpPr>
          <p:spPr>
            <a:xfrm>
              <a:off x="6906019" y="4932391"/>
              <a:ext cx="657532" cy="705681"/>
            </a:xfrm>
            <a:prstGeom prst="rect">
              <a:avLst/>
            </a:prstGeom>
            <a:solidFill>
              <a:schemeClr val="accent5"/>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b" anchorCtr="0" forceAA="0" compatLnSpc="1">
              <a:prstTxWarp prst="textNoShape">
                <a:avLst/>
              </a:prstTxWarp>
              <a:noAutofit/>
            </a:bodyPr>
            <a:lstStyle/>
            <a:p>
              <a:pPr algn="ctr">
                <a:lnSpc>
                  <a:spcPct val="90000"/>
                </a:lnSpc>
              </a:pPr>
              <a:r>
                <a:rPr lang="en-US" sz="1400">
                  <a:solidFill>
                    <a:srgbClr val="0070C0"/>
                  </a:solidFill>
                </a:rPr>
                <a:t>POD 1</a:t>
              </a:r>
            </a:p>
          </p:txBody>
        </p:sp>
        <p:pic>
          <p:nvPicPr>
            <p:cNvPr id="42" name="Picture 41">
              <a:extLst>
                <a:ext uri="{FF2B5EF4-FFF2-40B4-BE49-F238E27FC236}">
                  <a16:creationId xmlns="" xmlns:a16="http://schemas.microsoft.com/office/drawing/2014/main" id="{77342462-D012-9545-9572-000EA39370DD}"/>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7037211" y="5041422"/>
              <a:ext cx="432492" cy="464162"/>
            </a:xfrm>
            <a:prstGeom prst="rect">
              <a:avLst/>
            </a:prstGeom>
          </p:spPr>
        </p:pic>
        <p:sp>
          <p:nvSpPr>
            <p:cNvPr id="43" name="Rectangle 42">
              <a:extLst>
                <a:ext uri="{FF2B5EF4-FFF2-40B4-BE49-F238E27FC236}">
                  <a16:creationId xmlns="" xmlns:a16="http://schemas.microsoft.com/office/drawing/2014/main" id="{D1F11BD5-2526-464F-B342-1133415C91F1}"/>
                </a:ext>
              </a:extLst>
            </p:cNvPr>
            <p:cNvSpPr>
              <a:spLocks noChangeAspect="1"/>
            </p:cNvSpPr>
            <p:nvPr/>
          </p:nvSpPr>
          <p:spPr>
            <a:xfrm>
              <a:off x="7776818" y="4932391"/>
              <a:ext cx="657532" cy="705681"/>
            </a:xfrm>
            <a:prstGeom prst="rect">
              <a:avLst/>
            </a:prstGeom>
            <a:solidFill>
              <a:schemeClr val="accent5"/>
            </a:solidFill>
            <a:ln w="19050">
              <a:solidFill>
                <a:srgbClr val="00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b" anchorCtr="0" forceAA="0" compatLnSpc="1">
              <a:prstTxWarp prst="textNoShape">
                <a:avLst/>
              </a:prstTxWarp>
              <a:noAutofit/>
            </a:bodyPr>
            <a:lstStyle/>
            <a:p>
              <a:pPr algn="ctr">
                <a:lnSpc>
                  <a:spcPct val="90000"/>
                </a:lnSpc>
              </a:pPr>
              <a:r>
                <a:rPr lang="en-US" sz="1400">
                  <a:solidFill>
                    <a:srgbClr val="0070C0"/>
                  </a:solidFill>
                </a:rPr>
                <a:t>POD 2</a:t>
              </a:r>
            </a:p>
          </p:txBody>
        </p:sp>
        <p:sp>
          <p:nvSpPr>
            <p:cNvPr id="44" name="TextBox 43">
              <a:extLst>
                <a:ext uri="{FF2B5EF4-FFF2-40B4-BE49-F238E27FC236}">
                  <a16:creationId xmlns="" xmlns:a16="http://schemas.microsoft.com/office/drawing/2014/main" id="{932920A9-AFC1-864E-9F41-90A58A8A2BB8}"/>
                </a:ext>
              </a:extLst>
            </p:cNvPr>
            <p:cNvSpPr txBox="1"/>
            <p:nvPr/>
          </p:nvSpPr>
          <p:spPr>
            <a:xfrm>
              <a:off x="7148661" y="5211875"/>
              <a:ext cx="228627" cy="136380"/>
            </a:xfrm>
            <a:prstGeom prst="rect">
              <a:avLst/>
            </a:prstGeom>
            <a:noFill/>
          </p:spPr>
          <p:txBody>
            <a:bodyPr wrap="square" lIns="0" tIns="0" rIns="0" bIns="0" rtlCol="0">
              <a:noAutofit/>
            </a:bodyPr>
            <a:lstStyle/>
            <a:p>
              <a:pPr>
                <a:lnSpc>
                  <a:spcPct val="90000"/>
                </a:lnSpc>
              </a:pPr>
              <a:r>
                <a:rPr lang="en-US" sz="1400">
                  <a:solidFill>
                    <a:schemeClr val="bg1"/>
                  </a:solidFill>
                </a:rPr>
                <a:t>AS</a:t>
              </a:r>
            </a:p>
          </p:txBody>
        </p:sp>
        <p:pic>
          <p:nvPicPr>
            <p:cNvPr id="45" name="Picture 44">
              <a:extLst>
                <a:ext uri="{FF2B5EF4-FFF2-40B4-BE49-F238E27FC236}">
                  <a16:creationId xmlns="" xmlns:a16="http://schemas.microsoft.com/office/drawing/2014/main" id="{3D1B8D19-7BE2-3747-B730-50E6C1F12D12}"/>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7908011" y="5020884"/>
              <a:ext cx="432492" cy="464162"/>
            </a:xfrm>
            <a:prstGeom prst="rect">
              <a:avLst/>
            </a:prstGeom>
          </p:spPr>
        </p:pic>
        <p:sp>
          <p:nvSpPr>
            <p:cNvPr id="46" name="TextBox 45">
              <a:extLst>
                <a:ext uri="{FF2B5EF4-FFF2-40B4-BE49-F238E27FC236}">
                  <a16:creationId xmlns="" xmlns:a16="http://schemas.microsoft.com/office/drawing/2014/main" id="{C2195648-8A13-6E43-9AD4-7B43EF64678D}"/>
                </a:ext>
              </a:extLst>
            </p:cNvPr>
            <p:cNvSpPr txBox="1"/>
            <p:nvPr/>
          </p:nvSpPr>
          <p:spPr>
            <a:xfrm>
              <a:off x="7993893" y="5240540"/>
              <a:ext cx="315739" cy="112882"/>
            </a:xfrm>
            <a:prstGeom prst="rect">
              <a:avLst/>
            </a:prstGeom>
            <a:noFill/>
          </p:spPr>
          <p:txBody>
            <a:bodyPr wrap="square" lIns="0" tIns="0" rIns="0" bIns="0" rtlCol="0">
              <a:noAutofit/>
            </a:bodyPr>
            <a:lstStyle/>
            <a:p>
              <a:pPr>
                <a:lnSpc>
                  <a:spcPct val="90000"/>
                </a:lnSpc>
              </a:pPr>
              <a:r>
                <a:rPr lang="en-US" sz="1400">
                  <a:solidFill>
                    <a:schemeClr val="bg1"/>
                  </a:solidFill>
                </a:rPr>
                <a:t>MS</a:t>
              </a:r>
            </a:p>
          </p:txBody>
        </p:sp>
        <p:sp>
          <p:nvSpPr>
            <p:cNvPr id="47" name="Rectangle 46">
              <a:extLst>
                <a:ext uri="{FF2B5EF4-FFF2-40B4-BE49-F238E27FC236}">
                  <a16:creationId xmlns="" xmlns:a16="http://schemas.microsoft.com/office/drawing/2014/main" id="{46F4942E-08F3-CF4C-8464-29C73A10D8AD}"/>
                </a:ext>
              </a:extLst>
            </p:cNvPr>
            <p:cNvSpPr>
              <a:spLocks noChangeAspect="1"/>
            </p:cNvSpPr>
            <p:nvPr/>
          </p:nvSpPr>
          <p:spPr>
            <a:xfrm>
              <a:off x="8478147" y="4932391"/>
              <a:ext cx="657532" cy="705681"/>
            </a:xfrm>
            <a:prstGeom prst="rect">
              <a:avLst/>
            </a:prstGeom>
            <a:solidFill>
              <a:schemeClr val="accent5"/>
            </a:solidFill>
            <a:ln w="19050">
              <a:solidFill>
                <a:srgbClr val="00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b" anchorCtr="0" forceAA="0" compatLnSpc="1">
              <a:prstTxWarp prst="textNoShape">
                <a:avLst/>
              </a:prstTxWarp>
              <a:noAutofit/>
            </a:bodyPr>
            <a:lstStyle/>
            <a:p>
              <a:pPr algn="ctr">
                <a:lnSpc>
                  <a:spcPct val="90000"/>
                </a:lnSpc>
              </a:pPr>
              <a:r>
                <a:rPr lang="en-US" sz="1400">
                  <a:solidFill>
                    <a:srgbClr val="0070C0"/>
                  </a:solidFill>
                </a:rPr>
                <a:t>POD 3</a:t>
              </a:r>
            </a:p>
          </p:txBody>
        </p:sp>
        <p:pic>
          <p:nvPicPr>
            <p:cNvPr id="48" name="Picture 47">
              <a:extLst>
                <a:ext uri="{FF2B5EF4-FFF2-40B4-BE49-F238E27FC236}">
                  <a16:creationId xmlns="" xmlns:a16="http://schemas.microsoft.com/office/drawing/2014/main" id="{AB584751-CD2B-1841-BD67-3F55F30CCA6E}"/>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8609340" y="5020884"/>
              <a:ext cx="432492" cy="464162"/>
            </a:xfrm>
            <a:prstGeom prst="rect">
              <a:avLst/>
            </a:prstGeom>
          </p:spPr>
        </p:pic>
        <p:sp>
          <p:nvSpPr>
            <p:cNvPr id="49" name="TextBox 48">
              <a:extLst>
                <a:ext uri="{FF2B5EF4-FFF2-40B4-BE49-F238E27FC236}">
                  <a16:creationId xmlns="" xmlns:a16="http://schemas.microsoft.com/office/drawing/2014/main" id="{63F1E822-6030-F24D-B36A-F2C00EE9E8EF}"/>
                </a:ext>
              </a:extLst>
            </p:cNvPr>
            <p:cNvSpPr txBox="1"/>
            <p:nvPr/>
          </p:nvSpPr>
          <p:spPr>
            <a:xfrm>
              <a:off x="8696490" y="5229251"/>
              <a:ext cx="238696" cy="113666"/>
            </a:xfrm>
            <a:prstGeom prst="rect">
              <a:avLst/>
            </a:prstGeom>
            <a:noFill/>
          </p:spPr>
          <p:txBody>
            <a:bodyPr wrap="square" lIns="0" tIns="0" rIns="0" bIns="0" rtlCol="0">
              <a:noAutofit/>
            </a:bodyPr>
            <a:lstStyle/>
            <a:p>
              <a:pPr>
                <a:lnSpc>
                  <a:spcPct val="90000"/>
                </a:lnSpc>
              </a:pPr>
              <a:r>
                <a:rPr lang="en-US" sz="1400">
                  <a:solidFill>
                    <a:schemeClr val="bg1"/>
                  </a:solidFill>
                </a:rPr>
                <a:t>MS</a:t>
              </a:r>
            </a:p>
          </p:txBody>
        </p:sp>
        <p:sp>
          <p:nvSpPr>
            <p:cNvPr id="50" name="Rectangle 49">
              <a:extLst>
                <a:ext uri="{FF2B5EF4-FFF2-40B4-BE49-F238E27FC236}">
                  <a16:creationId xmlns="" xmlns:a16="http://schemas.microsoft.com/office/drawing/2014/main" id="{99D32AFE-920C-B247-9C2D-19B3A1D8C2B7}"/>
                </a:ext>
              </a:extLst>
            </p:cNvPr>
            <p:cNvSpPr>
              <a:spLocks noChangeAspect="1"/>
            </p:cNvSpPr>
            <p:nvPr/>
          </p:nvSpPr>
          <p:spPr>
            <a:xfrm>
              <a:off x="9185114" y="4932391"/>
              <a:ext cx="657532" cy="705681"/>
            </a:xfrm>
            <a:prstGeom prst="rect">
              <a:avLst/>
            </a:prstGeom>
            <a:solidFill>
              <a:schemeClr val="accent5">
                <a:lumMod val="60000"/>
                <a:lumOff val="40000"/>
              </a:schemeClr>
            </a:solidFill>
            <a:ln w="19050">
              <a:solidFill>
                <a:srgbClr val="00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b" anchorCtr="0" forceAA="0" compatLnSpc="1">
              <a:prstTxWarp prst="textNoShape">
                <a:avLst/>
              </a:prstTxWarp>
              <a:noAutofit/>
            </a:bodyPr>
            <a:lstStyle/>
            <a:p>
              <a:pPr algn="ctr">
                <a:lnSpc>
                  <a:spcPct val="90000"/>
                </a:lnSpc>
              </a:pPr>
              <a:r>
                <a:rPr lang="en-US" sz="1400">
                  <a:solidFill>
                    <a:srgbClr val="0070C0"/>
                  </a:solidFill>
                </a:rPr>
                <a:t>POD 4</a:t>
              </a:r>
            </a:p>
          </p:txBody>
        </p:sp>
        <p:sp>
          <p:nvSpPr>
            <p:cNvPr id="51" name="Rectangle 50">
              <a:extLst>
                <a:ext uri="{FF2B5EF4-FFF2-40B4-BE49-F238E27FC236}">
                  <a16:creationId xmlns="" xmlns:a16="http://schemas.microsoft.com/office/drawing/2014/main" id="{4B9BF467-2814-F548-B88C-06BCAA92F696}"/>
                </a:ext>
              </a:extLst>
            </p:cNvPr>
            <p:cNvSpPr>
              <a:spLocks noChangeAspect="1"/>
            </p:cNvSpPr>
            <p:nvPr/>
          </p:nvSpPr>
          <p:spPr>
            <a:xfrm>
              <a:off x="9899832" y="4932391"/>
              <a:ext cx="647111" cy="707104"/>
            </a:xfrm>
            <a:prstGeom prst="rect">
              <a:avLst/>
            </a:prstGeom>
            <a:solidFill>
              <a:schemeClr val="accent5">
                <a:lumMod val="20000"/>
                <a:lumOff val="80000"/>
              </a:schemeClr>
            </a:solidFill>
            <a:ln w="19050">
              <a:solidFill>
                <a:srgbClr val="00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b" anchorCtr="0" forceAA="0" compatLnSpc="1">
              <a:prstTxWarp prst="textNoShape">
                <a:avLst/>
              </a:prstTxWarp>
              <a:noAutofit/>
            </a:bodyPr>
            <a:lstStyle/>
            <a:p>
              <a:pPr algn="ctr">
                <a:lnSpc>
                  <a:spcPct val="90000"/>
                </a:lnSpc>
              </a:pPr>
              <a:r>
                <a:rPr lang="en-US" sz="1400">
                  <a:solidFill>
                    <a:srgbClr val="0070C0"/>
                  </a:solidFill>
                </a:rPr>
                <a:t>POD 5</a:t>
              </a:r>
            </a:p>
          </p:txBody>
        </p:sp>
        <p:sp>
          <p:nvSpPr>
            <p:cNvPr id="52" name="Rectangle 51">
              <a:extLst>
                <a:ext uri="{FF2B5EF4-FFF2-40B4-BE49-F238E27FC236}">
                  <a16:creationId xmlns="" xmlns:a16="http://schemas.microsoft.com/office/drawing/2014/main" id="{B27B9FCB-8868-6542-9313-D3C5E63A698D}"/>
                </a:ext>
              </a:extLst>
            </p:cNvPr>
            <p:cNvSpPr>
              <a:spLocks noChangeAspect="1"/>
            </p:cNvSpPr>
            <p:nvPr/>
          </p:nvSpPr>
          <p:spPr>
            <a:xfrm>
              <a:off x="10602440" y="4934581"/>
              <a:ext cx="659568" cy="703475"/>
            </a:xfrm>
            <a:prstGeom prst="rect">
              <a:avLst/>
            </a:prstGeom>
            <a:solidFill>
              <a:schemeClr val="accent5">
                <a:lumMod val="20000"/>
                <a:lumOff val="80000"/>
              </a:schemeClr>
            </a:solidFill>
            <a:ln w="19050">
              <a:solidFill>
                <a:srgbClr val="00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b" anchorCtr="0" forceAA="0" compatLnSpc="1">
              <a:prstTxWarp prst="textNoShape">
                <a:avLst/>
              </a:prstTxWarp>
              <a:noAutofit/>
            </a:bodyPr>
            <a:lstStyle/>
            <a:p>
              <a:pPr algn="ctr">
                <a:lnSpc>
                  <a:spcPct val="90000"/>
                </a:lnSpc>
              </a:pPr>
              <a:r>
                <a:rPr lang="en-US" sz="1400">
                  <a:solidFill>
                    <a:srgbClr val="0070C0"/>
                  </a:solidFill>
                </a:rPr>
                <a:t>POD 6</a:t>
              </a:r>
            </a:p>
          </p:txBody>
        </p:sp>
        <p:grpSp>
          <p:nvGrpSpPr>
            <p:cNvPr id="53" name="Group 52">
              <a:extLst>
                <a:ext uri="{FF2B5EF4-FFF2-40B4-BE49-F238E27FC236}">
                  <a16:creationId xmlns="" xmlns:a16="http://schemas.microsoft.com/office/drawing/2014/main" id="{ADC6C5F8-7B75-CC4F-983E-D1697D698B73}"/>
                </a:ext>
              </a:extLst>
            </p:cNvPr>
            <p:cNvGrpSpPr/>
            <p:nvPr/>
          </p:nvGrpSpPr>
          <p:grpSpPr>
            <a:xfrm>
              <a:off x="9359074" y="5058640"/>
              <a:ext cx="324570" cy="388649"/>
              <a:chOff x="6543241" y="3516723"/>
              <a:chExt cx="499469" cy="598077"/>
            </a:xfrm>
          </p:grpSpPr>
          <p:sp>
            <p:nvSpPr>
              <p:cNvPr id="62" name="Cube 61">
                <a:extLst>
                  <a:ext uri="{FF2B5EF4-FFF2-40B4-BE49-F238E27FC236}">
                    <a16:creationId xmlns="" xmlns:a16="http://schemas.microsoft.com/office/drawing/2014/main" id="{69A461DC-3C55-B344-A983-1EE2E10DEB18}"/>
                  </a:ext>
                </a:extLst>
              </p:cNvPr>
              <p:cNvSpPr/>
              <p:nvPr/>
            </p:nvSpPr>
            <p:spPr>
              <a:xfrm>
                <a:off x="6543241" y="3516723"/>
                <a:ext cx="499469" cy="598077"/>
              </a:xfrm>
              <a:prstGeom prst="cube">
                <a:avLst/>
              </a:prstGeom>
              <a:solidFill>
                <a:schemeClr val="accent1">
                  <a:lumMod val="60000"/>
                  <a:lumOff val="4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lnSpc>
                    <a:spcPct val="90000"/>
                  </a:lnSpc>
                </a:pPr>
                <a:endParaRPr lang="en-US" sz="1400"/>
              </a:p>
            </p:txBody>
          </p:sp>
          <p:sp>
            <p:nvSpPr>
              <p:cNvPr id="63" name="TextBox 62">
                <a:extLst>
                  <a:ext uri="{FF2B5EF4-FFF2-40B4-BE49-F238E27FC236}">
                    <a16:creationId xmlns="" xmlns:a16="http://schemas.microsoft.com/office/drawing/2014/main" id="{B307B452-C82D-A648-8719-BC41859B95D4}"/>
                  </a:ext>
                </a:extLst>
              </p:cNvPr>
              <p:cNvSpPr txBox="1"/>
              <p:nvPr/>
            </p:nvSpPr>
            <p:spPr>
              <a:xfrm>
                <a:off x="6580786" y="3779268"/>
                <a:ext cx="448204" cy="183131"/>
              </a:xfrm>
              <a:prstGeom prst="rect">
                <a:avLst/>
              </a:prstGeom>
              <a:noFill/>
            </p:spPr>
            <p:txBody>
              <a:bodyPr wrap="square" lIns="0" tIns="0" rIns="0" bIns="0" rtlCol="0">
                <a:noAutofit/>
              </a:bodyPr>
              <a:lstStyle/>
              <a:p>
                <a:pPr>
                  <a:lnSpc>
                    <a:spcPct val="90000"/>
                  </a:lnSpc>
                </a:pPr>
                <a:r>
                  <a:rPr lang="en-US" sz="1400">
                    <a:solidFill>
                      <a:schemeClr val="bg1"/>
                    </a:solidFill>
                  </a:rPr>
                  <a:t>MS</a:t>
                </a:r>
              </a:p>
            </p:txBody>
          </p:sp>
        </p:grpSp>
        <p:grpSp>
          <p:nvGrpSpPr>
            <p:cNvPr id="54" name="Group 53">
              <a:extLst>
                <a:ext uri="{FF2B5EF4-FFF2-40B4-BE49-F238E27FC236}">
                  <a16:creationId xmlns="" xmlns:a16="http://schemas.microsoft.com/office/drawing/2014/main" id="{C7538DEF-7C1F-BE44-91D8-E5F98876DF89}"/>
                </a:ext>
              </a:extLst>
            </p:cNvPr>
            <p:cNvGrpSpPr/>
            <p:nvPr/>
          </p:nvGrpSpPr>
          <p:grpSpPr>
            <a:xfrm>
              <a:off x="10768922" y="5058640"/>
              <a:ext cx="324570" cy="388649"/>
              <a:chOff x="6543241" y="3516723"/>
              <a:chExt cx="499469" cy="598077"/>
            </a:xfrm>
          </p:grpSpPr>
          <p:sp>
            <p:nvSpPr>
              <p:cNvPr id="60" name="Cube 59">
                <a:extLst>
                  <a:ext uri="{FF2B5EF4-FFF2-40B4-BE49-F238E27FC236}">
                    <a16:creationId xmlns="" xmlns:a16="http://schemas.microsoft.com/office/drawing/2014/main" id="{4A05D52D-4B40-7A4D-BC19-1D8A196838A2}"/>
                  </a:ext>
                </a:extLst>
              </p:cNvPr>
              <p:cNvSpPr/>
              <p:nvPr/>
            </p:nvSpPr>
            <p:spPr>
              <a:xfrm>
                <a:off x="6543241" y="3516723"/>
                <a:ext cx="499469" cy="598077"/>
              </a:xfrm>
              <a:prstGeom prst="cube">
                <a:avLst/>
              </a:prstGeom>
              <a:solidFill>
                <a:schemeClr val="accent1">
                  <a:lumMod val="40000"/>
                  <a:lumOff val="6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lnSpc>
                    <a:spcPct val="90000"/>
                  </a:lnSpc>
                </a:pPr>
                <a:endParaRPr lang="en-US" sz="1400"/>
              </a:p>
            </p:txBody>
          </p:sp>
          <p:sp>
            <p:nvSpPr>
              <p:cNvPr id="61" name="TextBox 60">
                <a:extLst>
                  <a:ext uri="{FF2B5EF4-FFF2-40B4-BE49-F238E27FC236}">
                    <a16:creationId xmlns="" xmlns:a16="http://schemas.microsoft.com/office/drawing/2014/main" id="{7A8270FC-6A49-3C43-8DFA-4865600F16D0}"/>
                  </a:ext>
                </a:extLst>
              </p:cNvPr>
              <p:cNvSpPr txBox="1"/>
              <p:nvPr/>
            </p:nvSpPr>
            <p:spPr>
              <a:xfrm>
                <a:off x="6580786" y="3752529"/>
                <a:ext cx="445817" cy="209871"/>
              </a:xfrm>
              <a:prstGeom prst="rect">
                <a:avLst/>
              </a:prstGeom>
              <a:noFill/>
            </p:spPr>
            <p:txBody>
              <a:bodyPr wrap="square" lIns="0" tIns="0" rIns="0" bIns="0" rtlCol="0">
                <a:noAutofit/>
              </a:bodyPr>
              <a:lstStyle/>
              <a:p>
                <a:pPr>
                  <a:lnSpc>
                    <a:spcPct val="90000"/>
                  </a:lnSpc>
                </a:pPr>
                <a:r>
                  <a:rPr lang="en-US" sz="1400">
                    <a:solidFill>
                      <a:schemeClr val="bg1"/>
                    </a:solidFill>
                  </a:rPr>
                  <a:t>MS</a:t>
                </a:r>
              </a:p>
            </p:txBody>
          </p:sp>
        </p:grpSp>
        <p:grpSp>
          <p:nvGrpSpPr>
            <p:cNvPr id="55" name="Group 54">
              <a:extLst>
                <a:ext uri="{FF2B5EF4-FFF2-40B4-BE49-F238E27FC236}">
                  <a16:creationId xmlns="" xmlns:a16="http://schemas.microsoft.com/office/drawing/2014/main" id="{30115691-CEE7-1B4F-AEEC-AACA6543B129}"/>
                </a:ext>
              </a:extLst>
            </p:cNvPr>
            <p:cNvGrpSpPr/>
            <p:nvPr/>
          </p:nvGrpSpPr>
          <p:grpSpPr>
            <a:xfrm>
              <a:off x="10061683" y="5058640"/>
              <a:ext cx="324570" cy="388649"/>
              <a:chOff x="6543241" y="3516723"/>
              <a:chExt cx="499469" cy="598077"/>
            </a:xfrm>
          </p:grpSpPr>
          <p:sp>
            <p:nvSpPr>
              <p:cNvPr id="58" name="Cube 57">
                <a:extLst>
                  <a:ext uri="{FF2B5EF4-FFF2-40B4-BE49-F238E27FC236}">
                    <a16:creationId xmlns="" xmlns:a16="http://schemas.microsoft.com/office/drawing/2014/main" id="{F81A3D05-7853-D049-B9A9-7700CBAB1720}"/>
                  </a:ext>
                </a:extLst>
              </p:cNvPr>
              <p:cNvSpPr/>
              <p:nvPr/>
            </p:nvSpPr>
            <p:spPr>
              <a:xfrm>
                <a:off x="6543241" y="3516723"/>
                <a:ext cx="499469" cy="598077"/>
              </a:xfrm>
              <a:prstGeom prst="cube">
                <a:avLst/>
              </a:prstGeom>
              <a:solidFill>
                <a:schemeClr val="accent1">
                  <a:lumMod val="40000"/>
                  <a:lumOff val="6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lnSpc>
                    <a:spcPct val="90000"/>
                  </a:lnSpc>
                </a:pPr>
                <a:endParaRPr lang="en-US" sz="1400"/>
              </a:p>
            </p:txBody>
          </p:sp>
          <p:sp>
            <p:nvSpPr>
              <p:cNvPr id="59" name="TextBox 58">
                <a:extLst>
                  <a:ext uri="{FF2B5EF4-FFF2-40B4-BE49-F238E27FC236}">
                    <a16:creationId xmlns="" xmlns:a16="http://schemas.microsoft.com/office/drawing/2014/main" id="{10B3285A-343F-8244-8B88-8F387E558D4A}"/>
                  </a:ext>
                </a:extLst>
              </p:cNvPr>
              <p:cNvSpPr txBox="1"/>
              <p:nvPr/>
            </p:nvSpPr>
            <p:spPr>
              <a:xfrm>
                <a:off x="6580786" y="3752529"/>
                <a:ext cx="446235" cy="209871"/>
              </a:xfrm>
              <a:prstGeom prst="rect">
                <a:avLst/>
              </a:prstGeom>
              <a:noFill/>
            </p:spPr>
            <p:txBody>
              <a:bodyPr wrap="square" lIns="0" tIns="0" rIns="0" bIns="0" rtlCol="0">
                <a:noAutofit/>
              </a:bodyPr>
              <a:lstStyle/>
              <a:p>
                <a:pPr>
                  <a:lnSpc>
                    <a:spcPct val="90000"/>
                  </a:lnSpc>
                </a:pPr>
                <a:r>
                  <a:rPr lang="en-US" sz="1400">
                    <a:solidFill>
                      <a:schemeClr val="bg1"/>
                    </a:solidFill>
                  </a:rPr>
                  <a:t>MS</a:t>
                </a:r>
              </a:p>
            </p:txBody>
          </p:sp>
        </p:grpSp>
        <p:sp>
          <p:nvSpPr>
            <p:cNvPr id="56" name="Rectangle 55">
              <a:extLst>
                <a:ext uri="{FF2B5EF4-FFF2-40B4-BE49-F238E27FC236}">
                  <a16:creationId xmlns="" xmlns:a16="http://schemas.microsoft.com/office/drawing/2014/main" id="{B6CEDE45-EA4B-4A4A-95C5-7BA5027D9916}"/>
                </a:ext>
              </a:extLst>
            </p:cNvPr>
            <p:cNvSpPr/>
            <p:nvPr/>
          </p:nvSpPr>
          <p:spPr>
            <a:xfrm>
              <a:off x="7681411" y="4740689"/>
              <a:ext cx="3664947" cy="975906"/>
            </a:xfrm>
            <a:prstGeom prst="rect">
              <a:avLst/>
            </a:prstGeom>
            <a:noFill/>
            <a:ln w="19050">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lnSpc>
                  <a:spcPct val="90000"/>
                </a:lnSpc>
              </a:pPr>
              <a:endParaRPr lang="en-US" sz="1400"/>
            </a:p>
          </p:txBody>
        </p:sp>
        <p:sp>
          <p:nvSpPr>
            <p:cNvPr id="57" name="TextBox 56">
              <a:extLst>
                <a:ext uri="{FF2B5EF4-FFF2-40B4-BE49-F238E27FC236}">
                  <a16:creationId xmlns="" xmlns:a16="http://schemas.microsoft.com/office/drawing/2014/main" id="{3AB2E563-F4C8-BE43-A9F0-939EF5C17AA3}"/>
                </a:ext>
              </a:extLst>
            </p:cNvPr>
            <p:cNvSpPr txBox="1"/>
            <p:nvPr/>
          </p:nvSpPr>
          <p:spPr>
            <a:xfrm>
              <a:off x="7776818" y="4738998"/>
              <a:ext cx="918405" cy="109354"/>
            </a:xfrm>
            <a:prstGeom prst="rect">
              <a:avLst/>
            </a:prstGeom>
            <a:noFill/>
          </p:spPr>
          <p:txBody>
            <a:bodyPr wrap="square" lIns="0" tIns="0" rIns="0" bIns="0" rtlCol="0">
              <a:noAutofit/>
            </a:bodyPr>
            <a:lstStyle/>
            <a:p>
              <a:pPr>
                <a:lnSpc>
                  <a:spcPct val="90000"/>
                </a:lnSpc>
              </a:pPr>
              <a:r>
                <a:rPr lang="en-US" sz="1400"/>
                <a:t>WLS Cluster</a:t>
              </a:r>
            </a:p>
          </p:txBody>
        </p:sp>
      </p:grpSp>
      <p:sp>
        <p:nvSpPr>
          <p:cNvPr id="64" name="Rectangle 63">
            <a:extLst>
              <a:ext uri="{FF2B5EF4-FFF2-40B4-BE49-F238E27FC236}">
                <a16:creationId xmlns="" xmlns:a16="http://schemas.microsoft.com/office/drawing/2014/main" id="{05FFBD0B-30BD-4542-A71D-1347BE61FFA2}"/>
              </a:ext>
            </a:extLst>
          </p:cNvPr>
          <p:cNvSpPr/>
          <p:nvPr/>
        </p:nvSpPr>
        <p:spPr>
          <a:xfrm>
            <a:off x="6693168" y="4200122"/>
            <a:ext cx="4774181" cy="1307527"/>
          </a:xfrm>
          <a:prstGeom prst="rect">
            <a:avLst/>
          </a:prstGeom>
          <a:noFill/>
          <a:ln w="19050">
            <a:solidFill>
              <a:schemeClr val="tx1"/>
            </a:solidFill>
            <a:prstDash val="dash"/>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lnSpc>
                <a:spcPct val="90000"/>
              </a:lnSpc>
            </a:pPr>
            <a:endParaRPr lang="en-US" sz="1400"/>
          </a:p>
        </p:txBody>
      </p:sp>
      <p:sp>
        <p:nvSpPr>
          <p:cNvPr id="65" name="TextBox 64">
            <a:extLst>
              <a:ext uri="{FF2B5EF4-FFF2-40B4-BE49-F238E27FC236}">
                <a16:creationId xmlns="" xmlns:a16="http://schemas.microsoft.com/office/drawing/2014/main" id="{64D87DA3-3499-BE4F-8BE9-7C73B448B210}"/>
              </a:ext>
            </a:extLst>
          </p:cNvPr>
          <p:cNvSpPr txBox="1"/>
          <p:nvPr/>
        </p:nvSpPr>
        <p:spPr>
          <a:xfrm>
            <a:off x="9731764" y="3972370"/>
            <a:ext cx="1735585" cy="191060"/>
          </a:xfrm>
          <a:prstGeom prst="rect">
            <a:avLst/>
          </a:prstGeom>
          <a:noFill/>
        </p:spPr>
        <p:txBody>
          <a:bodyPr wrap="square" lIns="0" tIns="0" rIns="0" bIns="0" rtlCol="0">
            <a:noAutofit/>
          </a:bodyPr>
          <a:lstStyle/>
          <a:p>
            <a:pPr algn="ctr">
              <a:lnSpc>
                <a:spcPct val="90000"/>
              </a:lnSpc>
            </a:pPr>
            <a:r>
              <a:rPr lang="en-US" sz="1400"/>
              <a:t>WebLogic Domain(s)</a:t>
            </a:r>
          </a:p>
        </p:txBody>
      </p:sp>
      <p:pic>
        <p:nvPicPr>
          <p:cNvPr id="66" name="Picture 65">
            <a:extLst>
              <a:ext uri="{FF2B5EF4-FFF2-40B4-BE49-F238E27FC236}">
                <a16:creationId xmlns="" xmlns:a16="http://schemas.microsoft.com/office/drawing/2014/main" id="{4BC77DB3-F15E-1047-9258-C89E5DD41A89}"/>
              </a:ext>
            </a:extLst>
          </p:cNvPr>
          <p:cNvPicPr>
            <a:picLocks noChangeAspect="1"/>
          </p:cNvPicPr>
          <p:nvPr/>
        </p:nvPicPr>
        <p:blipFill>
          <a:blip r:embed="rId10"/>
          <a:stretch>
            <a:fillRect/>
          </a:stretch>
        </p:blipFill>
        <p:spPr>
          <a:xfrm>
            <a:off x="6758387" y="2788321"/>
            <a:ext cx="806013" cy="526497"/>
          </a:xfrm>
          <a:prstGeom prst="rect">
            <a:avLst/>
          </a:prstGeom>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pic>
      <p:sp>
        <p:nvSpPr>
          <p:cNvPr id="67" name="Can 66"/>
          <p:cNvSpPr/>
          <p:nvPr/>
        </p:nvSpPr>
        <p:spPr bwMode="gray">
          <a:xfrm>
            <a:off x="6943477" y="5619830"/>
            <a:ext cx="3322143" cy="428130"/>
          </a:xfrm>
          <a:prstGeom prst="can">
            <a:avLst/>
          </a:prstGeom>
          <a:solidFill>
            <a:schemeClr val="accent6">
              <a:lumMod val="60000"/>
              <a:lumOff val="40000"/>
            </a:schemeClr>
          </a:solidFill>
          <a:ln w="15875">
            <a:solidFill>
              <a:schemeClr val="accent2"/>
            </a:solidFill>
            <a:prstDash val="dashDot"/>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pPr>
            <a:r>
              <a:rPr lang="en-US" sz="1799" dirty="0" smtClean="0">
                <a:solidFill>
                  <a:schemeClr val="bg1"/>
                </a:solidFill>
              </a:rPr>
              <a:t>PV</a:t>
            </a:r>
            <a:endParaRPr lang="en-US" sz="1799" dirty="0">
              <a:solidFill>
                <a:schemeClr val="bg1"/>
              </a:solidFill>
            </a:endParaRPr>
          </a:p>
        </p:txBody>
      </p:sp>
      <p:sp>
        <p:nvSpPr>
          <p:cNvPr id="68" name="Rounded Rectangle 67"/>
          <p:cNvSpPr/>
          <p:nvPr/>
        </p:nvSpPr>
        <p:spPr bwMode="gray">
          <a:xfrm>
            <a:off x="7212390" y="5799374"/>
            <a:ext cx="730855" cy="155431"/>
          </a:xfrm>
          <a:prstGeom prst="roundRect">
            <a:avLst/>
          </a:prstGeom>
          <a:solidFill>
            <a:schemeClr val="accent2"/>
          </a:solidFill>
          <a:ln w="15875">
            <a:solidFill>
              <a:schemeClr val="accent2"/>
            </a:solidFill>
            <a:prstDash val="dashDot"/>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400" smtClean="0">
                <a:solidFill>
                  <a:schemeClr val="bg1"/>
                </a:solidFill>
              </a:rPr>
              <a:t>Logs </a:t>
            </a:r>
            <a:endParaRPr lang="en-US" sz="1400">
              <a:solidFill>
                <a:schemeClr val="bg1"/>
              </a:solidFill>
            </a:endParaRPr>
          </a:p>
        </p:txBody>
      </p:sp>
      <p:cxnSp>
        <p:nvCxnSpPr>
          <p:cNvPr id="77" name="Straight Arrow Connector 76">
            <a:extLst>
              <a:ext uri="{FF2B5EF4-FFF2-40B4-BE49-F238E27FC236}">
                <a16:creationId xmlns="" xmlns:a16="http://schemas.microsoft.com/office/drawing/2014/main" id="{94F21A84-EADA-704E-95F1-19A5D5B87C74}"/>
              </a:ext>
            </a:extLst>
          </p:cNvPr>
          <p:cNvCxnSpPr>
            <a:cxnSpLocks/>
          </p:cNvCxnSpPr>
          <p:nvPr/>
        </p:nvCxnSpPr>
        <p:spPr>
          <a:xfrm>
            <a:off x="8916584" y="3498270"/>
            <a:ext cx="16274" cy="619855"/>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cxnSp>
        <p:nvCxnSpPr>
          <p:cNvPr id="80" name="Straight Arrow Connector 79">
            <a:extLst>
              <a:ext uri="{FF2B5EF4-FFF2-40B4-BE49-F238E27FC236}">
                <a16:creationId xmlns="" xmlns:a16="http://schemas.microsoft.com/office/drawing/2014/main" id="{94F21A84-EADA-704E-95F1-19A5D5B87C74}"/>
              </a:ext>
            </a:extLst>
          </p:cNvPr>
          <p:cNvCxnSpPr>
            <a:cxnSpLocks/>
          </p:cNvCxnSpPr>
          <p:nvPr/>
        </p:nvCxnSpPr>
        <p:spPr>
          <a:xfrm flipH="1">
            <a:off x="1148929" y="3592181"/>
            <a:ext cx="20698" cy="1177538"/>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sp>
        <p:nvSpPr>
          <p:cNvPr id="69" name="Rounded Rectangle 68"/>
          <p:cNvSpPr/>
          <p:nvPr/>
        </p:nvSpPr>
        <p:spPr bwMode="gray">
          <a:xfrm>
            <a:off x="8032379" y="5767402"/>
            <a:ext cx="1320235" cy="241142"/>
          </a:xfrm>
          <a:prstGeom prst="roundRect">
            <a:avLst/>
          </a:prstGeom>
          <a:solidFill>
            <a:schemeClr val="accent2"/>
          </a:solidFill>
          <a:ln w="15875">
            <a:solidFill>
              <a:schemeClr val="accent2"/>
            </a:solidFill>
            <a:prstDash val="dashDot"/>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400" dirty="0" smtClean="0">
                <a:solidFill>
                  <a:schemeClr val="bg1"/>
                </a:solidFill>
              </a:rPr>
              <a:t>Domain Home </a:t>
            </a:r>
            <a:endParaRPr lang="en-US" sz="1400" dirty="0">
              <a:solidFill>
                <a:schemeClr val="bg1"/>
              </a:solidFill>
            </a:endParaRPr>
          </a:p>
        </p:txBody>
      </p:sp>
      <p:sp>
        <p:nvSpPr>
          <p:cNvPr id="70" name="Rounded Rectangle 69"/>
          <p:cNvSpPr/>
          <p:nvPr/>
        </p:nvSpPr>
        <p:spPr bwMode="gray">
          <a:xfrm>
            <a:off x="9469136" y="5795831"/>
            <a:ext cx="730855" cy="155431"/>
          </a:xfrm>
          <a:prstGeom prst="roundRect">
            <a:avLst/>
          </a:prstGeom>
          <a:solidFill>
            <a:schemeClr val="accent2"/>
          </a:solidFill>
          <a:ln w="15875">
            <a:solidFill>
              <a:schemeClr val="accent2"/>
            </a:solidFill>
            <a:prstDash val="dashDot"/>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400" dirty="0" smtClean="0">
                <a:solidFill>
                  <a:schemeClr val="bg1"/>
                </a:solidFill>
              </a:rPr>
              <a:t>Apps </a:t>
            </a:r>
            <a:endParaRPr lang="en-US" sz="1400" dirty="0">
              <a:solidFill>
                <a:schemeClr val="bg1"/>
              </a:solidFill>
            </a:endParaRPr>
          </a:p>
        </p:txBody>
      </p:sp>
      <p:sp>
        <p:nvSpPr>
          <p:cNvPr id="2" name="TextBox 1"/>
          <p:cNvSpPr txBox="1"/>
          <p:nvPr/>
        </p:nvSpPr>
        <p:spPr>
          <a:xfrm>
            <a:off x="530494" y="1111197"/>
            <a:ext cx="4798695" cy="386524"/>
          </a:xfrm>
          <a:prstGeom prst="rect">
            <a:avLst/>
          </a:prstGeom>
          <a:noFill/>
        </p:spPr>
        <p:txBody>
          <a:bodyPr wrap="square" lIns="0" tIns="0" rIns="0" bIns="0" rtlCol="0">
            <a:noAutofit/>
          </a:bodyPr>
          <a:lstStyle/>
          <a:p>
            <a:pPr>
              <a:lnSpc>
                <a:spcPct val="90000"/>
              </a:lnSpc>
            </a:pPr>
            <a:r>
              <a:rPr lang="en-US" sz="2400" b="1" dirty="0" smtClean="0"/>
              <a:t>Domain Home in PV</a:t>
            </a:r>
          </a:p>
        </p:txBody>
      </p:sp>
    </p:spTree>
    <p:extLst>
      <p:ext uri="{BB962C8B-B14F-4D97-AF65-F5344CB8AC3E}">
        <p14:creationId xmlns:p14="http://schemas.microsoft.com/office/powerpoint/2010/main" val="488905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7946" y="406400"/>
            <a:ext cx="11125200" cy="889000"/>
          </a:xfrm>
        </p:spPr>
        <p:txBody>
          <a:bodyPr/>
          <a:lstStyle/>
          <a:p>
            <a:r>
              <a:rPr lang="en-US" dirty="0" smtClean="0"/>
              <a:t>Domain in PV/C vs Image</a:t>
            </a:r>
            <a:endParaRPr lang="en-US" dirty="0"/>
          </a:p>
        </p:txBody>
      </p:sp>
      <p:sp>
        <p:nvSpPr>
          <p:cNvPr id="4" name="Footer Placeholder 3"/>
          <p:cNvSpPr>
            <a:spLocks noGrp="1"/>
          </p:cNvSpPr>
          <p:nvPr>
            <p:ph type="ftr" sz="quarter" idx="11"/>
          </p:nvPr>
        </p:nvSpPr>
        <p:spPr/>
        <p:txBody>
          <a:bodyPr/>
          <a:lstStyle/>
          <a:p>
            <a:r>
              <a:rPr lang="en-US"/>
              <a:t>Confidential – Oracle Internal/Restricted/Highly Restricted</a:t>
            </a:r>
            <a:endParaRPr lang="en-US" dirty="0"/>
          </a:p>
        </p:txBody>
      </p:sp>
      <p:sp>
        <p:nvSpPr>
          <p:cNvPr id="5" name="Slide Number Placeholder 4"/>
          <p:cNvSpPr>
            <a:spLocks noGrp="1"/>
          </p:cNvSpPr>
          <p:nvPr>
            <p:ph type="sldNum" sz="quarter" idx="12"/>
          </p:nvPr>
        </p:nvSpPr>
        <p:spPr/>
        <p:txBody>
          <a:bodyPr/>
          <a:lstStyle/>
          <a:p>
            <a:fld id="{C51EAA63-D034-42AE-91FA-B13B9518C7BE}" type="slidenum">
              <a:rPr lang="uk-UA" smtClean="0"/>
              <a:t>26</a:t>
            </a:fld>
            <a:endParaRPr lang="uk-UA" dirty="0"/>
          </a:p>
        </p:txBody>
      </p:sp>
      <p:graphicFrame>
        <p:nvGraphicFramePr>
          <p:cNvPr id="6" name="Content Placeholder 5"/>
          <p:cNvGraphicFramePr>
            <a:graphicFrameLocks noGrp="1"/>
          </p:cNvGraphicFramePr>
          <p:nvPr>
            <p:ph idx="1"/>
            <p:extLst/>
          </p:nvPr>
        </p:nvGraphicFramePr>
        <p:xfrm>
          <a:off x="532472" y="1425387"/>
          <a:ext cx="11125200" cy="4975414"/>
        </p:xfrm>
        <a:graphic>
          <a:graphicData uri="http://schemas.openxmlformats.org/drawingml/2006/table">
            <a:tbl>
              <a:tblPr firstRow="1" bandRow="1">
                <a:tableStyleId>{5FD0F851-EC5A-4D38-B0AD-8093EC10F338}</a:tableStyleId>
              </a:tblPr>
              <a:tblGrid>
                <a:gridCol w="3708400"/>
                <a:gridCol w="3708400"/>
                <a:gridCol w="3708400"/>
              </a:tblGrid>
              <a:tr h="374621">
                <a:tc>
                  <a:txBody>
                    <a:bodyPr/>
                    <a:lstStyle/>
                    <a:p>
                      <a:r>
                        <a:rPr lang="en-US" dirty="0" smtClean="0"/>
                        <a:t>Options</a:t>
                      </a:r>
                      <a:endParaRPr lang="en-US" dirty="0"/>
                    </a:p>
                  </a:txBody>
                  <a:tcPr/>
                </a:tc>
                <a:tc>
                  <a:txBody>
                    <a:bodyPr/>
                    <a:lstStyle/>
                    <a:p>
                      <a:r>
                        <a:rPr lang="en-US" dirty="0" smtClean="0"/>
                        <a:t>Domain</a:t>
                      </a:r>
                      <a:r>
                        <a:rPr lang="en-US" baseline="0" dirty="0" smtClean="0"/>
                        <a:t> in PV/C</a:t>
                      </a:r>
                      <a:endParaRPr lang="en-US" dirty="0"/>
                    </a:p>
                  </a:txBody>
                  <a:tcPr/>
                </a:tc>
                <a:tc>
                  <a:txBody>
                    <a:bodyPr/>
                    <a:lstStyle/>
                    <a:p>
                      <a:r>
                        <a:rPr lang="en-US" dirty="0" smtClean="0"/>
                        <a:t>Domain in Image</a:t>
                      </a:r>
                      <a:endParaRPr lang="en-US" dirty="0"/>
                    </a:p>
                  </a:txBody>
                  <a:tcPr/>
                </a:tc>
              </a:tr>
              <a:tr h="312184">
                <a:tc>
                  <a:txBody>
                    <a:bodyPr/>
                    <a:lstStyle/>
                    <a:p>
                      <a:r>
                        <a:rPr lang="en-US" sz="1400" dirty="0" smtClean="0"/>
                        <a:t>Domain Topology Changes</a:t>
                      </a:r>
                      <a:endParaRPr lang="en-US" sz="1400" dirty="0"/>
                    </a:p>
                  </a:txBody>
                  <a:tcPr/>
                </a:tc>
                <a:tc>
                  <a:txBody>
                    <a:bodyPr/>
                    <a:lstStyle/>
                    <a:p>
                      <a:r>
                        <a:rPr lang="en-US" sz="1400" dirty="0" smtClean="0"/>
                        <a:t>Apply to domain in PV</a:t>
                      </a:r>
                      <a:endParaRPr lang="en-US" sz="1400" dirty="0"/>
                    </a:p>
                  </a:txBody>
                  <a:tcPr/>
                </a:tc>
                <a:tc>
                  <a:txBody>
                    <a:bodyPr/>
                    <a:lstStyle/>
                    <a:p>
                      <a:r>
                        <a:rPr lang="en-US" sz="1400" dirty="0" smtClean="0"/>
                        <a:t>New Image</a:t>
                      </a:r>
                      <a:endParaRPr lang="en-US" sz="1400" dirty="0"/>
                    </a:p>
                  </a:txBody>
                  <a:tcPr/>
                </a:tc>
              </a:tr>
              <a:tr h="540626">
                <a:tc>
                  <a:txBody>
                    <a:bodyPr/>
                    <a:lstStyle/>
                    <a:p>
                      <a:r>
                        <a:rPr lang="en-US" sz="1400" dirty="0" smtClean="0"/>
                        <a:t>Configuration Changes (</a:t>
                      </a:r>
                      <a:r>
                        <a:rPr lang="en-US" sz="1400" dirty="0" err="1" smtClean="0"/>
                        <a:t>tunables</a:t>
                      </a:r>
                      <a:r>
                        <a:rPr lang="en-US" sz="1400" dirty="0" smtClean="0"/>
                        <a:t>, credentials, ...)</a:t>
                      </a:r>
                      <a:endParaRPr lang="en-US" sz="1400" dirty="0"/>
                    </a:p>
                  </a:txBody>
                  <a:tcPr/>
                </a:tc>
                <a:tc>
                  <a:txBody>
                    <a:bodyPr/>
                    <a:lstStyle/>
                    <a:p>
                      <a:r>
                        <a:rPr lang="en-US" sz="1400" dirty="0" smtClean="0"/>
                        <a:t>Change configuration in domain</a:t>
                      </a:r>
                      <a:r>
                        <a:rPr lang="en-US" sz="1400" baseline="0" dirty="0" smtClean="0"/>
                        <a:t> in PV</a:t>
                      </a:r>
                      <a:endParaRPr lang="en-US" sz="1400" dirty="0"/>
                    </a:p>
                  </a:txBody>
                  <a:tcPr/>
                </a:tc>
                <a:tc>
                  <a:txBody>
                    <a:bodyPr/>
                    <a:lstStyle/>
                    <a:p>
                      <a:r>
                        <a:rPr lang="en-US" sz="1400" dirty="0" smtClean="0"/>
                        <a:t>Overrides only</a:t>
                      </a:r>
                      <a:endParaRPr lang="en-US" sz="1400" dirty="0"/>
                    </a:p>
                  </a:txBody>
                  <a:tcPr/>
                </a:tc>
              </a:tr>
              <a:tr h="312184">
                <a:tc>
                  <a:txBody>
                    <a:bodyPr/>
                    <a:lstStyle/>
                    <a:p>
                      <a:r>
                        <a:rPr lang="en-US" sz="1400" dirty="0" smtClean="0"/>
                        <a:t>Patching</a:t>
                      </a:r>
                      <a:endParaRPr lang="en-US" sz="1400" dirty="0"/>
                    </a:p>
                  </a:txBody>
                  <a:tcPr/>
                </a:tc>
                <a:tc>
                  <a:txBody>
                    <a:bodyPr/>
                    <a:lstStyle/>
                    <a:p>
                      <a:r>
                        <a:rPr lang="en-US" sz="1400" dirty="0" smtClean="0"/>
                        <a:t>New Image</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CI/CD (new image)</a:t>
                      </a:r>
                    </a:p>
                  </a:txBody>
                  <a:tcPr/>
                </a:tc>
              </a:tr>
              <a:tr h="312184">
                <a:tc>
                  <a:txBody>
                    <a:bodyPr/>
                    <a:lstStyle/>
                    <a:p>
                      <a:r>
                        <a:rPr lang="en-US" sz="1400" dirty="0" smtClean="0"/>
                        <a:t>Application Updates</a:t>
                      </a:r>
                      <a:endParaRPr lang="en-US" sz="1400" dirty="0"/>
                    </a:p>
                  </a:txBody>
                  <a:tcPr/>
                </a:tc>
                <a:tc>
                  <a:txBody>
                    <a:bodyPr/>
                    <a:lstStyle/>
                    <a:p>
                      <a:r>
                        <a:rPr lang="en-US" sz="1400" dirty="0" smtClean="0"/>
                        <a:t>Apply to domain in PV</a:t>
                      </a:r>
                      <a:endParaRPr lang="en-US" sz="1400" dirty="0"/>
                    </a:p>
                  </a:txBody>
                  <a:tcPr/>
                </a:tc>
                <a:tc>
                  <a:txBody>
                    <a:bodyPr/>
                    <a:lstStyle/>
                    <a:p>
                      <a:r>
                        <a:rPr lang="en-US" sz="1400" dirty="0" smtClean="0"/>
                        <a:t>CI/CD (new image)</a:t>
                      </a:r>
                      <a:endParaRPr lang="en-US" sz="1400" dirty="0"/>
                    </a:p>
                  </a:txBody>
                  <a:tcPr/>
                </a:tc>
              </a:tr>
              <a:tr h="540626">
                <a:tc>
                  <a:txBody>
                    <a:bodyPr/>
                    <a:lstStyle/>
                    <a:p>
                      <a:r>
                        <a:rPr lang="en-US" sz="1400" dirty="0" smtClean="0"/>
                        <a:t>Management of PV/PVC</a:t>
                      </a:r>
                      <a:endParaRPr lang="en-US" sz="1400" dirty="0"/>
                    </a:p>
                  </a:txBody>
                  <a:tcPr/>
                </a:tc>
                <a:tc>
                  <a:txBody>
                    <a:bodyPr/>
                    <a:lstStyle/>
                    <a:p>
                      <a:r>
                        <a:rPr lang="en-US" sz="1400" dirty="0" smtClean="0"/>
                        <a:t>More complex (filesystem shared per domain)</a:t>
                      </a:r>
                      <a:endParaRPr lang="en-US" sz="1400" dirty="0"/>
                    </a:p>
                  </a:txBody>
                  <a:tcPr/>
                </a:tc>
                <a:tc>
                  <a:txBody>
                    <a:bodyPr/>
                    <a:lstStyle/>
                    <a:p>
                      <a:r>
                        <a:rPr lang="en-US" sz="1400" dirty="0" smtClean="0"/>
                        <a:t>Simple (not shared, per server)</a:t>
                      </a:r>
                      <a:endParaRPr lang="en-US" sz="1400" dirty="0"/>
                    </a:p>
                  </a:txBody>
                  <a:tcPr/>
                </a:tc>
              </a:tr>
              <a:tr h="772322">
                <a:tc>
                  <a:txBody>
                    <a:bodyPr/>
                    <a:lstStyle/>
                    <a:p>
                      <a:r>
                        <a:rPr lang="en-US" sz="1400" dirty="0" smtClean="0"/>
                        <a:t>Administration</a:t>
                      </a:r>
                      <a:r>
                        <a:rPr lang="en-US" sz="1400" baseline="0" dirty="0" smtClean="0"/>
                        <a:t> Console</a:t>
                      </a:r>
                      <a:endParaRPr lang="en-US" sz="1400" dirty="0"/>
                    </a:p>
                  </a:txBody>
                  <a:tcPr/>
                </a:tc>
                <a:tc>
                  <a:txBody>
                    <a:bodyPr/>
                    <a:lstStyle/>
                    <a:p>
                      <a:r>
                        <a:rPr lang="en-US" sz="1400" dirty="0" smtClean="0"/>
                        <a:t>App deployments and Configuration Changes, can not do lifecycle management</a:t>
                      </a:r>
                      <a:endParaRPr lang="en-US" sz="1400" dirty="0"/>
                    </a:p>
                  </a:txBody>
                  <a:tcPr/>
                </a:tc>
                <a:tc>
                  <a:txBody>
                    <a:bodyPr/>
                    <a:lstStyle/>
                    <a:p>
                      <a:r>
                        <a:rPr lang="en-US" sz="1400" dirty="0" smtClean="0"/>
                        <a:t>Monitoring and Diagnosis. Invalidate configuration changes</a:t>
                      </a:r>
                      <a:endParaRPr lang="en-US" sz="1400" dirty="0"/>
                    </a:p>
                  </a:txBody>
                  <a:tcPr/>
                </a:tc>
              </a:tr>
              <a:tr h="530713">
                <a:tc>
                  <a:txBody>
                    <a:bodyPr/>
                    <a:lstStyle/>
                    <a:p>
                      <a:r>
                        <a:rPr lang="en-US" sz="1400" dirty="0" smtClean="0"/>
                        <a:t>Log Persistence</a:t>
                      </a:r>
                      <a:endParaRPr lang="en-US" sz="1400" dirty="0"/>
                    </a:p>
                  </a:txBody>
                  <a:tcPr/>
                </a:tc>
                <a:tc>
                  <a:txBody>
                    <a:bodyPr/>
                    <a:lstStyle/>
                    <a:p>
                      <a:r>
                        <a:rPr lang="en-US" sz="1400" dirty="0" smtClean="0"/>
                        <a:t>Supported (PV, Pod FS, Elastic</a:t>
                      </a:r>
                      <a:r>
                        <a:rPr lang="en-US" sz="1400" baseline="0" dirty="0" smtClean="0"/>
                        <a:t> Stack, Standard Out)</a:t>
                      </a:r>
                      <a:endParaRPr lang="en-US" sz="1400" dirty="0"/>
                    </a:p>
                  </a:txBody>
                  <a:tcPr/>
                </a:tc>
                <a:tc>
                  <a:txBody>
                    <a:bodyPr/>
                    <a:lstStyle/>
                    <a:p>
                      <a:r>
                        <a:rPr lang="en-US" sz="1400" dirty="0" smtClean="0"/>
                        <a:t>Supported (PV, Pod FS, Elastic</a:t>
                      </a:r>
                      <a:r>
                        <a:rPr lang="en-US" sz="1400" baseline="0" dirty="0" smtClean="0"/>
                        <a:t> Stack, Standard Out)</a:t>
                      </a:r>
                      <a:endParaRPr lang="en-US" sz="1400" dirty="0"/>
                    </a:p>
                  </a:txBody>
                  <a:tcPr/>
                </a:tc>
              </a:tr>
              <a:tr h="312184">
                <a:tc>
                  <a:txBody>
                    <a:bodyPr/>
                    <a:lstStyle/>
                    <a:p>
                      <a:r>
                        <a:rPr lang="en-US" sz="1400" dirty="0" smtClean="0"/>
                        <a:t>HA Across Availability Domain</a:t>
                      </a:r>
                      <a:endParaRPr lang="en-US" sz="1400" dirty="0"/>
                    </a:p>
                  </a:txBody>
                  <a:tcPr/>
                </a:tc>
                <a:tc>
                  <a:txBody>
                    <a:bodyPr/>
                    <a:lstStyle/>
                    <a:p>
                      <a:r>
                        <a:rPr lang="en-US" sz="1400" dirty="0" smtClean="0"/>
                        <a:t>Limited (requirement for shared</a:t>
                      </a:r>
                      <a:r>
                        <a:rPr lang="en-US" sz="1400" baseline="0" dirty="0" smtClean="0"/>
                        <a:t> PV)</a:t>
                      </a:r>
                      <a:endParaRPr lang="en-US" sz="1400" dirty="0"/>
                    </a:p>
                  </a:txBody>
                  <a:tcPr/>
                </a:tc>
                <a:tc>
                  <a:txBody>
                    <a:bodyPr/>
                    <a:lstStyle/>
                    <a:p>
                      <a:r>
                        <a:rPr lang="en-US" sz="1400" dirty="0" smtClean="0"/>
                        <a:t>Supported (no requirement for shared PV)</a:t>
                      </a:r>
                      <a:endParaRPr lang="en-US" sz="1400" dirty="0"/>
                    </a:p>
                  </a:txBody>
                  <a:tcPr/>
                </a:tc>
              </a:tr>
              <a:tr h="967770">
                <a:tc>
                  <a:txBody>
                    <a:bodyPr/>
                    <a:lstStyle/>
                    <a:p>
                      <a:r>
                        <a:rPr lang="en-US" sz="1400" dirty="0" smtClean="0"/>
                        <a:t>DR across Regions</a:t>
                      </a:r>
                      <a:endParaRPr lang="en-US" sz="1400" dirty="0"/>
                    </a:p>
                  </a:txBody>
                  <a:tcPr/>
                </a:tc>
                <a:tc>
                  <a:txBody>
                    <a:bodyPr/>
                    <a:lstStyle/>
                    <a:p>
                      <a:r>
                        <a:rPr lang="en-US" sz="1400" dirty="0" smtClean="0"/>
                        <a:t>Supported Active/Passive (like on Premise user</a:t>
                      </a:r>
                      <a:r>
                        <a:rPr lang="en-US" sz="1400" baseline="0" dirty="0" smtClean="0"/>
                        <a:t> responsible for maintaining domain configuration in sync across DC)</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Supported Active/Passive (easier</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user does not need to sync domain configuration across DC)</a:t>
                      </a:r>
                    </a:p>
                    <a:p>
                      <a:endParaRPr lang="en-US" sz="1400" dirty="0"/>
                    </a:p>
                  </a:txBody>
                  <a:tcPr/>
                </a:tc>
              </a:tr>
            </a:tbl>
          </a:graphicData>
        </a:graphic>
      </p:graphicFrame>
    </p:spTree>
    <p:extLst>
      <p:ext uri="{BB962C8B-B14F-4D97-AF65-F5344CB8AC3E}">
        <p14:creationId xmlns:p14="http://schemas.microsoft.com/office/powerpoint/2010/main" val="509727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Overrides</a:t>
            </a:r>
          </a:p>
        </p:txBody>
      </p:sp>
      <p:sp>
        <p:nvSpPr>
          <p:cNvPr id="3" name="Content Placeholder 2"/>
          <p:cNvSpPr>
            <a:spLocks noGrp="1"/>
          </p:cNvSpPr>
          <p:nvPr>
            <p:ph idx="1"/>
          </p:nvPr>
        </p:nvSpPr>
        <p:spPr/>
        <p:txBody>
          <a:bodyPr/>
          <a:lstStyle/>
          <a:p>
            <a:r>
              <a:rPr lang="en-US" dirty="0" smtClean="0"/>
              <a:t>WebLogic Images containing Application, domain configuration, </a:t>
            </a:r>
            <a:r>
              <a:rPr lang="en-US" smtClean="0"/>
              <a:t>resources are </a:t>
            </a:r>
            <a:r>
              <a:rPr lang="en-US" dirty="0" smtClean="0"/>
              <a:t>immutable.</a:t>
            </a:r>
            <a:endParaRPr lang="en-US" dirty="0"/>
          </a:p>
          <a:p>
            <a:r>
              <a:rPr lang="en-US" dirty="0"/>
              <a:t>These Docker images must be </a:t>
            </a:r>
            <a:r>
              <a:rPr lang="en-US" dirty="0" smtClean="0"/>
              <a:t>portable  </a:t>
            </a:r>
          </a:p>
          <a:p>
            <a:pPr lvl="1"/>
            <a:r>
              <a:rPr lang="en-US" dirty="0" smtClean="0"/>
              <a:t>Development -&gt; Testing -&gt; Production.</a:t>
            </a:r>
          </a:p>
          <a:p>
            <a:r>
              <a:rPr lang="en-US" dirty="0" smtClean="0"/>
              <a:t>Follow </a:t>
            </a:r>
            <a:r>
              <a:rPr lang="en-US" dirty="0"/>
              <a:t>the customer’s </a:t>
            </a:r>
            <a:r>
              <a:rPr lang="en-US" dirty="0" smtClean="0"/>
              <a:t>CI/CD process.</a:t>
            </a:r>
            <a:endParaRPr lang="en-US" dirty="0"/>
          </a:p>
          <a:p>
            <a:r>
              <a:rPr lang="en-US" dirty="0"/>
              <a:t>Therefore, customers need a mechanism to override </a:t>
            </a:r>
            <a:r>
              <a:rPr lang="en-US" dirty="0" smtClean="0"/>
              <a:t>certain domain configuration</a:t>
            </a:r>
            <a:endParaRPr lang="en-US" dirty="0"/>
          </a:p>
          <a:p>
            <a:pPr lvl="1"/>
            <a:r>
              <a:rPr lang="en-US" dirty="0"/>
              <a:t>E.g. Provide data source URL and credentials</a:t>
            </a:r>
          </a:p>
        </p:txBody>
      </p:sp>
      <p:sp>
        <p:nvSpPr>
          <p:cNvPr id="4" name="Footer Placeholder 3"/>
          <p:cNvSpPr>
            <a:spLocks noGrp="1"/>
          </p:cNvSpPr>
          <p:nvPr>
            <p:ph type="ftr" sz="quarter" idx="11"/>
          </p:nvPr>
        </p:nvSpPr>
        <p:spPr/>
        <p:txBody>
          <a:bodyPr/>
          <a:lstStyle/>
          <a:p>
            <a:r>
              <a:rPr lang="en-US"/>
              <a:t>Confidential – Oracle Internal/Restricted/Highly Restricted</a:t>
            </a:r>
            <a:endParaRPr lang="en-US" dirty="0"/>
          </a:p>
        </p:txBody>
      </p:sp>
      <p:sp>
        <p:nvSpPr>
          <p:cNvPr id="5" name="Slide Number Placeholder 4"/>
          <p:cNvSpPr>
            <a:spLocks noGrp="1"/>
          </p:cNvSpPr>
          <p:nvPr>
            <p:ph type="sldNum" sz="quarter" idx="12"/>
          </p:nvPr>
        </p:nvSpPr>
        <p:spPr/>
        <p:txBody>
          <a:bodyPr/>
          <a:lstStyle/>
          <a:p>
            <a:fld id="{C51EAA63-D034-42AE-91FA-B13B9518C7BE}" type="slidenum">
              <a:rPr lang="uk-UA" smtClean="0"/>
              <a:t>27</a:t>
            </a:fld>
            <a:endParaRPr lang="uk-UA" dirty="0"/>
          </a:p>
        </p:txBody>
      </p:sp>
    </p:spTree>
    <p:extLst>
      <p:ext uri="{BB962C8B-B14F-4D97-AF65-F5344CB8AC3E}">
        <p14:creationId xmlns:p14="http://schemas.microsoft.com/office/powerpoint/2010/main" val="1146022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5797EAA-1940-C444-8D55-006012DD3567}"/>
              </a:ext>
            </a:extLst>
          </p:cNvPr>
          <p:cNvSpPr>
            <a:spLocks noGrp="1"/>
          </p:cNvSpPr>
          <p:nvPr>
            <p:ph type="title"/>
          </p:nvPr>
        </p:nvSpPr>
        <p:spPr/>
        <p:txBody>
          <a:bodyPr/>
          <a:lstStyle/>
          <a:p>
            <a:r>
              <a:rPr lang="en-US" dirty="0"/>
              <a:t>Domain Introspection and Config Override Generation</a:t>
            </a:r>
          </a:p>
        </p:txBody>
      </p:sp>
      <p:sp>
        <p:nvSpPr>
          <p:cNvPr id="4" name="Footer Placeholder 3">
            <a:extLst>
              <a:ext uri="{FF2B5EF4-FFF2-40B4-BE49-F238E27FC236}">
                <a16:creationId xmlns="" xmlns:a16="http://schemas.microsoft.com/office/drawing/2014/main" id="{1420F72C-215F-7E4F-9237-A562708EBCE8}"/>
              </a:ext>
            </a:extLst>
          </p:cNvPr>
          <p:cNvSpPr>
            <a:spLocks noGrp="1"/>
          </p:cNvSpPr>
          <p:nvPr>
            <p:ph type="ftr" sz="quarter" idx="11"/>
          </p:nvPr>
        </p:nvSpPr>
        <p:spPr/>
        <p:txBody>
          <a:bodyPr/>
          <a:lstStyle/>
          <a:p>
            <a:r>
              <a:rPr lang="en-US"/>
              <a:t>Confidential – Oracle Internal/Restricted/Highly Restricted</a:t>
            </a:r>
            <a:endParaRPr lang="en-US" dirty="0"/>
          </a:p>
        </p:txBody>
      </p:sp>
      <p:sp>
        <p:nvSpPr>
          <p:cNvPr id="5" name="Slide Number Placeholder 4">
            <a:extLst>
              <a:ext uri="{FF2B5EF4-FFF2-40B4-BE49-F238E27FC236}">
                <a16:creationId xmlns="" xmlns:a16="http://schemas.microsoft.com/office/drawing/2014/main" id="{C47248EB-825E-4D42-80BD-7DE1AFDAED8F}"/>
              </a:ext>
            </a:extLst>
          </p:cNvPr>
          <p:cNvSpPr>
            <a:spLocks noGrp="1"/>
          </p:cNvSpPr>
          <p:nvPr>
            <p:ph type="sldNum" sz="quarter" idx="12"/>
          </p:nvPr>
        </p:nvSpPr>
        <p:spPr/>
        <p:txBody>
          <a:bodyPr/>
          <a:lstStyle/>
          <a:p>
            <a:fld id="{C51EAA63-D034-42AE-91FA-B13B9518C7BE}" type="slidenum">
              <a:rPr lang="en-US" smtClean="0"/>
              <a:t>28</a:t>
            </a:fld>
            <a:endParaRPr lang="en-US" dirty="0"/>
          </a:p>
        </p:txBody>
      </p:sp>
      <p:pic>
        <p:nvPicPr>
          <p:cNvPr id="7" name="Picture 6">
            <a:extLst>
              <a:ext uri="{FF2B5EF4-FFF2-40B4-BE49-F238E27FC236}">
                <a16:creationId xmlns="" xmlns:a16="http://schemas.microsoft.com/office/drawing/2014/main" id="{4097A5E1-6108-DE4F-96B2-D8FCF91B1067}"/>
              </a:ext>
            </a:extLst>
          </p:cNvPr>
          <p:cNvPicPr>
            <a:picLocks noChangeAspect="1"/>
          </p:cNvPicPr>
          <p:nvPr/>
        </p:nvPicPr>
        <p:blipFill>
          <a:blip r:embed="rId2"/>
          <a:stretch>
            <a:fillRect/>
          </a:stretch>
        </p:blipFill>
        <p:spPr>
          <a:xfrm>
            <a:off x="5093711" y="1991066"/>
            <a:ext cx="5318920" cy="3678249"/>
          </a:xfrm>
          <a:prstGeom prst="rect">
            <a:avLst/>
          </a:prstGeom>
        </p:spPr>
      </p:pic>
      <p:sp>
        <p:nvSpPr>
          <p:cNvPr id="8" name="TextBox 7">
            <a:extLst>
              <a:ext uri="{FF2B5EF4-FFF2-40B4-BE49-F238E27FC236}">
                <a16:creationId xmlns="" xmlns:a16="http://schemas.microsoft.com/office/drawing/2014/main" id="{38D88F22-5542-2145-9FFA-A78276C85ED0}"/>
              </a:ext>
            </a:extLst>
          </p:cNvPr>
          <p:cNvSpPr txBox="1"/>
          <p:nvPr/>
        </p:nvSpPr>
        <p:spPr>
          <a:xfrm>
            <a:off x="6707596" y="1800054"/>
            <a:ext cx="1735133" cy="191010"/>
          </a:xfrm>
          <a:prstGeom prst="rect">
            <a:avLst/>
          </a:prstGeom>
          <a:noFill/>
        </p:spPr>
        <p:txBody>
          <a:bodyPr wrap="square" lIns="0" tIns="0" rIns="0" bIns="0" rtlCol="0">
            <a:noAutofit/>
          </a:bodyPr>
          <a:lstStyle/>
          <a:p>
            <a:pPr algn="ctr">
              <a:lnSpc>
                <a:spcPct val="90000"/>
              </a:lnSpc>
            </a:pPr>
            <a:r>
              <a:rPr lang="en-US" sz="1400" dirty="0"/>
              <a:t>Introspection Job</a:t>
            </a:r>
          </a:p>
        </p:txBody>
      </p:sp>
      <p:pic>
        <p:nvPicPr>
          <p:cNvPr id="9" name="Picture 12" descr="Image result for customer icon">
            <a:extLst>
              <a:ext uri="{FF2B5EF4-FFF2-40B4-BE49-F238E27FC236}">
                <a16:creationId xmlns="" xmlns:a16="http://schemas.microsoft.com/office/drawing/2014/main" id="{CC2F5CE2-D5C4-4F46-B6E1-D2E66A7DC8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7128" y="2058896"/>
            <a:ext cx="1496080" cy="1496080"/>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Can 9">
            <a:extLst>
              <a:ext uri="{FF2B5EF4-FFF2-40B4-BE49-F238E27FC236}">
                <a16:creationId xmlns="" xmlns:a16="http://schemas.microsoft.com/office/drawing/2014/main" id="{867A784D-4D9E-1B46-B3A1-001AA7D07A37}"/>
              </a:ext>
            </a:extLst>
          </p:cNvPr>
          <p:cNvSpPr/>
          <p:nvPr/>
        </p:nvSpPr>
        <p:spPr bwMode="gray">
          <a:xfrm>
            <a:off x="2152823" y="2451104"/>
            <a:ext cx="999280" cy="711666"/>
          </a:xfrm>
          <a:prstGeom prst="can">
            <a:avLst/>
          </a:prstGeom>
          <a:solidFill>
            <a:srgbClr val="00B0F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68" tIns="45684" rIns="91368" bIns="45684" numCol="1" spcCol="0" rtlCol="0" fromWordArt="0" anchor="ctr" anchorCtr="0" forceAA="0" compatLnSpc="1">
            <a:prstTxWarp prst="textNoShape">
              <a:avLst/>
            </a:prstTxWarp>
            <a:noAutofit/>
          </a:bodyPr>
          <a:lstStyle/>
          <a:p>
            <a:pPr algn="ctr">
              <a:lnSpc>
                <a:spcPct val="90000"/>
              </a:lnSpc>
            </a:pPr>
            <a:r>
              <a:rPr lang="en-US" sz="1797" dirty="0">
                <a:solidFill>
                  <a:schemeClr val="bg1"/>
                </a:solidFill>
              </a:rPr>
              <a:t>Domain</a:t>
            </a:r>
          </a:p>
        </p:txBody>
      </p:sp>
      <p:sp>
        <p:nvSpPr>
          <p:cNvPr id="11" name="TextBox 10">
            <a:extLst>
              <a:ext uri="{FF2B5EF4-FFF2-40B4-BE49-F238E27FC236}">
                <a16:creationId xmlns="" xmlns:a16="http://schemas.microsoft.com/office/drawing/2014/main" id="{F2449288-7ED7-B342-8473-157C31314304}"/>
              </a:ext>
            </a:extLst>
          </p:cNvPr>
          <p:cNvSpPr txBox="1"/>
          <p:nvPr/>
        </p:nvSpPr>
        <p:spPr>
          <a:xfrm>
            <a:off x="1783326" y="3333495"/>
            <a:ext cx="1735133" cy="191010"/>
          </a:xfrm>
          <a:prstGeom prst="rect">
            <a:avLst/>
          </a:prstGeom>
          <a:noFill/>
        </p:spPr>
        <p:txBody>
          <a:bodyPr wrap="square" lIns="0" tIns="0" rIns="0" bIns="0" rtlCol="0">
            <a:noAutofit/>
          </a:bodyPr>
          <a:lstStyle/>
          <a:p>
            <a:pPr algn="ctr">
              <a:lnSpc>
                <a:spcPct val="90000"/>
              </a:lnSpc>
            </a:pPr>
            <a:r>
              <a:rPr lang="en-US" sz="1400" dirty="0"/>
              <a:t>Customer provided override templates</a:t>
            </a:r>
          </a:p>
        </p:txBody>
      </p:sp>
      <p:sp>
        <p:nvSpPr>
          <p:cNvPr id="12" name="Oval 11">
            <a:extLst>
              <a:ext uri="{FF2B5EF4-FFF2-40B4-BE49-F238E27FC236}">
                <a16:creationId xmlns="" xmlns:a16="http://schemas.microsoft.com/office/drawing/2014/main" id="{56D74352-772C-C943-A9A1-845F2A4E219C}"/>
              </a:ext>
            </a:extLst>
          </p:cNvPr>
          <p:cNvSpPr>
            <a:spLocks noChangeAspect="1"/>
          </p:cNvSpPr>
          <p:nvPr/>
        </p:nvSpPr>
        <p:spPr>
          <a:xfrm>
            <a:off x="1079876" y="4549106"/>
            <a:ext cx="1799338" cy="323148"/>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68" tIns="45684" rIns="91368" bIns="45684" numCol="1" spcCol="0" rtlCol="0" fromWordArt="0" anchor="ctr" anchorCtr="0" forceAA="0" compatLnSpc="1">
            <a:prstTxWarp prst="textNoShape">
              <a:avLst/>
            </a:prstTxWarp>
            <a:noAutofit/>
          </a:bodyPr>
          <a:lstStyle/>
          <a:p>
            <a:pPr algn="ctr">
              <a:lnSpc>
                <a:spcPct val="90000"/>
              </a:lnSpc>
            </a:pPr>
            <a:r>
              <a:rPr lang="en-US" sz="1400" dirty="0">
                <a:solidFill>
                  <a:schemeClr val="bg1"/>
                </a:solidFill>
              </a:rPr>
              <a:t>Operator</a:t>
            </a:r>
          </a:p>
        </p:txBody>
      </p:sp>
      <p:sp>
        <p:nvSpPr>
          <p:cNvPr id="13" name="TextBox 12">
            <a:extLst>
              <a:ext uri="{FF2B5EF4-FFF2-40B4-BE49-F238E27FC236}">
                <a16:creationId xmlns="" xmlns:a16="http://schemas.microsoft.com/office/drawing/2014/main" id="{951627CC-58FA-DD4B-97DB-C0983E3F8AD4}"/>
              </a:ext>
            </a:extLst>
          </p:cNvPr>
          <p:cNvSpPr txBox="1"/>
          <p:nvPr/>
        </p:nvSpPr>
        <p:spPr>
          <a:xfrm>
            <a:off x="1783326" y="4949250"/>
            <a:ext cx="1735133" cy="191010"/>
          </a:xfrm>
          <a:prstGeom prst="rect">
            <a:avLst/>
          </a:prstGeom>
          <a:noFill/>
        </p:spPr>
        <p:txBody>
          <a:bodyPr wrap="square" lIns="0" tIns="0" rIns="0" bIns="0" rtlCol="0">
            <a:noAutofit/>
          </a:bodyPr>
          <a:lstStyle/>
          <a:p>
            <a:pPr algn="ctr">
              <a:lnSpc>
                <a:spcPct val="90000"/>
              </a:lnSpc>
            </a:pPr>
            <a:r>
              <a:rPr lang="en-US" sz="1400" dirty="0"/>
              <a:t>Operator overrides</a:t>
            </a:r>
          </a:p>
        </p:txBody>
      </p:sp>
      <p:cxnSp>
        <p:nvCxnSpPr>
          <p:cNvPr id="14" name="Straight Arrow Connector 13">
            <a:extLst>
              <a:ext uri="{FF2B5EF4-FFF2-40B4-BE49-F238E27FC236}">
                <a16:creationId xmlns="" xmlns:a16="http://schemas.microsoft.com/office/drawing/2014/main" id="{DD0086A3-E748-604C-B59C-4F82753CFF37}"/>
              </a:ext>
            </a:extLst>
          </p:cNvPr>
          <p:cNvCxnSpPr>
            <a:cxnSpLocks/>
          </p:cNvCxnSpPr>
          <p:nvPr/>
        </p:nvCxnSpPr>
        <p:spPr>
          <a:xfrm>
            <a:off x="3358277" y="2871935"/>
            <a:ext cx="2374679" cy="825422"/>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 xmlns:a16="http://schemas.microsoft.com/office/drawing/2014/main" id="{9B2064CC-24A5-3B40-8A89-14BD7065905C}"/>
              </a:ext>
            </a:extLst>
          </p:cNvPr>
          <p:cNvCxnSpPr>
            <a:cxnSpLocks/>
          </p:cNvCxnSpPr>
          <p:nvPr/>
        </p:nvCxnSpPr>
        <p:spPr>
          <a:xfrm flipV="1">
            <a:off x="3067160" y="3829878"/>
            <a:ext cx="2665796" cy="834888"/>
          </a:xfrm>
          <a:prstGeom prst="straightConnector1">
            <a:avLst/>
          </a:prstGeom>
          <a:ln w="31750" cmpd="sng">
            <a:headEnd type="none"/>
            <a:tailEnd type="arrow"/>
          </a:ln>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 xmlns:a16="http://schemas.microsoft.com/office/drawing/2014/main" id="{CCF65740-C66B-A348-A974-D313B3894BA8}"/>
              </a:ext>
            </a:extLst>
          </p:cNvPr>
          <p:cNvSpPr txBox="1"/>
          <p:nvPr/>
        </p:nvSpPr>
        <p:spPr>
          <a:xfrm>
            <a:off x="6217663" y="3265171"/>
            <a:ext cx="3071012" cy="1779585"/>
          </a:xfrm>
          <a:prstGeom prst="rect">
            <a:avLst/>
          </a:prstGeom>
          <a:noFill/>
        </p:spPr>
        <p:txBody>
          <a:bodyPr wrap="square" lIns="0" tIns="0" rIns="0" bIns="0" rtlCol="0">
            <a:noAutofit/>
          </a:bodyPr>
          <a:lstStyle/>
          <a:p>
            <a:pPr marL="285664" indent="-285664">
              <a:lnSpc>
                <a:spcPct val="90000"/>
              </a:lnSpc>
              <a:buFont typeface="Arial" charset="0"/>
              <a:buChar char="•"/>
            </a:pPr>
            <a:r>
              <a:rPr lang="en-US" sz="1799" dirty="0"/>
              <a:t>Scan domain configuration for topology and to validate</a:t>
            </a:r>
          </a:p>
          <a:p>
            <a:pPr marL="285664" indent="-285664">
              <a:lnSpc>
                <a:spcPct val="90000"/>
              </a:lnSpc>
              <a:buFont typeface="Arial" charset="0"/>
              <a:buChar char="•"/>
            </a:pPr>
            <a:r>
              <a:rPr lang="en-US" sz="1799" dirty="0"/>
              <a:t>Generation of final configuration overrides </a:t>
            </a:r>
          </a:p>
        </p:txBody>
      </p:sp>
      <p:sp>
        <p:nvSpPr>
          <p:cNvPr id="16" name="Left Brace 15"/>
          <p:cNvSpPr/>
          <p:nvPr/>
        </p:nvSpPr>
        <p:spPr>
          <a:xfrm>
            <a:off x="5950226" y="2977410"/>
            <a:ext cx="172278" cy="1571696"/>
          </a:xfrm>
          <a:prstGeom prst="leftBrace">
            <a:avLst/>
          </a:prstGeom>
          <a:ln w="19050">
            <a:solidFill>
              <a:schemeClr val="accent2"/>
            </a:solidFill>
            <a:miter lim="800000"/>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Rectangle 23"/>
          <p:cNvSpPr/>
          <p:nvPr/>
        </p:nvSpPr>
        <p:spPr bwMode="gray">
          <a:xfrm>
            <a:off x="6461939" y="2234051"/>
            <a:ext cx="1980789" cy="637884"/>
          </a:xfrm>
          <a:prstGeom prst="rect">
            <a:avLst/>
          </a:prstGeom>
          <a:solidFill>
            <a:srgbClr val="0070C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900" dirty="0">
                <a:solidFill>
                  <a:schemeClr val="bg1"/>
                </a:solidFill>
              </a:rPr>
              <a:t>WLS </a:t>
            </a:r>
            <a:r>
              <a:rPr lang="en-US" sz="900" dirty="0" smtClean="0">
                <a:solidFill>
                  <a:schemeClr val="bg1"/>
                </a:solidFill>
              </a:rPr>
              <a:t>Domain </a:t>
            </a:r>
            <a:r>
              <a:rPr lang="en-US" sz="900" dirty="0">
                <a:solidFill>
                  <a:schemeClr val="bg1"/>
                </a:solidFill>
              </a:rPr>
              <a:t>Image</a:t>
            </a:r>
          </a:p>
        </p:txBody>
      </p:sp>
      <p:pic>
        <p:nvPicPr>
          <p:cNvPr id="25" name="Picture 24" descr="docker-logo-loggedin.png"/>
          <p:cNvPicPr>
            <a:picLocks noChangeAspect="1"/>
          </p:cNvPicPr>
          <p:nvPr/>
        </p:nvPicPr>
        <p:blipFill>
          <a:blip r:embed="rId4" cstate="print"/>
          <a:stretch>
            <a:fillRect/>
          </a:stretch>
        </p:blipFill>
        <p:spPr>
          <a:xfrm>
            <a:off x="8231767" y="2055040"/>
            <a:ext cx="421921" cy="358018"/>
          </a:xfrm>
          <a:prstGeom prst="rect">
            <a:avLst/>
          </a:prstGeom>
        </p:spPr>
      </p:pic>
    </p:spTree>
    <p:extLst>
      <p:ext uri="{BB962C8B-B14F-4D97-AF65-F5344CB8AC3E}">
        <p14:creationId xmlns:p14="http://schemas.microsoft.com/office/powerpoint/2010/main" val="483980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Configuration </a:t>
            </a:r>
            <a:r>
              <a:rPr lang="en-US" dirty="0"/>
              <a:t>Overrides</a:t>
            </a:r>
          </a:p>
        </p:txBody>
      </p:sp>
      <p:sp>
        <p:nvSpPr>
          <p:cNvPr id="3" name="Content Placeholder 2"/>
          <p:cNvSpPr>
            <a:spLocks noGrp="1"/>
          </p:cNvSpPr>
          <p:nvPr>
            <p:ph idx="1"/>
          </p:nvPr>
        </p:nvSpPr>
        <p:spPr>
          <a:xfrm>
            <a:off x="530490" y="1568245"/>
            <a:ext cx="11126522" cy="3962400"/>
          </a:xfrm>
        </p:spPr>
        <p:txBody>
          <a:bodyPr/>
          <a:lstStyle/>
          <a:p>
            <a:r>
              <a:rPr lang="en-US" dirty="0"/>
              <a:t>Typical attributes for overrides include:</a:t>
            </a:r>
          </a:p>
          <a:p>
            <a:pPr lvl="1"/>
            <a:r>
              <a:rPr lang="en-US" dirty="0"/>
              <a:t>User names, passwords, and URLs for: </a:t>
            </a:r>
          </a:p>
          <a:p>
            <a:pPr lvl="2"/>
            <a:r>
              <a:rPr lang="en-US" dirty="0"/>
              <a:t>JDBC </a:t>
            </a:r>
            <a:r>
              <a:rPr lang="en-US" dirty="0" err="1"/>
              <a:t>datasources</a:t>
            </a:r>
            <a:endParaRPr lang="en-US" dirty="0"/>
          </a:p>
          <a:p>
            <a:pPr lvl="2"/>
            <a:r>
              <a:rPr lang="en-US" dirty="0"/>
              <a:t>JMS bridges, foreign servers, and SAF</a:t>
            </a:r>
          </a:p>
          <a:p>
            <a:pPr lvl="1"/>
            <a:r>
              <a:rPr lang="en-US" dirty="0"/>
              <a:t>Network channel public addresses: </a:t>
            </a:r>
          </a:p>
          <a:p>
            <a:pPr lvl="2"/>
            <a:r>
              <a:rPr lang="en-US" dirty="0"/>
              <a:t>For remote RMI clients (T3, JMS, EJB, JTA)</a:t>
            </a:r>
          </a:p>
          <a:p>
            <a:pPr lvl="2"/>
            <a:r>
              <a:rPr lang="en-US" dirty="0"/>
              <a:t>For remote WLST clients</a:t>
            </a:r>
          </a:p>
          <a:p>
            <a:pPr lvl="1"/>
            <a:r>
              <a:rPr lang="en-US" dirty="0"/>
              <a:t>Debugging</a:t>
            </a:r>
          </a:p>
          <a:p>
            <a:pPr lvl="1"/>
            <a:r>
              <a:rPr lang="en-US" dirty="0"/>
              <a:t>Tuning (</a:t>
            </a:r>
            <a:r>
              <a:rPr lang="en-US" dirty="0" err="1"/>
              <a:t>MaxMessageSize</a:t>
            </a:r>
            <a:r>
              <a:rPr lang="en-US" dirty="0"/>
              <a:t>, etc</a:t>
            </a:r>
            <a:r>
              <a:rPr lang="en-US" dirty="0" smtClean="0"/>
              <a:t>.)</a:t>
            </a:r>
          </a:p>
          <a:p>
            <a:r>
              <a:rPr lang="en-US" dirty="0" smtClean="0">
                <a:hlinkClick r:id="rId2"/>
              </a:rPr>
              <a:t>Configuration Override Documentation</a:t>
            </a:r>
            <a:endParaRPr lang="en-US" dirty="0" smtClean="0"/>
          </a:p>
        </p:txBody>
      </p:sp>
      <p:sp>
        <p:nvSpPr>
          <p:cNvPr id="4" name="Footer Placeholder 3"/>
          <p:cNvSpPr>
            <a:spLocks noGrp="1"/>
          </p:cNvSpPr>
          <p:nvPr>
            <p:ph type="ftr" sz="quarter" idx="11"/>
          </p:nvPr>
        </p:nvSpPr>
        <p:spPr/>
        <p:txBody>
          <a:bodyPr/>
          <a:lstStyle/>
          <a:p>
            <a:r>
              <a:rPr lang="en-US"/>
              <a:t>Confidential – Oracle Internal/Restricted/Highly Restricted</a:t>
            </a:r>
            <a:endParaRPr lang="en-US" dirty="0"/>
          </a:p>
        </p:txBody>
      </p:sp>
      <p:sp>
        <p:nvSpPr>
          <p:cNvPr id="5" name="Slide Number Placeholder 4"/>
          <p:cNvSpPr>
            <a:spLocks noGrp="1"/>
          </p:cNvSpPr>
          <p:nvPr>
            <p:ph type="sldNum" sz="quarter" idx="12"/>
          </p:nvPr>
        </p:nvSpPr>
        <p:spPr/>
        <p:txBody>
          <a:bodyPr/>
          <a:lstStyle/>
          <a:p>
            <a:fld id="{C51EAA63-D034-42AE-91FA-B13B9518C7BE}" type="slidenum">
              <a:rPr lang="uk-UA" smtClean="0"/>
              <a:t>29</a:t>
            </a:fld>
            <a:endParaRPr lang="uk-UA" dirty="0"/>
          </a:p>
        </p:txBody>
      </p:sp>
    </p:spTree>
    <p:extLst>
      <p:ext uri="{BB962C8B-B14F-4D97-AF65-F5344CB8AC3E}">
        <p14:creationId xmlns:p14="http://schemas.microsoft.com/office/powerpoint/2010/main" val="1372378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12" y="406401"/>
            <a:ext cx="11125200" cy="863600"/>
          </a:xfrm>
        </p:spPr>
        <p:txBody>
          <a:bodyPr/>
          <a:lstStyle/>
          <a:p>
            <a:r>
              <a:rPr lang="en-US" smtClean="0"/>
              <a:t>WebLogic, Coherence </a:t>
            </a:r>
            <a:r>
              <a:rPr lang="en-US"/>
              <a:t>and Cloud Native Trends</a:t>
            </a:r>
            <a:endParaRPr lang="en-US" sz="2800"/>
          </a:p>
        </p:txBody>
      </p:sp>
      <p:sp>
        <p:nvSpPr>
          <p:cNvPr id="5" name="Slide Number Placeholder 4"/>
          <p:cNvSpPr>
            <a:spLocks noGrp="1"/>
          </p:cNvSpPr>
          <p:nvPr>
            <p:ph type="sldNum" sz="quarter" idx="12"/>
          </p:nvPr>
        </p:nvSpPr>
        <p:spPr>
          <a:xfrm>
            <a:off x="11276011" y="6547194"/>
            <a:ext cx="381661" cy="182880"/>
          </a:xfrm>
        </p:spPr>
        <p:txBody>
          <a:bodyPr/>
          <a:lstStyle/>
          <a:p>
            <a:fld id="{C51EAA63-D034-42AE-91FA-B13B9518C7BE}" type="slidenum">
              <a:rPr lang="uk-UA" smtClean="0">
                <a:solidFill>
                  <a:srgbClr val="5F5F5F">
                    <a:lumMod val="60000"/>
                    <a:lumOff val="40000"/>
                  </a:srgbClr>
                </a:solidFill>
                <a:latin typeface="Calibri"/>
              </a:rPr>
              <a:pPr/>
              <a:t>3</a:t>
            </a:fld>
            <a:endParaRPr lang="uk-UA">
              <a:solidFill>
                <a:srgbClr val="5F5F5F">
                  <a:lumMod val="60000"/>
                  <a:lumOff val="40000"/>
                </a:srgbClr>
              </a:solidFill>
              <a:latin typeface="Calibri"/>
            </a:endParaRPr>
          </a:p>
        </p:txBody>
      </p:sp>
      <p:sp>
        <p:nvSpPr>
          <p:cNvPr id="47" name="Content Placeholder 6"/>
          <p:cNvSpPr>
            <a:spLocks noGrp="1"/>
          </p:cNvSpPr>
          <p:nvPr>
            <p:ph idx="1"/>
          </p:nvPr>
        </p:nvSpPr>
        <p:spPr>
          <a:xfrm>
            <a:off x="581946" y="1650998"/>
            <a:ext cx="5789020" cy="4380868"/>
          </a:xfrm>
        </p:spPr>
        <p:txBody>
          <a:bodyPr>
            <a:normAutofit/>
          </a:bodyPr>
          <a:lstStyle/>
          <a:p>
            <a:pPr>
              <a:spcAft>
                <a:spcPts val="600"/>
              </a:spcAft>
            </a:pPr>
            <a:r>
              <a:rPr lang="en-US" sz="2400"/>
              <a:t>Industry trends</a:t>
            </a:r>
          </a:p>
          <a:p>
            <a:pPr lvl="1">
              <a:spcAft>
                <a:spcPts val="600"/>
              </a:spcAft>
            </a:pPr>
            <a:r>
              <a:rPr lang="en-US" err="1"/>
              <a:t>Microservices</a:t>
            </a:r>
            <a:r>
              <a:rPr lang="en-US"/>
              <a:t>, </a:t>
            </a:r>
            <a:r>
              <a:rPr lang="en-US" err="1"/>
              <a:t>serverless</a:t>
            </a:r>
            <a:r>
              <a:rPr lang="en-US"/>
              <a:t> </a:t>
            </a:r>
          </a:p>
          <a:p>
            <a:pPr lvl="1">
              <a:spcAft>
                <a:spcPts val="600"/>
              </a:spcAft>
            </a:pPr>
            <a:r>
              <a:rPr lang="en-US"/>
              <a:t>Private and public clouds</a:t>
            </a:r>
          </a:p>
          <a:p>
            <a:pPr lvl="1">
              <a:spcAft>
                <a:spcPts val="600"/>
              </a:spcAft>
            </a:pPr>
            <a:r>
              <a:rPr lang="en-US"/>
              <a:t>Containers, orchestration frameworks</a:t>
            </a:r>
          </a:p>
          <a:p>
            <a:pPr>
              <a:spcAft>
                <a:spcPts val="600"/>
              </a:spcAft>
            </a:pPr>
            <a:r>
              <a:rPr lang="en-US" sz="2400" smtClean="0"/>
              <a:t>WebLogic, Coherence </a:t>
            </a:r>
            <a:r>
              <a:rPr lang="en-US" sz="2400"/>
              <a:t>customer demand</a:t>
            </a:r>
          </a:p>
          <a:p>
            <a:pPr lvl="1">
              <a:spcAft>
                <a:spcPts val="600"/>
              </a:spcAft>
            </a:pPr>
            <a:r>
              <a:rPr lang="en-US"/>
              <a:t>Leverage cloud neutral infrastructure</a:t>
            </a:r>
          </a:p>
          <a:p>
            <a:pPr lvl="1">
              <a:spcAft>
                <a:spcPts val="600"/>
              </a:spcAft>
            </a:pPr>
            <a:r>
              <a:rPr lang="en-US"/>
              <a:t>Integrate with new tools and services</a:t>
            </a:r>
          </a:p>
          <a:p>
            <a:pPr lvl="1">
              <a:spcAft>
                <a:spcPts val="600"/>
              </a:spcAft>
            </a:pPr>
            <a:r>
              <a:rPr lang="en-US"/>
              <a:t>Evolve </a:t>
            </a:r>
            <a:r>
              <a:rPr lang="en-US" smtClean="0"/>
              <a:t>WebLogic, Coherence </a:t>
            </a:r>
            <a:r>
              <a:rPr lang="en-US"/>
              <a:t>for these environments</a:t>
            </a:r>
          </a:p>
          <a:p>
            <a:pPr lvl="1">
              <a:spcAft>
                <a:spcPts val="600"/>
              </a:spcAft>
            </a:pPr>
            <a:endParaRPr lang="en-US"/>
          </a:p>
          <a:p>
            <a:pPr lvl="1">
              <a:spcAft>
                <a:spcPts val="600"/>
              </a:spcAft>
              <a:buNone/>
            </a:pPr>
            <a:endParaRPr lang="en-US"/>
          </a:p>
          <a:p>
            <a:pPr>
              <a:spcAft>
                <a:spcPts val="600"/>
              </a:spcAft>
            </a:pPr>
            <a:endParaRPr lang="en-US"/>
          </a:p>
          <a:p>
            <a:pPr>
              <a:spcAft>
                <a:spcPts val="600"/>
              </a:spcAft>
            </a:pPr>
            <a:endParaRPr lang="en-US"/>
          </a:p>
          <a:p>
            <a:pPr>
              <a:spcAft>
                <a:spcPts val="600"/>
              </a:spcAft>
            </a:pPr>
            <a:endParaRPr lang="en-US"/>
          </a:p>
        </p:txBody>
      </p:sp>
      <p:sp>
        <p:nvSpPr>
          <p:cNvPr id="28" name="Left-Right Arrow 27"/>
          <p:cNvSpPr/>
          <p:nvPr/>
        </p:nvSpPr>
        <p:spPr>
          <a:xfrm rot="5400000">
            <a:off x="8730028" y="4562314"/>
            <a:ext cx="703061" cy="306920"/>
          </a:xfrm>
          <a:prstGeom prst="leftRightArrow">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73" name="Rounded Rectangle 72"/>
          <p:cNvSpPr/>
          <p:nvPr/>
        </p:nvSpPr>
        <p:spPr bwMode="gray">
          <a:xfrm>
            <a:off x="6540108" y="2018421"/>
            <a:ext cx="5143500" cy="2235200"/>
          </a:xfrm>
          <a:prstGeom prst="roundRect">
            <a:avLst/>
          </a:prstGeom>
          <a:noFill/>
          <a:ln w="38100" cmpd="sng">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err="1"/>
          </a:p>
        </p:txBody>
      </p:sp>
      <p:grpSp>
        <p:nvGrpSpPr>
          <p:cNvPr id="31" name="Group 30"/>
          <p:cNvGrpSpPr/>
          <p:nvPr/>
        </p:nvGrpSpPr>
        <p:grpSpPr>
          <a:xfrm>
            <a:off x="7016443" y="2126617"/>
            <a:ext cx="912330" cy="568802"/>
            <a:chOff x="6875476" y="631527"/>
            <a:chExt cx="1138992" cy="710115"/>
          </a:xfrm>
        </p:grpSpPr>
        <p:sp>
          <p:nvSpPr>
            <p:cNvPr id="33" name="Rounded Rectangle 32"/>
            <p:cNvSpPr>
              <a:spLocks noChangeAspect="1"/>
            </p:cNvSpPr>
            <p:nvPr/>
          </p:nvSpPr>
          <p:spPr>
            <a:xfrm>
              <a:off x="6875476" y="659517"/>
              <a:ext cx="1138992" cy="680346"/>
            </a:xfrm>
            <a:prstGeom prst="roundRect">
              <a:avLst/>
            </a:prstGeom>
            <a:solidFill>
              <a:schemeClr val="bg1"/>
            </a:solidFill>
            <a:ln w="19050" cmpd="sng">
              <a:solidFill>
                <a:schemeClr val="accent1">
                  <a:lumMod val="90000"/>
                  <a:lumOff val="10000"/>
                </a:schemeClr>
              </a:solid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60949" rIns="0" bIns="60949" numCol="1" spcCol="0" rtlCol="0" fromWordArt="0" anchor="ctr" anchorCtr="0" forceAA="0" compatLnSpc="1">
              <a:prstTxWarp prst="textNoShape">
                <a:avLst/>
              </a:prstTxWarp>
              <a:noAutofit/>
            </a:bodyPr>
            <a:lstStyle/>
            <a:p>
              <a:pPr algn="ctr">
                <a:lnSpc>
                  <a:spcPct val="90000"/>
                </a:lnSpc>
              </a:pPr>
              <a:endParaRPr lang="en-US" sz="1600" b="1">
                <a:solidFill>
                  <a:schemeClr val="accent4"/>
                </a:solidFill>
              </a:endParaRPr>
            </a:p>
          </p:txBody>
        </p:sp>
        <p:pic>
          <p:nvPicPr>
            <p:cNvPr id="34" name="Picture 76"/>
            <p:cNvPicPr>
              <a:picLocks noChangeAspect="1"/>
            </p:cNvPicPr>
            <p:nvPr/>
          </p:nvPicPr>
          <p:blipFill>
            <a:blip r:embed="rId3" cstate="print">
              <a:extLst>
                <a:ext uri="{28A0092B-C50C-407E-A947-70E740481C1C}">
                  <a14:useLocalDpi xmlns:a14="http://schemas.microsoft.com/office/drawing/2010/main"/>
                </a:ext>
              </a:extLst>
            </a:blip>
            <a:srcRect/>
            <a:stretch>
              <a:fillRect/>
            </a:stretch>
          </p:blipFill>
          <p:spPr bwMode="auto">
            <a:xfrm>
              <a:off x="7219059" y="631527"/>
              <a:ext cx="406285" cy="7101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35" name="Rounded Rectangle 34"/>
          <p:cNvSpPr>
            <a:spLocks noChangeAspect="1"/>
          </p:cNvSpPr>
          <p:nvPr/>
        </p:nvSpPr>
        <p:spPr>
          <a:xfrm>
            <a:off x="10206861" y="2141856"/>
            <a:ext cx="912330" cy="544957"/>
          </a:xfrm>
          <a:prstGeom prst="roundRect">
            <a:avLst/>
          </a:prstGeom>
          <a:solidFill>
            <a:schemeClr val="bg1"/>
          </a:solidFill>
          <a:ln w="19050" cmpd="sng">
            <a:solidFill>
              <a:schemeClr val="accent1">
                <a:lumMod val="90000"/>
                <a:lumOff val="10000"/>
              </a:schemeClr>
            </a:solid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60949" rIns="91440" bIns="60949" numCol="1" spcCol="0" rtlCol="0" fromWordArt="0" anchor="ctr" anchorCtr="0" forceAA="0" compatLnSpc="1">
            <a:prstTxWarp prst="textNoShape">
              <a:avLst/>
            </a:prstTxWarp>
            <a:noAutofit/>
          </a:bodyPr>
          <a:lstStyle/>
          <a:p>
            <a:pPr algn="ctr">
              <a:lnSpc>
                <a:spcPct val="90000"/>
              </a:lnSpc>
            </a:pPr>
            <a:endParaRPr lang="en-US" sz="1600" b="1">
              <a:solidFill>
                <a:schemeClr val="accent4"/>
              </a:solidFill>
            </a:endParaRPr>
          </a:p>
        </p:txBody>
      </p:sp>
      <p:grpSp>
        <p:nvGrpSpPr>
          <p:cNvPr id="36" name="Group 35"/>
          <p:cNvGrpSpPr/>
          <p:nvPr/>
        </p:nvGrpSpPr>
        <p:grpSpPr>
          <a:xfrm>
            <a:off x="9138729" y="2150461"/>
            <a:ext cx="912330" cy="544957"/>
            <a:chOff x="9601229" y="4655784"/>
            <a:chExt cx="1138992" cy="680346"/>
          </a:xfrm>
          <a:solidFill>
            <a:schemeClr val="bg1"/>
          </a:solidFill>
        </p:grpSpPr>
        <p:sp>
          <p:nvSpPr>
            <p:cNvPr id="48" name="Rounded Rectangle 47"/>
            <p:cNvSpPr>
              <a:spLocks noChangeAspect="1"/>
            </p:cNvSpPr>
            <p:nvPr/>
          </p:nvSpPr>
          <p:spPr>
            <a:xfrm>
              <a:off x="9601229" y="4655784"/>
              <a:ext cx="1138992" cy="680346"/>
            </a:xfrm>
            <a:prstGeom prst="roundRect">
              <a:avLst/>
            </a:prstGeom>
            <a:grpFill/>
            <a:ln w="19050" cmpd="sng">
              <a:solidFill>
                <a:schemeClr val="accent1">
                  <a:lumMod val="90000"/>
                  <a:lumOff val="10000"/>
                </a:schemeClr>
              </a:solid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60949" rIns="91440" bIns="60949" numCol="1" spcCol="0" rtlCol="0" fromWordArt="0" anchor="ctr" anchorCtr="0" forceAA="0" compatLnSpc="1">
              <a:prstTxWarp prst="textNoShape">
                <a:avLst/>
              </a:prstTxWarp>
              <a:noAutofit/>
            </a:bodyPr>
            <a:lstStyle/>
            <a:p>
              <a:pPr algn="ctr">
                <a:lnSpc>
                  <a:spcPct val="90000"/>
                </a:lnSpc>
              </a:pPr>
              <a:endParaRPr lang="en-US" sz="1600" b="1">
                <a:solidFill>
                  <a:schemeClr val="accent4"/>
                </a:solidFill>
              </a:endParaRPr>
            </a:p>
          </p:txBody>
        </p:sp>
        <p:pic>
          <p:nvPicPr>
            <p:cNvPr id="49" name="Picture 77"/>
            <p:cNvPicPr>
              <a:picLocks noChangeAspect="1"/>
            </p:cNvPicPr>
            <p:nvPr/>
          </p:nvPicPr>
          <p:blipFill>
            <a:blip r:embed="rId4" cstate="print">
              <a:extLst>
                <a:ext uri="{28A0092B-C50C-407E-A947-70E740481C1C}">
                  <a14:useLocalDpi xmlns:a14="http://schemas.microsoft.com/office/drawing/2010/main"/>
                </a:ext>
              </a:extLst>
            </a:blip>
            <a:srcRect/>
            <a:stretch>
              <a:fillRect/>
            </a:stretch>
          </p:blipFill>
          <p:spPr bwMode="auto">
            <a:xfrm>
              <a:off x="9607270" y="4778232"/>
              <a:ext cx="1110996" cy="381554"/>
            </a:xfrm>
            <a:prstGeom prst="rect">
              <a:avLst/>
            </a:prstGeom>
            <a:solidFill>
              <a:srgbClr val="FFFFFF"/>
            </a:solidFill>
            <a:ln w="19050" cmpd="sng">
              <a:noFill/>
              <a:miter lim="800000"/>
              <a:headEnd/>
              <a:tailEnd/>
            </a:ln>
            <a:extLst/>
          </p:spPr>
        </p:pic>
      </p:grpSp>
      <p:grpSp>
        <p:nvGrpSpPr>
          <p:cNvPr id="50" name="Group 49"/>
          <p:cNvGrpSpPr/>
          <p:nvPr/>
        </p:nvGrpSpPr>
        <p:grpSpPr>
          <a:xfrm>
            <a:off x="8073423" y="2150461"/>
            <a:ext cx="912330" cy="544957"/>
            <a:chOff x="8195054" y="667984"/>
            <a:chExt cx="1138992" cy="680346"/>
          </a:xfrm>
        </p:grpSpPr>
        <p:sp>
          <p:nvSpPr>
            <p:cNvPr id="51" name="Rounded Rectangle 50"/>
            <p:cNvSpPr>
              <a:spLocks noChangeAspect="1"/>
            </p:cNvSpPr>
            <p:nvPr/>
          </p:nvSpPr>
          <p:spPr>
            <a:xfrm>
              <a:off x="8195054" y="667984"/>
              <a:ext cx="1138992" cy="680346"/>
            </a:xfrm>
            <a:prstGeom prst="roundRect">
              <a:avLst/>
            </a:prstGeom>
            <a:solidFill>
              <a:schemeClr val="bg1"/>
            </a:solidFill>
            <a:ln w="19050" cmpd="sng">
              <a:solidFill>
                <a:schemeClr val="accent1">
                  <a:lumMod val="90000"/>
                  <a:lumOff val="10000"/>
                </a:schemeClr>
              </a:solid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60949" rIns="0" bIns="60949" numCol="1" spcCol="0" rtlCol="0" fromWordArt="0" anchor="ctr" anchorCtr="0" forceAA="0" compatLnSpc="1">
              <a:prstTxWarp prst="textNoShape">
                <a:avLst/>
              </a:prstTxWarp>
              <a:noAutofit/>
            </a:bodyPr>
            <a:lstStyle/>
            <a:p>
              <a:pPr algn="ctr">
                <a:lnSpc>
                  <a:spcPct val="90000"/>
                </a:lnSpc>
              </a:pPr>
              <a:endParaRPr lang="en-US" sz="1600" b="1">
                <a:solidFill>
                  <a:schemeClr val="accent4"/>
                </a:solidFill>
              </a:endParaRPr>
            </a:p>
          </p:txBody>
        </p:sp>
        <p:pic>
          <p:nvPicPr>
            <p:cNvPr id="52" name="Shape 20" descr="fn-cropped.png">
              <a:extLst>
                <a:ext uri="{FF2B5EF4-FFF2-40B4-BE49-F238E27FC236}">
                  <a16:creationId xmlns="" xmlns:a16="http://schemas.microsoft.com/office/drawing/2014/main" id="{B04BB67B-DAD0-2644-A062-F16D4F57403E}"/>
                </a:ext>
              </a:extLst>
            </p:cNvPr>
            <p:cNvPicPr preferRelativeResize="0">
              <a:picLocks noChangeAspect="1"/>
            </p:cNvPicPr>
            <p:nvPr/>
          </p:nvPicPr>
          <p:blipFill>
            <a:blip r:embed="rId5">
              <a:alphaModFix/>
            </a:blip>
            <a:stretch>
              <a:fillRect/>
            </a:stretch>
          </p:blipFill>
          <p:spPr>
            <a:xfrm>
              <a:off x="8236238" y="782766"/>
              <a:ext cx="1058337" cy="439881"/>
            </a:xfrm>
            <a:prstGeom prst="rect">
              <a:avLst/>
            </a:prstGeom>
            <a:noFill/>
            <a:ln>
              <a:noFill/>
            </a:ln>
          </p:spPr>
        </p:pic>
      </p:grpSp>
      <p:pic>
        <p:nvPicPr>
          <p:cNvPr id="53" name="Picture 52">
            <a:extLst>
              <a:ext uri="{FF2B5EF4-FFF2-40B4-BE49-F238E27FC236}">
                <a16:creationId xmlns="" xmlns:a16="http://schemas.microsoft.com/office/drawing/2014/main" id="{924E85DF-6294-5C4C-B187-F850264D5E6B}"/>
              </a:ext>
            </a:extLst>
          </p:cNvPr>
          <p:cNvPicPr>
            <a:picLocks noChangeAspect="1"/>
          </p:cNvPicPr>
          <p:nvPr/>
        </p:nvPicPr>
        <p:blipFill>
          <a:blip r:embed="rId6"/>
          <a:stretch>
            <a:fillRect/>
          </a:stretch>
        </p:blipFill>
        <p:spPr>
          <a:xfrm>
            <a:off x="10124949" y="2234178"/>
            <a:ext cx="1112025" cy="335356"/>
          </a:xfrm>
          <a:prstGeom prst="rect">
            <a:avLst/>
          </a:prstGeom>
          <a:ln>
            <a:noFill/>
          </a:ln>
        </p:spPr>
      </p:pic>
      <p:sp>
        <p:nvSpPr>
          <p:cNvPr id="54" name="Rounded Rectangle 53"/>
          <p:cNvSpPr>
            <a:spLocks noChangeAspect="1"/>
          </p:cNvSpPr>
          <p:nvPr/>
        </p:nvSpPr>
        <p:spPr>
          <a:xfrm>
            <a:off x="7016944" y="2957156"/>
            <a:ext cx="912330" cy="544957"/>
          </a:xfrm>
          <a:prstGeom prst="roundRect">
            <a:avLst/>
          </a:prstGeom>
          <a:solidFill>
            <a:schemeClr val="bg1"/>
          </a:solidFill>
          <a:ln w="19050" cmpd="sng">
            <a:solidFill>
              <a:schemeClr val="accent1">
                <a:lumMod val="90000"/>
                <a:lumOff val="10000"/>
              </a:schemeClr>
            </a:solid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60949" rIns="0" bIns="60949" numCol="1" spcCol="0" rtlCol="0" fromWordArt="0" anchor="ctr" anchorCtr="0" forceAA="0" compatLnSpc="1">
            <a:prstTxWarp prst="textNoShape">
              <a:avLst/>
            </a:prstTxWarp>
            <a:noAutofit/>
          </a:bodyPr>
          <a:lstStyle/>
          <a:p>
            <a:pPr algn="ctr">
              <a:lnSpc>
                <a:spcPct val="90000"/>
              </a:lnSpc>
            </a:pPr>
            <a:endParaRPr lang="en-US" sz="1600" b="1">
              <a:solidFill>
                <a:schemeClr val="accent4"/>
              </a:solidFill>
            </a:endParaRPr>
          </a:p>
        </p:txBody>
      </p:sp>
      <p:sp>
        <p:nvSpPr>
          <p:cNvPr id="55" name="Rounded Rectangle 54"/>
          <p:cNvSpPr>
            <a:spLocks noChangeAspect="1"/>
          </p:cNvSpPr>
          <p:nvPr/>
        </p:nvSpPr>
        <p:spPr>
          <a:xfrm>
            <a:off x="10207362" y="2949976"/>
            <a:ext cx="912330" cy="544957"/>
          </a:xfrm>
          <a:prstGeom prst="roundRect">
            <a:avLst/>
          </a:prstGeom>
          <a:solidFill>
            <a:schemeClr val="bg1"/>
          </a:solidFill>
          <a:ln w="19050" cmpd="sng">
            <a:solidFill>
              <a:schemeClr val="accent1">
                <a:lumMod val="90000"/>
                <a:lumOff val="10000"/>
              </a:schemeClr>
            </a:solid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60949" rIns="91440" bIns="60949" numCol="1" spcCol="0" rtlCol="0" fromWordArt="0" anchor="ctr" anchorCtr="0" forceAA="0" compatLnSpc="1">
            <a:prstTxWarp prst="textNoShape">
              <a:avLst/>
            </a:prstTxWarp>
            <a:noAutofit/>
          </a:bodyPr>
          <a:lstStyle/>
          <a:p>
            <a:pPr algn="ctr">
              <a:lnSpc>
                <a:spcPct val="90000"/>
              </a:lnSpc>
            </a:pPr>
            <a:endParaRPr lang="en-US" sz="1600" b="1">
              <a:solidFill>
                <a:schemeClr val="accent4"/>
              </a:solidFill>
            </a:endParaRPr>
          </a:p>
        </p:txBody>
      </p:sp>
      <p:sp>
        <p:nvSpPr>
          <p:cNvPr id="56" name="Rounded Rectangle 55"/>
          <p:cNvSpPr>
            <a:spLocks noChangeAspect="1"/>
          </p:cNvSpPr>
          <p:nvPr/>
        </p:nvSpPr>
        <p:spPr>
          <a:xfrm>
            <a:off x="9139231" y="2958580"/>
            <a:ext cx="912330" cy="544957"/>
          </a:xfrm>
          <a:prstGeom prst="roundRect">
            <a:avLst/>
          </a:prstGeom>
          <a:solidFill>
            <a:schemeClr val="bg1"/>
          </a:solidFill>
          <a:ln w="19050" cmpd="sng">
            <a:solidFill>
              <a:schemeClr val="accent1">
                <a:lumMod val="90000"/>
                <a:lumOff val="10000"/>
              </a:schemeClr>
            </a:solid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60949" rIns="91440" bIns="60949" numCol="1" spcCol="0" rtlCol="0" fromWordArt="0" anchor="ctr" anchorCtr="0" forceAA="0" compatLnSpc="1">
            <a:prstTxWarp prst="textNoShape">
              <a:avLst/>
            </a:prstTxWarp>
            <a:noAutofit/>
          </a:bodyPr>
          <a:lstStyle/>
          <a:p>
            <a:pPr algn="ctr">
              <a:lnSpc>
                <a:spcPct val="90000"/>
              </a:lnSpc>
            </a:pPr>
            <a:endParaRPr lang="en-US" sz="1600" b="1">
              <a:solidFill>
                <a:schemeClr val="accent4"/>
              </a:solidFill>
            </a:endParaRPr>
          </a:p>
        </p:txBody>
      </p:sp>
      <p:sp>
        <p:nvSpPr>
          <p:cNvPr id="57" name="Rounded Rectangle 56"/>
          <p:cNvSpPr>
            <a:spLocks noChangeAspect="1"/>
          </p:cNvSpPr>
          <p:nvPr/>
        </p:nvSpPr>
        <p:spPr>
          <a:xfrm>
            <a:off x="8073924" y="2958580"/>
            <a:ext cx="912330" cy="544957"/>
          </a:xfrm>
          <a:prstGeom prst="roundRect">
            <a:avLst/>
          </a:prstGeom>
          <a:solidFill>
            <a:schemeClr val="bg1"/>
          </a:solidFill>
          <a:ln w="19050" cmpd="sng">
            <a:solidFill>
              <a:schemeClr val="accent1">
                <a:lumMod val="90000"/>
                <a:lumOff val="10000"/>
              </a:schemeClr>
            </a:solid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60949" rIns="0" bIns="0" numCol="1" spcCol="0" rtlCol="0" fromWordArt="0" anchor="b" anchorCtr="0" forceAA="0" compatLnSpc="1">
            <a:prstTxWarp prst="textNoShape">
              <a:avLst/>
            </a:prstTxWarp>
            <a:noAutofit/>
          </a:bodyPr>
          <a:lstStyle/>
          <a:p>
            <a:pPr algn="ctr">
              <a:lnSpc>
                <a:spcPct val="90000"/>
              </a:lnSpc>
            </a:pPr>
            <a:r>
              <a:rPr lang="en-US" sz="1200" b="1" err="1">
                <a:solidFill>
                  <a:schemeClr val="bg1">
                    <a:lumMod val="50000"/>
                  </a:schemeClr>
                </a:solidFill>
              </a:rPr>
              <a:t>Blockchain</a:t>
            </a:r>
            <a:endParaRPr lang="en-US" sz="1200" b="1">
              <a:solidFill>
                <a:schemeClr val="bg1">
                  <a:lumMod val="50000"/>
                </a:schemeClr>
              </a:solidFill>
            </a:endParaRPr>
          </a:p>
        </p:txBody>
      </p:sp>
      <p:pic>
        <p:nvPicPr>
          <p:cNvPr id="59" name="Picture 58"/>
          <p:cNvPicPr>
            <a:picLocks noChangeAspect="1"/>
          </p:cNvPicPr>
          <p:nvPr/>
        </p:nvPicPr>
        <p:blipFill>
          <a:blip r:embed="rId7"/>
          <a:stretch>
            <a:fillRect/>
          </a:stretch>
        </p:blipFill>
        <p:spPr>
          <a:xfrm>
            <a:off x="9304951" y="2998989"/>
            <a:ext cx="557784" cy="470916"/>
          </a:xfrm>
          <a:prstGeom prst="rect">
            <a:avLst/>
          </a:prstGeom>
        </p:spPr>
      </p:pic>
      <p:pic>
        <p:nvPicPr>
          <p:cNvPr id="61" name="Picture 6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325932" y="2964142"/>
            <a:ext cx="408315" cy="390646"/>
          </a:xfrm>
          <a:prstGeom prst="rect">
            <a:avLst/>
          </a:prstGeom>
        </p:spPr>
      </p:pic>
      <p:grpSp>
        <p:nvGrpSpPr>
          <p:cNvPr id="62" name="Group 61"/>
          <p:cNvGrpSpPr>
            <a:grpSpLocks noChangeAspect="1"/>
          </p:cNvGrpSpPr>
          <p:nvPr/>
        </p:nvGrpSpPr>
        <p:grpSpPr>
          <a:xfrm>
            <a:off x="7660980" y="3639109"/>
            <a:ext cx="2847924" cy="540389"/>
            <a:chOff x="7178418" y="4436039"/>
            <a:chExt cx="3955450" cy="750540"/>
          </a:xfrm>
        </p:grpSpPr>
        <p:pic>
          <p:nvPicPr>
            <p:cNvPr id="63" name="Picture 62"/>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7178418" y="4436039"/>
              <a:ext cx="770553" cy="750540"/>
            </a:xfrm>
            <a:prstGeom prst="rect">
              <a:avLst/>
            </a:prstGeom>
          </p:spPr>
        </p:pic>
        <p:pic>
          <p:nvPicPr>
            <p:cNvPr id="64" name="Picture 63"/>
            <p:cNvPicPr>
              <a:picLocks noChangeAspect="1"/>
            </p:cNvPicPr>
            <p:nvPr/>
          </p:nvPicPr>
          <p:blipFill>
            <a:blip r:embed="rId10"/>
            <a:stretch>
              <a:fillRect/>
            </a:stretch>
          </p:blipFill>
          <p:spPr>
            <a:xfrm>
              <a:off x="8290779" y="4615558"/>
              <a:ext cx="1748218" cy="412623"/>
            </a:xfrm>
            <a:prstGeom prst="rect">
              <a:avLst/>
            </a:prstGeom>
          </p:spPr>
        </p:pic>
        <p:pic>
          <p:nvPicPr>
            <p:cNvPr id="65" name="Picture 64"/>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10363315" y="4436039"/>
              <a:ext cx="770553" cy="750540"/>
            </a:xfrm>
            <a:prstGeom prst="rect">
              <a:avLst/>
            </a:prstGeom>
          </p:spPr>
        </p:pic>
      </p:grpSp>
      <p:grpSp>
        <p:nvGrpSpPr>
          <p:cNvPr id="4" name="Group 3"/>
          <p:cNvGrpSpPr/>
          <p:nvPr/>
        </p:nvGrpSpPr>
        <p:grpSpPr>
          <a:xfrm>
            <a:off x="7076832" y="1346312"/>
            <a:ext cx="2719899" cy="617220"/>
            <a:chOff x="7705257" y="1359406"/>
            <a:chExt cx="2719899" cy="617220"/>
          </a:xfrm>
        </p:grpSpPr>
        <p:pic>
          <p:nvPicPr>
            <p:cNvPr id="77" name="Picture 76"/>
            <p:cNvPicPr>
              <a:picLocks noChangeAspect="1"/>
            </p:cNvPicPr>
            <p:nvPr/>
          </p:nvPicPr>
          <p:blipFill>
            <a:blip r:embed="rId11" cstate="print">
              <a:extLst>
                <a:ext uri="{28A0092B-C50C-407E-A947-70E740481C1C}">
                  <a14:useLocalDpi xmlns:a14="http://schemas.microsoft.com/office/drawing/2010/main"/>
                </a:ext>
              </a:extLst>
            </a:blip>
            <a:stretch>
              <a:fillRect/>
            </a:stretch>
          </p:blipFill>
          <p:spPr>
            <a:xfrm>
              <a:off x="8677667" y="1621710"/>
              <a:ext cx="915730" cy="208283"/>
            </a:xfrm>
            <a:prstGeom prst="rect">
              <a:avLst/>
            </a:prstGeom>
          </p:spPr>
        </p:pic>
        <p:pic>
          <p:nvPicPr>
            <p:cNvPr id="78" name="Picture 77"/>
            <p:cNvPicPr>
              <a:picLocks noChangeAspect="1"/>
            </p:cNvPicPr>
            <p:nvPr/>
          </p:nvPicPr>
          <p:blipFill>
            <a:blip r:embed="rId12" cstate="print">
              <a:extLst>
                <a:ext uri="{28A0092B-C50C-407E-A947-70E740481C1C}">
                  <a14:useLocalDpi xmlns:a14="http://schemas.microsoft.com/office/drawing/2010/main"/>
                </a:ext>
              </a:extLst>
            </a:blip>
            <a:stretch>
              <a:fillRect/>
            </a:stretch>
          </p:blipFill>
          <p:spPr>
            <a:xfrm>
              <a:off x="7705257" y="1508739"/>
              <a:ext cx="802157" cy="434226"/>
            </a:xfrm>
            <a:prstGeom prst="rect">
              <a:avLst/>
            </a:prstGeom>
          </p:spPr>
        </p:pic>
        <p:pic>
          <p:nvPicPr>
            <p:cNvPr id="79" name="Picture 78"/>
            <p:cNvPicPr>
              <a:picLocks noChangeAspect="1"/>
            </p:cNvPicPr>
            <p:nvPr/>
          </p:nvPicPr>
          <p:blipFill>
            <a:blip r:embed="rId13"/>
            <a:stretch>
              <a:fillRect/>
            </a:stretch>
          </p:blipFill>
          <p:spPr>
            <a:xfrm>
              <a:off x="9891756" y="1359406"/>
              <a:ext cx="533400" cy="617220"/>
            </a:xfrm>
            <a:prstGeom prst="rect">
              <a:avLst/>
            </a:prstGeom>
          </p:spPr>
        </p:pic>
      </p:grpSp>
      <p:grpSp>
        <p:nvGrpSpPr>
          <p:cNvPr id="83" name="Group 82"/>
          <p:cNvGrpSpPr>
            <a:grpSpLocks noChangeAspect="1"/>
          </p:cNvGrpSpPr>
          <p:nvPr/>
        </p:nvGrpSpPr>
        <p:grpSpPr>
          <a:xfrm>
            <a:off x="10130365" y="1437322"/>
            <a:ext cx="1034064" cy="461138"/>
            <a:chOff x="6464544" y="2262239"/>
            <a:chExt cx="1723446" cy="768563"/>
          </a:xfrm>
        </p:grpSpPr>
        <p:pic>
          <p:nvPicPr>
            <p:cNvPr id="84" name="Picture 8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6654843" y="2262239"/>
              <a:ext cx="1255575" cy="380338"/>
            </a:xfrm>
            <a:prstGeom prst="rect">
              <a:avLst/>
            </a:prstGeom>
          </p:spPr>
        </p:pic>
        <p:pic>
          <p:nvPicPr>
            <p:cNvPr id="85" name="Picture 84"/>
            <p:cNvPicPr>
              <a:picLocks noChangeAspect="1"/>
            </p:cNvPicPr>
            <p:nvPr/>
          </p:nvPicPr>
          <p:blipFill>
            <a:blip r:embed="rId15"/>
            <a:stretch>
              <a:fillRect/>
            </a:stretch>
          </p:blipFill>
          <p:spPr>
            <a:xfrm>
              <a:off x="6464544" y="2635617"/>
              <a:ext cx="1723446" cy="395185"/>
            </a:xfrm>
            <a:prstGeom prst="rect">
              <a:avLst/>
            </a:prstGeom>
          </p:spPr>
        </p:pic>
      </p:grpSp>
      <p:pic>
        <p:nvPicPr>
          <p:cNvPr id="6" name="Picture 5"/>
          <p:cNvPicPr>
            <a:picLocks noChangeAspect="1"/>
          </p:cNvPicPr>
          <p:nvPr/>
        </p:nvPicPr>
        <p:blipFill>
          <a:blip r:embed="rId16"/>
          <a:stretch>
            <a:fillRect/>
          </a:stretch>
        </p:blipFill>
        <p:spPr>
          <a:xfrm>
            <a:off x="7320483" y="2974073"/>
            <a:ext cx="342900" cy="514350"/>
          </a:xfrm>
          <a:prstGeom prst="rect">
            <a:avLst/>
          </a:prstGeom>
        </p:spPr>
      </p:pic>
      <p:pic>
        <p:nvPicPr>
          <p:cNvPr id="86" name="Picture 85"/>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0262299" y="3056720"/>
            <a:ext cx="704342" cy="393954"/>
          </a:xfrm>
          <a:prstGeom prst="rect">
            <a:avLst/>
          </a:prstGeom>
        </p:spPr>
      </p:pic>
      <p:grpSp>
        <p:nvGrpSpPr>
          <p:cNvPr id="87" name="Group 86"/>
          <p:cNvGrpSpPr>
            <a:grpSpLocks noChangeAspect="1"/>
          </p:cNvGrpSpPr>
          <p:nvPr/>
        </p:nvGrpSpPr>
        <p:grpSpPr>
          <a:xfrm>
            <a:off x="7397439" y="5174779"/>
            <a:ext cx="3288913" cy="1033843"/>
            <a:chOff x="7022333" y="4715371"/>
            <a:chExt cx="4111141" cy="1292304"/>
          </a:xfrm>
        </p:grpSpPr>
        <p:grpSp>
          <p:nvGrpSpPr>
            <p:cNvPr id="89" name="Group 88"/>
            <p:cNvGrpSpPr>
              <a:grpSpLocks noChangeAspect="1"/>
            </p:cNvGrpSpPr>
            <p:nvPr/>
          </p:nvGrpSpPr>
          <p:grpSpPr>
            <a:xfrm>
              <a:off x="7153891" y="5418628"/>
              <a:ext cx="3938810" cy="589047"/>
              <a:chOff x="4546051" y="5185544"/>
              <a:chExt cx="3151048" cy="471238"/>
            </a:xfrm>
          </p:grpSpPr>
          <p:sp>
            <p:nvSpPr>
              <p:cNvPr id="109" name="Freeform 108"/>
              <p:cNvSpPr>
                <a:spLocks noEditPoints="1"/>
              </p:cNvSpPr>
              <p:nvPr/>
            </p:nvSpPr>
            <p:spPr bwMode="gray">
              <a:xfrm>
                <a:off x="5904858" y="5185544"/>
                <a:ext cx="437679" cy="471236"/>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chemeClr val="tx1">
                  <a:lumMod val="60000"/>
                  <a:lumOff val="40000"/>
                </a:schemeClr>
              </a:solidFill>
              <a:ln w="3175" cmpd="sng">
                <a:noFill/>
                <a:round/>
                <a:headEnd/>
                <a:tailEnd/>
              </a:ln>
            </p:spPr>
            <p:txBody>
              <a:bodyPr vert="horz" wrap="square" lIns="121883" tIns="60941" rIns="121883" bIns="6094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a:solidFill>
                    <a:srgbClr val="FFFFFF"/>
                  </a:solidFill>
                </a:endParaRPr>
              </a:p>
            </p:txBody>
          </p:sp>
          <p:sp>
            <p:nvSpPr>
              <p:cNvPr id="110" name="Freeform 109"/>
              <p:cNvSpPr>
                <a:spLocks noEditPoints="1"/>
              </p:cNvSpPr>
              <p:nvPr/>
            </p:nvSpPr>
            <p:spPr bwMode="gray">
              <a:xfrm>
                <a:off x="6362058" y="5185544"/>
                <a:ext cx="437679" cy="471236"/>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chemeClr val="tx1">
                  <a:lumMod val="60000"/>
                  <a:lumOff val="40000"/>
                </a:schemeClr>
              </a:solidFill>
              <a:ln w="3175" cmpd="sng">
                <a:noFill/>
                <a:round/>
                <a:headEnd/>
                <a:tailEnd/>
              </a:ln>
            </p:spPr>
            <p:txBody>
              <a:bodyPr vert="horz" wrap="square" lIns="121883" tIns="60941" rIns="121883" bIns="6094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a:solidFill>
                    <a:srgbClr val="FFFFFF"/>
                  </a:solidFill>
                </a:endParaRPr>
              </a:p>
            </p:txBody>
          </p:sp>
          <p:sp>
            <p:nvSpPr>
              <p:cNvPr id="111" name="Freeform 110"/>
              <p:cNvSpPr>
                <a:spLocks noEditPoints="1"/>
              </p:cNvSpPr>
              <p:nvPr/>
            </p:nvSpPr>
            <p:spPr bwMode="gray">
              <a:xfrm>
                <a:off x="5460358" y="5185544"/>
                <a:ext cx="437679" cy="471236"/>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chemeClr val="tx1">
                  <a:lumMod val="60000"/>
                  <a:lumOff val="40000"/>
                </a:schemeClr>
              </a:solidFill>
              <a:ln w="3175" cmpd="sng">
                <a:noFill/>
                <a:round/>
                <a:headEnd/>
                <a:tailEnd/>
              </a:ln>
            </p:spPr>
            <p:txBody>
              <a:bodyPr vert="horz" wrap="square" lIns="121883" tIns="60941" rIns="121883" bIns="6094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a:solidFill>
                    <a:srgbClr val="FFFFFF"/>
                  </a:solidFill>
                </a:endParaRPr>
              </a:p>
            </p:txBody>
          </p:sp>
          <p:sp>
            <p:nvSpPr>
              <p:cNvPr id="112" name="Freeform 111"/>
              <p:cNvSpPr>
                <a:spLocks noEditPoints="1"/>
              </p:cNvSpPr>
              <p:nvPr/>
            </p:nvSpPr>
            <p:spPr bwMode="gray">
              <a:xfrm>
                <a:off x="4990550" y="5185546"/>
                <a:ext cx="437679" cy="471236"/>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chemeClr val="tx1">
                  <a:lumMod val="60000"/>
                  <a:lumOff val="40000"/>
                </a:schemeClr>
              </a:solidFill>
              <a:ln w="3175" cmpd="sng">
                <a:noFill/>
                <a:round/>
                <a:headEnd/>
                <a:tailEnd/>
              </a:ln>
            </p:spPr>
            <p:txBody>
              <a:bodyPr vert="horz" wrap="square" lIns="121883" tIns="60941" rIns="121883" bIns="6094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a:solidFill>
                    <a:srgbClr val="FFFFFF"/>
                  </a:solidFill>
                </a:endParaRPr>
              </a:p>
            </p:txBody>
          </p:sp>
          <p:sp>
            <p:nvSpPr>
              <p:cNvPr id="113" name="Freeform 112"/>
              <p:cNvSpPr>
                <a:spLocks noEditPoints="1"/>
              </p:cNvSpPr>
              <p:nvPr/>
            </p:nvSpPr>
            <p:spPr bwMode="gray">
              <a:xfrm>
                <a:off x="4546051" y="5185544"/>
                <a:ext cx="437679" cy="471236"/>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chemeClr val="tx1">
                  <a:lumMod val="60000"/>
                  <a:lumOff val="40000"/>
                </a:schemeClr>
              </a:solidFill>
              <a:ln w="3175" cmpd="sng">
                <a:noFill/>
                <a:round/>
                <a:headEnd/>
                <a:tailEnd/>
              </a:ln>
            </p:spPr>
            <p:txBody>
              <a:bodyPr vert="horz" wrap="square" lIns="121883" tIns="60941" rIns="121883" bIns="6094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a:solidFill>
                    <a:srgbClr val="FFFFFF"/>
                  </a:solidFill>
                </a:endParaRPr>
              </a:p>
            </p:txBody>
          </p:sp>
          <p:sp>
            <p:nvSpPr>
              <p:cNvPr id="114" name="Freeform 113"/>
              <p:cNvSpPr>
                <a:spLocks noEditPoints="1"/>
              </p:cNvSpPr>
              <p:nvPr/>
            </p:nvSpPr>
            <p:spPr bwMode="gray">
              <a:xfrm>
                <a:off x="7259420" y="5185544"/>
                <a:ext cx="437679" cy="471236"/>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chemeClr val="tx1">
                  <a:lumMod val="60000"/>
                  <a:lumOff val="40000"/>
                </a:schemeClr>
              </a:solidFill>
              <a:ln w="3175" cmpd="sng">
                <a:noFill/>
                <a:round/>
                <a:headEnd/>
                <a:tailEnd/>
              </a:ln>
            </p:spPr>
            <p:txBody>
              <a:bodyPr vert="horz" wrap="square" lIns="121883" tIns="60941" rIns="121883" bIns="6094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a:solidFill>
                    <a:srgbClr val="FFFFFF"/>
                  </a:solidFill>
                </a:endParaRPr>
              </a:p>
            </p:txBody>
          </p:sp>
          <p:sp>
            <p:nvSpPr>
              <p:cNvPr id="115" name="Freeform 114"/>
              <p:cNvSpPr>
                <a:spLocks noEditPoints="1"/>
              </p:cNvSpPr>
              <p:nvPr/>
            </p:nvSpPr>
            <p:spPr bwMode="gray">
              <a:xfrm>
                <a:off x="6814920" y="5185544"/>
                <a:ext cx="437679" cy="471236"/>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chemeClr val="tx1">
                  <a:lumMod val="60000"/>
                  <a:lumOff val="40000"/>
                </a:schemeClr>
              </a:solidFill>
              <a:ln w="3175" cmpd="sng">
                <a:noFill/>
                <a:round/>
                <a:headEnd/>
                <a:tailEnd/>
              </a:ln>
            </p:spPr>
            <p:txBody>
              <a:bodyPr vert="horz" wrap="square" lIns="121883" tIns="60941" rIns="121883" bIns="6094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a:solidFill>
                    <a:srgbClr val="FFFFFF"/>
                  </a:solidFill>
                </a:endParaRPr>
              </a:p>
            </p:txBody>
          </p:sp>
        </p:grpSp>
        <p:grpSp>
          <p:nvGrpSpPr>
            <p:cNvPr id="92" name="Group 91"/>
            <p:cNvGrpSpPr>
              <a:grpSpLocks/>
            </p:cNvGrpSpPr>
            <p:nvPr/>
          </p:nvGrpSpPr>
          <p:grpSpPr>
            <a:xfrm>
              <a:off x="7022333" y="4715371"/>
              <a:ext cx="4111141" cy="534007"/>
              <a:chOff x="6828166" y="3700687"/>
              <a:chExt cx="4262016" cy="573542"/>
            </a:xfrm>
          </p:grpSpPr>
          <p:grpSp>
            <p:nvGrpSpPr>
              <p:cNvPr id="93" name="Group 92"/>
              <p:cNvGrpSpPr/>
              <p:nvPr/>
            </p:nvGrpSpPr>
            <p:grpSpPr>
              <a:xfrm>
                <a:off x="6828166" y="3700689"/>
                <a:ext cx="1184552" cy="573540"/>
                <a:chOff x="6975854" y="3690241"/>
                <a:chExt cx="1138992" cy="551481"/>
              </a:xfrm>
            </p:grpSpPr>
            <p:sp>
              <p:nvSpPr>
                <p:cNvPr id="107" name="Rounded Rectangle 106"/>
                <p:cNvSpPr>
                  <a:spLocks noChangeAspect="1"/>
                </p:cNvSpPr>
                <p:nvPr/>
              </p:nvSpPr>
              <p:spPr>
                <a:xfrm>
                  <a:off x="6975854" y="3695700"/>
                  <a:ext cx="1138992" cy="535530"/>
                </a:xfrm>
                <a:prstGeom prst="roundRect">
                  <a:avLst/>
                </a:prstGeom>
                <a:solidFill>
                  <a:schemeClr val="accent5"/>
                </a:solidFill>
                <a:ln w="19050" cmpd="sng">
                  <a:noFill/>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60949" rIns="0" bIns="60949" numCol="1" spcCol="0" rtlCol="0" fromWordArt="0" anchor="ctr" anchorCtr="0" forceAA="0" compatLnSpc="1">
                  <a:prstTxWarp prst="textNoShape">
                    <a:avLst/>
                  </a:prstTxWarp>
                  <a:noAutofit/>
                </a:bodyPr>
                <a:lstStyle/>
                <a:p>
                  <a:pPr algn="ctr">
                    <a:lnSpc>
                      <a:spcPct val="90000"/>
                    </a:lnSpc>
                  </a:pPr>
                  <a:endParaRPr lang="en-US" sz="1600" b="1">
                    <a:solidFill>
                      <a:schemeClr val="accent4"/>
                    </a:solidFill>
                  </a:endParaRPr>
                </a:p>
              </p:txBody>
            </p:sp>
            <p:sp>
              <p:nvSpPr>
                <p:cNvPr id="108" name="TextBox 107"/>
                <p:cNvSpPr txBox="1"/>
                <p:nvPr/>
              </p:nvSpPr>
              <p:spPr>
                <a:xfrm>
                  <a:off x="7106798" y="3690241"/>
                  <a:ext cx="868989" cy="551481"/>
                </a:xfrm>
                <a:prstGeom prst="rect">
                  <a:avLst/>
                </a:prstGeom>
                <a:noFill/>
              </p:spPr>
              <p:txBody>
                <a:bodyPr wrap="none" lIns="0" tIns="0" rIns="0" bIns="0" rtlCol="0" anchor="ctr">
                  <a:noAutofit/>
                </a:bodyPr>
                <a:lstStyle/>
                <a:p>
                  <a:pPr>
                    <a:lnSpc>
                      <a:spcPct val="90000"/>
                    </a:lnSpc>
                  </a:pPr>
                  <a:r>
                    <a:rPr lang="en-US" sz="1200" b="1" err="1">
                      <a:solidFill>
                        <a:schemeClr val="bg1"/>
                      </a:solidFill>
                      <a:latin typeface="Arial"/>
                      <a:cs typeface="Arial"/>
                    </a:rPr>
                    <a:t>WebLogic</a:t>
                  </a:r>
                  <a:endParaRPr lang="en-US" sz="1200" b="1">
                    <a:solidFill>
                      <a:schemeClr val="bg1"/>
                    </a:solidFill>
                    <a:latin typeface="Arial"/>
                    <a:cs typeface="Arial"/>
                  </a:endParaRPr>
                </a:p>
              </p:txBody>
            </p:sp>
          </p:grpSp>
          <p:grpSp>
            <p:nvGrpSpPr>
              <p:cNvPr id="94" name="Group 93"/>
              <p:cNvGrpSpPr/>
              <p:nvPr/>
            </p:nvGrpSpPr>
            <p:grpSpPr>
              <a:xfrm>
                <a:off x="8360294" y="3700687"/>
                <a:ext cx="1184552" cy="573540"/>
                <a:chOff x="6975854" y="3690239"/>
                <a:chExt cx="1138992" cy="551481"/>
              </a:xfrm>
            </p:grpSpPr>
            <p:sp>
              <p:nvSpPr>
                <p:cNvPr id="102" name="Rounded Rectangle 101"/>
                <p:cNvSpPr>
                  <a:spLocks noChangeAspect="1"/>
                </p:cNvSpPr>
                <p:nvPr/>
              </p:nvSpPr>
              <p:spPr>
                <a:xfrm>
                  <a:off x="6975854" y="3695700"/>
                  <a:ext cx="1138992" cy="535530"/>
                </a:xfrm>
                <a:prstGeom prst="roundRect">
                  <a:avLst/>
                </a:prstGeom>
                <a:solidFill>
                  <a:schemeClr val="accent5"/>
                </a:solidFill>
                <a:ln w="19050" cmpd="sng">
                  <a:noFill/>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60949" rIns="0" bIns="60949" numCol="1" spcCol="0" rtlCol="0" fromWordArt="0" anchor="ctr" anchorCtr="0" forceAA="0" compatLnSpc="1">
                  <a:prstTxWarp prst="textNoShape">
                    <a:avLst/>
                  </a:prstTxWarp>
                  <a:noAutofit/>
                </a:bodyPr>
                <a:lstStyle/>
                <a:p>
                  <a:pPr algn="ctr">
                    <a:lnSpc>
                      <a:spcPct val="90000"/>
                    </a:lnSpc>
                  </a:pPr>
                  <a:endParaRPr lang="en-US" sz="1600" b="1">
                    <a:solidFill>
                      <a:schemeClr val="accent4"/>
                    </a:solidFill>
                  </a:endParaRPr>
                </a:p>
              </p:txBody>
            </p:sp>
            <p:sp>
              <p:nvSpPr>
                <p:cNvPr id="103" name="TextBox 102"/>
                <p:cNvSpPr txBox="1"/>
                <p:nvPr/>
              </p:nvSpPr>
              <p:spPr>
                <a:xfrm>
                  <a:off x="7106798" y="3690239"/>
                  <a:ext cx="868989" cy="551481"/>
                </a:xfrm>
                <a:prstGeom prst="rect">
                  <a:avLst/>
                </a:prstGeom>
                <a:noFill/>
              </p:spPr>
              <p:txBody>
                <a:bodyPr wrap="none" lIns="0" tIns="0" rIns="0" bIns="0" rtlCol="0" anchor="ctr">
                  <a:noAutofit/>
                </a:bodyPr>
                <a:lstStyle/>
                <a:p>
                  <a:pPr algn="ctr">
                    <a:lnSpc>
                      <a:spcPct val="90000"/>
                    </a:lnSpc>
                  </a:pPr>
                  <a:r>
                    <a:rPr lang="en-US" sz="1200" b="1">
                      <a:solidFill>
                        <a:schemeClr val="bg1"/>
                      </a:solidFill>
                      <a:latin typeface="Arial"/>
                      <a:cs typeface="Arial"/>
                    </a:rPr>
                    <a:t>Coherence</a:t>
                  </a:r>
                </a:p>
              </p:txBody>
            </p:sp>
          </p:grpSp>
          <p:grpSp>
            <p:nvGrpSpPr>
              <p:cNvPr id="95" name="Group 94"/>
              <p:cNvGrpSpPr/>
              <p:nvPr/>
            </p:nvGrpSpPr>
            <p:grpSpPr>
              <a:xfrm>
                <a:off x="9905630" y="3700689"/>
                <a:ext cx="1184552" cy="573540"/>
                <a:chOff x="6975854" y="3690241"/>
                <a:chExt cx="1138992" cy="551481"/>
              </a:xfrm>
            </p:grpSpPr>
            <p:sp>
              <p:nvSpPr>
                <p:cNvPr id="96" name="Rounded Rectangle 95"/>
                <p:cNvSpPr>
                  <a:spLocks noChangeAspect="1"/>
                </p:cNvSpPr>
                <p:nvPr/>
              </p:nvSpPr>
              <p:spPr>
                <a:xfrm>
                  <a:off x="6975854" y="3695700"/>
                  <a:ext cx="1138992" cy="535530"/>
                </a:xfrm>
                <a:prstGeom prst="roundRect">
                  <a:avLst/>
                </a:prstGeom>
                <a:solidFill>
                  <a:schemeClr val="accent5"/>
                </a:solidFill>
                <a:ln w="19050" cmpd="sng">
                  <a:noFill/>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60949" rIns="0" bIns="60949" numCol="1" spcCol="0" rtlCol="0" fromWordArt="0" anchor="ctr" anchorCtr="0" forceAA="0" compatLnSpc="1">
                  <a:prstTxWarp prst="textNoShape">
                    <a:avLst/>
                  </a:prstTxWarp>
                  <a:noAutofit/>
                </a:bodyPr>
                <a:lstStyle/>
                <a:p>
                  <a:pPr algn="ctr">
                    <a:lnSpc>
                      <a:spcPct val="90000"/>
                    </a:lnSpc>
                  </a:pPr>
                  <a:endParaRPr lang="en-US" sz="1600" b="1">
                    <a:solidFill>
                      <a:schemeClr val="accent4"/>
                    </a:solidFill>
                  </a:endParaRPr>
                </a:p>
              </p:txBody>
            </p:sp>
            <p:sp>
              <p:nvSpPr>
                <p:cNvPr id="101" name="TextBox 100"/>
                <p:cNvSpPr txBox="1"/>
                <p:nvPr/>
              </p:nvSpPr>
              <p:spPr>
                <a:xfrm>
                  <a:off x="7106798" y="3690241"/>
                  <a:ext cx="868989" cy="551481"/>
                </a:xfrm>
                <a:prstGeom prst="rect">
                  <a:avLst/>
                </a:prstGeom>
                <a:noFill/>
              </p:spPr>
              <p:txBody>
                <a:bodyPr wrap="none" lIns="0" tIns="0" rIns="0" bIns="0" rtlCol="0" anchor="ctr">
                  <a:noAutofit/>
                </a:bodyPr>
                <a:lstStyle/>
                <a:p>
                  <a:pPr>
                    <a:lnSpc>
                      <a:spcPct val="90000"/>
                    </a:lnSpc>
                  </a:pPr>
                  <a:r>
                    <a:rPr lang="en-US" sz="1200" b="1" err="1">
                      <a:solidFill>
                        <a:schemeClr val="bg1"/>
                      </a:solidFill>
                      <a:latin typeface="Arial"/>
                      <a:cs typeface="Arial"/>
                    </a:rPr>
                    <a:t>WebLogic</a:t>
                  </a:r>
                  <a:endParaRPr lang="en-US" sz="1200" b="1">
                    <a:solidFill>
                      <a:schemeClr val="bg1"/>
                    </a:solidFill>
                    <a:latin typeface="Arial"/>
                    <a:cs typeface="Arial"/>
                  </a:endParaRPr>
                </a:p>
              </p:txBody>
            </p:sp>
          </p:grpSp>
        </p:grpSp>
      </p:grpSp>
      <p:sp>
        <p:nvSpPr>
          <p:cNvPr id="3" name="Footer Placeholder 2"/>
          <p:cNvSpPr>
            <a:spLocks noGrp="1"/>
          </p:cNvSpPr>
          <p:nvPr>
            <p:ph type="ftr" sz="quarter" idx="11"/>
          </p:nvPr>
        </p:nvSpPr>
        <p:spPr/>
        <p:txBody>
          <a:bodyPr/>
          <a:lstStyle/>
          <a:p>
            <a:r>
              <a:rPr lang="en-US"/>
              <a:t>Confidential – Oracle Internal/Restricted/Highly Restricted</a:t>
            </a:r>
          </a:p>
        </p:txBody>
      </p:sp>
    </p:spTree>
    <p:extLst>
      <p:ext uri="{BB962C8B-B14F-4D97-AF65-F5344CB8AC3E}">
        <p14:creationId xmlns:p14="http://schemas.microsoft.com/office/powerpoint/2010/main" val="1572866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Arrow Connector 10"/>
          <p:cNvCxnSpPr/>
          <p:nvPr/>
        </p:nvCxnSpPr>
        <p:spPr>
          <a:xfrm>
            <a:off x="9642777" y="3822544"/>
            <a:ext cx="680170" cy="0"/>
          </a:xfrm>
          <a:prstGeom prst="straightConnector1">
            <a:avLst/>
          </a:prstGeom>
          <a:ln w="19050">
            <a:solidFill>
              <a:schemeClr val="accent2"/>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97946" y="406400"/>
            <a:ext cx="11125200" cy="889000"/>
          </a:xfrm>
        </p:spPr>
        <p:txBody>
          <a:bodyPr/>
          <a:lstStyle/>
          <a:p>
            <a:r>
              <a:rPr lang="en-US" dirty="0"/>
              <a:t>Assigning WebLogic Pods to Nodes</a:t>
            </a:r>
          </a:p>
        </p:txBody>
      </p:sp>
      <p:sp>
        <p:nvSpPr>
          <p:cNvPr id="4" name="Footer Placeholder 3"/>
          <p:cNvSpPr>
            <a:spLocks noGrp="1"/>
          </p:cNvSpPr>
          <p:nvPr>
            <p:ph type="ftr" sz="quarter" idx="11"/>
          </p:nvPr>
        </p:nvSpPr>
        <p:spPr/>
        <p:txBody>
          <a:bodyPr/>
          <a:lstStyle/>
          <a:p>
            <a:r>
              <a:rPr lang="en-US"/>
              <a:t>Confidential – Oracle Internal/Restricted/Highly Restricted</a:t>
            </a:r>
            <a:endParaRPr lang="en-US" dirty="0"/>
          </a:p>
        </p:txBody>
      </p:sp>
      <p:sp>
        <p:nvSpPr>
          <p:cNvPr id="5" name="Slide Number Placeholder 4"/>
          <p:cNvSpPr>
            <a:spLocks noGrp="1"/>
          </p:cNvSpPr>
          <p:nvPr>
            <p:ph type="sldNum" sz="quarter" idx="12"/>
          </p:nvPr>
        </p:nvSpPr>
        <p:spPr/>
        <p:txBody>
          <a:bodyPr/>
          <a:lstStyle/>
          <a:p>
            <a:fld id="{C51EAA63-D034-42AE-91FA-B13B9518C7BE}" type="slidenum">
              <a:rPr lang="uk-UA" smtClean="0"/>
              <a:t>30</a:t>
            </a:fld>
            <a:endParaRPr lang="uk-UA" dirty="0"/>
          </a:p>
        </p:txBody>
      </p:sp>
      <p:sp>
        <p:nvSpPr>
          <p:cNvPr id="8" name="TextBox 7"/>
          <p:cNvSpPr txBox="1"/>
          <p:nvPr/>
        </p:nvSpPr>
        <p:spPr>
          <a:xfrm>
            <a:off x="325242" y="1519084"/>
            <a:ext cx="5183354" cy="4852218"/>
          </a:xfrm>
          <a:prstGeom prst="rect">
            <a:avLst/>
          </a:prstGeom>
          <a:noFill/>
        </p:spPr>
        <p:txBody>
          <a:bodyPr wrap="square" lIns="0" tIns="0" rIns="0" bIns="0" rtlCol="0">
            <a:noAutofit/>
          </a:bodyPr>
          <a:lstStyle/>
          <a:p>
            <a:pPr marL="285750" indent="-285750">
              <a:lnSpc>
                <a:spcPct val="90000"/>
              </a:lnSpc>
              <a:buFont typeface="Arial" charset="0"/>
              <a:buChar char="•"/>
            </a:pPr>
            <a:r>
              <a:rPr lang="en-US" sz="2400" dirty="0" smtClean="0"/>
              <a:t>Create  affinity with a Node </a:t>
            </a:r>
            <a:r>
              <a:rPr lang="en-US" sz="2400" dirty="0"/>
              <a:t>Selector </a:t>
            </a:r>
            <a:r>
              <a:rPr lang="en-US" sz="2400" dirty="0" smtClean="0"/>
              <a:t>to constrain </a:t>
            </a:r>
            <a:r>
              <a:rPr lang="en-US" sz="2400" dirty="0"/>
              <a:t>a pod to only be able to run on particular </a:t>
            </a:r>
            <a:r>
              <a:rPr lang="en-US" sz="2400" dirty="0" smtClean="0"/>
              <a:t>nodes.</a:t>
            </a:r>
          </a:p>
          <a:p>
            <a:pPr marL="285750" indent="-285750">
              <a:lnSpc>
                <a:spcPct val="90000"/>
              </a:lnSpc>
              <a:buFont typeface="Arial" charset="0"/>
              <a:buChar char="•"/>
            </a:pPr>
            <a:endParaRPr lang="en-US" sz="2400" dirty="0" smtClean="0"/>
          </a:p>
          <a:p>
            <a:pPr marL="285750" indent="-285750">
              <a:lnSpc>
                <a:spcPct val="90000"/>
              </a:lnSpc>
              <a:buFont typeface="Arial" charset="0"/>
              <a:buChar char="•"/>
            </a:pPr>
            <a:r>
              <a:rPr lang="en-US" sz="2400" dirty="0" smtClean="0"/>
              <a:t>Assign </a:t>
            </a:r>
            <a:r>
              <a:rPr lang="en-US" sz="2400" dirty="0"/>
              <a:t>a </a:t>
            </a:r>
            <a:r>
              <a:rPr lang="en-US" sz="2400" b="1" dirty="0"/>
              <a:t>label</a:t>
            </a:r>
            <a:r>
              <a:rPr lang="en-US" sz="2400" dirty="0"/>
              <a:t> </a:t>
            </a:r>
            <a:r>
              <a:rPr lang="en-US" sz="2400" dirty="0" smtClean="0"/>
              <a:t>(</a:t>
            </a:r>
            <a:r>
              <a:rPr lang="en-US" sz="2400" i="1" dirty="0" smtClean="0"/>
              <a:t>key=value</a:t>
            </a:r>
            <a:r>
              <a:rPr lang="en-US" sz="2400" dirty="0" smtClean="0"/>
              <a:t>)to </a:t>
            </a:r>
            <a:r>
              <a:rPr lang="en-US" sz="2400" dirty="0"/>
              <a:t>the </a:t>
            </a:r>
            <a:r>
              <a:rPr lang="en-US" sz="2400" dirty="0" smtClean="0"/>
              <a:t>node: </a:t>
            </a:r>
            <a:endParaRPr lang="en-US" sz="2400" dirty="0"/>
          </a:p>
          <a:p>
            <a:pPr lvl="1">
              <a:lnSpc>
                <a:spcPct val="90000"/>
              </a:lnSpc>
            </a:pPr>
            <a:r>
              <a:rPr lang="en-US" sz="2000" dirty="0" err="1"/>
              <a:t>kubectl</a:t>
            </a:r>
            <a:r>
              <a:rPr lang="en-US" sz="2000" dirty="0"/>
              <a:t> label nodes kubernetes-foo-node-1 </a:t>
            </a:r>
            <a:r>
              <a:rPr lang="en-US" sz="2000" dirty="0" smtClean="0"/>
              <a:t>licensed-for-</a:t>
            </a:r>
            <a:r>
              <a:rPr lang="en-US" sz="2000" dirty="0" err="1" smtClean="0"/>
              <a:t>weblogic</a:t>
            </a:r>
            <a:r>
              <a:rPr lang="en-US" sz="2000" dirty="0" smtClean="0"/>
              <a:t>=true</a:t>
            </a:r>
          </a:p>
          <a:p>
            <a:pPr lvl="1">
              <a:lnSpc>
                <a:spcPct val="90000"/>
              </a:lnSpc>
            </a:pPr>
            <a:endParaRPr lang="en-US" sz="2400" dirty="0"/>
          </a:p>
          <a:p>
            <a:pPr marL="285750" indent="-285750">
              <a:lnSpc>
                <a:spcPct val="90000"/>
              </a:lnSpc>
              <a:buFont typeface="Arial" charset="0"/>
              <a:buChar char="•"/>
            </a:pPr>
            <a:r>
              <a:rPr lang="en-US" sz="2400" dirty="0" smtClean="0"/>
              <a:t>Edit the Domain Custom Resource at the domain/cluster/server level and assign </a:t>
            </a:r>
            <a:r>
              <a:rPr lang="en-US" sz="2400" i="1" dirty="0" err="1" smtClean="0"/>
              <a:t>key:value</a:t>
            </a:r>
            <a:r>
              <a:rPr lang="en-US" sz="2400" dirty="0" smtClean="0"/>
              <a:t>  </a:t>
            </a:r>
            <a:r>
              <a:rPr lang="en-US" sz="2400" b="1" dirty="0" err="1" smtClean="0"/>
              <a:t>nodeSelector</a:t>
            </a:r>
            <a:r>
              <a:rPr lang="en-US" sz="2400" dirty="0" smtClean="0"/>
              <a:t>.</a:t>
            </a:r>
          </a:p>
          <a:p>
            <a:pPr marL="285750" indent="-285750">
              <a:lnSpc>
                <a:spcPct val="90000"/>
              </a:lnSpc>
              <a:buFont typeface="Arial" charset="0"/>
              <a:buChar char="•"/>
            </a:pPr>
            <a:endParaRPr lang="en-US" sz="2400" dirty="0" smtClean="0"/>
          </a:p>
        </p:txBody>
      </p:sp>
      <p:sp>
        <p:nvSpPr>
          <p:cNvPr id="9" name="Content Placeholder 8">
            <a:extLst>
              <a:ext uri="{FF2B5EF4-FFF2-40B4-BE49-F238E27FC236}">
                <a16:creationId xmlns="" xmlns:a16="http://schemas.microsoft.com/office/drawing/2014/main" id="{1414AB89-CA5E-B045-B0D0-FD0AC3548F31}"/>
              </a:ext>
            </a:extLst>
          </p:cNvPr>
          <p:cNvSpPr>
            <a:spLocks noGrp="1"/>
          </p:cNvSpPr>
          <p:nvPr>
            <p:ph idx="1"/>
          </p:nvPr>
        </p:nvSpPr>
        <p:spPr bwMode="gray">
          <a:xfrm>
            <a:off x="10322947" y="2873598"/>
            <a:ext cx="1230759" cy="1623391"/>
          </a:xfrm>
          <a:prstGeom prst="can">
            <a:avLst/>
          </a:prstGeom>
          <a:solidFill>
            <a:srgbClr val="00B0F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marL="0" indent="0" algn="ctr">
              <a:lnSpc>
                <a:spcPct val="90000"/>
              </a:lnSpc>
              <a:buNone/>
            </a:pPr>
            <a:r>
              <a:rPr lang="en-US" sz="1798" dirty="0" smtClean="0">
                <a:solidFill>
                  <a:schemeClr val="bg1"/>
                </a:solidFill>
              </a:rPr>
              <a:t>Domain </a:t>
            </a:r>
            <a:r>
              <a:rPr lang="en-US" sz="1798" smtClean="0">
                <a:solidFill>
                  <a:schemeClr val="bg1"/>
                </a:solidFill>
              </a:rPr>
              <a:t>Custom Resource</a:t>
            </a:r>
            <a:endParaRPr lang="en-US" sz="1798" dirty="0">
              <a:solidFill>
                <a:schemeClr val="bg1"/>
              </a:solidFill>
            </a:endParaRPr>
          </a:p>
        </p:txBody>
      </p:sp>
      <p:pic>
        <p:nvPicPr>
          <p:cNvPr id="10" name="Picture 12" descr="Image result for customer icon">
            <a:extLst>
              <a:ext uri="{FF2B5EF4-FFF2-40B4-BE49-F238E27FC236}">
                <a16:creationId xmlns:a16="http://schemas.microsoft.com/office/drawing/2014/main" xmlns="" id="{CC2F5CE2-D5C4-4F46-B6E1-D2E66A7DC8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5025828" y="3091373"/>
            <a:ext cx="1366087" cy="1496080"/>
          </a:xfrm>
          <a:prstGeom prst="rect">
            <a:avLst/>
          </a:prstGeom>
          <a:noFill/>
          <a:extLst>
            <a:ext uri="{909E8E84-426E-40dd-AFC4-6F175D3DCCD1}">
              <a14:hiddenFill xmlns="" xmlns:a14="http://schemas.microsoft.com/office/drawing/2010/main">
                <a:solidFill>
                  <a:srgbClr val="FFFFFF"/>
                </a:solidFill>
              </a14:hiddenFill>
            </a:ext>
          </a:extLst>
        </p:spPr>
      </p:pic>
      <p:sp>
        <p:nvSpPr>
          <p:cNvPr id="12" name="TextBox 11"/>
          <p:cNvSpPr txBox="1"/>
          <p:nvPr/>
        </p:nvSpPr>
        <p:spPr>
          <a:xfrm>
            <a:off x="7385101" y="3052856"/>
            <a:ext cx="914400" cy="914400"/>
          </a:xfrm>
          <a:prstGeom prst="rect">
            <a:avLst/>
          </a:prstGeom>
          <a:noFill/>
        </p:spPr>
        <p:txBody>
          <a:bodyPr wrap="none" lIns="0" tIns="0" rIns="0" bIns="0" rtlCol="0">
            <a:noAutofit/>
          </a:bodyPr>
          <a:lstStyle/>
          <a:p>
            <a:pPr>
              <a:lnSpc>
                <a:spcPct val="90000"/>
              </a:lnSpc>
            </a:pPr>
            <a:r>
              <a:rPr lang="en-US" dirty="0" smtClean="0"/>
              <a:t>Edit Domain CR</a:t>
            </a:r>
          </a:p>
        </p:txBody>
      </p:sp>
      <p:sp>
        <p:nvSpPr>
          <p:cNvPr id="13" name="TextBox 12"/>
          <p:cNvSpPr txBox="1"/>
          <p:nvPr/>
        </p:nvSpPr>
        <p:spPr>
          <a:xfrm>
            <a:off x="6806812" y="3407706"/>
            <a:ext cx="2835965" cy="751339"/>
          </a:xfrm>
          <a:prstGeom prst="rect">
            <a:avLst/>
          </a:prstGeom>
          <a:noFill/>
          <a:ln w="41275" cap="rnd">
            <a:solidFill>
              <a:srgbClr val="0070C0"/>
            </a:solidFill>
          </a:ln>
        </p:spPr>
        <p:txBody>
          <a:bodyPr wrap="square" lIns="0" tIns="0" rIns="0" bIns="0" rtlCol="0">
            <a:noAutofit/>
          </a:bodyPr>
          <a:lstStyle/>
          <a:p>
            <a:pPr>
              <a:lnSpc>
                <a:spcPct val="90000"/>
              </a:lnSpc>
            </a:pPr>
            <a:r>
              <a:rPr lang="en-US" dirty="0" smtClean="0"/>
              <a:t> </a:t>
            </a:r>
            <a:r>
              <a:rPr lang="en-US" sz="1400" dirty="0" err="1"/>
              <a:t>serverPod</a:t>
            </a:r>
            <a:r>
              <a:rPr lang="en-US" sz="1400" dirty="0"/>
              <a:t>:   </a:t>
            </a:r>
            <a:endParaRPr lang="en-US" sz="1400" dirty="0" smtClean="0"/>
          </a:p>
          <a:p>
            <a:pPr>
              <a:lnSpc>
                <a:spcPct val="90000"/>
              </a:lnSpc>
            </a:pPr>
            <a:r>
              <a:rPr lang="en-US" sz="1400" dirty="0"/>
              <a:t> </a:t>
            </a:r>
            <a:r>
              <a:rPr lang="en-US" sz="1400" dirty="0" smtClean="0"/>
              <a:t>    </a:t>
            </a:r>
            <a:r>
              <a:rPr lang="en-US" sz="1400" dirty="0" err="1" smtClean="0"/>
              <a:t>nodeSelector</a:t>
            </a:r>
            <a:r>
              <a:rPr lang="en-US" sz="1400" dirty="0"/>
              <a:t>:     </a:t>
            </a:r>
            <a:endParaRPr lang="en-US" sz="1400" dirty="0" smtClean="0"/>
          </a:p>
          <a:p>
            <a:pPr>
              <a:lnSpc>
                <a:spcPct val="90000"/>
              </a:lnSpc>
            </a:pPr>
            <a:r>
              <a:rPr lang="en-US" sz="1400" dirty="0"/>
              <a:t> </a:t>
            </a:r>
            <a:r>
              <a:rPr lang="en-US" sz="1400" dirty="0" smtClean="0"/>
              <a:t>         licensed-for-</a:t>
            </a:r>
            <a:r>
              <a:rPr lang="en-US" sz="1400" dirty="0" err="1" smtClean="0"/>
              <a:t>weblogic</a:t>
            </a:r>
            <a:r>
              <a:rPr lang="en-US" sz="1400" dirty="0"/>
              <a:t>: true </a:t>
            </a:r>
            <a:endParaRPr lang="en-US" sz="1400" dirty="0" smtClean="0"/>
          </a:p>
        </p:txBody>
      </p:sp>
      <p:cxnSp>
        <p:nvCxnSpPr>
          <p:cNvPr id="19" name="Straight Connector 18"/>
          <p:cNvCxnSpPr/>
          <p:nvPr/>
        </p:nvCxnSpPr>
        <p:spPr>
          <a:xfrm>
            <a:off x="6188765" y="3822544"/>
            <a:ext cx="618047" cy="0"/>
          </a:xfrm>
          <a:prstGeom prst="line">
            <a:avLst/>
          </a:prstGeom>
          <a:ln w="19050">
            <a:solidFill>
              <a:schemeClr val="accent2"/>
            </a:solidFill>
            <a:miter lim="800000"/>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0339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Arrow Connector 10"/>
          <p:cNvCxnSpPr/>
          <p:nvPr/>
        </p:nvCxnSpPr>
        <p:spPr>
          <a:xfrm>
            <a:off x="9642777" y="3822544"/>
            <a:ext cx="680170" cy="0"/>
          </a:xfrm>
          <a:prstGeom prst="straightConnector1">
            <a:avLst/>
          </a:prstGeom>
          <a:ln w="19050">
            <a:solidFill>
              <a:schemeClr val="accent2"/>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97946" y="406400"/>
            <a:ext cx="11125200" cy="889000"/>
          </a:xfrm>
        </p:spPr>
        <p:txBody>
          <a:bodyPr/>
          <a:lstStyle/>
          <a:p>
            <a:r>
              <a:rPr lang="en-US" dirty="0"/>
              <a:t>Assigning WebLogic Pods to Nodes</a:t>
            </a:r>
          </a:p>
        </p:txBody>
      </p:sp>
      <p:sp>
        <p:nvSpPr>
          <p:cNvPr id="4" name="Footer Placeholder 3"/>
          <p:cNvSpPr>
            <a:spLocks noGrp="1"/>
          </p:cNvSpPr>
          <p:nvPr>
            <p:ph type="ftr" sz="quarter" idx="11"/>
          </p:nvPr>
        </p:nvSpPr>
        <p:spPr/>
        <p:txBody>
          <a:bodyPr/>
          <a:lstStyle/>
          <a:p>
            <a:r>
              <a:rPr lang="en-US"/>
              <a:t>Confidential – Oracle Internal/Restricted/Highly Restricted</a:t>
            </a:r>
            <a:endParaRPr lang="en-US" dirty="0"/>
          </a:p>
        </p:txBody>
      </p:sp>
      <p:sp>
        <p:nvSpPr>
          <p:cNvPr id="5" name="Slide Number Placeholder 4"/>
          <p:cNvSpPr>
            <a:spLocks noGrp="1"/>
          </p:cNvSpPr>
          <p:nvPr>
            <p:ph type="sldNum" sz="quarter" idx="12"/>
          </p:nvPr>
        </p:nvSpPr>
        <p:spPr/>
        <p:txBody>
          <a:bodyPr/>
          <a:lstStyle/>
          <a:p>
            <a:fld id="{C51EAA63-D034-42AE-91FA-B13B9518C7BE}" type="slidenum">
              <a:rPr lang="uk-UA" smtClean="0"/>
              <a:t>31</a:t>
            </a:fld>
            <a:endParaRPr lang="uk-UA" dirty="0"/>
          </a:p>
        </p:txBody>
      </p:sp>
      <p:sp>
        <p:nvSpPr>
          <p:cNvPr id="8" name="TextBox 7"/>
          <p:cNvSpPr txBox="1"/>
          <p:nvPr/>
        </p:nvSpPr>
        <p:spPr>
          <a:xfrm>
            <a:off x="325241" y="1295399"/>
            <a:ext cx="4700587" cy="5075903"/>
          </a:xfrm>
          <a:prstGeom prst="rect">
            <a:avLst/>
          </a:prstGeom>
          <a:noFill/>
        </p:spPr>
        <p:txBody>
          <a:bodyPr wrap="square" lIns="0" tIns="0" rIns="0" bIns="0" rtlCol="0">
            <a:noAutofit/>
          </a:bodyPr>
          <a:lstStyle/>
          <a:p>
            <a:pPr marL="285750" indent="-285750">
              <a:lnSpc>
                <a:spcPct val="90000"/>
              </a:lnSpc>
              <a:buFont typeface="Arial" charset="0"/>
              <a:buChar char="•"/>
            </a:pPr>
            <a:endParaRPr lang="en-US" sz="2400" dirty="0" smtClean="0"/>
          </a:p>
          <a:p>
            <a:pPr marL="285750" indent="-285750">
              <a:lnSpc>
                <a:spcPct val="90000"/>
              </a:lnSpc>
              <a:buFont typeface="Arial" charset="0"/>
              <a:buChar char="•"/>
            </a:pPr>
            <a:r>
              <a:rPr lang="en-US" sz="2400" dirty="0" smtClean="0"/>
              <a:t>Assign pods to Nodes based on resources, e.g. CPU and Memory usage</a:t>
            </a:r>
          </a:p>
          <a:p>
            <a:pPr marL="285750" indent="-285750">
              <a:lnSpc>
                <a:spcPct val="90000"/>
              </a:lnSpc>
              <a:buFont typeface="Arial" charset="0"/>
              <a:buChar char="•"/>
            </a:pPr>
            <a:endParaRPr lang="en-US" sz="2400" dirty="0" smtClean="0"/>
          </a:p>
          <a:p>
            <a:pPr marL="285750" indent="-285750">
              <a:lnSpc>
                <a:spcPct val="90000"/>
              </a:lnSpc>
              <a:buFont typeface="Arial" charset="0"/>
              <a:buChar char="•"/>
            </a:pPr>
            <a:r>
              <a:rPr lang="en-US" sz="2400" dirty="0"/>
              <a:t>Edit the Domain Custom Resource and assign a CPU </a:t>
            </a:r>
            <a:r>
              <a:rPr lang="en-US" sz="2400" i="1" dirty="0"/>
              <a:t>request</a:t>
            </a:r>
            <a:r>
              <a:rPr lang="en-US" sz="2400" dirty="0"/>
              <a:t> and a CPU </a:t>
            </a:r>
            <a:r>
              <a:rPr lang="en-US" sz="2400" i="1" dirty="0"/>
              <a:t>limit</a:t>
            </a:r>
            <a:r>
              <a:rPr lang="en-US" sz="2400" dirty="0"/>
              <a:t> to a </a:t>
            </a:r>
            <a:r>
              <a:rPr lang="en-US" sz="2400" dirty="0" smtClean="0"/>
              <a:t>container/pod.</a:t>
            </a:r>
          </a:p>
          <a:p>
            <a:pPr marL="285750" indent="-285750">
              <a:lnSpc>
                <a:spcPct val="90000"/>
              </a:lnSpc>
              <a:buFont typeface="Arial" charset="0"/>
              <a:buChar char="•"/>
            </a:pPr>
            <a:endParaRPr lang="en-US" sz="2400" dirty="0"/>
          </a:p>
          <a:p>
            <a:pPr marL="285750" indent="-285750">
              <a:lnSpc>
                <a:spcPct val="90000"/>
              </a:lnSpc>
              <a:buFont typeface="Arial" charset="0"/>
              <a:buChar char="•"/>
            </a:pPr>
            <a:r>
              <a:rPr lang="en-US" sz="2400" dirty="0"/>
              <a:t>A Pod is scheduled to run on a Node only if the Node has enough CPU resources </a:t>
            </a:r>
            <a:r>
              <a:rPr lang="en-US" sz="2400" dirty="0" smtClean="0"/>
              <a:t>available.</a:t>
            </a:r>
            <a:endParaRPr lang="en-US" sz="2400" dirty="0"/>
          </a:p>
        </p:txBody>
      </p:sp>
      <p:sp>
        <p:nvSpPr>
          <p:cNvPr id="9" name="Content Placeholder 8">
            <a:extLst>
              <a:ext uri="{FF2B5EF4-FFF2-40B4-BE49-F238E27FC236}">
                <a16:creationId xmlns="" xmlns:a16="http://schemas.microsoft.com/office/drawing/2014/main" id="{1414AB89-CA5E-B045-B0D0-FD0AC3548F31}"/>
              </a:ext>
            </a:extLst>
          </p:cNvPr>
          <p:cNvSpPr>
            <a:spLocks noGrp="1"/>
          </p:cNvSpPr>
          <p:nvPr>
            <p:ph idx="1"/>
          </p:nvPr>
        </p:nvSpPr>
        <p:spPr bwMode="gray">
          <a:xfrm>
            <a:off x="10322947" y="2873598"/>
            <a:ext cx="1230759" cy="1623391"/>
          </a:xfrm>
          <a:prstGeom prst="can">
            <a:avLst/>
          </a:prstGeom>
          <a:solidFill>
            <a:srgbClr val="00B0F0"/>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marL="0" indent="0" algn="ctr">
              <a:lnSpc>
                <a:spcPct val="90000"/>
              </a:lnSpc>
              <a:buNone/>
            </a:pPr>
            <a:r>
              <a:rPr lang="en-US" sz="1798" dirty="0" smtClean="0">
                <a:solidFill>
                  <a:schemeClr val="bg1"/>
                </a:solidFill>
              </a:rPr>
              <a:t>Domain </a:t>
            </a:r>
            <a:r>
              <a:rPr lang="en-US" sz="1798" smtClean="0">
                <a:solidFill>
                  <a:schemeClr val="bg1"/>
                </a:solidFill>
              </a:rPr>
              <a:t>Custom Resource</a:t>
            </a:r>
            <a:endParaRPr lang="en-US" sz="1798" dirty="0">
              <a:solidFill>
                <a:schemeClr val="bg1"/>
              </a:solidFill>
            </a:endParaRPr>
          </a:p>
        </p:txBody>
      </p:sp>
      <p:pic>
        <p:nvPicPr>
          <p:cNvPr id="10" name="Picture 12" descr="Image result for customer icon">
            <a:extLst>
              <a:ext uri="{FF2B5EF4-FFF2-40B4-BE49-F238E27FC236}">
                <a16:creationId xmlns:a16="http://schemas.microsoft.com/office/drawing/2014/main" xmlns="" id="{CC2F5CE2-D5C4-4F46-B6E1-D2E66A7DC8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5025828" y="3091373"/>
            <a:ext cx="1366087" cy="1496080"/>
          </a:xfrm>
          <a:prstGeom prst="rect">
            <a:avLst/>
          </a:prstGeom>
          <a:noFill/>
          <a:extLst>
            <a:ext uri="{909E8E84-426E-40dd-AFC4-6F175D3DCCD1}">
              <a14:hiddenFill xmlns="" xmlns:a14="http://schemas.microsoft.com/office/drawing/2010/main">
                <a:solidFill>
                  <a:srgbClr val="FFFFFF"/>
                </a:solidFill>
              </a14:hiddenFill>
            </a:ext>
          </a:extLst>
        </p:spPr>
      </p:pic>
      <p:sp>
        <p:nvSpPr>
          <p:cNvPr id="12" name="TextBox 11"/>
          <p:cNvSpPr txBox="1"/>
          <p:nvPr/>
        </p:nvSpPr>
        <p:spPr>
          <a:xfrm>
            <a:off x="7385101" y="3052856"/>
            <a:ext cx="914400" cy="914400"/>
          </a:xfrm>
          <a:prstGeom prst="rect">
            <a:avLst/>
          </a:prstGeom>
          <a:noFill/>
        </p:spPr>
        <p:txBody>
          <a:bodyPr wrap="none" lIns="0" tIns="0" rIns="0" bIns="0" rtlCol="0">
            <a:noAutofit/>
          </a:bodyPr>
          <a:lstStyle/>
          <a:p>
            <a:pPr>
              <a:lnSpc>
                <a:spcPct val="90000"/>
              </a:lnSpc>
            </a:pPr>
            <a:r>
              <a:rPr lang="en-US" dirty="0" smtClean="0"/>
              <a:t>Edit Domain CR</a:t>
            </a:r>
          </a:p>
        </p:txBody>
      </p:sp>
      <p:sp>
        <p:nvSpPr>
          <p:cNvPr id="13" name="TextBox 12"/>
          <p:cNvSpPr txBox="1"/>
          <p:nvPr/>
        </p:nvSpPr>
        <p:spPr>
          <a:xfrm>
            <a:off x="6806812" y="3407706"/>
            <a:ext cx="2835965" cy="1739481"/>
          </a:xfrm>
          <a:prstGeom prst="rect">
            <a:avLst/>
          </a:prstGeom>
          <a:noFill/>
          <a:ln w="41275" cap="rnd">
            <a:solidFill>
              <a:srgbClr val="0070C0"/>
            </a:solidFill>
          </a:ln>
        </p:spPr>
        <p:txBody>
          <a:bodyPr wrap="square" lIns="0" tIns="0" rIns="0" bIns="0" rtlCol="0">
            <a:noAutofit/>
          </a:bodyPr>
          <a:lstStyle/>
          <a:p>
            <a:pPr>
              <a:lnSpc>
                <a:spcPct val="90000"/>
              </a:lnSpc>
            </a:pPr>
            <a:r>
              <a:rPr lang="en-US" dirty="0" smtClean="0"/>
              <a:t> </a:t>
            </a:r>
            <a:r>
              <a:rPr lang="en-US" sz="1400" dirty="0" err="1"/>
              <a:t>serverPod</a:t>
            </a:r>
            <a:r>
              <a:rPr lang="en-US" sz="1400" dirty="0"/>
              <a:t>:   </a:t>
            </a:r>
            <a:endParaRPr lang="en-US" sz="1400" dirty="0" smtClean="0"/>
          </a:p>
          <a:p>
            <a:pPr>
              <a:lnSpc>
                <a:spcPct val="90000"/>
              </a:lnSpc>
            </a:pPr>
            <a:r>
              <a:rPr lang="en-US" sz="1400" dirty="0" smtClean="0"/>
              <a:t>     resources</a:t>
            </a:r>
            <a:r>
              <a:rPr lang="en-US" sz="1400" dirty="0"/>
              <a:t>:     </a:t>
            </a:r>
            <a:endParaRPr lang="en-US" sz="1400" dirty="0" smtClean="0"/>
          </a:p>
          <a:p>
            <a:pPr>
              <a:lnSpc>
                <a:spcPct val="90000"/>
              </a:lnSpc>
            </a:pPr>
            <a:r>
              <a:rPr lang="en-US" sz="1400" dirty="0" smtClean="0"/>
              <a:t>          requests</a:t>
            </a:r>
            <a:r>
              <a:rPr lang="en-US" sz="1400" dirty="0"/>
              <a:t>:       </a:t>
            </a:r>
            <a:endParaRPr lang="en-US" sz="1400" dirty="0" smtClean="0"/>
          </a:p>
          <a:p>
            <a:pPr>
              <a:lnSpc>
                <a:spcPct val="90000"/>
              </a:lnSpc>
            </a:pPr>
            <a:r>
              <a:rPr lang="en-US" sz="1400" dirty="0"/>
              <a:t> </a:t>
            </a:r>
            <a:r>
              <a:rPr lang="en-US" sz="1400" dirty="0" smtClean="0"/>
              <a:t>                 memory</a:t>
            </a:r>
            <a:r>
              <a:rPr lang="en-US" sz="1400" dirty="0"/>
              <a:t>: "8Gb"       </a:t>
            </a:r>
            <a:endParaRPr lang="en-US" sz="1400" dirty="0" smtClean="0"/>
          </a:p>
          <a:p>
            <a:pPr>
              <a:lnSpc>
                <a:spcPct val="90000"/>
              </a:lnSpc>
            </a:pPr>
            <a:r>
              <a:rPr lang="en-US" sz="1400" dirty="0"/>
              <a:t> </a:t>
            </a:r>
            <a:r>
              <a:rPr lang="en-US" sz="1400" dirty="0" smtClean="0"/>
              <a:t>                 </a:t>
            </a:r>
            <a:r>
              <a:rPr lang="en-US" sz="1400" dirty="0" err="1" smtClean="0"/>
              <a:t>cpu</a:t>
            </a:r>
            <a:r>
              <a:rPr lang="en-US" sz="1400" dirty="0"/>
              <a:t>: "250m"     </a:t>
            </a:r>
            <a:endParaRPr lang="en-US" sz="1400" dirty="0" smtClean="0"/>
          </a:p>
          <a:p>
            <a:pPr>
              <a:lnSpc>
                <a:spcPct val="90000"/>
              </a:lnSpc>
            </a:pPr>
            <a:r>
              <a:rPr lang="en-US" sz="1400" dirty="0"/>
              <a:t> </a:t>
            </a:r>
            <a:r>
              <a:rPr lang="en-US" sz="1400" dirty="0" smtClean="0"/>
              <a:t>             limits</a:t>
            </a:r>
            <a:r>
              <a:rPr lang="en-US" sz="1400" dirty="0"/>
              <a:t>:       </a:t>
            </a:r>
            <a:endParaRPr lang="en-US" sz="1400" dirty="0" smtClean="0"/>
          </a:p>
          <a:p>
            <a:pPr>
              <a:lnSpc>
                <a:spcPct val="90000"/>
              </a:lnSpc>
            </a:pPr>
            <a:r>
              <a:rPr lang="en-US" sz="1400" dirty="0"/>
              <a:t> </a:t>
            </a:r>
            <a:r>
              <a:rPr lang="en-US" sz="1400" dirty="0" smtClean="0"/>
              <a:t>                 memory</a:t>
            </a:r>
            <a:r>
              <a:rPr lang="en-US" sz="1400" dirty="0"/>
              <a:t>: "128Mi"       </a:t>
            </a:r>
            <a:endParaRPr lang="en-US" sz="1400" dirty="0" smtClean="0"/>
          </a:p>
          <a:p>
            <a:pPr>
              <a:lnSpc>
                <a:spcPct val="90000"/>
              </a:lnSpc>
            </a:pPr>
            <a:r>
              <a:rPr lang="en-US" sz="1400" dirty="0"/>
              <a:t> </a:t>
            </a:r>
            <a:r>
              <a:rPr lang="en-US" sz="1400" dirty="0" smtClean="0"/>
              <a:t>                 </a:t>
            </a:r>
            <a:r>
              <a:rPr lang="en-US" sz="1400" dirty="0" err="1" smtClean="0"/>
              <a:t>cpu</a:t>
            </a:r>
            <a:r>
              <a:rPr lang="en-US" sz="1400" dirty="0"/>
              <a:t>: "500m"`</a:t>
            </a:r>
            <a:endParaRPr lang="en-US" sz="1400" dirty="0" smtClean="0"/>
          </a:p>
        </p:txBody>
      </p:sp>
      <p:cxnSp>
        <p:nvCxnSpPr>
          <p:cNvPr id="19" name="Straight Connector 18"/>
          <p:cNvCxnSpPr/>
          <p:nvPr/>
        </p:nvCxnSpPr>
        <p:spPr>
          <a:xfrm>
            <a:off x="6188765" y="3822544"/>
            <a:ext cx="618047" cy="0"/>
          </a:xfrm>
          <a:prstGeom prst="line">
            <a:avLst/>
          </a:prstGeom>
          <a:ln w="19050">
            <a:solidFill>
              <a:schemeClr val="accent2"/>
            </a:solidFill>
            <a:miter lim="800000"/>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8178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11807825" y="6556375"/>
            <a:ext cx="381000" cy="182563"/>
          </a:xfrm>
        </p:spPr>
        <p:txBody>
          <a:bodyPr/>
          <a:lstStyle/>
          <a:p>
            <a:fld id="{C51EAA63-D034-42AE-91FA-B13B9518C7BE}" type="slidenum">
              <a:rPr lang="uk-UA" smtClean="0">
                <a:solidFill>
                  <a:srgbClr val="5F5F5F"/>
                </a:solidFill>
              </a:rPr>
              <a:pPr/>
              <a:t>32</a:t>
            </a:fld>
            <a:endParaRPr lang="uk-UA" dirty="0">
              <a:solidFill>
                <a:srgbClr val="5F5F5F"/>
              </a:solidFill>
            </a:endParaRPr>
          </a:p>
        </p:txBody>
      </p:sp>
    </p:spTree>
    <p:extLst>
      <p:ext uri="{BB962C8B-B14F-4D97-AF65-F5344CB8AC3E}">
        <p14:creationId xmlns:p14="http://schemas.microsoft.com/office/powerpoint/2010/main" val="1615378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Oval 134"/>
          <p:cNvSpPr>
            <a:spLocks noChangeAspect="1"/>
          </p:cNvSpPr>
          <p:nvPr/>
        </p:nvSpPr>
        <p:spPr>
          <a:xfrm>
            <a:off x="8008617" y="4855618"/>
            <a:ext cx="883578" cy="302901"/>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fontAlgn="auto">
              <a:lnSpc>
                <a:spcPct val="90000"/>
              </a:lnSpc>
              <a:spcBef>
                <a:spcPts val="0"/>
              </a:spcBef>
              <a:spcAft>
                <a:spcPts val="0"/>
              </a:spcAft>
            </a:pPr>
            <a:r>
              <a:rPr lang="en-US" sz="1200">
                <a:solidFill>
                  <a:srgbClr val="FFFFFF"/>
                </a:solidFill>
              </a:rPr>
              <a:t>Operator</a:t>
            </a:r>
          </a:p>
        </p:txBody>
      </p:sp>
      <p:sp>
        <p:nvSpPr>
          <p:cNvPr id="113" name="Content Placeholder 2"/>
          <p:cNvSpPr txBox="1">
            <a:spLocks/>
          </p:cNvSpPr>
          <p:nvPr/>
        </p:nvSpPr>
        <p:spPr>
          <a:xfrm>
            <a:off x="10209566" y="1874288"/>
            <a:ext cx="1435603" cy="455589"/>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a:lstStyle>
          <a:p>
            <a:pPr marL="0" indent="0" algn="ctr" fontAlgn="auto">
              <a:spcAft>
                <a:spcPts val="0"/>
              </a:spcAft>
              <a:buClr>
                <a:srgbClr val="58595B">
                  <a:lumMod val="60000"/>
                  <a:lumOff val="40000"/>
                </a:srgbClr>
              </a:buClr>
              <a:buFont typeface="Arial" panose="020B0604020202020204" pitchFamily="34" charset="0"/>
              <a:buNone/>
            </a:pPr>
            <a:r>
              <a:rPr lang="en-US" sz="1800" smtClean="0">
                <a:solidFill>
                  <a:srgbClr val="58595B"/>
                </a:solidFill>
              </a:rPr>
              <a:t>Kubernetes on OCI</a:t>
            </a:r>
            <a:endParaRPr lang="en-US" sz="1800">
              <a:solidFill>
                <a:srgbClr val="58595B"/>
              </a:solidFill>
            </a:endParaRPr>
          </a:p>
          <a:p>
            <a:pPr algn="ctr" fontAlgn="auto">
              <a:spcAft>
                <a:spcPts val="0"/>
              </a:spcAft>
              <a:buClr>
                <a:srgbClr val="58595B">
                  <a:lumMod val="60000"/>
                  <a:lumOff val="40000"/>
                </a:srgbClr>
              </a:buClr>
            </a:pPr>
            <a:endParaRPr lang="en-US" sz="1800">
              <a:solidFill>
                <a:srgbClr val="58595B"/>
              </a:solidFill>
            </a:endParaRPr>
          </a:p>
          <a:p>
            <a:pPr lvl="1" algn="ctr" fontAlgn="auto">
              <a:spcAft>
                <a:spcPts val="0"/>
              </a:spcAft>
              <a:buClr>
                <a:srgbClr val="58595B">
                  <a:lumMod val="60000"/>
                  <a:lumOff val="40000"/>
                </a:srgbClr>
              </a:buClr>
            </a:pPr>
            <a:endParaRPr lang="en-US" sz="1800">
              <a:solidFill>
                <a:srgbClr val="58595B"/>
              </a:solidFill>
            </a:endParaRPr>
          </a:p>
          <a:p>
            <a:pPr algn="ctr" fontAlgn="auto">
              <a:spcAft>
                <a:spcPts val="0"/>
              </a:spcAft>
              <a:buClr>
                <a:srgbClr val="58595B">
                  <a:lumMod val="60000"/>
                  <a:lumOff val="40000"/>
                </a:srgbClr>
              </a:buClr>
            </a:pPr>
            <a:endParaRPr lang="en-US" sz="1800">
              <a:solidFill>
                <a:srgbClr val="58595B"/>
              </a:solidFill>
            </a:endParaRPr>
          </a:p>
        </p:txBody>
      </p:sp>
      <p:sp>
        <p:nvSpPr>
          <p:cNvPr id="2" name="Title 1"/>
          <p:cNvSpPr>
            <a:spLocks noGrp="1"/>
          </p:cNvSpPr>
          <p:nvPr>
            <p:ph type="title"/>
          </p:nvPr>
        </p:nvSpPr>
        <p:spPr/>
        <p:txBody>
          <a:bodyPr/>
          <a:lstStyle/>
          <a:p>
            <a:r>
              <a:rPr lang="en-US" dirty="0" smtClean="0"/>
              <a:t>Migrating to Kubernetes in the Cloud</a:t>
            </a:r>
            <a:endParaRPr lang="en-US" sz="2400" dirty="0"/>
          </a:p>
        </p:txBody>
      </p:sp>
      <p:sp>
        <p:nvSpPr>
          <p:cNvPr id="4" name="Footer Placeholder 3"/>
          <p:cNvSpPr>
            <a:spLocks noGrp="1"/>
          </p:cNvSpPr>
          <p:nvPr>
            <p:ph type="ftr" sz="quarter" idx="11"/>
          </p:nvPr>
        </p:nvSpPr>
        <p:spPr/>
        <p:txBody>
          <a:bodyPr/>
          <a:lstStyle/>
          <a:p>
            <a:r>
              <a:rPr lang="en-US">
                <a:solidFill>
                  <a:srgbClr val="58595B"/>
                </a:solidFill>
              </a:rPr>
              <a:t>Confidential – Oracle Highly Restricted</a:t>
            </a:r>
          </a:p>
        </p:txBody>
      </p:sp>
      <p:sp>
        <p:nvSpPr>
          <p:cNvPr id="5" name="Slide Number Placeholder 4"/>
          <p:cNvSpPr>
            <a:spLocks noGrp="1"/>
          </p:cNvSpPr>
          <p:nvPr>
            <p:ph type="sldNum" sz="quarter" idx="12"/>
          </p:nvPr>
        </p:nvSpPr>
        <p:spPr/>
        <p:txBody>
          <a:bodyPr/>
          <a:lstStyle/>
          <a:p>
            <a:fld id="{C51EAA63-D034-42AE-91FA-B13B9518C7BE}" type="slidenum">
              <a:rPr lang="uk-UA" smtClean="0">
                <a:solidFill>
                  <a:srgbClr val="58595B"/>
                </a:solidFill>
              </a:rPr>
              <a:pPr/>
              <a:t>4</a:t>
            </a:fld>
            <a:endParaRPr lang="uk-UA">
              <a:solidFill>
                <a:srgbClr val="58595B"/>
              </a:solidFill>
            </a:endParaRPr>
          </a:p>
        </p:txBody>
      </p:sp>
      <p:sp>
        <p:nvSpPr>
          <p:cNvPr id="45" name="Up Arrow 44"/>
          <p:cNvSpPr>
            <a:spLocks/>
          </p:cNvSpPr>
          <p:nvPr/>
        </p:nvSpPr>
        <p:spPr bwMode="gray">
          <a:xfrm>
            <a:off x="8294523" y="4334024"/>
            <a:ext cx="250422" cy="371688"/>
          </a:xfrm>
          <a:prstGeom prst="upArrow">
            <a:avLst/>
          </a:prstGeom>
          <a:solidFill>
            <a:schemeClr val="accent4"/>
          </a:solidFill>
          <a:ln w="15875">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auto">
              <a:lnSpc>
                <a:spcPct val="90000"/>
              </a:lnSpc>
              <a:spcBef>
                <a:spcPts val="0"/>
              </a:spcBef>
              <a:spcAft>
                <a:spcPts val="0"/>
              </a:spcAft>
            </a:pPr>
            <a:endParaRPr lang="en-US">
              <a:solidFill>
                <a:srgbClr val="FFFFFF"/>
              </a:solidFill>
            </a:endParaRPr>
          </a:p>
        </p:txBody>
      </p:sp>
      <p:sp>
        <p:nvSpPr>
          <p:cNvPr id="106" name="Up Arrow 105"/>
          <p:cNvSpPr>
            <a:spLocks/>
          </p:cNvSpPr>
          <p:nvPr/>
        </p:nvSpPr>
        <p:spPr bwMode="gray">
          <a:xfrm rot="5400000">
            <a:off x="5867014" y="5188057"/>
            <a:ext cx="250422" cy="640842"/>
          </a:xfrm>
          <a:prstGeom prst="upArrow">
            <a:avLst/>
          </a:prstGeom>
          <a:solidFill>
            <a:schemeClr val="accent4"/>
          </a:solidFill>
          <a:ln w="15875">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auto">
              <a:lnSpc>
                <a:spcPct val="90000"/>
              </a:lnSpc>
              <a:spcBef>
                <a:spcPts val="0"/>
              </a:spcBef>
              <a:spcAft>
                <a:spcPts val="0"/>
              </a:spcAft>
            </a:pPr>
            <a:endParaRPr lang="en-US">
              <a:solidFill>
                <a:srgbClr val="FFFFFF"/>
              </a:solidFill>
            </a:endParaRPr>
          </a:p>
        </p:txBody>
      </p:sp>
      <p:sp>
        <p:nvSpPr>
          <p:cNvPr id="107" name="Content Placeholder 2"/>
          <p:cNvSpPr txBox="1">
            <a:spLocks/>
          </p:cNvSpPr>
          <p:nvPr/>
        </p:nvSpPr>
        <p:spPr>
          <a:xfrm>
            <a:off x="313075" y="5437722"/>
            <a:ext cx="1435603" cy="455589"/>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a:lstStyle>
          <a:p>
            <a:pPr marL="0" indent="0" algn="ctr" fontAlgn="auto">
              <a:spcAft>
                <a:spcPts val="0"/>
              </a:spcAft>
              <a:buClr>
                <a:srgbClr val="58595B">
                  <a:lumMod val="60000"/>
                  <a:lumOff val="40000"/>
                </a:srgbClr>
              </a:buClr>
              <a:buFont typeface="Arial" panose="020B0604020202020204" pitchFamily="34" charset="0"/>
              <a:buNone/>
            </a:pPr>
            <a:r>
              <a:rPr lang="en-US" sz="1800">
                <a:solidFill>
                  <a:srgbClr val="58595B"/>
                </a:solidFill>
              </a:rPr>
              <a:t>Physical &amp; VMs On Premise</a:t>
            </a:r>
          </a:p>
          <a:p>
            <a:pPr algn="ctr" fontAlgn="auto">
              <a:spcAft>
                <a:spcPts val="0"/>
              </a:spcAft>
              <a:buClr>
                <a:srgbClr val="58595B">
                  <a:lumMod val="60000"/>
                  <a:lumOff val="40000"/>
                </a:srgbClr>
              </a:buClr>
            </a:pPr>
            <a:endParaRPr lang="en-US" sz="1800">
              <a:solidFill>
                <a:srgbClr val="58595B"/>
              </a:solidFill>
            </a:endParaRPr>
          </a:p>
          <a:p>
            <a:pPr lvl="1" algn="ctr" fontAlgn="auto">
              <a:spcAft>
                <a:spcPts val="0"/>
              </a:spcAft>
              <a:buClr>
                <a:srgbClr val="58595B">
                  <a:lumMod val="60000"/>
                  <a:lumOff val="40000"/>
                </a:srgbClr>
              </a:buClr>
            </a:pPr>
            <a:endParaRPr lang="en-US" sz="1800">
              <a:solidFill>
                <a:srgbClr val="58595B"/>
              </a:solidFill>
            </a:endParaRPr>
          </a:p>
          <a:p>
            <a:pPr algn="ctr" fontAlgn="auto">
              <a:spcAft>
                <a:spcPts val="0"/>
              </a:spcAft>
              <a:buClr>
                <a:srgbClr val="58595B">
                  <a:lumMod val="60000"/>
                  <a:lumOff val="40000"/>
                </a:srgbClr>
              </a:buClr>
            </a:pPr>
            <a:endParaRPr lang="en-US" sz="1800">
              <a:solidFill>
                <a:srgbClr val="58595B"/>
              </a:solidFill>
            </a:endParaRPr>
          </a:p>
        </p:txBody>
      </p:sp>
      <p:sp>
        <p:nvSpPr>
          <p:cNvPr id="20" name="Rounded Rectangle 19"/>
          <p:cNvSpPr/>
          <p:nvPr/>
        </p:nvSpPr>
        <p:spPr bwMode="gray">
          <a:xfrm>
            <a:off x="1817697" y="5143500"/>
            <a:ext cx="3464774" cy="999483"/>
          </a:xfrm>
          <a:prstGeom prst="roundRect">
            <a:avLst/>
          </a:prstGeom>
          <a:noFill/>
          <a:ln w="15875">
            <a:solidFill>
              <a:schemeClr val="accent2"/>
            </a:solidFill>
            <a:prstDash val="sysDash"/>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auto">
              <a:lnSpc>
                <a:spcPct val="90000"/>
              </a:lnSpc>
              <a:spcBef>
                <a:spcPts val="0"/>
              </a:spcBef>
              <a:spcAft>
                <a:spcPts val="0"/>
              </a:spcAft>
            </a:pPr>
            <a:endParaRPr lang="en-US">
              <a:solidFill>
                <a:srgbClr val="FFFFFF"/>
              </a:solidFill>
            </a:endParaRPr>
          </a:p>
        </p:txBody>
      </p:sp>
      <p:sp>
        <p:nvSpPr>
          <p:cNvPr id="108" name="Rounded Rectangle 107"/>
          <p:cNvSpPr/>
          <p:nvPr/>
        </p:nvSpPr>
        <p:spPr bwMode="gray">
          <a:xfrm>
            <a:off x="6667500" y="4787900"/>
            <a:ext cx="3543299" cy="1358900"/>
          </a:xfrm>
          <a:prstGeom prst="roundRect">
            <a:avLst/>
          </a:prstGeom>
          <a:noFill/>
          <a:ln w="15875">
            <a:solidFill>
              <a:schemeClr val="accent2"/>
            </a:solidFill>
            <a:prstDash val="sysDash"/>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auto">
              <a:lnSpc>
                <a:spcPct val="90000"/>
              </a:lnSpc>
              <a:spcBef>
                <a:spcPts val="0"/>
              </a:spcBef>
              <a:spcAft>
                <a:spcPts val="0"/>
              </a:spcAft>
            </a:pPr>
            <a:endParaRPr lang="en-US">
              <a:solidFill>
                <a:srgbClr val="FFFFFF"/>
              </a:solidFill>
            </a:endParaRPr>
          </a:p>
        </p:txBody>
      </p:sp>
      <p:sp>
        <p:nvSpPr>
          <p:cNvPr id="112" name="Content Placeholder 2"/>
          <p:cNvSpPr txBox="1">
            <a:spLocks/>
          </p:cNvSpPr>
          <p:nvPr/>
        </p:nvSpPr>
        <p:spPr>
          <a:xfrm>
            <a:off x="10376660" y="5299665"/>
            <a:ext cx="1435603" cy="455589"/>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a:lstStyle>
          <a:p>
            <a:pPr marL="0" indent="0" algn="ctr" fontAlgn="auto">
              <a:spcAft>
                <a:spcPts val="0"/>
              </a:spcAft>
              <a:buClr>
                <a:srgbClr val="58595B">
                  <a:lumMod val="60000"/>
                  <a:lumOff val="40000"/>
                </a:srgbClr>
              </a:buClr>
              <a:buFont typeface="Arial" panose="020B0604020202020204" pitchFamily="34" charset="0"/>
              <a:buNone/>
            </a:pPr>
            <a:r>
              <a:rPr lang="en-US" sz="1800" smtClean="0">
                <a:solidFill>
                  <a:srgbClr val="58595B"/>
                </a:solidFill>
              </a:rPr>
              <a:t>Kubernetes </a:t>
            </a:r>
            <a:r>
              <a:rPr lang="en-US" sz="1800">
                <a:solidFill>
                  <a:srgbClr val="58595B"/>
                </a:solidFill>
              </a:rPr>
              <a:t>o</a:t>
            </a:r>
            <a:r>
              <a:rPr lang="en-US" sz="1800" smtClean="0">
                <a:solidFill>
                  <a:srgbClr val="58595B"/>
                </a:solidFill>
              </a:rPr>
              <a:t>n </a:t>
            </a:r>
            <a:r>
              <a:rPr lang="en-US" sz="1800">
                <a:solidFill>
                  <a:srgbClr val="58595B"/>
                </a:solidFill>
              </a:rPr>
              <a:t>Premise</a:t>
            </a:r>
          </a:p>
          <a:p>
            <a:pPr algn="ctr" fontAlgn="auto">
              <a:spcAft>
                <a:spcPts val="0"/>
              </a:spcAft>
              <a:buClr>
                <a:srgbClr val="58595B">
                  <a:lumMod val="60000"/>
                  <a:lumOff val="40000"/>
                </a:srgbClr>
              </a:buClr>
            </a:pPr>
            <a:endParaRPr lang="en-US" sz="1800">
              <a:solidFill>
                <a:srgbClr val="58595B"/>
              </a:solidFill>
            </a:endParaRPr>
          </a:p>
          <a:p>
            <a:pPr lvl="1" algn="ctr" fontAlgn="auto">
              <a:spcAft>
                <a:spcPts val="0"/>
              </a:spcAft>
              <a:buClr>
                <a:srgbClr val="58595B">
                  <a:lumMod val="60000"/>
                  <a:lumOff val="40000"/>
                </a:srgbClr>
              </a:buClr>
            </a:pPr>
            <a:endParaRPr lang="en-US" sz="1800">
              <a:solidFill>
                <a:srgbClr val="58595B"/>
              </a:solidFill>
            </a:endParaRPr>
          </a:p>
          <a:p>
            <a:pPr algn="ctr" fontAlgn="auto">
              <a:spcAft>
                <a:spcPts val="0"/>
              </a:spcAft>
              <a:buClr>
                <a:srgbClr val="58595B">
                  <a:lumMod val="60000"/>
                  <a:lumOff val="40000"/>
                </a:srgbClr>
              </a:buClr>
            </a:pPr>
            <a:endParaRPr lang="en-US" sz="1800">
              <a:solidFill>
                <a:srgbClr val="58595B"/>
              </a:solidFill>
            </a:endParaRPr>
          </a:p>
        </p:txBody>
      </p:sp>
      <p:sp>
        <p:nvSpPr>
          <p:cNvPr id="21" name="Right Arrow 20"/>
          <p:cNvSpPr/>
          <p:nvPr/>
        </p:nvSpPr>
        <p:spPr bwMode="gray">
          <a:xfrm rot="19246105">
            <a:off x="5501039" y="4549862"/>
            <a:ext cx="731605" cy="252572"/>
          </a:xfrm>
          <a:prstGeom prst="rightArrow">
            <a:avLst/>
          </a:prstGeom>
          <a:solidFill>
            <a:schemeClr val="accent4"/>
          </a:solidFill>
          <a:ln w="15875">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auto">
              <a:lnSpc>
                <a:spcPct val="90000"/>
              </a:lnSpc>
              <a:spcBef>
                <a:spcPts val="0"/>
              </a:spcBef>
              <a:spcAft>
                <a:spcPts val="0"/>
              </a:spcAft>
            </a:pPr>
            <a:endParaRPr lang="en-US">
              <a:solidFill>
                <a:srgbClr val="FFFFFF"/>
              </a:solidFill>
            </a:endParaRPr>
          </a:p>
        </p:txBody>
      </p:sp>
      <p:sp>
        <p:nvSpPr>
          <p:cNvPr id="120" name="Freeform 1"/>
          <p:cNvSpPr>
            <a:spLocks noChangeArrowheads="1"/>
          </p:cNvSpPr>
          <p:nvPr/>
        </p:nvSpPr>
        <p:spPr bwMode="auto">
          <a:xfrm>
            <a:off x="6180533" y="1329876"/>
            <a:ext cx="4855767" cy="2870200"/>
          </a:xfrm>
          <a:custGeom>
            <a:avLst/>
            <a:gdLst>
              <a:gd name="T0" fmla="*/ 12062 w 22906"/>
              <a:gd name="T1" fmla="*/ 14093 h 14094"/>
              <a:gd name="T2" fmla="*/ 12062 w 22906"/>
              <a:gd name="T3" fmla="*/ 14093 h 14094"/>
              <a:gd name="T4" fmla="*/ 5406 w 22906"/>
              <a:gd name="T5" fmla="*/ 14093 h 14094"/>
              <a:gd name="T6" fmla="*/ 1031 w 22906"/>
              <a:gd name="T7" fmla="*/ 11312 h 14094"/>
              <a:gd name="T8" fmla="*/ 1844 w 22906"/>
              <a:gd name="T9" fmla="*/ 5313 h 14094"/>
              <a:gd name="T10" fmla="*/ 5406 w 22906"/>
              <a:gd name="T11" fmla="*/ 3719 h 14094"/>
              <a:gd name="T12" fmla="*/ 5594 w 22906"/>
              <a:gd name="T13" fmla="*/ 3594 h 14094"/>
              <a:gd name="T14" fmla="*/ 9375 w 22906"/>
              <a:gd name="T15" fmla="*/ 313 h 14094"/>
              <a:gd name="T16" fmla="*/ 14249 w 22906"/>
              <a:gd name="T17" fmla="*/ 2938 h 14094"/>
              <a:gd name="T18" fmla="*/ 14468 w 22906"/>
              <a:gd name="T19" fmla="*/ 3063 h 14094"/>
              <a:gd name="T20" fmla="*/ 18593 w 22906"/>
              <a:gd name="T21" fmla="*/ 5188 h 14094"/>
              <a:gd name="T22" fmla="*/ 18843 w 22906"/>
              <a:gd name="T23" fmla="*/ 5313 h 14094"/>
              <a:gd name="T24" fmla="*/ 22687 w 22906"/>
              <a:gd name="T25" fmla="*/ 8749 h 14094"/>
              <a:gd name="T26" fmla="*/ 21687 w 22906"/>
              <a:gd name="T27" fmla="*/ 12718 h 14094"/>
              <a:gd name="T28" fmla="*/ 19124 w 22906"/>
              <a:gd name="T29" fmla="*/ 14062 h 14094"/>
              <a:gd name="T30" fmla="*/ 18655 w 22906"/>
              <a:gd name="T31" fmla="*/ 14093 h 14094"/>
              <a:gd name="T32" fmla="*/ 12062 w 22906"/>
              <a:gd name="T33" fmla="*/ 14093 h 140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906" h="14094">
                <a:moveTo>
                  <a:pt x="12062" y="14093"/>
                </a:moveTo>
                <a:lnTo>
                  <a:pt x="12062" y="14093"/>
                </a:lnTo>
                <a:cubicBezTo>
                  <a:pt x="9844" y="14093"/>
                  <a:pt x="7625" y="14093"/>
                  <a:pt x="5406" y="14093"/>
                </a:cubicBezTo>
                <a:cubicBezTo>
                  <a:pt x="3438" y="14062"/>
                  <a:pt x="1969" y="13124"/>
                  <a:pt x="1031" y="11312"/>
                </a:cubicBezTo>
                <a:cubicBezTo>
                  <a:pt x="0" y="9374"/>
                  <a:pt x="406" y="6844"/>
                  <a:pt x="1844" y="5313"/>
                </a:cubicBezTo>
                <a:cubicBezTo>
                  <a:pt x="2844" y="4250"/>
                  <a:pt x="4000" y="3719"/>
                  <a:pt x="5406" y="3719"/>
                </a:cubicBezTo>
                <a:cubicBezTo>
                  <a:pt x="5500" y="3719"/>
                  <a:pt x="5531" y="3688"/>
                  <a:pt x="5594" y="3594"/>
                </a:cubicBezTo>
                <a:cubicBezTo>
                  <a:pt x="6250" y="1750"/>
                  <a:pt x="7531" y="657"/>
                  <a:pt x="9375" y="313"/>
                </a:cubicBezTo>
                <a:cubicBezTo>
                  <a:pt x="11344" y="0"/>
                  <a:pt x="13343" y="1063"/>
                  <a:pt x="14249" y="2938"/>
                </a:cubicBezTo>
                <a:cubicBezTo>
                  <a:pt x="14312" y="3032"/>
                  <a:pt x="14374" y="3063"/>
                  <a:pt x="14468" y="3063"/>
                </a:cubicBezTo>
                <a:cubicBezTo>
                  <a:pt x="16187" y="3032"/>
                  <a:pt x="17593" y="3719"/>
                  <a:pt x="18593" y="5188"/>
                </a:cubicBezTo>
                <a:cubicBezTo>
                  <a:pt x="18655" y="5282"/>
                  <a:pt x="18718" y="5313"/>
                  <a:pt x="18843" y="5313"/>
                </a:cubicBezTo>
                <a:cubicBezTo>
                  <a:pt x="20718" y="5313"/>
                  <a:pt x="22374" y="6782"/>
                  <a:pt x="22687" y="8749"/>
                </a:cubicBezTo>
                <a:cubicBezTo>
                  <a:pt x="22905" y="10218"/>
                  <a:pt x="22624" y="11593"/>
                  <a:pt x="21687" y="12718"/>
                </a:cubicBezTo>
                <a:cubicBezTo>
                  <a:pt x="21030" y="13531"/>
                  <a:pt x="20155" y="13968"/>
                  <a:pt x="19124" y="14062"/>
                </a:cubicBezTo>
                <a:cubicBezTo>
                  <a:pt x="18999" y="14093"/>
                  <a:pt x="18812" y="14093"/>
                  <a:pt x="18655" y="14093"/>
                </a:cubicBezTo>
                <a:cubicBezTo>
                  <a:pt x="16437" y="14093"/>
                  <a:pt x="14249" y="14093"/>
                  <a:pt x="12062" y="14093"/>
                </a:cubicBezTo>
              </a:path>
            </a:pathLst>
          </a:custGeom>
          <a:noFill/>
          <a:ln w="31750" cap="flat" cmpd="sng">
            <a:solidFill>
              <a:schemeClr val="accent5"/>
            </a:solidFill>
            <a:round/>
            <a:headEnd/>
            <a:tailEnd/>
          </a:ln>
          <a:effectLst>
            <a:outerShdw blurRad="63500" dist="38099" dir="2700000" algn="ctr" rotWithShape="0">
              <a:schemeClr val="bg1">
                <a:lumMod val="50000"/>
                <a:alpha val="43000"/>
              </a:schemeClr>
            </a:outerShdw>
          </a:effectLst>
          <a:extLst>
            <a:ext uri="{909E8E84-426E-40dd-AFC4-6F175D3DCCD1}">
              <a14:hiddenFill xmlns="" xmlns:a14="http://schemas.microsoft.com/office/drawing/2010/main">
                <a:solidFill>
                  <a:srgbClr val="FFFFFF"/>
                </a:solidFill>
              </a14:hiddenFill>
            </a:ext>
          </a:extLst>
        </p:spPr>
        <p:txBody>
          <a:bodyPr wrap="none" anchor="ctr"/>
          <a:lstStyle/>
          <a:p>
            <a:pPr fontAlgn="auto">
              <a:spcBef>
                <a:spcPts val="0"/>
              </a:spcBef>
              <a:spcAft>
                <a:spcPts val="0"/>
              </a:spcAft>
            </a:pPr>
            <a:endParaRPr lang="en-US">
              <a:solidFill>
                <a:srgbClr val="FFFFFF"/>
              </a:solidFill>
              <a:latin typeface="Calibri" charset="0"/>
              <a:ea typeface="ＭＳ Ｐゴシック" charset="0"/>
              <a:cs typeface=""/>
            </a:endParaRPr>
          </a:p>
        </p:txBody>
      </p:sp>
      <p:sp>
        <p:nvSpPr>
          <p:cNvPr id="102" name="Freeform 101"/>
          <p:cNvSpPr>
            <a:spLocks noEditPoints="1"/>
          </p:cNvSpPr>
          <p:nvPr/>
        </p:nvSpPr>
        <p:spPr bwMode="gray">
          <a:xfrm>
            <a:off x="8239192" y="5623084"/>
            <a:ext cx="437679" cy="471236"/>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chemeClr val="tx1">
              <a:lumMod val="20000"/>
              <a:lumOff val="80000"/>
            </a:schemeClr>
          </a:solidFill>
          <a:ln w="3175" cmpd="sng">
            <a:noFill/>
            <a:round/>
            <a:headEnd/>
            <a:tailEnd/>
          </a:ln>
        </p:spPr>
        <p:txBody>
          <a:bodyPr vert="horz" wrap="square" lIns="121883" tIns="60941" rIns="121883" bIns="6094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pPr>
            <a:endParaRPr lang="en-US" sz="1200">
              <a:solidFill>
                <a:srgbClr val="FFFFFF"/>
              </a:solidFill>
            </a:endParaRPr>
          </a:p>
        </p:txBody>
      </p:sp>
      <p:sp>
        <p:nvSpPr>
          <p:cNvPr id="109" name="Freeform 108"/>
          <p:cNvSpPr>
            <a:spLocks noEditPoints="1"/>
          </p:cNvSpPr>
          <p:nvPr/>
        </p:nvSpPr>
        <p:spPr bwMode="gray">
          <a:xfrm>
            <a:off x="8696392" y="5623084"/>
            <a:ext cx="437679" cy="471236"/>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chemeClr val="tx1">
              <a:lumMod val="20000"/>
              <a:lumOff val="80000"/>
            </a:schemeClr>
          </a:solidFill>
          <a:ln w="3175" cmpd="sng">
            <a:noFill/>
            <a:round/>
            <a:headEnd/>
            <a:tailEnd/>
          </a:ln>
        </p:spPr>
        <p:txBody>
          <a:bodyPr vert="horz" wrap="square" lIns="121883" tIns="60941" rIns="121883" bIns="6094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pPr>
            <a:endParaRPr lang="en-US" sz="1200">
              <a:solidFill>
                <a:srgbClr val="FFFFFF"/>
              </a:solidFill>
            </a:endParaRPr>
          </a:p>
        </p:txBody>
      </p:sp>
      <p:sp>
        <p:nvSpPr>
          <p:cNvPr id="110" name="Freeform 109"/>
          <p:cNvSpPr>
            <a:spLocks noEditPoints="1"/>
          </p:cNvSpPr>
          <p:nvPr/>
        </p:nvSpPr>
        <p:spPr bwMode="gray">
          <a:xfrm>
            <a:off x="7794692" y="5623084"/>
            <a:ext cx="437679" cy="471236"/>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chemeClr val="tx1">
              <a:lumMod val="20000"/>
              <a:lumOff val="80000"/>
            </a:schemeClr>
          </a:solidFill>
          <a:ln w="3175" cmpd="sng">
            <a:noFill/>
            <a:round/>
            <a:headEnd/>
            <a:tailEnd/>
          </a:ln>
        </p:spPr>
        <p:txBody>
          <a:bodyPr vert="horz" wrap="square" lIns="121883" tIns="60941" rIns="121883" bIns="6094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pPr>
            <a:endParaRPr lang="en-US" sz="1200">
              <a:solidFill>
                <a:srgbClr val="FFFFFF"/>
              </a:solidFill>
            </a:endParaRPr>
          </a:p>
        </p:txBody>
      </p:sp>
      <p:sp>
        <p:nvSpPr>
          <p:cNvPr id="111" name="Freeform 110"/>
          <p:cNvSpPr>
            <a:spLocks noEditPoints="1"/>
          </p:cNvSpPr>
          <p:nvPr/>
        </p:nvSpPr>
        <p:spPr bwMode="gray">
          <a:xfrm>
            <a:off x="7324884" y="5623086"/>
            <a:ext cx="437679" cy="471236"/>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chemeClr val="tx1">
              <a:lumMod val="20000"/>
              <a:lumOff val="80000"/>
            </a:schemeClr>
          </a:solidFill>
          <a:ln w="3175" cmpd="sng">
            <a:noFill/>
            <a:round/>
            <a:headEnd/>
            <a:tailEnd/>
          </a:ln>
        </p:spPr>
        <p:txBody>
          <a:bodyPr vert="horz" wrap="square" lIns="121883" tIns="60941" rIns="121883" bIns="6094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pPr>
            <a:endParaRPr lang="en-US" sz="1200">
              <a:solidFill>
                <a:srgbClr val="FFFFFF"/>
              </a:solidFill>
            </a:endParaRPr>
          </a:p>
        </p:txBody>
      </p:sp>
      <p:sp>
        <p:nvSpPr>
          <p:cNvPr id="118" name="Freeform 117"/>
          <p:cNvSpPr>
            <a:spLocks noEditPoints="1"/>
          </p:cNvSpPr>
          <p:nvPr/>
        </p:nvSpPr>
        <p:spPr bwMode="gray">
          <a:xfrm>
            <a:off x="6880385" y="5623084"/>
            <a:ext cx="437679" cy="471236"/>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chemeClr val="tx1">
              <a:lumMod val="20000"/>
              <a:lumOff val="80000"/>
            </a:schemeClr>
          </a:solidFill>
          <a:ln w="3175" cmpd="sng">
            <a:noFill/>
            <a:round/>
            <a:headEnd/>
            <a:tailEnd/>
          </a:ln>
        </p:spPr>
        <p:txBody>
          <a:bodyPr vert="horz" wrap="square" lIns="121883" tIns="60941" rIns="121883" bIns="6094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pPr>
            <a:endParaRPr lang="en-US" sz="1200">
              <a:solidFill>
                <a:srgbClr val="FFFFFF"/>
              </a:solidFill>
            </a:endParaRPr>
          </a:p>
        </p:txBody>
      </p:sp>
      <p:sp>
        <p:nvSpPr>
          <p:cNvPr id="119" name="Freeform 118"/>
          <p:cNvSpPr>
            <a:spLocks noEditPoints="1"/>
          </p:cNvSpPr>
          <p:nvPr/>
        </p:nvSpPr>
        <p:spPr bwMode="gray">
          <a:xfrm>
            <a:off x="9593754" y="5623084"/>
            <a:ext cx="437679" cy="471236"/>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chemeClr val="tx1">
              <a:lumMod val="20000"/>
              <a:lumOff val="80000"/>
            </a:schemeClr>
          </a:solidFill>
          <a:ln w="3175" cmpd="sng">
            <a:noFill/>
            <a:round/>
            <a:headEnd/>
            <a:tailEnd/>
          </a:ln>
        </p:spPr>
        <p:txBody>
          <a:bodyPr vert="horz" wrap="square" lIns="121883" tIns="60941" rIns="121883" bIns="6094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pPr>
            <a:endParaRPr lang="en-US" sz="1200">
              <a:solidFill>
                <a:srgbClr val="FFFFFF"/>
              </a:solidFill>
            </a:endParaRPr>
          </a:p>
        </p:txBody>
      </p:sp>
      <p:sp>
        <p:nvSpPr>
          <p:cNvPr id="122" name="Freeform 121"/>
          <p:cNvSpPr>
            <a:spLocks noEditPoints="1"/>
          </p:cNvSpPr>
          <p:nvPr/>
        </p:nvSpPr>
        <p:spPr bwMode="gray">
          <a:xfrm>
            <a:off x="9149254" y="5623084"/>
            <a:ext cx="437679" cy="471236"/>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chemeClr val="tx1">
              <a:lumMod val="20000"/>
              <a:lumOff val="80000"/>
            </a:schemeClr>
          </a:solidFill>
          <a:ln w="3175" cmpd="sng">
            <a:noFill/>
            <a:round/>
            <a:headEnd/>
            <a:tailEnd/>
          </a:ln>
        </p:spPr>
        <p:txBody>
          <a:bodyPr vert="horz" wrap="square" lIns="121883" tIns="60941" rIns="121883" bIns="6094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pPr>
            <a:endParaRPr lang="en-US" sz="1200">
              <a:solidFill>
                <a:srgbClr val="FFFFFF"/>
              </a:solidFill>
            </a:endParaRPr>
          </a:p>
        </p:txBody>
      </p:sp>
      <p:grpSp>
        <p:nvGrpSpPr>
          <p:cNvPr id="6" name="Group 5"/>
          <p:cNvGrpSpPr>
            <a:grpSpLocks noChangeAspect="1"/>
          </p:cNvGrpSpPr>
          <p:nvPr/>
        </p:nvGrpSpPr>
        <p:grpSpPr>
          <a:xfrm>
            <a:off x="7344351" y="5647335"/>
            <a:ext cx="2024356" cy="384119"/>
            <a:chOff x="7445951" y="3666134"/>
            <a:chExt cx="3067206" cy="581998"/>
          </a:xfrm>
        </p:grpSpPr>
        <p:pic>
          <p:nvPicPr>
            <p:cNvPr id="123" name="Picture 122"/>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445951" y="3666134"/>
              <a:ext cx="597516" cy="581998"/>
            </a:xfrm>
            <a:prstGeom prst="rect">
              <a:avLst/>
            </a:prstGeom>
          </p:spPr>
        </p:pic>
        <p:pic>
          <p:nvPicPr>
            <p:cNvPr id="127" name="Picture 126"/>
            <p:cNvPicPr>
              <a:picLocks noChangeAspect="1"/>
            </p:cNvPicPr>
            <p:nvPr/>
          </p:nvPicPr>
          <p:blipFill>
            <a:blip r:embed="rId4"/>
            <a:stretch>
              <a:fillRect/>
            </a:stretch>
          </p:blipFill>
          <p:spPr>
            <a:xfrm>
              <a:off x="8308518" y="3805340"/>
              <a:ext cx="1355634" cy="319964"/>
            </a:xfrm>
            <a:prstGeom prst="rect">
              <a:avLst/>
            </a:prstGeom>
          </p:spPr>
        </p:pic>
        <p:pic>
          <p:nvPicPr>
            <p:cNvPr id="130" name="Picture 12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915641" y="3666134"/>
              <a:ext cx="597516" cy="581998"/>
            </a:xfrm>
            <a:prstGeom prst="rect">
              <a:avLst/>
            </a:prstGeom>
          </p:spPr>
        </p:pic>
      </p:grpSp>
      <p:pic>
        <p:nvPicPr>
          <p:cNvPr id="8" name="Picture 7"/>
          <p:cNvPicPr>
            <a:picLocks noChangeAspect="1"/>
          </p:cNvPicPr>
          <p:nvPr/>
        </p:nvPicPr>
        <p:blipFill>
          <a:blip r:embed="rId5"/>
          <a:stretch>
            <a:fillRect/>
          </a:stretch>
        </p:blipFill>
        <p:spPr>
          <a:xfrm>
            <a:off x="6896100" y="3670300"/>
            <a:ext cx="457200" cy="457200"/>
          </a:xfrm>
          <a:prstGeom prst="rect">
            <a:avLst/>
          </a:prstGeom>
          <a:solidFill>
            <a:srgbClr val="DDDEDE"/>
          </a:solidFill>
        </p:spPr>
      </p:pic>
      <p:pic>
        <p:nvPicPr>
          <p:cNvPr id="139" name="Picture 138"/>
          <p:cNvPicPr>
            <a:picLocks noChangeAspect="1"/>
          </p:cNvPicPr>
          <p:nvPr/>
        </p:nvPicPr>
        <p:blipFill>
          <a:blip r:embed="rId5"/>
          <a:stretch>
            <a:fillRect/>
          </a:stretch>
        </p:blipFill>
        <p:spPr>
          <a:xfrm>
            <a:off x="7556500" y="3670300"/>
            <a:ext cx="457200" cy="457200"/>
          </a:xfrm>
          <a:prstGeom prst="rect">
            <a:avLst/>
          </a:prstGeom>
          <a:solidFill>
            <a:srgbClr val="DDDEDE"/>
          </a:solidFill>
        </p:spPr>
      </p:pic>
      <p:pic>
        <p:nvPicPr>
          <p:cNvPr id="140" name="Picture 139"/>
          <p:cNvPicPr>
            <a:picLocks noChangeAspect="1"/>
          </p:cNvPicPr>
          <p:nvPr/>
        </p:nvPicPr>
        <p:blipFill>
          <a:blip r:embed="rId5"/>
          <a:stretch>
            <a:fillRect/>
          </a:stretch>
        </p:blipFill>
        <p:spPr>
          <a:xfrm>
            <a:off x="8204200" y="3670300"/>
            <a:ext cx="457200" cy="457200"/>
          </a:xfrm>
          <a:prstGeom prst="rect">
            <a:avLst/>
          </a:prstGeom>
          <a:solidFill>
            <a:srgbClr val="DDDEDE"/>
          </a:solidFill>
        </p:spPr>
      </p:pic>
      <p:pic>
        <p:nvPicPr>
          <p:cNvPr id="141" name="Picture 140"/>
          <p:cNvPicPr>
            <a:picLocks noChangeAspect="1"/>
          </p:cNvPicPr>
          <p:nvPr/>
        </p:nvPicPr>
        <p:blipFill>
          <a:blip r:embed="rId5"/>
          <a:stretch>
            <a:fillRect/>
          </a:stretch>
        </p:blipFill>
        <p:spPr>
          <a:xfrm>
            <a:off x="8877300" y="3670300"/>
            <a:ext cx="457200" cy="457200"/>
          </a:xfrm>
          <a:prstGeom prst="rect">
            <a:avLst/>
          </a:prstGeom>
          <a:solidFill>
            <a:srgbClr val="DDDEDE"/>
          </a:solidFill>
        </p:spPr>
      </p:pic>
      <p:pic>
        <p:nvPicPr>
          <p:cNvPr id="142" name="Picture 141"/>
          <p:cNvPicPr>
            <a:picLocks noChangeAspect="1"/>
          </p:cNvPicPr>
          <p:nvPr/>
        </p:nvPicPr>
        <p:blipFill>
          <a:blip r:embed="rId5"/>
          <a:stretch>
            <a:fillRect/>
          </a:stretch>
        </p:blipFill>
        <p:spPr>
          <a:xfrm>
            <a:off x="9525000" y="3670300"/>
            <a:ext cx="457200" cy="457200"/>
          </a:xfrm>
          <a:prstGeom prst="rect">
            <a:avLst/>
          </a:prstGeom>
          <a:solidFill>
            <a:srgbClr val="DDDEDE"/>
          </a:solidFill>
        </p:spPr>
      </p:pic>
      <p:grpSp>
        <p:nvGrpSpPr>
          <p:cNvPr id="143" name="Group 142"/>
          <p:cNvGrpSpPr>
            <a:grpSpLocks noChangeAspect="1"/>
          </p:cNvGrpSpPr>
          <p:nvPr/>
        </p:nvGrpSpPr>
        <p:grpSpPr>
          <a:xfrm>
            <a:off x="7357051" y="3691535"/>
            <a:ext cx="2024356" cy="384119"/>
            <a:chOff x="7445951" y="3666134"/>
            <a:chExt cx="3067206" cy="581998"/>
          </a:xfrm>
        </p:grpSpPr>
        <p:pic>
          <p:nvPicPr>
            <p:cNvPr id="144" name="Picture 14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445951" y="3666134"/>
              <a:ext cx="597516" cy="581998"/>
            </a:xfrm>
            <a:prstGeom prst="rect">
              <a:avLst/>
            </a:prstGeom>
          </p:spPr>
        </p:pic>
        <p:pic>
          <p:nvPicPr>
            <p:cNvPr id="145" name="Picture 144"/>
            <p:cNvPicPr>
              <a:picLocks noChangeAspect="1"/>
            </p:cNvPicPr>
            <p:nvPr/>
          </p:nvPicPr>
          <p:blipFill>
            <a:blip r:embed="rId4"/>
            <a:stretch>
              <a:fillRect/>
            </a:stretch>
          </p:blipFill>
          <p:spPr>
            <a:xfrm>
              <a:off x="8308518" y="3805340"/>
              <a:ext cx="1355634" cy="319964"/>
            </a:xfrm>
            <a:prstGeom prst="rect">
              <a:avLst/>
            </a:prstGeom>
          </p:spPr>
        </p:pic>
        <p:pic>
          <p:nvPicPr>
            <p:cNvPr id="146" name="Picture 14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915641" y="3666134"/>
              <a:ext cx="597516" cy="581998"/>
            </a:xfrm>
            <a:prstGeom prst="rect">
              <a:avLst/>
            </a:prstGeom>
          </p:spPr>
        </p:pic>
      </p:grpSp>
      <p:grpSp>
        <p:nvGrpSpPr>
          <p:cNvPr id="9" name="Group 8"/>
          <p:cNvGrpSpPr/>
          <p:nvPr/>
        </p:nvGrpSpPr>
        <p:grpSpPr>
          <a:xfrm>
            <a:off x="6914846" y="3266830"/>
            <a:ext cx="3085711" cy="371230"/>
            <a:chOff x="6914846" y="3266830"/>
            <a:chExt cx="3085711" cy="371230"/>
          </a:xfrm>
        </p:grpSpPr>
        <p:sp>
          <p:nvSpPr>
            <p:cNvPr id="165" name="Rounded Rectangle 164"/>
            <p:cNvSpPr>
              <a:spLocks noChangeAspect="1"/>
            </p:cNvSpPr>
            <p:nvPr/>
          </p:nvSpPr>
          <p:spPr>
            <a:xfrm>
              <a:off x="6914846" y="3266830"/>
              <a:ext cx="914096" cy="371227"/>
            </a:xfrm>
            <a:prstGeom prst="roundRect">
              <a:avLst/>
            </a:prstGeom>
            <a:solidFill>
              <a:schemeClr val="accent5"/>
            </a:solidFill>
            <a:ln w="19050" cmpd="sng">
              <a:noFill/>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60949" rIns="0" bIns="60949" numCol="1" spcCol="0" rtlCol="0" fromWordArt="0" anchor="ctr" anchorCtr="0" forceAA="0" compatLnSpc="1">
              <a:prstTxWarp prst="textNoShape">
                <a:avLst/>
              </a:prstTxWarp>
              <a:noAutofit/>
            </a:bodyPr>
            <a:lstStyle/>
            <a:p>
              <a:pPr algn="ctr" fontAlgn="auto">
                <a:lnSpc>
                  <a:spcPct val="90000"/>
                </a:lnSpc>
                <a:spcBef>
                  <a:spcPts val="0"/>
                </a:spcBef>
                <a:spcAft>
                  <a:spcPts val="0"/>
                </a:spcAft>
              </a:pPr>
              <a:r>
                <a:rPr lang="en-US" sz="1200" b="1" smtClean="0">
                  <a:solidFill>
                    <a:schemeClr val="bg1"/>
                  </a:solidFill>
                  <a:latin typeface="Arial" charset="0"/>
                  <a:ea typeface="Arial" charset="0"/>
                  <a:cs typeface="Arial" charset="0"/>
                </a:rPr>
                <a:t>WebLogic</a:t>
              </a:r>
              <a:endParaRPr lang="en-US" sz="1200" b="1">
                <a:solidFill>
                  <a:schemeClr val="bg1"/>
                </a:solidFill>
                <a:latin typeface="Arial" charset="0"/>
                <a:ea typeface="Arial" charset="0"/>
                <a:cs typeface="Arial" charset="0"/>
              </a:endParaRPr>
            </a:p>
          </p:txBody>
        </p:sp>
        <p:sp>
          <p:nvSpPr>
            <p:cNvPr id="167" name="Rounded Rectangle 166"/>
            <p:cNvSpPr>
              <a:spLocks noChangeAspect="1"/>
            </p:cNvSpPr>
            <p:nvPr/>
          </p:nvSpPr>
          <p:spPr>
            <a:xfrm>
              <a:off x="7995557" y="3266830"/>
              <a:ext cx="914096" cy="371227"/>
            </a:xfrm>
            <a:prstGeom prst="roundRect">
              <a:avLst/>
            </a:prstGeom>
            <a:solidFill>
              <a:schemeClr val="accent5"/>
            </a:solidFill>
            <a:ln w="19050" cmpd="sng">
              <a:noFill/>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60949" rIns="0" bIns="60949" numCol="1" spcCol="0" rtlCol="0" fromWordArt="0" anchor="ctr" anchorCtr="0" forceAA="0" compatLnSpc="1">
              <a:prstTxWarp prst="textNoShape">
                <a:avLst/>
              </a:prstTxWarp>
              <a:noAutofit/>
            </a:bodyPr>
            <a:lstStyle/>
            <a:p>
              <a:pPr algn="ctr" fontAlgn="auto">
                <a:lnSpc>
                  <a:spcPct val="90000"/>
                </a:lnSpc>
                <a:spcBef>
                  <a:spcPts val="0"/>
                </a:spcBef>
                <a:spcAft>
                  <a:spcPts val="0"/>
                </a:spcAft>
              </a:pPr>
              <a:r>
                <a:rPr lang="en-US" sz="1200" b="1" err="1" smtClean="0">
                  <a:solidFill>
                    <a:schemeClr val="bg1"/>
                  </a:solidFill>
                  <a:latin typeface="Arial" charset="0"/>
                  <a:ea typeface="Arial" charset="0"/>
                  <a:cs typeface="Arial" charset="0"/>
                </a:rPr>
                <a:t>WebLogic</a:t>
              </a:r>
              <a:endParaRPr lang="en-US" sz="1200" b="1">
                <a:solidFill>
                  <a:schemeClr val="bg1"/>
                </a:solidFill>
                <a:latin typeface="Arial" charset="0"/>
                <a:ea typeface="Arial" charset="0"/>
                <a:cs typeface="Arial" charset="0"/>
              </a:endParaRPr>
            </a:p>
          </p:txBody>
        </p:sp>
        <p:sp>
          <p:nvSpPr>
            <p:cNvPr id="169" name="Rounded Rectangle 168"/>
            <p:cNvSpPr>
              <a:spLocks noChangeAspect="1"/>
            </p:cNvSpPr>
            <p:nvPr/>
          </p:nvSpPr>
          <p:spPr>
            <a:xfrm>
              <a:off x="9086461" y="3266832"/>
              <a:ext cx="914096" cy="371228"/>
            </a:xfrm>
            <a:prstGeom prst="roundRect">
              <a:avLst/>
            </a:prstGeom>
            <a:solidFill>
              <a:schemeClr val="accent5"/>
            </a:solidFill>
            <a:ln w="19050" cmpd="sng">
              <a:noFill/>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60949" rIns="0" bIns="60949" numCol="1" spcCol="0" rtlCol="0" fromWordArt="0" anchor="ctr" anchorCtr="0" forceAA="0" compatLnSpc="1">
              <a:prstTxWarp prst="textNoShape">
                <a:avLst/>
              </a:prstTxWarp>
              <a:noAutofit/>
            </a:bodyPr>
            <a:lstStyle/>
            <a:p>
              <a:pPr algn="ctr" fontAlgn="auto">
                <a:lnSpc>
                  <a:spcPct val="90000"/>
                </a:lnSpc>
                <a:spcBef>
                  <a:spcPts val="0"/>
                </a:spcBef>
                <a:spcAft>
                  <a:spcPts val="0"/>
                </a:spcAft>
              </a:pPr>
              <a:r>
                <a:rPr lang="en-US" sz="1200" b="1" smtClean="0">
                  <a:solidFill>
                    <a:schemeClr val="bg1"/>
                  </a:solidFill>
                  <a:latin typeface="Arial" charset="0"/>
                  <a:ea typeface="Arial" charset="0"/>
                  <a:cs typeface="Arial" charset="0"/>
                </a:rPr>
                <a:t>WebLogic</a:t>
              </a:r>
              <a:endParaRPr lang="en-US" sz="1200" b="1">
                <a:solidFill>
                  <a:schemeClr val="bg1"/>
                </a:solidFill>
                <a:latin typeface="Arial" charset="0"/>
                <a:ea typeface="Arial" charset="0"/>
                <a:cs typeface="Arial" charset="0"/>
              </a:endParaRPr>
            </a:p>
          </p:txBody>
        </p:sp>
      </p:grpSp>
      <p:sp>
        <p:nvSpPr>
          <p:cNvPr id="171" name="Oval 170"/>
          <p:cNvSpPr>
            <a:spLocks noChangeAspect="1"/>
          </p:cNvSpPr>
          <p:nvPr/>
        </p:nvSpPr>
        <p:spPr>
          <a:xfrm>
            <a:off x="8021317" y="2899818"/>
            <a:ext cx="883578" cy="302901"/>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fontAlgn="auto">
              <a:lnSpc>
                <a:spcPct val="90000"/>
              </a:lnSpc>
              <a:spcBef>
                <a:spcPts val="0"/>
              </a:spcBef>
              <a:spcAft>
                <a:spcPts val="0"/>
              </a:spcAft>
            </a:pPr>
            <a:r>
              <a:rPr lang="en-US" sz="1200">
                <a:solidFill>
                  <a:srgbClr val="FFFFFF"/>
                </a:solidFill>
              </a:rPr>
              <a:t>Operator</a:t>
            </a:r>
          </a:p>
        </p:txBody>
      </p:sp>
      <p:grpSp>
        <p:nvGrpSpPr>
          <p:cNvPr id="172" name="Group 171"/>
          <p:cNvGrpSpPr/>
          <p:nvPr/>
        </p:nvGrpSpPr>
        <p:grpSpPr>
          <a:xfrm>
            <a:off x="6940243" y="2444117"/>
            <a:ext cx="547398" cy="341281"/>
            <a:chOff x="6875476" y="631527"/>
            <a:chExt cx="1138992" cy="710115"/>
          </a:xfrm>
        </p:grpSpPr>
        <p:sp>
          <p:nvSpPr>
            <p:cNvPr id="173" name="Rounded Rectangle 172"/>
            <p:cNvSpPr>
              <a:spLocks noChangeAspect="1"/>
            </p:cNvSpPr>
            <p:nvPr/>
          </p:nvSpPr>
          <p:spPr>
            <a:xfrm>
              <a:off x="6875476" y="659517"/>
              <a:ext cx="1138992" cy="680346"/>
            </a:xfrm>
            <a:prstGeom prst="roundRect">
              <a:avLst/>
            </a:prstGeom>
            <a:solidFill>
              <a:schemeClr val="bg1"/>
            </a:solidFill>
            <a:ln w="19050" cmpd="sng">
              <a:solidFill>
                <a:schemeClr val="accent1">
                  <a:lumMod val="90000"/>
                  <a:lumOff val="10000"/>
                </a:schemeClr>
              </a:solid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60949" rIns="0" bIns="60949" numCol="1" spcCol="0" rtlCol="0" fromWordArt="0" anchor="ctr" anchorCtr="0" forceAA="0" compatLnSpc="1">
              <a:prstTxWarp prst="textNoShape">
                <a:avLst/>
              </a:prstTxWarp>
              <a:noAutofit/>
            </a:bodyPr>
            <a:lstStyle/>
            <a:p>
              <a:pPr algn="ctr" fontAlgn="auto">
                <a:lnSpc>
                  <a:spcPct val="90000"/>
                </a:lnSpc>
                <a:spcBef>
                  <a:spcPts val="0"/>
                </a:spcBef>
                <a:spcAft>
                  <a:spcPts val="0"/>
                </a:spcAft>
              </a:pPr>
              <a:endParaRPr lang="en-US" sz="1600" b="1">
                <a:solidFill>
                  <a:srgbClr val="007395"/>
                </a:solidFill>
              </a:endParaRPr>
            </a:p>
          </p:txBody>
        </p:sp>
        <p:pic>
          <p:nvPicPr>
            <p:cNvPr id="174" name="Picture 76"/>
            <p:cNvPicPr>
              <a:picLocks noChangeAspect="1"/>
            </p:cNvPicPr>
            <p:nvPr/>
          </p:nvPicPr>
          <p:blipFill>
            <a:blip r:embed="rId6" cstate="print">
              <a:extLst>
                <a:ext uri="{28A0092B-C50C-407E-A947-70E740481C1C}">
                  <a14:useLocalDpi xmlns:a14="http://schemas.microsoft.com/office/drawing/2010/main"/>
                </a:ext>
              </a:extLst>
            </a:blip>
            <a:srcRect/>
            <a:stretch>
              <a:fillRect/>
            </a:stretch>
          </p:blipFill>
          <p:spPr bwMode="auto">
            <a:xfrm>
              <a:off x="7219059" y="631527"/>
              <a:ext cx="406285" cy="7101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76" name="Group 175"/>
          <p:cNvGrpSpPr/>
          <p:nvPr/>
        </p:nvGrpSpPr>
        <p:grpSpPr>
          <a:xfrm>
            <a:off x="8162815" y="2026623"/>
            <a:ext cx="547398" cy="326974"/>
            <a:chOff x="9601229" y="4655784"/>
            <a:chExt cx="1138992" cy="680346"/>
          </a:xfrm>
          <a:solidFill>
            <a:schemeClr val="bg1"/>
          </a:solidFill>
        </p:grpSpPr>
        <p:sp>
          <p:nvSpPr>
            <p:cNvPr id="177" name="Rounded Rectangle 176"/>
            <p:cNvSpPr>
              <a:spLocks noChangeAspect="1"/>
            </p:cNvSpPr>
            <p:nvPr/>
          </p:nvSpPr>
          <p:spPr>
            <a:xfrm>
              <a:off x="9601229" y="4655784"/>
              <a:ext cx="1138992" cy="680346"/>
            </a:xfrm>
            <a:prstGeom prst="roundRect">
              <a:avLst/>
            </a:prstGeom>
            <a:grpFill/>
            <a:ln w="19050" cmpd="sng">
              <a:solidFill>
                <a:schemeClr val="accent1">
                  <a:lumMod val="90000"/>
                  <a:lumOff val="10000"/>
                </a:schemeClr>
              </a:solid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60949" rIns="91440" bIns="60949" numCol="1" spcCol="0" rtlCol="0" fromWordArt="0" anchor="ctr" anchorCtr="0" forceAA="0" compatLnSpc="1">
              <a:prstTxWarp prst="textNoShape">
                <a:avLst/>
              </a:prstTxWarp>
              <a:noAutofit/>
            </a:bodyPr>
            <a:lstStyle/>
            <a:p>
              <a:pPr algn="ctr" fontAlgn="auto">
                <a:lnSpc>
                  <a:spcPct val="90000"/>
                </a:lnSpc>
                <a:spcBef>
                  <a:spcPts val="0"/>
                </a:spcBef>
                <a:spcAft>
                  <a:spcPts val="0"/>
                </a:spcAft>
              </a:pPr>
              <a:endParaRPr lang="en-US" sz="1600" b="1">
                <a:solidFill>
                  <a:srgbClr val="007395"/>
                </a:solidFill>
              </a:endParaRPr>
            </a:p>
          </p:txBody>
        </p:sp>
        <p:pic>
          <p:nvPicPr>
            <p:cNvPr id="178" name="Picture 77"/>
            <p:cNvPicPr>
              <a:picLocks noChangeAspect="1"/>
            </p:cNvPicPr>
            <p:nvPr/>
          </p:nvPicPr>
          <p:blipFill>
            <a:blip r:embed="rId7" cstate="print">
              <a:extLst>
                <a:ext uri="{28A0092B-C50C-407E-A947-70E740481C1C}">
                  <a14:useLocalDpi xmlns:a14="http://schemas.microsoft.com/office/drawing/2010/main"/>
                </a:ext>
              </a:extLst>
            </a:blip>
            <a:srcRect/>
            <a:stretch>
              <a:fillRect/>
            </a:stretch>
          </p:blipFill>
          <p:spPr bwMode="auto">
            <a:xfrm>
              <a:off x="9607270" y="4778232"/>
              <a:ext cx="1110996" cy="381554"/>
            </a:xfrm>
            <a:prstGeom prst="rect">
              <a:avLst/>
            </a:prstGeom>
            <a:solidFill>
              <a:srgbClr val="FFFFFF"/>
            </a:solidFill>
            <a:ln w="19050" cmpd="sng">
              <a:noFill/>
              <a:miter lim="800000"/>
              <a:headEnd/>
              <a:tailEnd/>
            </a:ln>
            <a:extLst/>
          </p:spPr>
        </p:pic>
      </p:grpSp>
      <p:grpSp>
        <p:nvGrpSpPr>
          <p:cNvPr id="179" name="Group 178"/>
          <p:cNvGrpSpPr/>
          <p:nvPr/>
        </p:nvGrpSpPr>
        <p:grpSpPr>
          <a:xfrm>
            <a:off x="7523631" y="2026623"/>
            <a:ext cx="547398" cy="326974"/>
            <a:chOff x="8195054" y="667984"/>
            <a:chExt cx="1138992" cy="680346"/>
          </a:xfrm>
        </p:grpSpPr>
        <p:sp>
          <p:nvSpPr>
            <p:cNvPr id="180" name="Rounded Rectangle 179"/>
            <p:cNvSpPr>
              <a:spLocks noChangeAspect="1"/>
            </p:cNvSpPr>
            <p:nvPr/>
          </p:nvSpPr>
          <p:spPr>
            <a:xfrm>
              <a:off x="8195054" y="667984"/>
              <a:ext cx="1138992" cy="680346"/>
            </a:xfrm>
            <a:prstGeom prst="roundRect">
              <a:avLst/>
            </a:prstGeom>
            <a:solidFill>
              <a:schemeClr val="bg1"/>
            </a:solidFill>
            <a:ln w="19050" cmpd="sng">
              <a:solidFill>
                <a:schemeClr val="accent1">
                  <a:lumMod val="90000"/>
                  <a:lumOff val="10000"/>
                </a:schemeClr>
              </a:solid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60949" rIns="0" bIns="60949" numCol="1" spcCol="0" rtlCol="0" fromWordArt="0" anchor="ctr" anchorCtr="0" forceAA="0" compatLnSpc="1">
              <a:prstTxWarp prst="textNoShape">
                <a:avLst/>
              </a:prstTxWarp>
              <a:noAutofit/>
            </a:bodyPr>
            <a:lstStyle/>
            <a:p>
              <a:pPr algn="ctr" fontAlgn="auto">
                <a:lnSpc>
                  <a:spcPct val="90000"/>
                </a:lnSpc>
                <a:spcBef>
                  <a:spcPts val="0"/>
                </a:spcBef>
                <a:spcAft>
                  <a:spcPts val="0"/>
                </a:spcAft>
              </a:pPr>
              <a:endParaRPr lang="en-US" sz="1600" b="1">
                <a:solidFill>
                  <a:srgbClr val="007395"/>
                </a:solidFill>
              </a:endParaRPr>
            </a:p>
          </p:txBody>
        </p:sp>
        <p:pic>
          <p:nvPicPr>
            <p:cNvPr id="181" name="Shape 20" descr="fn-cropped.png">
              <a:extLst>
                <a:ext uri="{FF2B5EF4-FFF2-40B4-BE49-F238E27FC236}">
                  <a16:creationId xmlns="" xmlns:a16="http://schemas.microsoft.com/office/drawing/2014/main" id="{B04BB67B-DAD0-2644-A062-F16D4F57403E}"/>
                </a:ext>
              </a:extLst>
            </p:cNvPr>
            <p:cNvPicPr preferRelativeResize="0">
              <a:picLocks noChangeAspect="1"/>
            </p:cNvPicPr>
            <p:nvPr/>
          </p:nvPicPr>
          <p:blipFill>
            <a:blip r:embed="rId8">
              <a:alphaModFix/>
            </a:blip>
            <a:stretch>
              <a:fillRect/>
            </a:stretch>
          </p:blipFill>
          <p:spPr>
            <a:xfrm>
              <a:off x="8236238" y="782766"/>
              <a:ext cx="1058337" cy="439881"/>
            </a:xfrm>
            <a:prstGeom prst="rect">
              <a:avLst/>
            </a:prstGeom>
            <a:noFill/>
            <a:ln>
              <a:noFill/>
            </a:ln>
          </p:spPr>
        </p:pic>
      </p:grpSp>
      <p:grpSp>
        <p:nvGrpSpPr>
          <p:cNvPr id="12" name="Group 11"/>
          <p:cNvGrpSpPr/>
          <p:nvPr/>
        </p:nvGrpSpPr>
        <p:grpSpPr>
          <a:xfrm>
            <a:off x="8779947" y="2026623"/>
            <a:ext cx="667215" cy="326974"/>
            <a:chOff x="8919647" y="2046860"/>
            <a:chExt cx="667215" cy="326974"/>
          </a:xfrm>
        </p:grpSpPr>
        <p:sp>
          <p:nvSpPr>
            <p:cNvPr id="175" name="Rounded Rectangle 174"/>
            <p:cNvSpPr>
              <a:spLocks noChangeAspect="1"/>
            </p:cNvSpPr>
            <p:nvPr/>
          </p:nvSpPr>
          <p:spPr>
            <a:xfrm>
              <a:off x="8968794" y="2046860"/>
              <a:ext cx="547398" cy="326974"/>
            </a:xfrm>
            <a:prstGeom prst="roundRect">
              <a:avLst/>
            </a:prstGeom>
            <a:solidFill>
              <a:schemeClr val="bg1"/>
            </a:solidFill>
            <a:ln w="19050" cmpd="sng">
              <a:solidFill>
                <a:schemeClr val="accent1">
                  <a:lumMod val="90000"/>
                  <a:lumOff val="10000"/>
                </a:schemeClr>
              </a:solid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60949" rIns="91440" bIns="60949" numCol="1" spcCol="0" rtlCol="0" fromWordArt="0" anchor="ctr" anchorCtr="0" forceAA="0" compatLnSpc="1">
              <a:prstTxWarp prst="textNoShape">
                <a:avLst/>
              </a:prstTxWarp>
              <a:noAutofit/>
            </a:bodyPr>
            <a:lstStyle/>
            <a:p>
              <a:pPr algn="ctr" fontAlgn="auto">
                <a:lnSpc>
                  <a:spcPct val="90000"/>
                </a:lnSpc>
                <a:spcBef>
                  <a:spcPts val="0"/>
                </a:spcBef>
                <a:spcAft>
                  <a:spcPts val="0"/>
                </a:spcAft>
              </a:pPr>
              <a:endParaRPr lang="en-US" sz="1600" b="1">
                <a:solidFill>
                  <a:srgbClr val="007395"/>
                </a:solidFill>
              </a:endParaRPr>
            </a:p>
          </p:txBody>
        </p:sp>
        <p:pic>
          <p:nvPicPr>
            <p:cNvPr id="182" name="Picture 181">
              <a:extLst>
                <a:ext uri="{FF2B5EF4-FFF2-40B4-BE49-F238E27FC236}">
                  <a16:creationId xmlns="" xmlns:a16="http://schemas.microsoft.com/office/drawing/2014/main" id="{924E85DF-6294-5C4C-B187-F850264D5E6B}"/>
                </a:ext>
              </a:extLst>
            </p:cNvPr>
            <p:cNvPicPr>
              <a:picLocks noChangeAspect="1"/>
            </p:cNvPicPr>
            <p:nvPr/>
          </p:nvPicPr>
          <p:blipFill>
            <a:blip r:embed="rId9"/>
            <a:stretch>
              <a:fillRect/>
            </a:stretch>
          </p:blipFill>
          <p:spPr>
            <a:xfrm>
              <a:off x="8919647" y="2102254"/>
              <a:ext cx="667215" cy="201214"/>
            </a:xfrm>
            <a:prstGeom prst="rect">
              <a:avLst/>
            </a:prstGeom>
            <a:ln>
              <a:noFill/>
            </a:ln>
          </p:spPr>
        </p:pic>
      </p:grpSp>
      <p:sp>
        <p:nvSpPr>
          <p:cNvPr id="183" name="Rounded Rectangle 182"/>
          <p:cNvSpPr>
            <a:spLocks noChangeAspect="1"/>
          </p:cNvSpPr>
          <p:nvPr/>
        </p:nvSpPr>
        <p:spPr>
          <a:xfrm>
            <a:off x="7575544" y="2447140"/>
            <a:ext cx="547398" cy="326974"/>
          </a:xfrm>
          <a:prstGeom prst="roundRect">
            <a:avLst/>
          </a:prstGeom>
          <a:solidFill>
            <a:schemeClr val="bg1"/>
          </a:solidFill>
          <a:ln w="19050" cmpd="sng">
            <a:solidFill>
              <a:schemeClr val="accent1">
                <a:lumMod val="90000"/>
                <a:lumOff val="10000"/>
              </a:schemeClr>
            </a:solid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60949" rIns="0" bIns="60949" numCol="1" spcCol="0" rtlCol="0" fromWordArt="0" anchor="ctr" anchorCtr="0" forceAA="0" compatLnSpc="1">
            <a:prstTxWarp prst="textNoShape">
              <a:avLst/>
            </a:prstTxWarp>
            <a:noAutofit/>
          </a:bodyPr>
          <a:lstStyle/>
          <a:p>
            <a:pPr algn="ctr" fontAlgn="auto">
              <a:lnSpc>
                <a:spcPct val="90000"/>
              </a:lnSpc>
              <a:spcBef>
                <a:spcPts val="0"/>
              </a:spcBef>
              <a:spcAft>
                <a:spcPts val="0"/>
              </a:spcAft>
            </a:pPr>
            <a:endParaRPr lang="en-US" sz="1600" b="1">
              <a:solidFill>
                <a:srgbClr val="007395"/>
              </a:solidFill>
            </a:endParaRPr>
          </a:p>
        </p:txBody>
      </p:sp>
      <p:sp>
        <p:nvSpPr>
          <p:cNvPr id="184" name="Rounded Rectangle 183"/>
          <p:cNvSpPr>
            <a:spLocks noChangeAspect="1"/>
          </p:cNvSpPr>
          <p:nvPr/>
        </p:nvSpPr>
        <p:spPr>
          <a:xfrm>
            <a:off x="9489795" y="2442832"/>
            <a:ext cx="547398" cy="326974"/>
          </a:xfrm>
          <a:prstGeom prst="roundRect">
            <a:avLst/>
          </a:prstGeom>
          <a:solidFill>
            <a:schemeClr val="bg1"/>
          </a:solidFill>
          <a:ln w="19050" cmpd="sng">
            <a:solidFill>
              <a:schemeClr val="accent1">
                <a:lumMod val="90000"/>
                <a:lumOff val="10000"/>
              </a:schemeClr>
            </a:solid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60949" rIns="91440" bIns="60949" numCol="1" spcCol="0" rtlCol="0" fromWordArt="0" anchor="ctr" anchorCtr="0" forceAA="0" compatLnSpc="1">
            <a:prstTxWarp prst="textNoShape">
              <a:avLst/>
            </a:prstTxWarp>
            <a:noAutofit/>
          </a:bodyPr>
          <a:lstStyle/>
          <a:p>
            <a:pPr algn="ctr" fontAlgn="auto">
              <a:lnSpc>
                <a:spcPct val="90000"/>
              </a:lnSpc>
              <a:spcBef>
                <a:spcPts val="0"/>
              </a:spcBef>
              <a:spcAft>
                <a:spcPts val="0"/>
              </a:spcAft>
            </a:pPr>
            <a:endParaRPr lang="en-US" sz="1600" b="1">
              <a:solidFill>
                <a:srgbClr val="007395"/>
              </a:solidFill>
            </a:endParaRPr>
          </a:p>
        </p:txBody>
      </p:sp>
      <p:sp>
        <p:nvSpPr>
          <p:cNvPr id="185" name="Rounded Rectangle 184"/>
          <p:cNvSpPr>
            <a:spLocks noChangeAspect="1"/>
          </p:cNvSpPr>
          <p:nvPr/>
        </p:nvSpPr>
        <p:spPr>
          <a:xfrm>
            <a:off x="8848916" y="2447995"/>
            <a:ext cx="547398" cy="326974"/>
          </a:xfrm>
          <a:prstGeom prst="roundRect">
            <a:avLst/>
          </a:prstGeom>
          <a:solidFill>
            <a:schemeClr val="bg1"/>
          </a:solidFill>
          <a:ln w="19050" cmpd="sng">
            <a:solidFill>
              <a:schemeClr val="accent1">
                <a:lumMod val="90000"/>
                <a:lumOff val="10000"/>
              </a:schemeClr>
            </a:solid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60949" rIns="91440" bIns="60949" numCol="1" spcCol="0" rtlCol="0" fromWordArt="0" anchor="ctr" anchorCtr="0" forceAA="0" compatLnSpc="1">
            <a:prstTxWarp prst="textNoShape">
              <a:avLst/>
            </a:prstTxWarp>
            <a:noAutofit/>
          </a:bodyPr>
          <a:lstStyle/>
          <a:p>
            <a:pPr algn="ctr" fontAlgn="auto">
              <a:lnSpc>
                <a:spcPct val="90000"/>
              </a:lnSpc>
              <a:spcBef>
                <a:spcPts val="0"/>
              </a:spcBef>
              <a:spcAft>
                <a:spcPts val="0"/>
              </a:spcAft>
            </a:pPr>
            <a:endParaRPr lang="en-US" sz="1600" b="1">
              <a:solidFill>
                <a:srgbClr val="007395"/>
              </a:solidFill>
            </a:endParaRPr>
          </a:p>
        </p:txBody>
      </p:sp>
      <p:sp>
        <p:nvSpPr>
          <p:cNvPr id="186" name="Rounded Rectangle 185"/>
          <p:cNvSpPr>
            <a:spLocks noChangeAspect="1"/>
          </p:cNvSpPr>
          <p:nvPr/>
        </p:nvSpPr>
        <p:spPr>
          <a:xfrm>
            <a:off x="8209732" y="2447995"/>
            <a:ext cx="547398" cy="326974"/>
          </a:xfrm>
          <a:prstGeom prst="roundRect">
            <a:avLst/>
          </a:prstGeom>
          <a:solidFill>
            <a:schemeClr val="bg1"/>
          </a:solidFill>
          <a:ln w="19050" cmpd="sng">
            <a:solidFill>
              <a:schemeClr val="accent1">
                <a:lumMod val="90000"/>
                <a:lumOff val="10000"/>
              </a:schemeClr>
            </a:solid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60949" rIns="0" bIns="0" numCol="1" spcCol="0" rtlCol="0" fromWordArt="0" anchor="b" anchorCtr="0" forceAA="0" compatLnSpc="1">
            <a:prstTxWarp prst="textNoShape">
              <a:avLst/>
            </a:prstTxWarp>
            <a:noAutofit/>
          </a:bodyPr>
          <a:lstStyle/>
          <a:p>
            <a:pPr algn="ctr" fontAlgn="auto">
              <a:lnSpc>
                <a:spcPct val="90000"/>
              </a:lnSpc>
              <a:spcBef>
                <a:spcPts val="0"/>
              </a:spcBef>
              <a:spcAft>
                <a:spcPts val="0"/>
              </a:spcAft>
            </a:pPr>
            <a:r>
              <a:rPr lang="en-US" sz="900" b="1" err="1">
                <a:solidFill>
                  <a:srgbClr val="FFFFFF">
                    <a:lumMod val="50000"/>
                  </a:srgbClr>
                </a:solidFill>
              </a:rPr>
              <a:t>Blockchain</a:t>
            </a:r>
            <a:endParaRPr lang="en-US" sz="900" b="1">
              <a:solidFill>
                <a:srgbClr val="FFFFFF">
                  <a:lumMod val="50000"/>
                </a:srgbClr>
              </a:solidFill>
            </a:endParaRPr>
          </a:p>
        </p:txBody>
      </p:sp>
      <p:pic>
        <p:nvPicPr>
          <p:cNvPr id="187" name="Picture 186"/>
          <p:cNvPicPr>
            <a:picLocks noChangeAspect="1"/>
          </p:cNvPicPr>
          <p:nvPr/>
        </p:nvPicPr>
        <p:blipFill>
          <a:blip r:embed="rId10"/>
          <a:stretch>
            <a:fillRect/>
          </a:stretch>
        </p:blipFill>
        <p:spPr>
          <a:xfrm>
            <a:off x="8948348" y="2472240"/>
            <a:ext cx="334670" cy="282550"/>
          </a:xfrm>
          <a:prstGeom prst="rect">
            <a:avLst/>
          </a:prstGeom>
        </p:spPr>
      </p:pic>
      <p:pic>
        <p:nvPicPr>
          <p:cNvPr id="188" name="Picture 18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360937" y="2451332"/>
            <a:ext cx="244989" cy="234388"/>
          </a:xfrm>
          <a:prstGeom prst="rect">
            <a:avLst/>
          </a:prstGeom>
        </p:spPr>
      </p:pic>
      <p:pic>
        <p:nvPicPr>
          <p:cNvPr id="189" name="Picture 188"/>
          <p:cNvPicPr>
            <a:picLocks noChangeAspect="1"/>
          </p:cNvPicPr>
          <p:nvPr/>
        </p:nvPicPr>
        <p:blipFill>
          <a:blip r:embed="rId12"/>
          <a:stretch>
            <a:fillRect/>
          </a:stretch>
        </p:blipFill>
        <p:spPr>
          <a:xfrm>
            <a:off x="7757667" y="2457291"/>
            <a:ext cx="205740" cy="308610"/>
          </a:xfrm>
          <a:prstGeom prst="rect">
            <a:avLst/>
          </a:prstGeom>
        </p:spPr>
      </p:pic>
      <p:pic>
        <p:nvPicPr>
          <p:cNvPr id="190" name="Picture 18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522757" y="2506879"/>
            <a:ext cx="422605" cy="236372"/>
          </a:xfrm>
          <a:prstGeom prst="rect">
            <a:avLst/>
          </a:prstGeom>
        </p:spPr>
      </p:pic>
      <p:sp>
        <p:nvSpPr>
          <p:cNvPr id="201" name="Content Placeholder 2"/>
          <p:cNvSpPr txBox="1">
            <a:spLocks/>
          </p:cNvSpPr>
          <p:nvPr/>
        </p:nvSpPr>
        <p:spPr>
          <a:xfrm>
            <a:off x="8446260" y="4410665"/>
            <a:ext cx="1435603" cy="455589"/>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a:lstStyle>
          <a:p>
            <a:pPr marL="0" indent="0" algn="ctr" fontAlgn="auto">
              <a:spcAft>
                <a:spcPts val="0"/>
              </a:spcAft>
              <a:buClr>
                <a:srgbClr val="58595B">
                  <a:lumMod val="60000"/>
                  <a:lumOff val="40000"/>
                </a:srgbClr>
              </a:buClr>
              <a:buFont typeface="Arial" panose="020B0604020202020204" pitchFamily="34" charset="0"/>
              <a:buNone/>
            </a:pPr>
            <a:r>
              <a:rPr lang="en-US" sz="1800" smtClean="0">
                <a:solidFill>
                  <a:srgbClr val="58595B"/>
                </a:solidFill>
              </a:rPr>
              <a:t>Migrate</a:t>
            </a:r>
            <a:endParaRPr lang="en-US" sz="1800">
              <a:solidFill>
                <a:srgbClr val="58595B"/>
              </a:solidFill>
            </a:endParaRPr>
          </a:p>
          <a:p>
            <a:pPr algn="ctr" fontAlgn="auto">
              <a:spcAft>
                <a:spcPts val="0"/>
              </a:spcAft>
              <a:buClr>
                <a:srgbClr val="58595B">
                  <a:lumMod val="60000"/>
                  <a:lumOff val="40000"/>
                </a:srgbClr>
              </a:buClr>
            </a:pPr>
            <a:endParaRPr lang="en-US" sz="1800">
              <a:solidFill>
                <a:srgbClr val="58595B"/>
              </a:solidFill>
            </a:endParaRPr>
          </a:p>
          <a:p>
            <a:pPr lvl="1" algn="ctr" fontAlgn="auto">
              <a:spcAft>
                <a:spcPts val="0"/>
              </a:spcAft>
              <a:buClr>
                <a:srgbClr val="58595B">
                  <a:lumMod val="60000"/>
                  <a:lumOff val="40000"/>
                </a:srgbClr>
              </a:buClr>
            </a:pPr>
            <a:endParaRPr lang="en-US" sz="1800">
              <a:solidFill>
                <a:srgbClr val="58595B"/>
              </a:solidFill>
            </a:endParaRPr>
          </a:p>
          <a:p>
            <a:pPr algn="ctr" fontAlgn="auto">
              <a:spcAft>
                <a:spcPts val="0"/>
              </a:spcAft>
              <a:buClr>
                <a:srgbClr val="58595B">
                  <a:lumMod val="60000"/>
                  <a:lumOff val="40000"/>
                </a:srgbClr>
              </a:buClr>
            </a:pPr>
            <a:endParaRPr lang="en-US" sz="1800">
              <a:solidFill>
                <a:srgbClr val="58595B"/>
              </a:solidFill>
            </a:endParaRPr>
          </a:p>
        </p:txBody>
      </p:sp>
      <p:grpSp>
        <p:nvGrpSpPr>
          <p:cNvPr id="93" name="Group 92"/>
          <p:cNvGrpSpPr/>
          <p:nvPr/>
        </p:nvGrpSpPr>
        <p:grpSpPr>
          <a:xfrm>
            <a:off x="6922106" y="5204478"/>
            <a:ext cx="3085711" cy="371230"/>
            <a:chOff x="6914846" y="3266830"/>
            <a:chExt cx="3085711" cy="371230"/>
          </a:xfrm>
        </p:grpSpPr>
        <p:sp>
          <p:nvSpPr>
            <p:cNvPr id="94" name="Rounded Rectangle 93"/>
            <p:cNvSpPr>
              <a:spLocks noChangeAspect="1"/>
            </p:cNvSpPr>
            <p:nvPr/>
          </p:nvSpPr>
          <p:spPr>
            <a:xfrm>
              <a:off x="6914846" y="3266830"/>
              <a:ext cx="914096" cy="371227"/>
            </a:xfrm>
            <a:prstGeom prst="roundRect">
              <a:avLst/>
            </a:prstGeom>
            <a:solidFill>
              <a:schemeClr val="accent5"/>
            </a:solidFill>
            <a:ln w="19050" cmpd="sng">
              <a:noFill/>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60949" rIns="0" bIns="60949" numCol="1" spcCol="0" rtlCol="0" fromWordArt="0" anchor="ctr" anchorCtr="0" forceAA="0" compatLnSpc="1">
              <a:prstTxWarp prst="textNoShape">
                <a:avLst/>
              </a:prstTxWarp>
              <a:noAutofit/>
            </a:bodyPr>
            <a:lstStyle/>
            <a:p>
              <a:pPr algn="ctr" fontAlgn="auto">
                <a:lnSpc>
                  <a:spcPct val="90000"/>
                </a:lnSpc>
                <a:spcBef>
                  <a:spcPts val="0"/>
                </a:spcBef>
                <a:spcAft>
                  <a:spcPts val="0"/>
                </a:spcAft>
              </a:pPr>
              <a:r>
                <a:rPr lang="en-US" sz="1200" b="1" smtClean="0">
                  <a:solidFill>
                    <a:schemeClr val="bg1"/>
                  </a:solidFill>
                  <a:latin typeface="Arial" charset="0"/>
                  <a:ea typeface="Arial" charset="0"/>
                  <a:cs typeface="Arial" charset="0"/>
                </a:rPr>
                <a:t>WebLogic</a:t>
              </a:r>
              <a:endParaRPr lang="en-US" sz="1200" b="1">
                <a:solidFill>
                  <a:schemeClr val="bg1"/>
                </a:solidFill>
                <a:latin typeface="Arial" charset="0"/>
                <a:ea typeface="Arial" charset="0"/>
                <a:cs typeface="Arial" charset="0"/>
              </a:endParaRPr>
            </a:p>
          </p:txBody>
        </p:sp>
        <p:sp>
          <p:nvSpPr>
            <p:cNvPr id="95" name="Rounded Rectangle 94"/>
            <p:cNvSpPr>
              <a:spLocks noChangeAspect="1"/>
            </p:cNvSpPr>
            <p:nvPr/>
          </p:nvSpPr>
          <p:spPr>
            <a:xfrm>
              <a:off x="7995557" y="3266830"/>
              <a:ext cx="914096" cy="371227"/>
            </a:xfrm>
            <a:prstGeom prst="roundRect">
              <a:avLst/>
            </a:prstGeom>
            <a:solidFill>
              <a:schemeClr val="accent5"/>
            </a:solidFill>
            <a:ln w="19050" cmpd="sng">
              <a:noFill/>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60949" rIns="0" bIns="60949" numCol="1" spcCol="0" rtlCol="0" fromWordArt="0" anchor="ctr" anchorCtr="0" forceAA="0" compatLnSpc="1">
              <a:prstTxWarp prst="textNoShape">
                <a:avLst/>
              </a:prstTxWarp>
              <a:noAutofit/>
            </a:bodyPr>
            <a:lstStyle/>
            <a:p>
              <a:pPr algn="ctr" fontAlgn="auto">
                <a:lnSpc>
                  <a:spcPct val="90000"/>
                </a:lnSpc>
                <a:spcBef>
                  <a:spcPts val="0"/>
                </a:spcBef>
                <a:spcAft>
                  <a:spcPts val="0"/>
                </a:spcAft>
              </a:pPr>
              <a:r>
                <a:rPr lang="en-US" sz="1200" b="1" err="1" smtClean="0">
                  <a:solidFill>
                    <a:schemeClr val="bg1"/>
                  </a:solidFill>
                  <a:latin typeface="Arial" charset="0"/>
                  <a:ea typeface="Arial" charset="0"/>
                  <a:cs typeface="Arial" charset="0"/>
                </a:rPr>
                <a:t>WebLogic</a:t>
              </a:r>
              <a:endParaRPr lang="en-US" sz="1200" b="1">
                <a:solidFill>
                  <a:schemeClr val="bg1"/>
                </a:solidFill>
                <a:latin typeface="Arial" charset="0"/>
                <a:ea typeface="Arial" charset="0"/>
                <a:cs typeface="Arial" charset="0"/>
              </a:endParaRPr>
            </a:p>
          </p:txBody>
        </p:sp>
        <p:sp>
          <p:nvSpPr>
            <p:cNvPr id="96" name="Rounded Rectangle 95"/>
            <p:cNvSpPr>
              <a:spLocks noChangeAspect="1"/>
            </p:cNvSpPr>
            <p:nvPr/>
          </p:nvSpPr>
          <p:spPr>
            <a:xfrm>
              <a:off x="9086461" y="3266832"/>
              <a:ext cx="914096" cy="371228"/>
            </a:xfrm>
            <a:prstGeom prst="roundRect">
              <a:avLst/>
            </a:prstGeom>
            <a:solidFill>
              <a:schemeClr val="accent5"/>
            </a:solidFill>
            <a:ln w="19050" cmpd="sng">
              <a:noFill/>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60949" rIns="0" bIns="60949" numCol="1" spcCol="0" rtlCol="0" fromWordArt="0" anchor="ctr" anchorCtr="0" forceAA="0" compatLnSpc="1">
              <a:prstTxWarp prst="textNoShape">
                <a:avLst/>
              </a:prstTxWarp>
              <a:noAutofit/>
            </a:bodyPr>
            <a:lstStyle/>
            <a:p>
              <a:pPr algn="ctr" fontAlgn="auto">
                <a:lnSpc>
                  <a:spcPct val="90000"/>
                </a:lnSpc>
                <a:spcBef>
                  <a:spcPts val="0"/>
                </a:spcBef>
                <a:spcAft>
                  <a:spcPts val="0"/>
                </a:spcAft>
              </a:pPr>
              <a:r>
                <a:rPr lang="en-US" sz="1200" b="1" smtClean="0">
                  <a:solidFill>
                    <a:schemeClr val="bg1"/>
                  </a:solidFill>
                  <a:latin typeface="Arial" charset="0"/>
                  <a:ea typeface="Arial" charset="0"/>
                  <a:cs typeface="Arial" charset="0"/>
                </a:rPr>
                <a:t>WebLogic</a:t>
              </a:r>
              <a:endParaRPr lang="en-US" sz="1200" b="1">
                <a:solidFill>
                  <a:schemeClr val="bg1"/>
                </a:solidFill>
                <a:latin typeface="Arial" charset="0"/>
                <a:ea typeface="Arial" charset="0"/>
                <a:cs typeface="Arial" charset="0"/>
              </a:endParaRPr>
            </a:p>
          </p:txBody>
        </p:sp>
      </p:grpSp>
      <p:sp>
        <p:nvSpPr>
          <p:cNvPr id="44" name="Content Placeholder 2"/>
          <p:cNvSpPr txBox="1">
            <a:spLocks/>
          </p:cNvSpPr>
          <p:nvPr/>
        </p:nvSpPr>
        <p:spPr>
          <a:xfrm>
            <a:off x="429024" y="1559512"/>
            <a:ext cx="6046099" cy="455589"/>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a:lstStyle>
          <a:p>
            <a:pPr fontAlgn="auto">
              <a:spcAft>
                <a:spcPts val="0"/>
              </a:spcAft>
              <a:buClr>
                <a:srgbClr val="58595B">
                  <a:lumMod val="60000"/>
                  <a:lumOff val="40000"/>
                </a:srgbClr>
              </a:buClr>
            </a:pPr>
            <a:r>
              <a:rPr lang="en-US" sz="2400" smtClean="0">
                <a:solidFill>
                  <a:srgbClr val="58595B"/>
                </a:solidFill>
              </a:rPr>
              <a:t>Migrate to Kubernetes on premise</a:t>
            </a:r>
            <a:endParaRPr lang="en-US" sz="2400">
              <a:solidFill>
                <a:srgbClr val="58595B"/>
              </a:solidFill>
            </a:endParaRPr>
          </a:p>
          <a:p>
            <a:pPr lvl="1" fontAlgn="auto">
              <a:spcAft>
                <a:spcPts val="0"/>
              </a:spcAft>
              <a:buClr>
                <a:srgbClr val="58595B">
                  <a:lumMod val="60000"/>
                  <a:lumOff val="40000"/>
                </a:srgbClr>
              </a:buClr>
            </a:pPr>
            <a:r>
              <a:rPr lang="en-US" sz="2000">
                <a:solidFill>
                  <a:srgbClr val="58595B"/>
                </a:solidFill>
              </a:rPr>
              <a:t>T</a:t>
            </a:r>
            <a:r>
              <a:rPr lang="en-US" sz="2000" smtClean="0">
                <a:solidFill>
                  <a:srgbClr val="58595B"/>
                </a:solidFill>
              </a:rPr>
              <a:t>ools for migration and lifecycle management</a:t>
            </a:r>
          </a:p>
          <a:p>
            <a:pPr lvl="1" fontAlgn="auto">
              <a:spcAft>
                <a:spcPts val="0"/>
              </a:spcAft>
              <a:buClr>
                <a:srgbClr val="58595B">
                  <a:lumMod val="60000"/>
                  <a:lumOff val="40000"/>
                </a:srgbClr>
              </a:buClr>
            </a:pPr>
            <a:r>
              <a:rPr lang="en-US" sz="2000" smtClean="0">
                <a:solidFill>
                  <a:srgbClr val="58595B"/>
                </a:solidFill>
              </a:rPr>
              <a:t>Full </a:t>
            </a:r>
            <a:r>
              <a:rPr lang="en-US" sz="2000" err="1" smtClean="0">
                <a:solidFill>
                  <a:srgbClr val="58595B"/>
                </a:solidFill>
              </a:rPr>
              <a:t>WebLogic</a:t>
            </a:r>
            <a:r>
              <a:rPr lang="en-US" sz="2000" smtClean="0">
                <a:solidFill>
                  <a:srgbClr val="58595B"/>
                </a:solidFill>
              </a:rPr>
              <a:t> compatibility</a:t>
            </a:r>
            <a:endParaRPr lang="en-US" sz="2000">
              <a:solidFill>
                <a:srgbClr val="58595B"/>
              </a:solidFill>
            </a:endParaRPr>
          </a:p>
          <a:p>
            <a:pPr fontAlgn="auto">
              <a:spcAft>
                <a:spcPts val="0"/>
              </a:spcAft>
              <a:buClr>
                <a:srgbClr val="58595B">
                  <a:lumMod val="60000"/>
                  <a:lumOff val="40000"/>
                </a:srgbClr>
              </a:buClr>
            </a:pPr>
            <a:r>
              <a:rPr lang="en-US" sz="2400" smtClean="0">
                <a:solidFill>
                  <a:srgbClr val="58595B"/>
                </a:solidFill>
              </a:rPr>
              <a:t>Migrate to Kubernetes on OCI</a:t>
            </a:r>
          </a:p>
          <a:p>
            <a:pPr lvl="1" fontAlgn="auto">
              <a:spcAft>
                <a:spcPts val="0"/>
              </a:spcAft>
              <a:buClr>
                <a:srgbClr val="58595B">
                  <a:lumMod val="60000"/>
                  <a:lumOff val="40000"/>
                </a:srgbClr>
              </a:buClr>
            </a:pPr>
            <a:r>
              <a:rPr lang="en-US" sz="2000" smtClean="0">
                <a:solidFill>
                  <a:srgbClr val="58595B"/>
                </a:solidFill>
              </a:rPr>
              <a:t>Leverage OCI, Container Engine for Kubernetes</a:t>
            </a:r>
          </a:p>
          <a:p>
            <a:pPr lvl="1" fontAlgn="auto">
              <a:spcAft>
                <a:spcPts val="0"/>
              </a:spcAft>
              <a:buClr>
                <a:srgbClr val="58595B">
                  <a:lumMod val="60000"/>
                  <a:lumOff val="40000"/>
                </a:srgbClr>
              </a:buClr>
            </a:pPr>
            <a:r>
              <a:rPr lang="en-US" sz="2000" smtClean="0">
                <a:solidFill>
                  <a:srgbClr val="58595B"/>
                </a:solidFill>
              </a:rPr>
              <a:t>Enterprise availability, security, scaling, low-cost</a:t>
            </a:r>
          </a:p>
          <a:p>
            <a:pPr lvl="1" fontAlgn="auto">
              <a:spcAft>
                <a:spcPts val="0"/>
              </a:spcAft>
              <a:buClr>
                <a:srgbClr val="58595B">
                  <a:lumMod val="60000"/>
                  <a:lumOff val="40000"/>
                </a:srgbClr>
              </a:buClr>
            </a:pPr>
            <a:r>
              <a:rPr lang="en-US" sz="2000" err="1" smtClean="0">
                <a:solidFill>
                  <a:srgbClr val="58595B"/>
                </a:solidFill>
              </a:rPr>
              <a:t>WebLogic</a:t>
            </a:r>
            <a:r>
              <a:rPr lang="en-US" sz="2000" smtClean="0">
                <a:solidFill>
                  <a:srgbClr val="58595B"/>
                </a:solidFill>
              </a:rPr>
              <a:t>, Kubernetes tool compatibility</a:t>
            </a:r>
          </a:p>
          <a:p>
            <a:pPr lvl="1" fontAlgn="auto">
              <a:spcAft>
                <a:spcPts val="0"/>
              </a:spcAft>
              <a:buClr>
                <a:srgbClr val="58595B">
                  <a:lumMod val="60000"/>
                  <a:lumOff val="40000"/>
                </a:srgbClr>
              </a:buClr>
            </a:pPr>
            <a:r>
              <a:rPr lang="en-US" sz="2000" smtClean="0">
                <a:solidFill>
                  <a:srgbClr val="58595B"/>
                </a:solidFill>
              </a:rPr>
              <a:t>Leverage new App </a:t>
            </a:r>
            <a:r>
              <a:rPr lang="en-US" sz="2000" err="1" smtClean="0">
                <a:solidFill>
                  <a:srgbClr val="58595B"/>
                </a:solidFill>
              </a:rPr>
              <a:t>Dev</a:t>
            </a:r>
            <a:r>
              <a:rPr lang="en-US" sz="2000" smtClean="0">
                <a:solidFill>
                  <a:srgbClr val="58595B"/>
                </a:solidFill>
              </a:rPr>
              <a:t> capabilities on OCI</a:t>
            </a:r>
          </a:p>
          <a:p>
            <a:pPr lvl="1" fontAlgn="auto">
              <a:spcAft>
                <a:spcPts val="0"/>
              </a:spcAft>
              <a:buClr>
                <a:srgbClr val="58595B">
                  <a:lumMod val="60000"/>
                  <a:lumOff val="40000"/>
                </a:srgbClr>
              </a:buClr>
            </a:pPr>
            <a:endParaRPr lang="en-US" sz="2000">
              <a:solidFill>
                <a:srgbClr val="58595B"/>
              </a:solidFill>
            </a:endParaRPr>
          </a:p>
          <a:p>
            <a:pPr fontAlgn="auto">
              <a:spcAft>
                <a:spcPts val="0"/>
              </a:spcAft>
              <a:buClr>
                <a:srgbClr val="58595B">
                  <a:lumMod val="60000"/>
                  <a:lumOff val="40000"/>
                </a:srgbClr>
              </a:buClr>
            </a:pPr>
            <a:endParaRPr lang="en-US" sz="2400">
              <a:solidFill>
                <a:srgbClr val="58595B"/>
              </a:solidFill>
            </a:endParaRPr>
          </a:p>
          <a:p>
            <a:pPr fontAlgn="auto">
              <a:spcAft>
                <a:spcPts val="0"/>
              </a:spcAft>
              <a:buClr>
                <a:srgbClr val="58595B">
                  <a:lumMod val="60000"/>
                  <a:lumOff val="40000"/>
                </a:srgbClr>
              </a:buClr>
            </a:pPr>
            <a:endParaRPr lang="en-US" sz="2400">
              <a:solidFill>
                <a:srgbClr val="58595B"/>
              </a:solidFill>
            </a:endParaRPr>
          </a:p>
          <a:p>
            <a:pPr fontAlgn="auto">
              <a:spcAft>
                <a:spcPts val="0"/>
              </a:spcAft>
              <a:buClr>
                <a:srgbClr val="58595B">
                  <a:lumMod val="60000"/>
                  <a:lumOff val="40000"/>
                </a:srgbClr>
              </a:buClr>
            </a:pPr>
            <a:endParaRPr lang="en-US">
              <a:solidFill>
                <a:srgbClr val="58595B"/>
              </a:solidFill>
            </a:endParaRPr>
          </a:p>
          <a:p>
            <a:pPr lvl="1" fontAlgn="auto">
              <a:spcAft>
                <a:spcPts val="0"/>
              </a:spcAft>
              <a:buClr>
                <a:srgbClr val="58595B">
                  <a:lumMod val="60000"/>
                  <a:lumOff val="40000"/>
                </a:srgbClr>
              </a:buClr>
            </a:pPr>
            <a:endParaRPr lang="en-US" sz="2000">
              <a:solidFill>
                <a:srgbClr val="58595B"/>
              </a:solidFill>
            </a:endParaRPr>
          </a:p>
          <a:p>
            <a:pPr fontAlgn="auto">
              <a:spcAft>
                <a:spcPts val="0"/>
              </a:spcAft>
              <a:buClr>
                <a:srgbClr val="58595B">
                  <a:lumMod val="60000"/>
                  <a:lumOff val="40000"/>
                </a:srgbClr>
              </a:buClr>
            </a:pPr>
            <a:endParaRPr lang="en-US" sz="2400">
              <a:solidFill>
                <a:srgbClr val="58595B"/>
              </a:solidFill>
            </a:endParaRPr>
          </a:p>
        </p:txBody>
      </p:sp>
      <p:grpSp>
        <p:nvGrpSpPr>
          <p:cNvPr id="11" name="Group 10"/>
          <p:cNvGrpSpPr/>
          <p:nvPr/>
        </p:nvGrpSpPr>
        <p:grpSpPr>
          <a:xfrm>
            <a:off x="2016266" y="5204487"/>
            <a:ext cx="3151060" cy="889820"/>
            <a:chOff x="2016266" y="5204487"/>
            <a:chExt cx="3151060" cy="889820"/>
          </a:xfrm>
        </p:grpSpPr>
        <p:grpSp>
          <p:nvGrpSpPr>
            <p:cNvPr id="37" name="Group 36"/>
            <p:cNvGrpSpPr>
              <a:grpSpLocks noChangeAspect="1"/>
            </p:cNvGrpSpPr>
            <p:nvPr/>
          </p:nvGrpSpPr>
          <p:grpSpPr>
            <a:xfrm>
              <a:off x="2016280" y="5623071"/>
              <a:ext cx="3151046" cy="471236"/>
              <a:chOff x="4546051" y="5185544"/>
              <a:chExt cx="3151048" cy="471238"/>
            </a:xfrm>
          </p:grpSpPr>
          <p:sp>
            <p:nvSpPr>
              <p:cNvPr id="54" name="Freeform 53"/>
              <p:cNvSpPr>
                <a:spLocks noEditPoints="1"/>
              </p:cNvSpPr>
              <p:nvPr/>
            </p:nvSpPr>
            <p:spPr bwMode="gray">
              <a:xfrm>
                <a:off x="5904858" y="5185544"/>
                <a:ext cx="437679" cy="471236"/>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chemeClr val="tx1">
                  <a:lumMod val="60000"/>
                  <a:lumOff val="40000"/>
                </a:schemeClr>
              </a:solidFill>
              <a:ln w="3175" cmpd="sng">
                <a:noFill/>
                <a:round/>
                <a:headEnd/>
                <a:tailEnd/>
              </a:ln>
            </p:spPr>
            <p:txBody>
              <a:bodyPr vert="horz" wrap="square" lIns="121883" tIns="60941" rIns="121883" bIns="6094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pPr>
                <a:endParaRPr lang="en-US" sz="1200">
                  <a:solidFill>
                    <a:srgbClr val="FFFFFF"/>
                  </a:solidFill>
                </a:endParaRPr>
              </a:p>
            </p:txBody>
          </p:sp>
          <p:sp>
            <p:nvSpPr>
              <p:cNvPr id="55" name="Freeform 54"/>
              <p:cNvSpPr>
                <a:spLocks noEditPoints="1"/>
              </p:cNvSpPr>
              <p:nvPr/>
            </p:nvSpPr>
            <p:spPr bwMode="gray">
              <a:xfrm>
                <a:off x="6362058" y="5185544"/>
                <a:ext cx="437679" cy="471236"/>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chemeClr val="tx1">
                  <a:lumMod val="60000"/>
                  <a:lumOff val="40000"/>
                </a:schemeClr>
              </a:solidFill>
              <a:ln w="3175" cmpd="sng">
                <a:noFill/>
                <a:round/>
                <a:headEnd/>
                <a:tailEnd/>
              </a:ln>
            </p:spPr>
            <p:txBody>
              <a:bodyPr vert="horz" wrap="square" lIns="121883" tIns="60941" rIns="121883" bIns="6094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pPr>
                <a:endParaRPr lang="en-US" sz="1200">
                  <a:solidFill>
                    <a:srgbClr val="FFFFFF"/>
                  </a:solidFill>
                </a:endParaRPr>
              </a:p>
            </p:txBody>
          </p:sp>
          <p:sp>
            <p:nvSpPr>
              <p:cNvPr id="56" name="Freeform 55"/>
              <p:cNvSpPr>
                <a:spLocks noEditPoints="1"/>
              </p:cNvSpPr>
              <p:nvPr/>
            </p:nvSpPr>
            <p:spPr bwMode="gray">
              <a:xfrm>
                <a:off x="5460358" y="5185544"/>
                <a:ext cx="437679" cy="471236"/>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chemeClr val="tx1">
                  <a:lumMod val="60000"/>
                  <a:lumOff val="40000"/>
                </a:schemeClr>
              </a:solidFill>
              <a:ln w="3175" cmpd="sng">
                <a:noFill/>
                <a:round/>
                <a:headEnd/>
                <a:tailEnd/>
              </a:ln>
            </p:spPr>
            <p:txBody>
              <a:bodyPr vert="horz" wrap="square" lIns="121883" tIns="60941" rIns="121883" bIns="6094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pPr>
                <a:endParaRPr lang="en-US" sz="1200">
                  <a:solidFill>
                    <a:srgbClr val="FFFFFF"/>
                  </a:solidFill>
                </a:endParaRPr>
              </a:p>
            </p:txBody>
          </p:sp>
          <p:sp>
            <p:nvSpPr>
              <p:cNvPr id="57" name="Freeform 56"/>
              <p:cNvSpPr>
                <a:spLocks noEditPoints="1"/>
              </p:cNvSpPr>
              <p:nvPr/>
            </p:nvSpPr>
            <p:spPr bwMode="gray">
              <a:xfrm>
                <a:off x="4990550" y="5185546"/>
                <a:ext cx="437679" cy="471236"/>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chemeClr val="tx1">
                  <a:lumMod val="60000"/>
                  <a:lumOff val="40000"/>
                </a:schemeClr>
              </a:solidFill>
              <a:ln w="3175" cmpd="sng">
                <a:noFill/>
                <a:round/>
                <a:headEnd/>
                <a:tailEnd/>
              </a:ln>
            </p:spPr>
            <p:txBody>
              <a:bodyPr vert="horz" wrap="square" lIns="121883" tIns="60941" rIns="121883" bIns="6094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pPr>
                <a:endParaRPr lang="en-US" sz="1200">
                  <a:solidFill>
                    <a:srgbClr val="FFFFFF"/>
                  </a:solidFill>
                </a:endParaRPr>
              </a:p>
            </p:txBody>
          </p:sp>
          <p:sp>
            <p:nvSpPr>
              <p:cNvPr id="58" name="Freeform 57"/>
              <p:cNvSpPr>
                <a:spLocks noEditPoints="1"/>
              </p:cNvSpPr>
              <p:nvPr/>
            </p:nvSpPr>
            <p:spPr bwMode="gray">
              <a:xfrm>
                <a:off x="4546051" y="5185544"/>
                <a:ext cx="437679" cy="471236"/>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chemeClr val="tx1">
                  <a:lumMod val="60000"/>
                  <a:lumOff val="40000"/>
                </a:schemeClr>
              </a:solidFill>
              <a:ln w="3175" cmpd="sng">
                <a:noFill/>
                <a:round/>
                <a:headEnd/>
                <a:tailEnd/>
              </a:ln>
            </p:spPr>
            <p:txBody>
              <a:bodyPr vert="horz" wrap="square" lIns="121883" tIns="60941" rIns="121883" bIns="6094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pPr>
                <a:endParaRPr lang="en-US" sz="1200">
                  <a:solidFill>
                    <a:srgbClr val="FFFFFF"/>
                  </a:solidFill>
                </a:endParaRPr>
              </a:p>
            </p:txBody>
          </p:sp>
          <p:sp>
            <p:nvSpPr>
              <p:cNvPr id="59" name="Freeform 58"/>
              <p:cNvSpPr>
                <a:spLocks noEditPoints="1"/>
              </p:cNvSpPr>
              <p:nvPr/>
            </p:nvSpPr>
            <p:spPr bwMode="gray">
              <a:xfrm>
                <a:off x="7259420" y="5185544"/>
                <a:ext cx="437679" cy="471236"/>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chemeClr val="tx1">
                  <a:lumMod val="60000"/>
                  <a:lumOff val="40000"/>
                </a:schemeClr>
              </a:solidFill>
              <a:ln w="3175" cmpd="sng">
                <a:noFill/>
                <a:round/>
                <a:headEnd/>
                <a:tailEnd/>
              </a:ln>
            </p:spPr>
            <p:txBody>
              <a:bodyPr vert="horz" wrap="square" lIns="121883" tIns="60941" rIns="121883" bIns="6094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pPr>
                <a:endParaRPr lang="en-US" sz="1200">
                  <a:solidFill>
                    <a:srgbClr val="FFFFFF"/>
                  </a:solidFill>
                </a:endParaRPr>
              </a:p>
            </p:txBody>
          </p:sp>
          <p:sp>
            <p:nvSpPr>
              <p:cNvPr id="60" name="Freeform 59"/>
              <p:cNvSpPr>
                <a:spLocks noEditPoints="1"/>
              </p:cNvSpPr>
              <p:nvPr/>
            </p:nvSpPr>
            <p:spPr bwMode="gray">
              <a:xfrm>
                <a:off x="6814920" y="5185544"/>
                <a:ext cx="437679" cy="471236"/>
              </a:xfrm>
              <a:custGeom>
                <a:avLst/>
                <a:gdLst/>
                <a:ahLst/>
                <a:cxnLst>
                  <a:cxn ang="0">
                    <a:pos x="761" y="803"/>
                  </a:cxn>
                  <a:cxn ang="0">
                    <a:pos x="0" y="750"/>
                  </a:cxn>
                  <a:cxn ang="0">
                    <a:pos x="47" y="231"/>
                  </a:cxn>
                  <a:cxn ang="0">
                    <a:pos x="438" y="656"/>
                  </a:cxn>
                  <a:cxn ang="0">
                    <a:pos x="454" y="215"/>
                  </a:cxn>
                  <a:cxn ang="0">
                    <a:pos x="175" y="38"/>
                  </a:cxn>
                  <a:cxn ang="0">
                    <a:pos x="482" y="80"/>
                  </a:cxn>
                  <a:cxn ang="0">
                    <a:pos x="385" y="123"/>
                  </a:cxn>
                  <a:cxn ang="0">
                    <a:pos x="351" y="141"/>
                  </a:cxn>
                  <a:cxn ang="0">
                    <a:pos x="351" y="198"/>
                  </a:cxn>
                  <a:cxn ang="0">
                    <a:pos x="367" y="193"/>
                  </a:cxn>
                  <a:cxn ang="0">
                    <a:pos x="371" y="147"/>
                  </a:cxn>
                  <a:cxn ang="0">
                    <a:pos x="708" y="3"/>
                  </a:cxn>
                  <a:cxn ang="0">
                    <a:pos x="713" y="8"/>
                  </a:cxn>
                  <a:cxn ang="0">
                    <a:pos x="721" y="750"/>
                  </a:cxn>
                  <a:cxn ang="0">
                    <a:pos x="108" y="661"/>
                  </a:cxn>
                  <a:cxn ang="0">
                    <a:pos x="171" y="752"/>
                  </a:cxn>
                  <a:cxn ang="0">
                    <a:pos x="108" y="661"/>
                  </a:cxn>
                  <a:cxn ang="0">
                    <a:pos x="211" y="752"/>
                  </a:cxn>
                  <a:cxn ang="0">
                    <a:pos x="274" y="661"/>
                  </a:cxn>
                  <a:cxn ang="0">
                    <a:pos x="377" y="752"/>
                  </a:cxn>
                  <a:cxn ang="0">
                    <a:pos x="378" y="665"/>
                  </a:cxn>
                  <a:cxn ang="0">
                    <a:pos x="318" y="661"/>
                  </a:cxn>
                  <a:cxn ang="0">
                    <a:pos x="315" y="752"/>
                  </a:cxn>
                  <a:cxn ang="0">
                    <a:pos x="171" y="288"/>
                  </a:cxn>
                  <a:cxn ang="0">
                    <a:pos x="108" y="374"/>
                  </a:cxn>
                  <a:cxn ang="0">
                    <a:pos x="171" y="288"/>
                  </a:cxn>
                  <a:cxn ang="0">
                    <a:pos x="211" y="374"/>
                  </a:cxn>
                  <a:cxn ang="0">
                    <a:pos x="274" y="288"/>
                  </a:cxn>
                  <a:cxn ang="0">
                    <a:pos x="315" y="288"/>
                  </a:cxn>
                  <a:cxn ang="0">
                    <a:pos x="377" y="374"/>
                  </a:cxn>
                  <a:cxn ang="0">
                    <a:pos x="315" y="288"/>
                  </a:cxn>
                  <a:cxn ang="0">
                    <a:pos x="171" y="415"/>
                  </a:cxn>
                  <a:cxn ang="0">
                    <a:pos x="108" y="498"/>
                  </a:cxn>
                  <a:cxn ang="0">
                    <a:pos x="211" y="498"/>
                  </a:cxn>
                  <a:cxn ang="0">
                    <a:pos x="274" y="415"/>
                  </a:cxn>
                  <a:cxn ang="0">
                    <a:pos x="211" y="498"/>
                  </a:cxn>
                  <a:cxn ang="0">
                    <a:pos x="315" y="498"/>
                  </a:cxn>
                  <a:cxn ang="0">
                    <a:pos x="377" y="415"/>
                  </a:cxn>
                  <a:cxn ang="0">
                    <a:pos x="108" y="621"/>
                  </a:cxn>
                  <a:cxn ang="0">
                    <a:pos x="171" y="538"/>
                  </a:cxn>
                  <a:cxn ang="0">
                    <a:pos x="108" y="621"/>
                  </a:cxn>
                  <a:cxn ang="0">
                    <a:pos x="274" y="538"/>
                  </a:cxn>
                  <a:cxn ang="0">
                    <a:pos x="211" y="621"/>
                  </a:cxn>
                  <a:cxn ang="0">
                    <a:pos x="377" y="621"/>
                  </a:cxn>
                  <a:cxn ang="0">
                    <a:pos x="315" y="538"/>
                  </a:cxn>
                  <a:cxn ang="0">
                    <a:pos x="377" y="621"/>
                  </a:cxn>
                  <a:cxn ang="0">
                    <a:pos x="659" y="322"/>
                  </a:cxn>
                  <a:cxn ang="0">
                    <a:pos x="513" y="317"/>
                  </a:cxn>
                  <a:cxn ang="0">
                    <a:pos x="508" y="349"/>
                  </a:cxn>
                  <a:cxn ang="0">
                    <a:pos x="508" y="452"/>
                  </a:cxn>
                  <a:cxn ang="0">
                    <a:pos x="654" y="452"/>
                  </a:cxn>
                  <a:cxn ang="0">
                    <a:pos x="659" y="433"/>
                  </a:cxn>
                  <a:cxn ang="0">
                    <a:pos x="508" y="419"/>
                  </a:cxn>
                  <a:cxn ang="0">
                    <a:pos x="659" y="624"/>
                  </a:cxn>
                  <a:cxn ang="0">
                    <a:pos x="508" y="656"/>
                  </a:cxn>
                  <a:cxn ang="0">
                    <a:pos x="659" y="624"/>
                  </a:cxn>
                  <a:cxn ang="0">
                    <a:pos x="659" y="215"/>
                  </a:cxn>
                  <a:cxn ang="0">
                    <a:pos x="508" y="246"/>
                  </a:cxn>
                  <a:cxn ang="0">
                    <a:pos x="508" y="522"/>
                  </a:cxn>
                  <a:cxn ang="0">
                    <a:pos x="659" y="553"/>
                  </a:cxn>
                  <a:cxn ang="0">
                    <a:pos x="508" y="522"/>
                  </a:cxn>
                </a:cxnLst>
                <a:rect l="0" t="0" r="r" b="b"/>
                <a:pathLst>
                  <a:path w="761" h="803">
                    <a:moveTo>
                      <a:pt x="761" y="750"/>
                    </a:moveTo>
                    <a:cubicBezTo>
                      <a:pt x="761" y="768"/>
                      <a:pt x="761" y="785"/>
                      <a:pt x="761" y="803"/>
                    </a:cubicBezTo>
                    <a:cubicBezTo>
                      <a:pt x="507" y="803"/>
                      <a:pt x="254" y="803"/>
                      <a:pt x="0" y="803"/>
                    </a:cubicBezTo>
                    <a:cubicBezTo>
                      <a:pt x="0" y="785"/>
                      <a:pt x="0" y="768"/>
                      <a:pt x="0" y="750"/>
                    </a:cubicBezTo>
                    <a:cubicBezTo>
                      <a:pt x="16" y="750"/>
                      <a:pt x="31" y="750"/>
                      <a:pt x="47" y="750"/>
                    </a:cubicBezTo>
                    <a:cubicBezTo>
                      <a:pt x="47" y="577"/>
                      <a:pt x="47" y="404"/>
                      <a:pt x="47" y="231"/>
                    </a:cubicBezTo>
                    <a:cubicBezTo>
                      <a:pt x="178" y="231"/>
                      <a:pt x="308" y="231"/>
                      <a:pt x="438" y="231"/>
                    </a:cubicBezTo>
                    <a:cubicBezTo>
                      <a:pt x="438" y="373"/>
                      <a:pt x="438" y="514"/>
                      <a:pt x="438" y="656"/>
                    </a:cubicBezTo>
                    <a:cubicBezTo>
                      <a:pt x="444" y="656"/>
                      <a:pt x="448" y="656"/>
                      <a:pt x="454" y="656"/>
                    </a:cubicBezTo>
                    <a:cubicBezTo>
                      <a:pt x="454" y="509"/>
                      <a:pt x="454" y="362"/>
                      <a:pt x="454" y="215"/>
                    </a:cubicBezTo>
                    <a:cubicBezTo>
                      <a:pt x="361" y="215"/>
                      <a:pt x="268" y="215"/>
                      <a:pt x="175" y="215"/>
                    </a:cubicBezTo>
                    <a:cubicBezTo>
                      <a:pt x="175" y="156"/>
                      <a:pt x="175" y="97"/>
                      <a:pt x="175" y="38"/>
                    </a:cubicBezTo>
                    <a:cubicBezTo>
                      <a:pt x="277" y="38"/>
                      <a:pt x="380" y="38"/>
                      <a:pt x="483" y="38"/>
                    </a:cubicBezTo>
                    <a:cubicBezTo>
                      <a:pt x="483" y="52"/>
                      <a:pt x="483" y="66"/>
                      <a:pt x="482" y="80"/>
                    </a:cubicBezTo>
                    <a:cubicBezTo>
                      <a:pt x="482" y="81"/>
                      <a:pt x="480" y="83"/>
                      <a:pt x="479" y="83"/>
                    </a:cubicBezTo>
                    <a:cubicBezTo>
                      <a:pt x="448" y="97"/>
                      <a:pt x="416" y="110"/>
                      <a:pt x="385" y="123"/>
                    </a:cubicBezTo>
                    <a:cubicBezTo>
                      <a:pt x="375" y="128"/>
                      <a:pt x="364" y="132"/>
                      <a:pt x="354" y="137"/>
                    </a:cubicBezTo>
                    <a:cubicBezTo>
                      <a:pt x="353" y="137"/>
                      <a:pt x="351" y="139"/>
                      <a:pt x="351" y="141"/>
                    </a:cubicBezTo>
                    <a:cubicBezTo>
                      <a:pt x="351" y="159"/>
                      <a:pt x="351" y="178"/>
                      <a:pt x="351" y="197"/>
                    </a:cubicBezTo>
                    <a:cubicBezTo>
                      <a:pt x="351" y="197"/>
                      <a:pt x="351" y="197"/>
                      <a:pt x="351" y="198"/>
                    </a:cubicBezTo>
                    <a:cubicBezTo>
                      <a:pt x="356" y="198"/>
                      <a:pt x="361" y="198"/>
                      <a:pt x="367" y="198"/>
                    </a:cubicBezTo>
                    <a:cubicBezTo>
                      <a:pt x="367" y="196"/>
                      <a:pt x="367" y="195"/>
                      <a:pt x="367" y="193"/>
                    </a:cubicBezTo>
                    <a:cubicBezTo>
                      <a:pt x="367" y="180"/>
                      <a:pt x="367" y="167"/>
                      <a:pt x="367" y="154"/>
                    </a:cubicBezTo>
                    <a:cubicBezTo>
                      <a:pt x="367" y="150"/>
                      <a:pt x="368" y="148"/>
                      <a:pt x="371" y="147"/>
                    </a:cubicBezTo>
                    <a:cubicBezTo>
                      <a:pt x="467" y="106"/>
                      <a:pt x="563" y="64"/>
                      <a:pt x="659" y="23"/>
                    </a:cubicBezTo>
                    <a:cubicBezTo>
                      <a:pt x="676" y="16"/>
                      <a:pt x="692" y="9"/>
                      <a:pt x="708" y="3"/>
                    </a:cubicBezTo>
                    <a:cubicBezTo>
                      <a:pt x="709" y="2"/>
                      <a:pt x="711" y="1"/>
                      <a:pt x="713" y="0"/>
                    </a:cubicBezTo>
                    <a:cubicBezTo>
                      <a:pt x="713" y="3"/>
                      <a:pt x="713" y="5"/>
                      <a:pt x="713" y="8"/>
                    </a:cubicBezTo>
                    <a:cubicBezTo>
                      <a:pt x="713" y="253"/>
                      <a:pt x="713" y="497"/>
                      <a:pt x="713" y="742"/>
                    </a:cubicBezTo>
                    <a:cubicBezTo>
                      <a:pt x="713" y="752"/>
                      <a:pt x="712" y="750"/>
                      <a:pt x="721" y="750"/>
                    </a:cubicBezTo>
                    <a:cubicBezTo>
                      <a:pt x="734" y="750"/>
                      <a:pt x="747" y="750"/>
                      <a:pt x="761" y="750"/>
                    </a:cubicBezTo>
                    <a:close/>
                    <a:moveTo>
                      <a:pt x="108" y="661"/>
                    </a:moveTo>
                    <a:cubicBezTo>
                      <a:pt x="108" y="692"/>
                      <a:pt x="108" y="722"/>
                      <a:pt x="108" y="752"/>
                    </a:cubicBezTo>
                    <a:cubicBezTo>
                      <a:pt x="129" y="752"/>
                      <a:pt x="150" y="752"/>
                      <a:pt x="171" y="752"/>
                    </a:cubicBezTo>
                    <a:cubicBezTo>
                      <a:pt x="171" y="722"/>
                      <a:pt x="171" y="692"/>
                      <a:pt x="171" y="661"/>
                    </a:cubicBezTo>
                    <a:cubicBezTo>
                      <a:pt x="150" y="661"/>
                      <a:pt x="129" y="661"/>
                      <a:pt x="108" y="661"/>
                    </a:cubicBezTo>
                    <a:close/>
                    <a:moveTo>
                      <a:pt x="211" y="661"/>
                    </a:moveTo>
                    <a:cubicBezTo>
                      <a:pt x="211" y="692"/>
                      <a:pt x="211" y="722"/>
                      <a:pt x="211" y="752"/>
                    </a:cubicBezTo>
                    <a:cubicBezTo>
                      <a:pt x="232" y="752"/>
                      <a:pt x="253" y="752"/>
                      <a:pt x="274" y="752"/>
                    </a:cubicBezTo>
                    <a:cubicBezTo>
                      <a:pt x="274" y="722"/>
                      <a:pt x="274" y="692"/>
                      <a:pt x="274" y="661"/>
                    </a:cubicBezTo>
                    <a:cubicBezTo>
                      <a:pt x="253" y="661"/>
                      <a:pt x="233" y="661"/>
                      <a:pt x="211" y="661"/>
                    </a:cubicBezTo>
                    <a:close/>
                    <a:moveTo>
                      <a:pt x="377" y="752"/>
                    </a:moveTo>
                    <a:cubicBezTo>
                      <a:pt x="377" y="751"/>
                      <a:pt x="378" y="750"/>
                      <a:pt x="378" y="749"/>
                    </a:cubicBezTo>
                    <a:cubicBezTo>
                      <a:pt x="378" y="721"/>
                      <a:pt x="378" y="693"/>
                      <a:pt x="378" y="665"/>
                    </a:cubicBezTo>
                    <a:cubicBezTo>
                      <a:pt x="378" y="662"/>
                      <a:pt x="376" y="661"/>
                      <a:pt x="374" y="661"/>
                    </a:cubicBezTo>
                    <a:cubicBezTo>
                      <a:pt x="355" y="661"/>
                      <a:pt x="337" y="661"/>
                      <a:pt x="318" y="661"/>
                    </a:cubicBezTo>
                    <a:cubicBezTo>
                      <a:pt x="317" y="661"/>
                      <a:pt x="316" y="661"/>
                      <a:pt x="315" y="661"/>
                    </a:cubicBezTo>
                    <a:cubicBezTo>
                      <a:pt x="315" y="692"/>
                      <a:pt x="315" y="722"/>
                      <a:pt x="315" y="752"/>
                    </a:cubicBezTo>
                    <a:cubicBezTo>
                      <a:pt x="336" y="752"/>
                      <a:pt x="357" y="752"/>
                      <a:pt x="377" y="752"/>
                    </a:cubicBezTo>
                    <a:close/>
                    <a:moveTo>
                      <a:pt x="171" y="288"/>
                    </a:moveTo>
                    <a:cubicBezTo>
                      <a:pt x="150" y="288"/>
                      <a:pt x="129" y="288"/>
                      <a:pt x="108" y="288"/>
                    </a:cubicBezTo>
                    <a:cubicBezTo>
                      <a:pt x="108" y="317"/>
                      <a:pt x="108" y="345"/>
                      <a:pt x="108" y="374"/>
                    </a:cubicBezTo>
                    <a:cubicBezTo>
                      <a:pt x="129" y="374"/>
                      <a:pt x="150" y="374"/>
                      <a:pt x="171" y="374"/>
                    </a:cubicBezTo>
                    <a:cubicBezTo>
                      <a:pt x="171" y="345"/>
                      <a:pt x="171" y="317"/>
                      <a:pt x="171" y="288"/>
                    </a:cubicBezTo>
                    <a:close/>
                    <a:moveTo>
                      <a:pt x="211" y="288"/>
                    </a:moveTo>
                    <a:cubicBezTo>
                      <a:pt x="211" y="317"/>
                      <a:pt x="211" y="345"/>
                      <a:pt x="211" y="374"/>
                    </a:cubicBezTo>
                    <a:cubicBezTo>
                      <a:pt x="232" y="374"/>
                      <a:pt x="253" y="374"/>
                      <a:pt x="274" y="374"/>
                    </a:cubicBezTo>
                    <a:cubicBezTo>
                      <a:pt x="274" y="345"/>
                      <a:pt x="274" y="317"/>
                      <a:pt x="274" y="288"/>
                    </a:cubicBezTo>
                    <a:cubicBezTo>
                      <a:pt x="253" y="288"/>
                      <a:pt x="232" y="288"/>
                      <a:pt x="211" y="288"/>
                    </a:cubicBezTo>
                    <a:close/>
                    <a:moveTo>
                      <a:pt x="315" y="288"/>
                    </a:moveTo>
                    <a:cubicBezTo>
                      <a:pt x="315" y="317"/>
                      <a:pt x="315" y="345"/>
                      <a:pt x="315" y="374"/>
                    </a:cubicBezTo>
                    <a:cubicBezTo>
                      <a:pt x="336" y="374"/>
                      <a:pt x="357" y="374"/>
                      <a:pt x="377" y="374"/>
                    </a:cubicBezTo>
                    <a:cubicBezTo>
                      <a:pt x="377" y="345"/>
                      <a:pt x="377" y="317"/>
                      <a:pt x="377" y="288"/>
                    </a:cubicBezTo>
                    <a:cubicBezTo>
                      <a:pt x="357" y="288"/>
                      <a:pt x="336" y="288"/>
                      <a:pt x="315" y="288"/>
                    </a:cubicBezTo>
                    <a:close/>
                    <a:moveTo>
                      <a:pt x="171" y="498"/>
                    </a:moveTo>
                    <a:cubicBezTo>
                      <a:pt x="171" y="470"/>
                      <a:pt x="171" y="442"/>
                      <a:pt x="171" y="415"/>
                    </a:cubicBezTo>
                    <a:cubicBezTo>
                      <a:pt x="150" y="415"/>
                      <a:pt x="129" y="415"/>
                      <a:pt x="108" y="415"/>
                    </a:cubicBezTo>
                    <a:cubicBezTo>
                      <a:pt x="108" y="442"/>
                      <a:pt x="108" y="470"/>
                      <a:pt x="108" y="498"/>
                    </a:cubicBezTo>
                    <a:cubicBezTo>
                      <a:pt x="129" y="498"/>
                      <a:pt x="150" y="498"/>
                      <a:pt x="171" y="498"/>
                    </a:cubicBezTo>
                    <a:close/>
                    <a:moveTo>
                      <a:pt x="211" y="498"/>
                    </a:moveTo>
                    <a:cubicBezTo>
                      <a:pt x="232" y="498"/>
                      <a:pt x="253" y="498"/>
                      <a:pt x="274" y="498"/>
                    </a:cubicBezTo>
                    <a:cubicBezTo>
                      <a:pt x="274" y="470"/>
                      <a:pt x="274" y="442"/>
                      <a:pt x="274" y="415"/>
                    </a:cubicBezTo>
                    <a:cubicBezTo>
                      <a:pt x="253" y="415"/>
                      <a:pt x="232" y="415"/>
                      <a:pt x="211" y="415"/>
                    </a:cubicBezTo>
                    <a:cubicBezTo>
                      <a:pt x="211" y="442"/>
                      <a:pt x="211" y="470"/>
                      <a:pt x="211" y="498"/>
                    </a:cubicBezTo>
                    <a:close/>
                    <a:moveTo>
                      <a:pt x="315" y="415"/>
                    </a:moveTo>
                    <a:cubicBezTo>
                      <a:pt x="315" y="443"/>
                      <a:pt x="315" y="470"/>
                      <a:pt x="315" y="498"/>
                    </a:cubicBezTo>
                    <a:cubicBezTo>
                      <a:pt x="336" y="498"/>
                      <a:pt x="357" y="498"/>
                      <a:pt x="377" y="498"/>
                    </a:cubicBezTo>
                    <a:cubicBezTo>
                      <a:pt x="377" y="470"/>
                      <a:pt x="377" y="442"/>
                      <a:pt x="377" y="415"/>
                    </a:cubicBezTo>
                    <a:cubicBezTo>
                      <a:pt x="356" y="415"/>
                      <a:pt x="336" y="415"/>
                      <a:pt x="315" y="415"/>
                    </a:cubicBezTo>
                    <a:close/>
                    <a:moveTo>
                      <a:pt x="108" y="621"/>
                    </a:moveTo>
                    <a:cubicBezTo>
                      <a:pt x="130" y="621"/>
                      <a:pt x="150" y="621"/>
                      <a:pt x="171" y="621"/>
                    </a:cubicBezTo>
                    <a:cubicBezTo>
                      <a:pt x="171" y="593"/>
                      <a:pt x="171" y="566"/>
                      <a:pt x="171" y="538"/>
                    </a:cubicBezTo>
                    <a:cubicBezTo>
                      <a:pt x="150" y="538"/>
                      <a:pt x="129" y="538"/>
                      <a:pt x="108" y="538"/>
                    </a:cubicBezTo>
                    <a:cubicBezTo>
                      <a:pt x="108" y="566"/>
                      <a:pt x="108" y="593"/>
                      <a:pt x="108" y="621"/>
                    </a:cubicBezTo>
                    <a:close/>
                    <a:moveTo>
                      <a:pt x="274" y="621"/>
                    </a:moveTo>
                    <a:cubicBezTo>
                      <a:pt x="274" y="593"/>
                      <a:pt x="274" y="566"/>
                      <a:pt x="274" y="538"/>
                    </a:cubicBezTo>
                    <a:cubicBezTo>
                      <a:pt x="253" y="538"/>
                      <a:pt x="232" y="538"/>
                      <a:pt x="211" y="538"/>
                    </a:cubicBezTo>
                    <a:cubicBezTo>
                      <a:pt x="211" y="566"/>
                      <a:pt x="211" y="593"/>
                      <a:pt x="211" y="621"/>
                    </a:cubicBezTo>
                    <a:cubicBezTo>
                      <a:pt x="233" y="621"/>
                      <a:pt x="253" y="621"/>
                      <a:pt x="274" y="621"/>
                    </a:cubicBezTo>
                    <a:close/>
                    <a:moveTo>
                      <a:pt x="377" y="621"/>
                    </a:moveTo>
                    <a:cubicBezTo>
                      <a:pt x="377" y="593"/>
                      <a:pt x="377" y="566"/>
                      <a:pt x="377" y="538"/>
                    </a:cubicBezTo>
                    <a:cubicBezTo>
                      <a:pt x="356" y="538"/>
                      <a:pt x="336" y="538"/>
                      <a:pt x="315" y="538"/>
                    </a:cubicBezTo>
                    <a:cubicBezTo>
                      <a:pt x="315" y="566"/>
                      <a:pt x="315" y="593"/>
                      <a:pt x="315" y="621"/>
                    </a:cubicBezTo>
                    <a:cubicBezTo>
                      <a:pt x="336" y="621"/>
                      <a:pt x="356" y="621"/>
                      <a:pt x="377" y="621"/>
                    </a:cubicBezTo>
                    <a:close/>
                    <a:moveTo>
                      <a:pt x="659" y="349"/>
                    </a:moveTo>
                    <a:cubicBezTo>
                      <a:pt x="659" y="340"/>
                      <a:pt x="659" y="331"/>
                      <a:pt x="659" y="322"/>
                    </a:cubicBezTo>
                    <a:cubicBezTo>
                      <a:pt x="660" y="317"/>
                      <a:pt x="658" y="317"/>
                      <a:pt x="654" y="317"/>
                    </a:cubicBezTo>
                    <a:cubicBezTo>
                      <a:pt x="607" y="317"/>
                      <a:pt x="560" y="317"/>
                      <a:pt x="513" y="317"/>
                    </a:cubicBezTo>
                    <a:cubicBezTo>
                      <a:pt x="511" y="317"/>
                      <a:pt x="510" y="317"/>
                      <a:pt x="508" y="317"/>
                    </a:cubicBezTo>
                    <a:cubicBezTo>
                      <a:pt x="508" y="328"/>
                      <a:pt x="508" y="338"/>
                      <a:pt x="508" y="349"/>
                    </a:cubicBezTo>
                    <a:cubicBezTo>
                      <a:pt x="558" y="349"/>
                      <a:pt x="608" y="349"/>
                      <a:pt x="659" y="349"/>
                    </a:cubicBezTo>
                    <a:close/>
                    <a:moveTo>
                      <a:pt x="508" y="452"/>
                    </a:moveTo>
                    <a:cubicBezTo>
                      <a:pt x="517" y="452"/>
                      <a:pt x="525" y="452"/>
                      <a:pt x="533" y="452"/>
                    </a:cubicBezTo>
                    <a:cubicBezTo>
                      <a:pt x="573" y="452"/>
                      <a:pt x="614" y="452"/>
                      <a:pt x="654" y="452"/>
                    </a:cubicBezTo>
                    <a:cubicBezTo>
                      <a:pt x="658" y="452"/>
                      <a:pt x="660" y="451"/>
                      <a:pt x="659" y="446"/>
                    </a:cubicBezTo>
                    <a:cubicBezTo>
                      <a:pt x="659" y="442"/>
                      <a:pt x="659" y="438"/>
                      <a:pt x="659" y="433"/>
                    </a:cubicBezTo>
                    <a:cubicBezTo>
                      <a:pt x="659" y="429"/>
                      <a:pt x="659" y="424"/>
                      <a:pt x="659" y="419"/>
                    </a:cubicBezTo>
                    <a:cubicBezTo>
                      <a:pt x="608" y="419"/>
                      <a:pt x="558" y="419"/>
                      <a:pt x="508" y="419"/>
                    </a:cubicBezTo>
                    <a:cubicBezTo>
                      <a:pt x="508" y="430"/>
                      <a:pt x="508" y="440"/>
                      <a:pt x="508" y="452"/>
                    </a:cubicBezTo>
                    <a:close/>
                    <a:moveTo>
                      <a:pt x="659" y="624"/>
                    </a:moveTo>
                    <a:cubicBezTo>
                      <a:pt x="608" y="624"/>
                      <a:pt x="558" y="624"/>
                      <a:pt x="508" y="624"/>
                    </a:cubicBezTo>
                    <a:cubicBezTo>
                      <a:pt x="508" y="635"/>
                      <a:pt x="508" y="646"/>
                      <a:pt x="508" y="656"/>
                    </a:cubicBezTo>
                    <a:cubicBezTo>
                      <a:pt x="559" y="656"/>
                      <a:pt x="609" y="656"/>
                      <a:pt x="659" y="656"/>
                    </a:cubicBezTo>
                    <a:cubicBezTo>
                      <a:pt x="659" y="646"/>
                      <a:pt x="659" y="635"/>
                      <a:pt x="659" y="624"/>
                    </a:cubicBezTo>
                    <a:close/>
                    <a:moveTo>
                      <a:pt x="659" y="246"/>
                    </a:moveTo>
                    <a:cubicBezTo>
                      <a:pt x="659" y="235"/>
                      <a:pt x="659" y="225"/>
                      <a:pt x="659" y="215"/>
                    </a:cubicBezTo>
                    <a:cubicBezTo>
                      <a:pt x="608" y="215"/>
                      <a:pt x="558" y="215"/>
                      <a:pt x="508" y="215"/>
                    </a:cubicBezTo>
                    <a:cubicBezTo>
                      <a:pt x="508" y="226"/>
                      <a:pt x="508" y="236"/>
                      <a:pt x="508" y="246"/>
                    </a:cubicBezTo>
                    <a:cubicBezTo>
                      <a:pt x="558" y="246"/>
                      <a:pt x="609" y="246"/>
                      <a:pt x="659" y="246"/>
                    </a:cubicBezTo>
                    <a:close/>
                    <a:moveTo>
                      <a:pt x="508" y="522"/>
                    </a:moveTo>
                    <a:cubicBezTo>
                      <a:pt x="508" y="533"/>
                      <a:pt x="508" y="543"/>
                      <a:pt x="508" y="553"/>
                    </a:cubicBezTo>
                    <a:cubicBezTo>
                      <a:pt x="559" y="553"/>
                      <a:pt x="609" y="553"/>
                      <a:pt x="659" y="553"/>
                    </a:cubicBezTo>
                    <a:cubicBezTo>
                      <a:pt x="659" y="543"/>
                      <a:pt x="659" y="532"/>
                      <a:pt x="659" y="522"/>
                    </a:cubicBezTo>
                    <a:cubicBezTo>
                      <a:pt x="609" y="522"/>
                      <a:pt x="558" y="522"/>
                      <a:pt x="508" y="522"/>
                    </a:cubicBezTo>
                    <a:close/>
                  </a:path>
                </a:pathLst>
              </a:custGeom>
              <a:solidFill>
                <a:schemeClr val="tx1">
                  <a:lumMod val="60000"/>
                  <a:lumOff val="40000"/>
                </a:schemeClr>
              </a:solidFill>
              <a:ln w="3175" cmpd="sng">
                <a:noFill/>
                <a:round/>
                <a:headEnd/>
                <a:tailEnd/>
              </a:ln>
            </p:spPr>
            <p:txBody>
              <a:bodyPr vert="horz" wrap="square" lIns="121883" tIns="60941" rIns="121883" bIns="6094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pPr>
                <a:endParaRPr lang="en-US" sz="1200">
                  <a:solidFill>
                    <a:srgbClr val="FFFFFF"/>
                  </a:solidFill>
                </a:endParaRPr>
              </a:p>
            </p:txBody>
          </p:sp>
        </p:grpSp>
        <p:grpSp>
          <p:nvGrpSpPr>
            <p:cNvPr id="97" name="Group 96"/>
            <p:cNvGrpSpPr/>
            <p:nvPr/>
          </p:nvGrpSpPr>
          <p:grpSpPr>
            <a:xfrm>
              <a:off x="2016266" y="5204487"/>
              <a:ext cx="3085711" cy="371230"/>
              <a:chOff x="6914846" y="3266830"/>
              <a:chExt cx="3085711" cy="371230"/>
            </a:xfrm>
          </p:grpSpPr>
          <p:sp>
            <p:nvSpPr>
              <p:cNvPr id="98" name="Rounded Rectangle 97"/>
              <p:cNvSpPr>
                <a:spLocks noChangeAspect="1"/>
              </p:cNvSpPr>
              <p:nvPr/>
            </p:nvSpPr>
            <p:spPr>
              <a:xfrm>
                <a:off x="6914846" y="3266830"/>
                <a:ext cx="914096" cy="371227"/>
              </a:xfrm>
              <a:prstGeom prst="roundRect">
                <a:avLst/>
              </a:prstGeom>
              <a:solidFill>
                <a:schemeClr val="accent5"/>
              </a:solidFill>
              <a:ln w="19050" cmpd="sng">
                <a:noFill/>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60949" rIns="0" bIns="60949" numCol="1" spcCol="0" rtlCol="0" fromWordArt="0" anchor="ctr" anchorCtr="0" forceAA="0" compatLnSpc="1">
                <a:prstTxWarp prst="textNoShape">
                  <a:avLst/>
                </a:prstTxWarp>
                <a:noAutofit/>
              </a:bodyPr>
              <a:lstStyle/>
              <a:p>
                <a:pPr algn="ctr" fontAlgn="auto">
                  <a:lnSpc>
                    <a:spcPct val="90000"/>
                  </a:lnSpc>
                  <a:spcBef>
                    <a:spcPts val="0"/>
                  </a:spcBef>
                  <a:spcAft>
                    <a:spcPts val="0"/>
                  </a:spcAft>
                </a:pPr>
                <a:r>
                  <a:rPr lang="en-US" sz="1200" b="1" smtClean="0">
                    <a:solidFill>
                      <a:schemeClr val="bg1"/>
                    </a:solidFill>
                    <a:latin typeface="Arial" charset="0"/>
                    <a:ea typeface="Arial" charset="0"/>
                    <a:cs typeface="Arial" charset="0"/>
                  </a:rPr>
                  <a:t>WebLogic</a:t>
                </a:r>
                <a:endParaRPr lang="en-US" sz="1200" b="1">
                  <a:solidFill>
                    <a:schemeClr val="bg1"/>
                  </a:solidFill>
                  <a:latin typeface="Arial" charset="0"/>
                  <a:ea typeface="Arial" charset="0"/>
                  <a:cs typeface="Arial" charset="0"/>
                </a:endParaRPr>
              </a:p>
            </p:txBody>
          </p:sp>
          <p:sp>
            <p:nvSpPr>
              <p:cNvPr id="99" name="Rounded Rectangle 98"/>
              <p:cNvSpPr>
                <a:spLocks noChangeAspect="1"/>
              </p:cNvSpPr>
              <p:nvPr/>
            </p:nvSpPr>
            <p:spPr>
              <a:xfrm>
                <a:off x="7995557" y="3266830"/>
                <a:ext cx="914096" cy="371227"/>
              </a:xfrm>
              <a:prstGeom prst="roundRect">
                <a:avLst/>
              </a:prstGeom>
              <a:solidFill>
                <a:schemeClr val="accent5"/>
              </a:solidFill>
              <a:ln w="19050" cmpd="sng">
                <a:noFill/>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60949" rIns="0" bIns="60949" numCol="1" spcCol="0" rtlCol="0" fromWordArt="0" anchor="ctr" anchorCtr="0" forceAA="0" compatLnSpc="1">
                <a:prstTxWarp prst="textNoShape">
                  <a:avLst/>
                </a:prstTxWarp>
                <a:noAutofit/>
              </a:bodyPr>
              <a:lstStyle/>
              <a:p>
                <a:pPr algn="ctr" fontAlgn="auto">
                  <a:lnSpc>
                    <a:spcPct val="90000"/>
                  </a:lnSpc>
                  <a:spcBef>
                    <a:spcPts val="0"/>
                  </a:spcBef>
                  <a:spcAft>
                    <a:spcPts val="0"/>
                  </a:spcAft>
                </a:pPr>
                <a:r>
                  <a:rPr lang="en-US" sz="1200" b="1" err="1" smtClean="0">
                    <a:solidFill>
                      <a:schemeClr val="bg1"/>
                    </a:solidFill>
                    <a:latin typeface="Arial" charset="0"/>
                    <a:ea typeface="Arial" charset="0"/>
                    <a:cs typeface="Arial" charset="0"/>
                  </a:rPr>
                  <a:t>WebLogic</a:t>
                </a:r>
                <a:endParaRPr lang="en-US" sz="1200" b="1">
                  <a:solidFill>
                    <a:schemeClr val="bg1"/>
                  </a:solidFill>
                  <a:latin typeface="Arial" charset="0"/>
                  <a:ea typeface="Arial" charset="0"/>
                  <a:cs typeface="Arial" charset="0"/>
                </a:endParaRPr>
              </a:p>
            </p:txBody>
          </p:sp>
          <p:sp>
            <p:nvSpPr>
              <p:cNvPr id="100" name="Rounded Rectangle 99"/>
              <p:cNvSpPr>
                <a:spLocks noChangeAspect="1"/>
              </p:cNvSpPr>
              <p:nvPr/>
            </p:nvSpPr>
            <p:spPr>
              <a:xfrm>
                <a:off x="9086461" y="3266832"/>
                <a:ext cx="914096" cy="371228"/>
              </a:xfrm>
              <a:prstGeom prst="roundRect">
                <a:avLst/>
              </a:prstGeom>
              <a:solidFill>
                <a:schemeClr val="accent5"/>
              </a:solidFill>
              <a:ln w="19050" cmpd="sng">
                <a:noFill/>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60949" rIns="0" bIns="60949" numCol="1" spcCol="0" rtlCol="0" fromWordArt="0" anchor="ctr" anchorCtr="0" forceAA="0" compatLnSpc="1">
                <a:prstTxWarp prst="textNoShape">
                  <a:avLst/>
                </a:prstTxWarp>
                <a:noAutofit/>
              </a:bodyPr>
              <a:lstStyle/>
              <a:p>
                <a:pPr algn="ctr" fontAlgn="auto">
                  <a:lnSpc>
                    <a:spcPct val="90000"/>
                  </a:lnSpc>
                  <a:spcBef>
                    <a:spcPts val="0"/>
                  </a:spcBef>
                  <a:spcAft>
                    <a:spcPts val="0"/>
                  </a:spcAft>
                </a:pPr>
                <a:r>
                  <a:rPr lang="en-US" sz="1200" b="1" smtClean="0">
                    <a:solidFill>
                      <a:schemeClr val="bg1"/>
                    </a:solidFill>
                    <a:latin typeface="Arial" charset="0"/>
                    <a:ea typeface="Arial" charset="0"/>
                    <a:cs typeface="Arial" charset="0"/>
                  </a:rPr>
                  <a:t>WebLogic</a:t>
                </a:r>
                <a:endParaRPr lang="en-US" sz="1200" b="1">
                  <a:solidFill>
                    <a:schemeClr val="bg1"/>
                  </a:solidFill>
                  <a:latin typeface="Arial" charset="0"/>
                  <a:ea typeface="Arial" charset="0"/>
                  <a:cs typeface="Arial" charset="0"/>
                </a:endParaRPr>
              </a:p>
            </p:txBody>
          </p:sp>
        </p:grpSp>
      </p:grpSp>
      <p:sp>
        <p:nvSpPr>
          <p:cNvPr id="103" name="Content Placeholder 2"/>
          <p:cNvSpPr txBox="1">
            <a:spLocks/>
          </p:cNvSpPr>
          <p:nvPr/>
        </p:nvSpPr>
        <p:spPr>
          <a:xfrm>
            <a:off x="5385560" y="5051107"/>
            <a:ext cx="1435603" cy="455589"/>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a:lstStyle>
          <a:p>
            <a:pPr marL="0" indent="0" algn="ctr" fontAlgn="auto">
              <a:spcAft>
                <a:spcPts val="0"/>
              </a:spcAft>
              <a:buClr>
                <a:srgbClr val="58595B">
                  <a:lumMod val="60000"/>
                  <a:lumOff val="40000"/>
                </a:srgbClr>
              </a:buClr>
              <a:buFont typeface="Arial" panose="020B0604020202020204" pitchFamily="34" charset="0"/>
              <a:buNone/>
            </a:pPr>
            <a:r>
              <a:rPr lang="en-US" sz="1800" smtClean="0">
                <a:solidFill>
                  <a:srgbClr val="58595B"/>
                </a:solidFill>
              </a:rPr>
              <a:t>Migrate</a:t>
            </a:r>
            <a:endParaRPr lang="en-US" sz="1800">
              <a:solidFill>
                <a:srgbClr val="58595B"/>
              </a:solidFill>
            </a:endParaRPr>
          </a:p>
        </p:txBody>
      </p:sp>
    </p:spTree>
    <p:extLst>
      <p:ext uri="{BB962C8B-B14F-4D97-AF65-F5344CB8AC3E}">
        <p14:creationId xmlns:p14="http://schemas.microsoft.com/office/powerpoint/2010/main" val="1112564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itle 5"/>
          <p:cNvSpPr txBox="1">
            <a:spLocks noGrp="1"/>
          </p:cNvSpPr>
          <p:nvPr>
            <p:ph type="title"/>
          </p:nvPr>
        </p:nvSpPr>
        <p:spPr>
          <a:prstGeom prst="rect">
            <a:avLst/>
          </a:prstGeom>
        </p:spPr>
        <p:txBody>
          <a:bodyPr/>
          <a:lstStyle/>
          <a:p>
            <a:r>
              <a:rPr lang="en-US"/>
              <a:t>Building Blocks for </a:t>
            </a:r>
            <a:r>
              <a:rPr lang="en-US" err="1"/>
              <a:t>WebLogic</a:t>
            </a:r>
            <a:r>
              <a:rPr lang="en-US"/>
              <a:t> </a:t>
            </a:r>
            <a:r>
              <a:rPr lang="en-US" err="1"/>
              <a:t>Kubernetes</a:t>
            </a:r>
            <a:r>
              <a:rPr lang="en-US"/>
              <a:t> Support</a:t>
            </a:r>
            <a:endParaRPr/>
          </a:p>
        </p:txBody>
      </p:sp>
      <p:sp>
        <p:nvSpPr>
          <p:cNvPr id="173" name="Content Placeholder 6"/>
          <p:cNvSpPr txBox="1">
            <a:spLocks noGrp="1"/>
          </p:cNvSpPr>
          <p:nvPr>
            <p:ph type="body" idx="1"/>
          </p:nvPr>
        </p:nvSpPr>
        <p:spPr>
          <a:xfrm>
            <a:off x="532228" y="1803400"/>
            <a:ext cx="11135224" cy="4140200"/>
          </a:xfrm>
          <a:prstGeom prst="rect">
            <a:avLst/>
          </a:prstGeom>
        </p:spPr>
        <p:txBody>
          <a:bodyPr>
            <a:normAutofit lnSpcReduction="10000"/>
          </a:bodyPr>
          <a:lstStyle/>
          <a:p>
            <a:r>
              <a:rPr lang="en-US" dirty="0"/>
              <a:t>WebLogic Docker certification</a:t>
            </a:r>
          </a:p>
          <a:p>
            <a:pPr lvl="1"/>
            <a:r>
              <a:rPr lang="en-US" dirty="0">
                <a:hlinkClick r:id="rId3"/>
              </a:rPr>
              <a:t>Docker images</a:t>
            </a:r>
            <a:r>
              <a:rPr lang="en-US" dirty="0"/>
              <a:t>, </a:t>
            </a:r>
            <a:r>
              <a:rPr lang="en-US" dirty="0">
                <a:hlinkClick r:id="rId4"/>
              </a:rPr>
              <a:t>Dockerfiles</a:t>
            </a:r>
            <a:r>
              <a:rPr lang="en-US" dirty="0"/>
              <a:t>, </a:t>
            </a:r>
            <a:r>
              <a:rPr lang="en-US" dirty="0">
                <a:hlinkClick r:id="rId5"/>
              </a:rPr>
              <a:t>examples</a:t>
            </a:r>
            <a:endParaRPr lang="en-US" dirty="0"/>
          </a:p>
          <a:p>
            <a:r>
              <a:rPr lang="en-US" dirty="0"/>
              <a:t>WebLogic Kubernetes certification</a:t>
            </a:r>
          </a:p>
          <a:p>
            <a:pPr lvl="1"/>
            <a:r>
              <a:rPr lang="en-US" dirty="0">
                <a:hlinkClick r:id="rId6"/>
              </a:rPr>
              <a:t>How-to</a:t>
            </a:r>
            <a:r>
              <a:rPr lang="en-US" dirty="0"/>
              <a:t>, best practices</a:t>
            </a:r>
          </a:p>
          <a:p>
            <a:r>
              <a:rPr lang="en-US" dirty="0"/>
              <a:t>Value add integration </a:t>
            </a:r>
          </a:p>
          <a:p>
            <a:pPr lvl="1"/>
            <a:r>
              <a:rPr lang="en-US" dirty="0"/>
              <a:t>Management: </a:t>
            </a:r>
            <a:r>
              <a:rPr lang="en-US" dirty="0">
                <a:hlinkClick r:id="rId7"/>
              </a:rPr>
              <a:t>Operator</a:t>
            </a:r>
            <a:r>
              <a:rPr lang="en-US" dirty="0"/>
              <a:t> </a:t>
            </a:r>
          </a:p>
          <a:p>
            <a:pPr lvl="1"/>
            <a:r>
              <a:rPr lang="en-US" dirty="0"/>
              <a:t>Monitoring: </a:t>
            </a:r>
            <a:r>
              <a:rPr lang="en-US" dirty="0">
                <a:hlinkClick r:id="rId8"/>
              </a:rPr>
              <a:t>Exporter</a:t>
            </a:r>
            <a:r>
              <a:rPr lang="en-US" dirty="0"/>
              <a:t> for Prometheus</a:t>
            </a:r>
          </a:p>
          <a:p>
            <a:pPr lvl="1"/>
            <a:r>
              <a:rPr lang="en-US" dirty="0"/>
              <a:t>Migration:  </a:t>
            </a:r>
            <a:r>
              <a:rPr lang="en-US" dirty="0">
                <a:hlinkClick r:id="rId9"/>
              </a:rPr>
              <a:t>Deploy tooling </a:t>
            </a:r>
            <a:endParaRPr lang="en-US" dirty="0" smtClean="0"/>
          </a:p>
          <a:p>
            <a:pPr lvl="1"/>
            <a:r>
              <a:rPr lang="en-US" dirty="0" smtClean="0"/>
              <a:t>Logging: </a:t>
            </a:r>
            <a:r>
              <a:rPr lang="en-US" dirty="0" smtClean="0">
                <a:hlinkClick r:id="rId10"/>
              </a:rPr>
              <a:t>Exporter </a:t>
            </a:r>
            <a:r>
              <a:rPr lang="en-US" dirty="0" smtClean="0"/>
              <a:t>for Elastic Stack</a:t>
            </a:r>
          </a:p>
          <a:p>
            <a:pPr lvl="1"/>
            <a:r>
              <a:rPr lang="en-US" dirty="0" smtClean="0"/>
              <a:t>Image:  Tool management</a:t>
            </a:r>
            <a:endParaRPr lang="en-US" dirty="0"/>
          </a:p>
          <a:p>
            <a:pPr marL="0" indent="0">
              <a:buNone/>
            </a:pPr>
            <a:endParaRPr lang="en-US" dirty="0"/>
          </a:p>
          <a:p>
            <a:endParaRPr lang="en-US" dirty="0"/>
          </a:p>
          <a:p>
            <a:endParaRPr lang="en-US" dirty="0"/>
          </a:p>
        </p:txBody>
      </p:sp>
      <p:sp>
        <p:nvSpPr>
          <p:cNvPr id="174" name="Slide Number Placeholder 4"/>
          <p:cNvSpPr txBox="1">
            <a:spLocks noGrp="1"/>
          </p:cNvSpPr>
          <p:nvPr>
            <p:ph type="sldNum" sz="quarter" idx="4294967295"/>
          </p:nvPr>
        </p:nvSpPr>
        <p:spPr>
          <a:xfrm>
            <a:off x="11539031" y="6584157"/>
            <a:ext cx="127100" cy="127001"/>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rPr/>
              <a:t>5</a:t>
            </a:fld>
            <a:endParaRPr/>
          </a:p>
        </p:txBody>
      </p:sp>
      <p:grpSp>
        <p:nvGrpSpPr>
          <p:cNvPr id="49" name="Group 48"/>
          <p:cNvGrpSpPr>
            <a:grpSpLocks noChangeAspect="1"/>
          </p:cNvGrpSpPr>
          <p:nvPr/>
        </p:nvGrpSpPr>
        <p:grpSpPr>
          <a:xfrm>
            <a:off x="6464544" y="1829579"/>
            <a:ext cx="5196497" cy="1245628"/>
            <a:chOff x="6528045" y="1854981"/>
            <a:chExt cx="4949046" cy="1186312"/>
          </a:xfrm>
        </p:grpSpPr>
        <p:pic>
          <p:nvPicPr>
            <p:cNvPr id="51" name="Picture 50"/>
            <p:cNvPicPr>
              <a:picLocks noChangeAspect="1"/>
            </p:cNvPicPr>
            <p:nvPr/>
          </p:nvPicPr>
          <p:blipFill>
            <a:blip r:embed="rId11"/>
            <a:stretch>
              <a:fillRect/>
            </a:stretch>
          </p:blipFill>
          <p:spPr>
            <a:xfrm>
              <a:off x="10143332" y="2076223"/>
              <a:ext cx="1041834" cy="918976"/>
            </a:xfrm>
            <a:prstGeom prst="rect">
              <a:avLst/>
            </a:prstGeom>
          </p:spPr>
        </p:pic>
        <p:sp>
          <p:nvSpPr>
            <p:cNvPr id="52" name="Rectangle 51"/>
            <p:cNvSpPr>
              <a:spLocks noChangeAspect="1"/>
            </p:cNvSpPr>
            <p:nvPr/>
          </p:nvSpPr>
          <p:spPr>
            <a:xfrm>
              <a:off x="9933714" y="2667914"/>
              <a:ext cx="1543377" cy="373379"/>
            </a:xfrm>
            <a:prstGeom prst="rect">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53" name="TextBox 52"/>
            <p:cNvSpPr txBox="1"/>
            <p:nvPr/>
          </p:nvSpPr>
          <p:spPr>
            <a:xfrm>
              <a:off x="10120167" y="2716607"/>
              <a:ext cx="1125113" cy="207851"/>
            </a:xfrm>
            <a:prstGeom prst="rect">
              <a:avLst/>
            </a:prstGeom>
            <a:noFill/>
          </p:spPr>
          <p:txBody>
            <a:bodyPr wrap="square" lIns="0" tIns="0" rIns="0" bIns="0" rtlCol="0">
              <a:noAutofit/>
            </a:bodyPr>
            <a:lstStyle/>
            <a:p>
              <a:pPr>
                <a:lnSpc>
                  <a:spcPct val="90000"/>
                </a:lnSpc>
              </a:pPr>
              <a:r>
                <a:rPr lang="en-US" sz="2000">
                  <a:solidFill>
                    <a:schemeClr val="bg1"/>
                  </a:solidFill>
                </a:rPr>
                <a:t>Kubernetes</a:t>
              </a:r>
            </a:p>
          </p:txBody>
        </p:sp>
        <p:sp>
          <p:nvSpPr>
            <p:cNvPr id="54" name="Oval 53"/>
            <p:cNvSpPr>
              <a:spLocks noChangeAspect="1"/>
            </p:cNvSpPr>
            <p:nvPr/>
          </p:nvSpPr>
          <p:spPr>
            <a:xfrm>
              <a:off x="8138417" y="1854981"/>
              <a:ext cx="1704555" cy="584341"/>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2000">
                  <a:solidFill>
                    <a:schemeClr val="bg1"/>
                  </a:solidFill>
                </a:rPr>
                <a:t>Operator</a:t>
              </a:r>
            </a:p>
          </p:txBody>
        </p:sp>
        <p:pic>
          <p:nvPicPr>
            <p:cNvPr id="55" name="Picture 5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709282" y="2267038"/>
              <a:ext cx="1195786" cy="362227"/>
            </a:xfrm>
            <a:prstGeom prst="rect">
              <a:avLst/>
            </a:prstGeom>
          </p:spPr>
        </p:pic>
        <p:pic>
          <p:nvPicPr>
            <p:cNvPr id="56" name="Picture 55"/>
            <p:cNvPicPr>
              <a:picLocks noChangeAspect="1"/>
            </p:cNvPicPr>
            <p:nvPr/>
          </p:nvPicPr>
          <p:blipFill>
            <a:blip r:embed="rId13"/>
            <a:stretch>
              <a:fillRect/>
            </a:stretch>
          </p:blipFill>
          <p:spPr>
            <a:xfrm>
              <a:off x="6528045" y="2622636"/>
              <a:ext cx="1641378" cy="376367"/>
            </a:xfrm>
            <a:prstGeom prst="rect">
              <a:avLst/>
            </a:prstGeom>
          </p:spPr>
        </p:pic>
      </p:grpSp>
      <p:pic>
        <p:nvPicPr>
          <p:cNvPr id="57" name="Picture 56"/>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7069345" y="4767165"/>
            <a:ext cx="702961" cy="684703"/>
          </a:xfrm>
          <a:prstGeom prst="rect">
            <a:avLst/>
          </a:prstGeom>
        </p:spPr>
      </p:pic>
      <p:pic>
        <p:nvPicPr>
          <p:cNvPr id="58" name="Picture 57"/>
          <p:cNvPicPr>
            <a:picLocks noChangeAspect="1"/>
          </p:cNvPicPr>
          <p:nvPr/>
        </p:nvPicPr>
        <p:blipFill>
          <a:blip r:embed="rId15"/>
          <a:stretch>
            <a:fillRect/>
          </a:stretch>
        </p:blipFill>
        <p:spPr>
          <a:xfrm>
            <a:off x="8239885" y="4921302"/>
            <a:ext cx="1594866" cy="376428"/>
          </a:xfrm>
          <a:prstGeom prst="rect">
            <a:avLst/>
          </a:prstGeom>
        </p:spPr>
      </p:pic>
      <p:pic>
        <p:nvPicPr>
          <p:cNvPr id="60" name="Picture 59"/>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10349580" y="4693445"/>
            <a:ext cx="702961" cy="684703"/>
          </a:xfrm>
          <a:prstGeom prst="rect">
            <a:avLst/>
          </a:prstGeom>
        </p:spPr>
      </p:pic>
      <p:sp>
        <p:nvSpPr>
          <p:cNvPr id="61" name="Rounded Rectangle 60"/>
          <p:cNvSpPr/>
          <p:nvPr/>
        </p:nvSpPr>
        <p:spPr bwMode="gray">
          <a:xfrm>
            <a:off x="6362698" y="3492498"/>
            <a:ext cx="5349240" cy="2108202"/>
          </a:xfrm>
          <a:prstGeom prst="roundRect">
            <a:avLst/>
          </a:prstGeom>
          <a:noFill/>
          <a:ln w="38100" cmpd="sng">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err="1"/>
          </a:p>
        </p:txBody>
      </p:sp>
      <p:grpSp>
        <p:nvGrpSpPr>
          <p:cNvPr id="62" name="Group 61"/>
          <p:cNvGrpSpPr>
            <a:grpSpLocks noChangeAspect="1"/>
          </p:cNvGrpSpPr>
          <p:nvPr/>
        </p:nvGrpSpPr>
        <p:grpSpPr>
          <a:xfrm>
            <a:off x="6751965" y="3764186"/>
            <a:ext cx="4517737" cy="693513"/>
            <a:chOff x="6828166" y="3700689"/>
            <a:chExt cx="4262016" cy="573540"/>
          </a:xfrm>
        </p:grpSpPr>
        <p:grpSp>
          <p:nvGrpSpPr>
            <p:cNvPr id="63" name="Group 62"/>
            <p:cNvGrpSpPr/>
            <p:nvPr/>
          </p:nvGrpSpPr>
          <p:grpSpPr>
            <a:xfrm>
              <a:off x="6828166" y="3700689"/>
              <a:ext cx="1184552" cy="573540"/>
              <a:chOff x="6975854" y="3690241"/>
              <a:chExt cx="1138992" cy="551481"/>
            </a:xfrm>
          </p:grpSpPr>
          <p:sp>
            <p:nvSpPr>
              <p:cNvPr id="70" name="Rounded Rectangle 69"/>
              <p:cNvSpPr>
                <a:spLocks noChangeAspect="1"/>
              </p:cNvSpPr>
              <p:nvPr/>
            </p:nvSpPr>
            <p:spPr>
              <a:xfrm>
                <a:off x="6975854" y="3695700"/>
                <a:ext cx="1138992" cy="535530"/>
              </a:xfrm>
              <a:prstGeom prst="roundRect">
                <a:avLst/>
              </a:prstGeom>
              <a:solidFill>
                <a:schemeClr val="accent5"/>
              </a:solidFill>
              <a:ln w="19050" cmpd="sng">
                <a:no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60949" rIns="0" bIns="60949" numCol="1" spcCol="0" rtlCol="0" fromWordArt="0" anchor="ctr" anchorCtr="0" forceAA="0" compatLnSpc="1">
                <a:prstTxWarp prst="textNoShape">
                  <a:avLst/>
                </a:prstTxWarp>
                <a:noAutofit/>
              </a:bodyPr>
              <a:lstStyle/>
              <a:p>
                <a:pPr algn="ctr">
                  <a:lnSpc>
                    <a:spcPct val="90000"/>
                  </a:lnSpc>
                </a:pPr>
                <a:endParaRPr lang="en-US" sz="1600" b="1">
                  <a:solidFill>
                    <a:schemeClr val="accent4"/>
                  </a:solidFill>
                </a:endParaRPr>
              </a:p>
            </p:txBody>
          </p:sp>
          <p:sp>
            <p:nvSpPr>
              <p:cNvPr id="71" name="TextBox 70"/>
              <p:cNvSpPr txBox="1"/>
              <p:nvPr/>
            </p:nvSpPr>
            <p:spPr>
              <a:xfrm>
                <a:off x="7106798" y="3690241"/>
                <a:ext cx="868989" cy="551481"/>
              </a:xfrm>
              <a:prstGeom prst="rect">
                <a:avLst/>
              </a:prstGeom>
              <a:noFill/>
            </p:spPr>
            <p:txBody>
              <a:bodyPr wrap="none" lIns="0" tIns="0" rIns="0" bIns="0" rtlCol="0" anchor="ctr">
                <a:noAutofit/>
              </a:bodyPr>
              <a:lstStyle/>
              <a:p>
                <a:pPr>
                  <a:lnSpc>
                    <a:spcPct val="90000"/>
                  </a:lnSpc>
                </a:pPr>
                <a:r>
                  <a:rPr lang="en-US" sz="1600" b="1" err="1">
                    <a:solidFill>
                      <a:schemeClr val="bg1"/>
                    </a:solidFill>
                    <a:latin typeface="Arial"/>
                    <a:cs typeface="Arial"/>
                  </a:rPr>
                  <a:t>WebLogic</a:t>
                </a:r>
                <a:endParaRPr lang="en-US" sz="1600" b="1">
                  <a:solidFill>
                    <a:schemeClr val="bg1"/>
                  </a:solidFill>
                  <a:latin typeface="Arial"/>
                  <a:cs typeface="Arial"/>
                </a:endParaRPr>
              </a:p>
            </p:txBody>
          </p:sp>
        </p:grpSp>
        <p:grpSp>
          <p:nvGrpSpPr>
            <p:cNvPr id="64" name="Group 63"/>
            <p:cNvGrpSpPr/>
            <p:nvPr/>
          </p:nvGrpSpPr>
          <p:grpSpPr>
            <a:xfrm>
              <a:off x="8360294" y="3700689"/>
              <a:ext cx="1184552" cy="573540"/>
              <a:chOff x="6975854" y="3690241"/>
              <a:chExt cx="1138992" cy="551481"/>
            </a:xfrm>
          </p:grpSpPr>
          <p:sp>
            <p:nvSpPr>
              <p:cNvPr id="68" name="Rounded Rectangle 67"/>
              <p:cNvSpPr>
                <a:spLocks noChangeAspect="1"/>
              </p:cNvSpPr>
              <p:nvPr/>
            </p:nvSpPr>
            <p:spPr>
              <a:xfrm>
                <a:off x="6975854" y="3695700"/>
                <a:ext cx="1138992" cy="535530"/>
              </a:xfrm>
              <a:prstGeom prst="roundRect">
                <a:avLst/>
              </a:prstGeom>
              <a:solidFill>
                <a:schemeClr val="accent5"/>
              </a:solidFill>
              <a:ln w="19050" cmpd="sng">
                <a:no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60949" rIns="0" bIns="60949" numCol="1" spcCol="0" rtlCol="0" fromWordArt="0" anchor="ctr" anchorCtr="0" forceAA="0" compatLnSpc="1">
                <a:prstTxWarp prst="textNoShape">
                  <a:avLst/>
                </a:prstTxWarp>
                <a:noAutofit/>
              </a:bodyPr>
              <a:lstStyle/>
              <a:p>
                <a:pPr algn="ctr">
                  <a:lnSpc>
                    <a:spcPct val="90000"/>
                  </a:lnSpc>
                </a:pPr>
                <a:endParaRPr lang="en-US" sz="1600" b="1">
                  <a:solidFill>
                    <a:schemeClr val="accent4"/>
                  </a:solidFill>
                </a:endParaRPr>
              </a:p>
            </p:txBody>
          </p:sp>
          <p:sp>
            <p:nvSpPr>
              <p:cNvPr id="69" name="TextBox 68"/>
              <p:cNvSpPr txBox="1"/>
              <p:nvPr/>
            </p:nvSpPr>
            <p:spPr>
              <a:xfrm>
                <a:off x="7106798" y="3690241"/>
                <a:ext cx="868989" cy="551481"/>
              </a:xfrm>
              <a:prstGeom prst="rect">
                <a:avLst/>
              </a:prstGeom>
              <a:noFill/>
            </p:spPr>
            <p:txBody>
              <a:bodyPr wrap="none" lIns="0" tIns="0" rIns="0" bIns="0" rtlCol="0" anchor="ctr">
                <a:noAutofit/>
              </a:bodyPr>
              <a:lstStyle/>
              <a:p>
                <a:pPr>
                  <a:lnSpc>
                    <a:spcPct val="90000"/>
                  </a:lnSpc>
                </a:pPr>
                <a:r>
                  <a:rPr lang="en-US" sz="1600" b="1" err="1">
                    <a:solidFill>
                      <a:schemeClr val="bg1"/>
                    </a:solidFill>
                    <a:latin typeface="Arial"/>
                    <a:cs typeface="Arial"/>
                  </a:rPr>
                  <a:t>WebLogic</a:t>
                </a:r>
                <a:endParaRPr lang="en-US" sz="1600" b="1">
                  <a:solidFill>
                    <a:schemeClr val="bg1"/>
                  </a:solidFill>
                  <a:latin typeface="Arial"/>
                  <a:cs typeface="Arial"/>
                </a:endParaRPr>
              </a:p>
            </p:txBody>
          </p:sp>
        </p:grpSp>
        <p:grpSp>
          <p:nvGrpSpPr>
            <p:cNvPr id="65" name="Group 64"/>
            <p:cNvGrpSpPr/>
            <p:nvPr/>
          </p:nvGrpSpPr>
          <p:grpSpPr>
            <a:xfrm>
              <a:off x="9905630" y="3700689"/>
              <a:ext cx="1184552" cy="573540"/>
              <a:chOff x="6975854" y="3690241"/>
              <a:chExt cx="1138992" cy="551481"/>
            </a:xfrm>
          </p:grpSpPr>
          <p:sp>
            <p:nvSpPr>
              <p:cNvPr id="66" name="Rounded Rectangle 65"/>
              <p:cNvSpPr>
                <a:spLocks noChangeAspect="1"/>
              </p:cNvSpPr>
              <p:nvPr/>
            </p:nvSpPr>
            <p:spPr>
              <a:xfrm>
                <a:off x="6975854" y="3695700"/>
                <a:ext cx="1138992" cy="535530"/>
              </a:xfrm>
              <a:prstGeom prst="roundRect">
                <a:avLst/>
              </a:prstGeom>
              <a:solidFill>
                <a:schemeClr val="accent5"/>
              </a:solidFill>
              <a:ln w="19050" cmpd="sng">
                <a:no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60949" rIns="0" bIns="60949" numCol="1" spcCol="0" rtlCol="0" fromWordArt="0" anchor="ctr" anchorCtr="0" forceAA="0" compatLnSpc="1">
                <a:prstTxWarp prst="textNoShape">
                  <a:avLst/>
                </a:prstTxWarp>
                <a:noAutofit/>
              </a:bodyPr>
              <a:lstStyle/>
              <a:p>
                <a:pPr algn="ctr">
                  <a:lnSpc>
                    <a:spcPct val="90000"/>
                  </a:lnSpc>
                </a:pPr>
                <a:endParaRPr lang="en-US" sz="1600" b="1">
                  <a:solidFill>
                    <a:schemeClr val="accent4"/>
                  </a:solidFill>
                </a:endParaRPr>
              </a:p>
            </p:txBody>
          </p:sp>
          <p:sp>
            <p:nvSpPr>
              <p:cNvPr id="67" name="TextBox 66"/>
              <p:cNvSpPr txBox="1"/>
              <p:nvPr/>
            </p:nvSpPr>
            <p:spPr>
              <a:xfrm>
                <a:off x="7106798" y="3690241"/>
                <a:ext cx="868989" cy="551481"/>
              </a:xfrm>
              <a:prstGeom prst="rect">
                <a:avLst/>
              </a:prstGeom>
              <a:noFill/>
            </p:spPr>
            <p:txBody>
              <a:bodyPr wrap="none" lIns="0" tIns="0" rIns="0" bIns="0" rtlCol="0" anchor="ctr">
                <a:noAutofit/>
              </a:bodyPr>
              <a:lstStyle/>
              <a:p>
                <a:pPr>
                  <a:lnSpc>
                    <a:spcPct val="90000"/>
                  </a:lnSpc>
                </a:pPr>
                <a:r>
                  <a:rPr lang="en-US" sz="1600" b="1" err="1">
                    <a:solidFill>
                      <a:schemeClr val="bg1"/>
                    </a:solidFill>
                    <a:latin typeface="Arial"/>
                    <a:cs typeface="Arial"/>
                  </a:rPr>
                  <a:t>WebLogic</a:t>
                </a:r>
                <a:endParaRPr lang="en-US" sz="1600" b="1">
                  <a:solidFill>
                    <a:schemeClr val="bg1"/>
                  </a:solidFill>
                  <a:latin typeface="Arial"/>
                  <a:cs typeface="Arial"/>
                </a:endParaRPr>
              </a:p>
            </p:txBody>
          </p:sp>
        </p:grpSp>
      </p:grpSp>
      <p:sp>
        <p:nvSpPr>
          <p:cNvPr id="3" name="Footer Placeholder 2"/>
          <p:cNvSpPr>
            <a:spLocks noGrp="1"/>
          </p:cNvSpPr>
          <p:nvPr>
            <p:ph type="ftr" sz="quarter" idx="11"/>
          </p:nvPr>
        </p:nvSpPr>
        <p:spPr/>
        <p:txBody>
          <a:bodyPr/>
          <a:lstStyle/>
          <a:p>
            <a:r>
              <a:rPr lang="en-US"/>
              <a:t>Confidential – Oracle Internal/Restricted/Highly Restricted</a:t>
            </a:r>
          </a:p>
        </p:txBody>
      </p:sp>
      <p:pic>
        <p:nvPicPr>
          <p:cNvPr id="2" name="Picture 1"/>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464544" y="1557746"/>
            <a:ext cx="1646404" cy="731984"/>
          </a:xfrm>
          <a:prstGeom prst="rect">
            <a:avLst/>
          </a:prstGeom>
        </p:spPr>
      </p:pic>
    </p:spTree>
    <p:extLst>
      <p:ext uri="{BB962C8B-B14F-4D97-AF65-F5344CB8AC3E}">
        <p14:creationId xmlns:p14="http://schemas.microsoft.com/office/powerpoint/2010/main" val="1716855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FD1EAAC-98C0-47DA-89C6-3A27730508F6}"/>
              </a:ext>
            </a:extLst>
          </p:cNvPr>
          <p:cNvSpPr>
            <a:spLocks noGrp="1"/>
          </p:cNvSpPr>
          <p:nvPr>
            <p:ph type="title"/>
          </p:nvPr>
        </p:nvSpPr>
        <p:spPr/>
        <p:txBody>
          <a:bodyPr/>
          <a:lstStyle/>
          <a:p>
            <a:r>
              <a:rPr lang="en-US" dirty="0" smtClean="0">
                <a:cs typeface="Calibri"/>
              </a:rPr>
              <a:t>Certified </a:t>
            </a:r>
            <a:r>
              <a:rPr lang="en-US" dirty="0">
                <a:cs typeface="Calibri"/>
              </a:rPr>
              <a:t>product versions</a:t>
            </a:r>
            <a:endParaRPr lang="en-US" dirty="0"/>
          </a:p>
        </p:txBody>
      </p:sp>
      <p:graphicFrame>
        <p:nvGraphicFramePr>
          <p:cNvPr id="5" name="Table 5">
            <a:extLst>
              <a:ext uri="{FF2B5EF4-FFF2-40B4-BE49-F238E27FC236}">
                <a16:creationId xmlns="" xmlns:a16="http://schemas.microsoft.com/office/drawing/2014/main" id="{0E443C27-1CA0-48CF-BC4C-E72A68C108E9}"/>
              </a:ext>
            </a:extLst>
          </p:cNvPr>
          <p:cNvGraphicFramePr>
            <a:graphicFrameLocks noGrp="1"/>
          </p:cNvGraphicFramePr>
          <p:nvPr>
            <p:ph idx="1"/>
            <p:extLst>
              <p:ext uri="{D42A27DB-BD31-4B8C-83A1-F6EECF244321}">
                <p14:modId xmlns:p14="http://schemas.microsoft.com/office/powerpoint/2010/main" val="1191501332"/>
              </p:ext>
            </p:extLst>
          </p:nvPr>
        </p:nvGraphicFramePr>
        <p:xfrm>
          <a:off x="589318" y="1610264"/>
          <a:ext cx="11125198" cy="4002792"/>
        </p:xfrm>
        <a:graphic>
          <a:graphicData uri="http://schemas.openxmlformats.org/drawingml/2006/table">
            <a:tbl>
              <a:tblPr firstRow="1" bandRow="1">
                <a:tableStyleId>{D27102A9-8310-4765-A935-A1911B00CA55}</a:tableStyleId>
              </a:tblPr>
              <a:tblGrid>
                <a:gridCol w="5537065">
                  <a:extLst>
                    <a:ext uri="{9D8B030D-6E8A-4147-A177-3AD203B41FA5}">
                      <a16:colId xmlns="" xmlns:a16="http://schemas.microsoft.com/office/drawing/2014/main" val="3323029019"/>
                    </a:ext>
                  </a:extLst>
                </a:gridCol>
                <a:gridCol w="5588133">
                  <a:extLst>
                    <a:ext uri="{9D8B030D-6E8A-4147-A177-3AD203B41FA5}">
                      <a16:colId xmlns="" xmlns:a16="http://schemas.microsoft.com/office/drawing/2014/main" val="3084321177"/>
                    </a:ext>
                  </a:extLst>
                </a:gridCol>
              </a:tblGrid>
              <a:tr h="525619">
                <a:tc>
                  <a:txBody>
                    <a:bodyPr/>
                    <a:lstStyle/>
                    <a:p>
                      <a:r>
                        <a:rPr lang="en-US"/>
                        <a:t>Product</a:t>
                      </a:r>
                    </a:p>
                  </a:txBody>
                  <a:tcPr/>
                </a:tc>
                <a:tc>
                  <a:txBody>
                    <a:bodyPr/>
                    <a:lstStyle/>
                    <a:p>
                      <a:r>
                        <a:rPr lang="en-US"/>
                        <a:t>Version</a:t>
                      </a:r>
                    </a:p>
                  </a:txBody>
                  <a:tcPr/>
                </a:tc>
                <a:extLst>
                  <a:ext uri="{0D108BD9-81ED-4DB2-BD59-A6C34878D82A}">
                    <a16:rowId xmlns="" xmlns:a16="http://schemas.microsoft.com/office/drawing/2014/main" val="903091727"/>
                  </a:ext>
                </a:extLst>
              </a:tr>
              <a:tr h="849078">
                <a:tc>
                  <a:txBody>
                    <a:bodyPr/>
                    <a:lstStyle/>
                    <a:p>
                      <a:r>
                        <a:rPr lang="en-US"/>
                        <a:t>WebLogic (including FMW Infrastructure images)</a:t>
                      </a:r>
                    </a:p>
                  </a:txBody>
                  <a:tcPr/>
                </a:tc>
                <a:tc>
                  <a:txBody>
                    <a:bodyPr/>
                    <a:lstStyle/>
                    <a:p>
                      <a:pPr marL="0" marR="0" indent="0" algn="l">
                        <a:lnSpc>
                          <a:spcPct val="90000"/>
                        </a:lnSpc>
                        <a:spcBef>
                          <a:spcPts val="0"/>
                        </a:spcBef>
                        <a:spcAft>
                          <a:spcPts val="0"/>
                        </a:spcAft>
                      </a:pPr>
                      <a:r>
                        <a:rPr lang="en-US" dirty="0"/>
                        <a:t>12.2.1.3 with patches </a:t>
                      </a:r>
                      <a:r>
                        <a:rPr lang="is-IS" sz="1800" b="0" i="0" u="none" strike="noStrike" noProof="0" dirty="0">
                          <a:solidFill>
                            <a:srgbClr val="58595B"/>
                          </a:solidFill>
                          <a:latin typeface="Calibri"/>
                        </a:rPr>
                        <a:t>p29135930 &amp; p27117282 </a:t>
                      </a:r>
                      <a:endParaRPr lang="en-US" sz="1800" b="0" i="0" u="none" strike="noStrike" noProof="0" dirty="0">
                        <a:latin typeface="Calibri"/>
                      </a:endParaRPr>
                    </a:p>
                  </a:txBody>
                  <a:tcPr/>
                </a:tc>
                <a:extLst>
                  <a:ext uri="{0D108BD9-81ED-4DB2-BD59-A6C34878D82A}">
                    <a16:rowId xmlns="" xmlns:a16="http://schemas.microsoft.com/office/drawing/2014/main" val="515130634"/>
                  </a:ext>
                </a:extLst>
              </a:tr>
              <a:tr h="525619">
                <a:tc>
                  <a:txBody>
                    <a:bodyPr/>
                    <a:lstStyle/>
                    <a:p>
                      <a:r>
                        <a:rPr lang="en-US"/>
                        <a:t>Kubernetes</a:t>
                      </a:r>
                    </a:p>
                  </a:txBody>
                  <a:tcPr/>
                </a:tc>
                <a:tc>
                  <a:txBody>
                    <a:bodyPr/>
                    <a:lstStyle/>
                    <a:p>
                      <a:pPr lvl="0">
                        <a:buNone/>
                      </a:pPr>
                      <a:r>
                        <a:rPr lang="en-US" sz="1800" b="0" i="0" u="none" strike="noStrike" noProof="0" dirty="0">
                          <a:latin typeface="Calibri"/>
                        </a:rPr>
                        <a:t>1.10.11+, 1.11.5+, </a:t>
                      </a:r>
                      <a:r>
                        <a:rPr lang="en-US" sz="1800" b="0" i="0" u="none" strike="noStrike" noProof="0" dirty="0" smtClean="0">
                          <a:latin typeface="Calibri"/>
                        </a:rPr>
                        <a:t>1.12.3+, 1.13.4+</a:t>
                      </a:r>
                      <a:endParaRPr lang="en-US" dirty="0"/>
                    </a:p>
                  </a:txBody>
                  <a:tcPr/>
                </a:tc>
                <a:extLst>
                  <a:ext uri="{0D108BD9-81ED-4DB2-BD59-A6C34878D82A}">
                    <a16:rowId xmlns="" xmlns:a16="http://schemas.microsoft.com/office/drawing/2014/main" val="3690047017"/>
                  </a:ext>
                </a:extLst>
              </a:tr>
              <a:tr h="525619">
                <a:tc>
                  <a:txBody>
                    <a:bodyPr/>
                    <a:lstStyle/>
                    <a:p>
                      <a:r>
                        <a:rPr lang="en-US"/>
                        <a:t>Docker</a:t>
                      </a:r>
                    </a:p>
                  </a:txBody>
                  <a:tcPr/>
                </a:tc>
                <a:tc>
                  <a:txBody>
                    <a:bodyPr/>
                    <a:lstStyle/>
                    <a:p>
                      <a:r>
                        <a:rPr lang="en-US"/>
                        <a:t>18.9.01ce, 18.03.01ce (OL) </a:t>
                      </a:r>
                      <a:r>
                        <a:rPr lang="en-US" sz="1800" b="0" i="0" u="none" strike="noStrike" noProof="0">
                          <a:latin typeface="Calibri"/>
                        </a:rPr>
                        <a:t>1.12.6 and 1.13.1(Red Hat)</a:t>
                      </a:r>
                      <a:endParaRPr lang="en-US"/>
                    </a:p>
                  </a:txBody>
                  <a:tcPr/>
                </a:tc>
                <a:extLst>
                  <a:ext uri="{0D108BD9-81ED-4DB2-BD59-A6C34878D82A}">
                    <a16:rowId xmlns="" xmlns:a16="http://schemas.microsoft.com/office/drawing/2014/main" val="2639793765"/>
                  </a:ext>
                </a:extLst>
              </a:tr>
              <a:tr h="525619">
                <a:tc>
                  <a:txBody>
                    <a:bodyPr/>
                    <a:lstStyle/>
                    <a:p>
                      <a:r>
                        <a:rPr lang="en-US"/>
                        <a:t>Kernels</a:t>
                      </a:r>
                    </a:p>
                  </a:txBody>
                  <a:tcPr/>
                </a:tc>
                <a:tc>
                  <a:txBody>
                    <a:bodyPr/>
                    <a:lstStyle/>
                    <a:p>
                      <a:r>
                        <a:rPr lang="en-US"/>
                        <a:t>Oracle Linux 17.5 &amp; </a:t>
                      </a:r>
                      <a:r>
                        <a:rPr lang="en-US" sz="1800" b="0" i="0" u="none" strike="noStrike" noProof="0">
                          <a:solidFill>
                            <a:srgbClr val="58595B"/>
                          </a:solidFill>
                          <a:latin typeface="Calibri"/>
                        </a:rPr>
                        <a:t>Red Hat Enterprise Linux 7 (UL3+)</a:t>
                      </a:r>
                      <a:endParaRPr lang="en-US"/>
                    </a:p>
                  </a:txBody>
                  <a:tcPr/>
                </a:tc>
                <a:extLst>
                  <a:ext uri="{0D108BD9-81ED-4DB2-BD59-A6C34878D82A}">
                    <a16:rowId xmlns="" xmlns:a16="http://schemas.microsoft.com/office/drawing/2014/main" val="1470700619"/>
                  </a:ext>
                </a:extLst>
              </a:tr>
              <a:tr h="525619">
                <a:tc>
                  <a:txBody>
                    <a:bodyPr/>
                    <a:lstStyle/>
                    <a:p>
                      <a:pPr lvl="0">
                        <a:buNone/>
                      </a:pPr>
                      <a:r>
                        <a:rPr lang="en-US"/>
                        <a:t>Flannel</a:t>
                      </a:r>
                    </a:p>
                  </a:txBody>
                  <a:tcPr/>
                </a:tc>
                <a:tc>
                  <a:txBody>
                    <a:bodyPr/>
                    <a:lstStyle/>
                    <a:p>
                      <a:pPr lvl="0">
                        <a:buNone/>
                      </a:pPr>
                      <a:r>
                        <a:rPr lang="mr-IN" sz="1800" b="0" i="0" u="none" strike="noStrike" noProof="0" dirty="0" smtClean="0">
                          <a:latin typeface="+mn-lt"/>
                        </a:rPr>
                        <a:t>v0.9.0-1-amd64</a:t>
                      </a:r>
                      <a:endParaRPr lang="en-US" dirty="0"/>
                    </a:p>
                  </a:txBody>
                  <a:tcPr/>
                </a:tc>
                <a:extLst>
                  <a:ext uri="{0D108BD9-81ED-4DB2-BD59-A6C34878D82A}">
                    <a16:rowId xmlns="" xmlns:a16="http://schemas.microsoft.com/office/drawing/2014/main" val="2002979456"/>
                  </a:ext>
                </a:extLst>
              </a:tr>
              <a:tr h="525619">
                <a:tc>
                  <a:txBody>
                    <a:bodyPr/>
                    <a:lstStyle/>
                    <a:p>
                      <a:pPr lvl="0">
                        <a:buNone/>
                      </a:pPr>
                      <a:r>
                        <a:rPr lang="en-US" dirty="0"/>
                        <a:t>Helm</a:t>
                      </a:r>
                    </a:p>
                  </a:txBody>
                  <a:tcPr/>
                </a:tc>
                <a:tc>
                  <a:txBody>
                    <a:bodyPr/>
                    <a:lstStyle/>
                    <a:p>
                      <a:pPr lvl="0">
                        <a:buNone/>
                      </a:pPr>
                      <a:r>
                        <a:rPr lang="en-US" sz="1800" b="0" i="0" u="none" strike="noStrike" noProof="0" dirty="0">
                          <a:latin typeface="Calibri"/>
                        </a:rPr>
                        <a:t>2.8.2+</a:t>
                      </a:r>
                      <a:endParaRPr lang="en-US" dirty="0"/>
                    </a:p>
                  </a:txBody>
                  <a:tcPr/>
                </a:tc>
                <a:extLst>
                  <a:ext uri="{0D108BD9-81ED-4DB2-BD59-A6C34878D82A}">
                    <a16:rowId xmlns="" xmlns:a16="http://schemas.microsoft.com/office/drawing/2014/main" val="4014423054"/>
                  </a:ext>
                </a:extLst>
              </a:tr>
            </a:tbl>
          </a:graphicData>
        </a:graphic>
      </p:graphicFrame>
      <p:sp>
        <p:nvSpPr>
          <p:cNvPr id="4" name="Footer Placeholder 3">
            <a:extLst>
              <a:ext uri="{FF2B5EF4-FFF2-40B4-BE49-F238E27FC236}">
                <a16:creationId xmlns="" xmlns:a16="http://schemas.microsoft.com/office/drawing/2014/main" id="{3886AE75-A109-4F59-834A-1D907AAB7053}"/>
              </a:ext>
            </a:extLst>
          </p:cNvPr>
          <p:cNvSpPr>
            <a:spLocks noGrp="1"/>
          </p:cNvSpPr>
          <p:nvPr>
            <p:ph type="ftr" sz="quarter" idx="11"/>
          </p:nvPr>
        </p:nvSpPr>
        <p:spPr/>
        <p:txBody>
          <a:bodyPr/>
          <a:lstStyle/>
          <a:p>
            <a:r>
              <a:rPr lang="en-US"/>
              <a:t>Confidential – Oracle Internal/Restricted/Highly Restricted</a:t>
            </a:r>
          </a:p>
        </p:txBody>
      </p:sp>
    </p:spTree>
    <p:extLst>
      <p:ext uri="{BB962C8B-B14F-4D97-AF65-F5344CB8AC3E}">
        <p14:creationId xmlns:p14="http://schemas.microsoft.com/office/powerpoint/2010/main" val="1209588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itle 5"/>
          <p:cNvSpPr txBox="1">
            <a:spLocks noGrp="1"/>
          </p:cNvSpPr>
          <p:nvPr>
            <p:ph type="title"/>
          </p:nvPr>
        </p:nvSpPr>
        <p:spPr>
          <a:prstGeom prst="rect">
            <a:avLst/>
          </a:prstGeom>
        </p:spPr>
        <p:txBody>
          <a:bodyPr/>
          <a:lstStyle/>
          <a:p>
            <a:r>
              <a:rPr lang="en-US"/>
              <a:t>WebLogic Monitoring Exporter </a:t>
            </a:r>
            <a:br>
              <a:rPr lang="en-US"/>
            </a:br>
            <a:endParaRPr sz="2400"/>
          </a:p>
        </p:txBody>
      </p:sp>
      <p:sp>
        <p:nvSpPr>
          <p:cNvPr id="173" name="Content Placeholder 6"/>
          <p:cNvSpPr txBox="1">
            <a:spLocks noGrp="1"/>
          </p:cNvSpPr>
          <p:nvPr>
            <p:ph type="body" idx="1"/>
          </p:nvPr>
        </p:nvSpPr>
        <p:spPr>
          <a:xfrm>
            <a:off x="532227" y="1803400"/>
            <a:ext cx="5758603" cy="4173330"/>
          </a:xfrm>
          <a:prstGeom prst="rect">
            <a:avLst/>
          </a:prstGeom>
        </p:spPr>
        <p:txBody>
          <a:bodyPr>
            <a:normAutofit fontScale="92500" lnSpcReduction="10000"/>
          </a:bodyPr>
          <a:lstStyle/>
          <a:p>
            <a:r>
              <a:rPr lang="en-US" dirty="0" smtClean="0"/>
              <a:t>Monitoring </a:t>
            </a:r>
            <a:r>
              <a:rPr lang="en-US" dirty="0"/>
              <a:t>Exporter enables Prometheus monitoring of WebLogic</a:t>
            </a:r>
          </a:p>
          <a:p>
            <a:r>
              <a:rPr lang="en-US" dirty="0"/>
              <a:t>Standard monitoring tools can be used for monitoring </a:t>
            </a:r>
            <a:r>
              <a:rPr lang="en-US" dirty="0" smtClean="0"/>
              <a:t>WebLogic</a:t>
            </a:r>
          </a:p>
          <a:p>
            <a:r>
              <a:rPr lang="en-US" dirty="0" err="1"/>
              <a:t>Grafana</a:t>
            </a:r>
            <a:r>
              <a:rPr lang="en-US" dirty="0"/>
              <a:t> Dashboards used for </a:t>
            </a:r>
            <a:r>
              <a:rPr lang="en-US" dirty="0" smtClean="0"/>
              <a:t>visualization</a:t>
            </a:r>
            <a:endParaRPr lang="en-US" dirty="0"/>
          </a:p>
          <a:p>
            <a:r>
              <a:rPr lang="en-US" dirty="0"/>
              <a:t>Prometheus </a:t>
            </a:r>
            <a:r>
              <a:rPr lang="en-US" b="1" dirty="0"/>
              <a:t>auto-scaling</a:t>
            </a:r>
            <a:r>
              <a:rPr lang="en-US" dirty="0"/>
              <a:t> of WebLogic </a:t>
            </a:r>
            <a:r>
              <a:rPr lang="en-US" dirty="0" smtClean="0"/>
              <a:t>cluster</a:t>
            </a:r>
          </a:p>
          <a:p>
            <a:r>
              <a:rPr lang="en-US" dirty="0" smtClean="0"/>
              <a:t>Prometheus and </a:t>
            </a:r>
            <a:r>
              <a:rPr lang="en-US" dirty="0" err="1" smtClean="0"/>
              <a:t>Grafana</a:t>
            </a:r>
            <a:r>
              <a:rPr lang="en-US" dirty="0" smtClean="0"/>
              <a:t> example </a:t>
            </a:r>
            <a:r>
              <a:rPr lang="en-US" dirty="0">
                <a:hlinkClick r:id="rId2"/>
              </a:rPr>
              <a:t>GitHub Sample</a:t>
            </a:r>
            <a:endParaRPr lang="en-US" dirty="0"/>
          </a:p>
          <a:p>
            <a:endParaRPr lang="en-US" dirty="0"/>
          </a:p>
          <a:p>
            <a:endParaRPr lang="en-US" dirty="0"/>
          </a:p>
        </p:txBody>
      </p:sp>
      <p:sp>
        <p:nvSpPr>
          <p:cNvPr id="174" name="Slide Number Placeholder 4"/>
          <p:cNvSpPr txBox="1">
            <a:spLocks noGrp="1"/>
          </p:cNvSpPr>
          <p:nvPr>
            <p:ph type="sldNum" sz="quarter" idx="4294967295"/>
          </p:nvPr>
        </p:nvSpPr>
        <p:spPr>
          <a:xfrm>
            <a:off x="11539031" y="6584157"/>
            <a:ext cx="127100" cy="127001"/>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rPr/>
              <a:t>7</a:t>
            </a:fld>
            <a:endParaRPr/>
          </a:p>
        </p:txBody>
      </p:sp>
      <p:sp>
        <p:nvSpPr>
          <p:cNvPr id="12" name="TextBox 11"/>
          <p:cNvSpPr txBox="1"/>
          <p:nvPr/>
        </p:nvSpPr>
        <p:spPr>
          <a:xfrm>
            <a:off x="7974584" y="3941681"/>
            <a:ext cx="315821" cy="112911"/>
          </a:xfrm>
          <a:prstGeom prst="rect">
            <a:avLst/>
          </a:prstGeom>
          <a:noFill/>
        </p:spPr>
        <p:txBody>
          <a:bodyPr wrap="square" lIns="0" tIns="0" rIns="0" bIns="0" rtlCol="0">
            <a:noAutofit/>
          </a:bodyPr>
          <a:lstStyle/>
          <a:p>
            <a:pPr>
              <a:lnSpc>
                <a:spcPct val="90000"/>
              </a:lnSpc>
            </a:pPr>
            <a:r>
              <a:rPr lang="en-US" sz="1400">
                <a:solidFill>
                  <a:schemeClr val="bg1"/>
                </a:solidFill>
              </a:rPr>
              <a:t>MS</a:t>
            </a:r>
          </a:p>
        </p:txBody>
      </p:sp>
      <p:sp>
        <p:nvSpPr>
          <p:cNvPr id="15" name="TextBox 14"/>
          <p:cNvSpPr txBox="1"/>
          <p:nvPr/>
        </p:nvSpPr>
        <p:spPr>
          <a:xfrm>
            <a:off x="8677364" y="3930389"/>
            <a:ext cx="238758" cy="113696"/>
          </a:xfrm>
          <a:prstGeom prst="rect">
            <a:avLst/>
          </a:prstGeom>
          <a:noFill/>
        </p:spPr>
        <p:txBody>
          <a:bodyPr wrap="square" lIns="0" tIns="0" rIns="0" bIns="0" rtlCol="0">
            <a:noAutofit/>
          </a:bodyPr>
          <a:lstStyle/>
          <a:p>
            <a:pPr>
              <a:lnSpc>
                <a:spcPct val="90000"/>
              </a:lnSpc>
            </a:pPr>
            <a:r>
              <a:rPr lang="en-US" sz="1400">
                <a:solidFill>
                  <a:schemeClr val="bg1"/>
                </a:solidFill>
              </a:rPr>
              <a:t>MS</a:t>
            </a:r>
          </a:p>
        </p:txBody>
      </p:sp>
      <p:sp>
        <p:nvSpPr>
          <p:cNvPr id="35" name="TextBox 34"/>
          <p:cNvSpPr txBox="1"/>
          <p:nvPr/>
        </p:nvSpPr>
        <p:spPr>
          <a:xfrm>
            <a:off x="10604949" y="2230162"/>
            <a:ext cx="939618" cy="183590"/>
          </a:xfrm>
          <a:prstGeom prst="rect">
            <a:avLst/>
          </a:prstGeom>
          <a:noFill/>
        </p:spPr>
        <p:txBody>
          <a:bodyPr wrap="square" lIns="0" tIns="0" rIns="0" bIns="0" rtlCol="0">
            <a:noAutofit/>
          </a:bodyPr>
          <a:lstStyle/>
          <a:p>
            <a:pPr>
              <a:lnSpc>
                <a:spcPct val="90000"/>
              </a:lnSpc>
            </a:pPr>
            <a:r>
              <a:rPr lang="en-US" sz="1400">
                <a:solidFill>
                  <a:schemeClr val="bg1"/>
                </a:solidFill>
              </a:rPr>
              <a:t>Kubernetes</a:t>
            </a:r>
          </a:p>
        </p:txBody>
      </p:sp>
      <p:grpSp>
        <p:nvGrpSpPr>
          <p:cNvPr id="48" name="Group 47"/>
          <p:cNvGrpSpPr>
            <a:grpSpLocks noChangeAspect="1"/>
          </p:cNvGrpSpPr>
          <p:nvPr/>
        </p:nvGrpSpPr>
        <p:grpSpPr>
          <a:xfrm>
            <a:off x="6464544" y="1829579"/>
            <a:ext cx="5196497" cy="1245628"/>
            <a:chOff x="6528045" y="1854981"/>
            <a:chExt cx="4949046" cy="1186312"/>
          </a:xfrm>
        </p:grpSpPr>
        <p:pic>
          <p:nvPicPr>
            <p:cNvPr id="50" name="Picture 49"/>
            <p:cNvPicPr>
              <a:picLocks noChangeAspect="1"/>
            </p:cNvPicPr>
            <p:nvPr/>
          </p:nvPicPr>
          <p:blipFill>
            <a:blip r:embed="rId3"/>
            <a:stretch>
              <a:fillRect/>
            </a:stretch>
          </p:blipFill>
          <p:spPr>
            <a:xfrm>
              <a:off x="10143332" y="2076223"/>
              <a:ext cx="1041834" cy="918976"/>
            </a:xfrm>
            <a:prstGeom prst="rect">
              <a:avLst/>
            </a:prstGeom>
          </p:spPr>
        </p:pic>
        <p:sp>
          <p:nvSpPr>
            <p:cNvPr id="51" name="Rectangle 50"/>
            <p:cNvSpPr>
              <a:spLocks noChangeAspect="1"/>
            </p:cNvSpPr>
            <p:nvPr/>
          </p:nvSpPr>
          <p:spPr>
            <a:xfrm>
              <a:off x="9933714" y="2667914"/>
              <a:ext cx="1543377" cy="373379"/>
            </a:xfrm>
            <a:prstGeom prst="rect">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52" name="TextBox 51"/>
            <p:cNvSpPr txBox="1"/>
            <p:nvPr/>
          </p:nvSpPr>
          <p:spPr>
            <a:xfrm>
              <a:off x="10120167" y="2716607"/>
              <a:ext cx="1125113" cy="207851"/>
            </a:xfrm>
            <a:prstGeom prst="rect">
              <a:avLst/>
            </a:prstGeom>
            <a:noFill/>
          </p:spPr>
          <p:txBody>
            <a:bodyPr wrap="square" lIns="0" tIns="0" rIns="0" bIns="0" rtlCol="0">
              <a:noAutofit/>
            </a:bodyPr>
            <a:lstStyle/>
            <a:p>
              <a:pPr>
                <a:lnSpc>
                  <a:spcPct val="90000"/>
                </a:lnSpc>
              </a:pPr>
              <a:r>
                <a:rPr lang="en-US" sz="2000">
                  <a:solidFill>
                    <a:schemeClr val="bg1"/>
                  </a:solidFill>
                </a:rPr>
                <a:t>Kubernetes</a:t>
              </a:r>
            </a:p>
          </p:txBody>
        </p:sp>
        <p:sp>
          <p:nvSpPr>
            <p:cNvPr id="53" name="Oval 52"/>
            <p:cNvSpPr>
              <a:spLocks noChangeAspect="1"/>
            </p:cNvSpPr>
            <p:nvPr/>
          </p:nvSpPr>
          <p:spPr>
            <a:xfrm>
              <a:off x="8138417" y="1854981"/>
              <a:ext cx="1704555" cy="584341"/>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2000">
                  <a:solidFill>
                    <a:schemeClr val="bg1"/>
                  </a:solidFill>
                </a:rPr>
                <a:t>Operator</a:t>
              </a:r>
            </a:p>
          </p:txBody>
        </p:sp>
        <p:pic>
          <p:nvPicPr>
            <p:cNvPr id="54" name="Picture 5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09282" y="2267038"/>
              <a:ext cx="1195786" cy="362227"/>
            </a:xfrm>
            <a:prstGeom prst="rect">
              <a:avLst/>
            </a:prstGeom>
          </p:spPr>
        </p:pic>
        <p:pic>
          <p:nvPicPr>
            <p:cNvPr id="55" name="Picture 54"/>
            <p:cNvPicPr>
              <a:picLocks noChangeAspect="1"/>
            </p:cNvPicPr>
            <p:nvPr/>
          </p:nvPicPr>
          <p:blipFill>
            <a:blip r:embed="rId5"/>
            <a:stretch>
              <a:fillRect/>
            </a:stretch>
          </p:blipFill>
          <p:spPr>
            <a:xfrm>
              <a:off x="6528045" y="2622636"/>
              <a:ext cx="1641378" cy="376367"/>
            </a:xfrm>
            <a:prstGeom prst="rect">
              <a:avLst/>
            </a:prstGeom>
          </p:spPr>
        </p:pic>
      </p:grpSp>
      <p:pic>
        <p:nvPicPr>
          <p:cNvPr id="56" name="Picture 55"/>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7069345" y="4767165"/>
            <a:ext cx="702961" cy="684703"/>
          </a:xfrm>
          <a:prstGeom prst="rect">
            <a:avLst/>
          </a:prstGeom>
        </p:spPr>
      </p:pic>
      <p:pic>
        <p:nvPicPr>
          <p:cNvPr id="57" name="Picture 56"/>
          <p:cNvPicPr>
            <a:picLocks noChangeAspect="1"/>
          </p:cNvPicPr>
          <p:nvPr/>
        </p:nvPicPr>
        <p:blipFill>
          <a:blip r:embed="rId7"/>
          <a:stretch>
            <a:fillRect/>
          </a:stretch>
        </p:blipFill>
        <p:spPr>
          <a:xfrm>
            <a:off x="8239885" y="4921302"/>
            <a:ext cx="1594866" cy="376428"/>
          </a:xfrm>
          <a:prstGeom prst="rect">
            <a:avLst/>
          </a:prstGeom>
        </p:spPr>
      </p:pic>
      <p:pic>
        <p:nvPicPr>
          <p:cNvPr id="58" name="Picture 57"/>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0349580" y="4693445"/>
            <a:ext cx="702961" cy="684703"/>
          </a:xfrm>
          <a:prstGeom prst="rect">
            <a:avLst/>
          </a:prstGeom>
        </p:spPr>
      </p:pic>
      <p:sp>
        <p:nvSpPr>
          <p:cNvPr id="59" name="Rounded Rectangle 58"/>
          <p:cNvSpPr/>
          <p:nvPr/>
        </p:nvSpPr>
        <p:spPr bwMode="gray">
          <a:xfrm>
            <a:off x="6362698" y="3492498"/>
            <a:ext cx="5349240" cy="2108202"/>
          </a:xfrm>
          <a:prstGeom prst="roundRect">
            <a:avLst/>
          </a:prstGeom>
          <a:noFill/>
          <a:ln w="38100" cmpd="sng">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err="1"/>
          </a:p>
        </p:txBody>
      </p:sp>
      <p:grpSp>
        <p:nvGrpSpPr>
          <p:cNvPr id="60" name="Group 59"/>
          <p:cNvGrpSpPr>
            <a:grpSpLocks noChangeAspect="1"/>
          </p:cNvGrpSpPr>
          <p:nvPr/>
        </p:nvGrpSpPr>
        <p:grpSpPr>
          <a:xfrm>
            <a:off x="6751965" y="3764186"/>
            <a:ext cx="4517737" cy="693513"/>
            <a:chOff x="6828166" y="3700689"/>
            <a:chExt cx="4262016" cy="573540"/>
          </a:xfrm>
        </p:grpSpPr>
        <p:grpSp>
          <p:nvGrpSpPr>
            <p:cNvPr id="61" name="Group 60"/>
            <p:cNvGrpSpPr/>
            <p:nvPr/>
          </p:nvGrpSpPr>
          <p:grpSpPr>
            <a:xfrm>
              <a:off x="6828166" y="3700689"/>
              <a:ext cx="1184552" cy="573540"/>
              <a:chOff x="6975854" y="3690241"/>
              <a:chExt cx="1138992" cy="551481"/>
            </a:xfrm>
          </p:grpSpPr>
          <p:sp>
            <p:nvSpPr>
              <p:cNvPr id="68" name="Rounded Rectangle 67"/>
              <p:cNvSpPr>
                <a:spLocks noChangeAspect="1"/>
              </p:cNvSpPr>
              <p:nvPr/>
            </p:nvSpPr>
            <p:spPr>
              <a:xfrm>
                <a:off x="6975854" y="3695700"/>
                <a:ext cx="1138992" cy="535530"/>
              </a:xfrm>
              <a:prstGeom prst="roundRect">
                <a:avLst/>
              </a:prstGeom>
              <a:solidFill>
                <a:schemeClr val="accent5"/>
              </a:solidFill>
              <a:ln w="19050" cmpd="sng">
                <a:no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60949" rIns="0" bIns="60949" numCol="1" spcCol="0" rtlCol="0" fromWordArt="0" anchor="ctr" anchorCtr="0" forceAA="0" compatLnSpc="1">
                <a:prstTxWarp prst="textNoShape">
                  <a:avLst/>
                </a:prstTxWarp>
                <a:noAutofit/>
              </a:bodyPr>
              <a:lstStyle/>
              <a:p>
                <a:pPr algn="ctr">
                  <a:lnSpc>
                    <a:spcPct val="90000"/>
                  </a:lnSpc>
                </a:pPr>
                <a:endParaRPr lang="en-US" sz="1600" b="1">
                  <a:solidFill>
                    <a:schemeClr val="accent4"/>
                  </a:solidFill>
                </a:endParaRPr>
              </a:p>
            </p:txBody>
          </p:sp>
          <p:sp>
            <p:nvSpPr>
              <p:cNvPr id="69" name="TextBox 68"/>
              <p:cNvSpPr txBox="1"/>
              <p:nvPr/>
            </p:nvSpPr>
            <p:spPr>
              <a:xfrm>
                <a:off x="7106798" y="3690241"/>
                <a:ext cx="868989" cy="551481"/>
              </a:xfrm>
              <a:prstGeom prst="rect">
                <a:avLst/>
              </a:prstGeom>
              <a:solidFill>
                <a:schemeClr val="accent5"/>
              </a:solidFill>
            </p:spPr>
            <p:txBody>
              <a:bodyPr wrap="none" lIns="0" tIns="0" rIns="0" bIns="0" rtlCol="0" anchor="ctr">
                <a:noAutofit/>
              </a:bodyPr>
              <a:lstStyle/>
              <a:p>
                <a:pPr>
                  <a:lnSpc>
                    <a:spcPct val="90000"/>
                  </a:lnSpc>
                </a:pPr>
                <a:r>
                  <a:rPr lang="en-US" sz="1600" b="1" err="1">
                    <a:solidFill>
                      <a:schemeClr val="bg1"/>
                    </a:solidFill>
                    <a:latin typeface="Arial"/>
                    <a:cs typeface="Arial"/>
                  </a:rPr>
                  <a:t>WebLogic</a:t>
                </a:r>
                <a:endParaRPr lang="en-US" sz="1600" b="1">
                  <a:solidFill>
                    <a:schemeClr val="bg1"/>
                  </a:solidFill>
                  <a:latin typeface="Arial"/>
                  <a:cs typeface="Arial"/>
                </a:endParaRPr>
              </a:p>
            </p:txBody>
          </p:sp>
        </p:grpSp>
        <p:grpSp>
          <p:nvGrpSpPr>
            <p:cNvPr id="62" name="Group 61"/>
            <p:cNvGrpSpPr/>
            <p:nvPr/>
          </p:nvGrpSpPr>
          <p:grpSpPr>
            <a:xfrm>
              <a:off x="8360294" y="3700689"/>
              <a:ext cx="1184552" cy="573540"/>
              <a:chOff x="6975854" y="3690241"/>
              <a:chExt cx="1138992" cy="551481"/>
            </a:xfrm>
          </p:grpSpPr>
          <p:sp>
            <p:nvSpPr>
              <p:cNvPr id="66" name="Rounded Rectangle 65"/>
              <p:cNvSpPr>
                <a:spLocks noChangeAspect="1"/>
              </p:cNvSpPr>
              <p:nvPr/>
            </p:nvSpPr>
            <p:spPr>
              <a:xfrm>
                <a:off x="6975854" y="3695700"/>
                <a:ext cx="1138992" cy="535530"/>
              </a:xfrm>
              <a:prstGeom prst="roundRect">
                <a:avLst/>
              </a:prstGeom>
              <a:solidFill>
                <a:schemeClr val="accent5"/>
              </a:solidFill>
              <a:ln w="19050" cmpd="sng">
                <a:no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60949" rIns="0" bIns="60949" numCol="1" spcCol="0" rtlCol="0" fromWordArt="0" anchor="ctr" anchorCtr="0" forceAA="0" compatLnSpc="1">
                <a:prstTxWarp prst="textNoShape">
                  <a:avLst/>
                </a:prstTxWarp>
                <a:noAutofit/>
              </a:bodyPr>
              <a:lstStyle/>
              <a:p>
                <a:pPr algn="ctr">
                  <a:lnSpc>
                    <a:spcPct val="90000"/>
                  </a:lnSpc>
                </a:pPr>
                <a:endParaRPr lang="en-US" sz="1600" b="1">
                  <a:solidFill>
                    <a:schemeClr val="accent4"/>
                  </a:solidFill>
                </a:endParaRPr>
              </a:p>
            </p:txBody>
          </p:sp>
          <p:sp>
            <p:nvSpPr>
              <p:cNvPr id="67" name="TextBox 66"/>
              <p:cNvSpPr txBox="1"/>
              <p:nvPr/>
            </p:nvSpPr>
            <p:spPr>
              <a:xfrm>
                <a:off x="7106798" y="3690241"/>
                <a:ext cx="868989" cy="551481"/>
              </a:xfrm>
              <a:prstGeom prst="rect">
                <a:avLst/>
              </a:prstGeom>
              <a:noFill/>
            </p:spPr>
            <p:txBody>
              <a:bodyPr wrap="none" lIns="0" tIns="0" rIns="0" bIns="0" rtlCol="0" anchor="ctr">
                <a:noAutofit/>
              </a:bodyPr>
              <a:lstStyle/>
              <a:p>
                <a:pPr>
                  <a:lnSpc>
                    <a:spcPct val="90000"/>
                  </a:lnSpc>
                </a:pPr>
                <a:r>
                  <a:rPr lang="en-US" sz="1600" b="1" err="1">
                    <a:solidFill>
                      <a:schemeClr val="bg1"/>
                    </a:solidFill>
                    <a:latin typeface="Arial"/>
                    <a:cs typeface="Arial"/>
                  </a:rPr>
                  <a:t>WebLogic</a:t>
                </a:r>
                <a:endParaRPr lang="en-US" sz="1600" b="1">
                  <a:solidFill>
                    <a:schemeClr val="bg1"/>
                  </a:solidFill>
                  <a:latin typeface="Arial"/>
                  <a:cs typeface="Arial"/>
                </a:endParaRPr>
              </a:p>
            </p:txBody>
          </p:sp>
        </p:grpSp>
        <p:grpSp>
          <p:nvGrpSpPr>
            <p:cNvPr id="63" name="Group 62"/>
            <p:cNvGrpSpPr/>
            <p:nvPr/>
          </p:nvGrpSpPr>
          <p:grpSpPr>
            <a:xfrm>
              <a:off x="9905630" y="3700689"/>
              <a:ext cx="1184552" cy="573540"/>
              <a:chOff x="6975854" y="3690241"/>
              <a:chExt cx="1138992" cy="551481"/>
            </a:xfrm>
          </p:grpSpPr>
          <p:sp>
            <p:nvSpPr>
              <p:cNvPr id="64" name="Rounded Rectangle 63"/>
              <p:cNvSpPr>
                <a:spLocks noChangeAspect="1"/>
              </p:cNvSpPr>
              <p:nvPr/>
            </p:nvSpPr>
            <p:spPr>
              <a:xfrm>
                <a:off x="6975854" y="3695700"/>
                <a:ext cx="1138992" cy="535530"/>
              </a:xfrm>
              <a:prstGeom prst="roundRect">
                <a:avLst/>
              </a:prstGeom>
              <a:solidFill>
                <a:schemeClr val="accent5"/>
              </a:solidFill>
              <a:ln w="19050" cmpd="sng">
                <a:no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60949" rIns="0" bIns="60949" numCol="1" spcCol="0" rtlCol="0" fromWordArt="0" anchor="ctr" anchorCtr="0" forceAA="0" compatLnSpc="1">
                <a:prstTxWarp prst="textNoShape">
                  <a:avLst/>
                </a:prstTxWarp>
                <a:noAutofit/>
              </a:bodyPr>
              <a:lstStyle/>
              <a:p>
                <a:pPr algn="ctr">
                  <a:lnSpc>
                    <a:spcPct val="90000"/>
                  </a:lnSpc>
                </a:pPr>
                <a:endParaRPr lang="en-US" sz="1600" b="1">
                  <a:solidFill>
                    <a:schemeClr val="accent4"/>
                  </a:solidFill>
                </a:endParaRPr>
              </a:p>
            </p:txBody>
          </p:sp>
          <p:sp>
            <p:nvSpPr>
              <p:cNvPr id="65" name="TextBox 64"/>
              <p:cNvSpPr txBox="1"/>
              <p:nvPr/>
            </p:nvSpPr>
            <p:spPr>
              <a:xfrm>
                <a:off x="7106798" y="3690241"/>
                <a:ext cx="868989" cy="551481"/>
              </a:xfrm>
              <a:prstGeom prst="rect">
                <a:avLst/>
              </a:prstGeom>
              <a:solidFill>
                <a:schemeClr val="accent5"/>
              </a:solidFill>
            </p:spPr>
            <p:txBody>
              <a:bodyPr wrap="none" lIns="0" tIns="0" rIns="0" bIns="0" rtlCol="0" anchor="ctr">
                <a:noAutofit/>
              </a:bodyPr>
              <a:lstStyle/>
              <a:p>
                <a:pPr>
                  <a:lnSpc>
                    <a:spcPct val="90000"/>
                  </a:lnSpc>
                </a:pPr>
                <a:r>
                  <a:rPr lang="en-US" sz="1600" b="1" err="1">
                    <a:solidFill>
                      <a:schemeClr val="bg1"/>
                    </a:solidFill>
                    <a:latin typeface="Arial"/>
                    <a:cs typeface="Arial"/>
                  </a:rPr>
                  <a:t>WebLogic</a:t>
                </a:r>
                <a:endParaRPr lang="en-US" sz="1600" b="1">
                  <a:solidFill>
                    <a:schemeClr val="bg1"/>
                  </a:solidFill>
                  <a:latin typeface="Arial"/>
                  <a:cs typeface="Arial"/>
                </a:endParaRPr>
              </a:p>
            </p:txBody>
          </p:sp>
        </p:grpSp>
      </p:grpSp>
      <p:cxnSp>
        <p:nvCxnSpPr>
          <p:cNvPr id="6" name="Straight Arrow Connector 5"/>
          <p:cNvCxnSpPr>
            <a:stCxn id="59" idx="0"/>
            <a:endCxn id="55" idx="2"/>
          </p:cNvCxnSpPr>
          <p:nvPr/>
        </p:nvCxnSpPr>
        <p:spPr>
          <a:xfrm flipH="1" flipV="1">
            <a:off x="7326267" y="3030802"/>
            <a:ext cx="1711051" cy="461696"/>
          </a:xfrm>
          <a:prstGeom prst="straightConnector1">
            <a:avLst/>
          </a:prstGeom>
          <a:ln w="19050">
            <a:solidFill>
              <a:schemeClr val="accent2"/>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endCxn id="53" idx="4"/>
          </p:cNvCxnSpPr>
          <p:nvPr/>
        </p:nvCxnSpPr>
        <p:spPr>
          <a:xfrm flipV="1">
            <a:off x="8177739" y="2443137"/>
            <a:ext cx="872586" cy="434797"/>
          </a:xfrm>
          <a:prstGeom prst="straightConnector1">
            <a:avLst/>
          </a:prstGeom>
          <a:ln w="19050">
            <a:solidFill>
              <a:schemeClr val="accent2"/>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7326267" y="3190893"/>
            <a:ext cx="1102327" cy="309119"/>
          </a:xfrm>
          <a:prstGeom prst="rect">
            <a:avLst/>
          </a:prstGeom>
          <a:noFill/>
        </p:spPr>
        <p:txBody>
          <a:bodyPr wrap="square" lIns="0" tIns="0" rIns="0" bIns="0" rtlCol="0">
            <a:noAutofit/>
          </a:bodyPr>
          <a:lstStyle/>
          <a:p>
            <a:pPr>
              <a:lnSpc>
                <a:spcPct val="90000"/>
              </a:lnSpc>
            </a:pPr>
            <a:r>
              <a:rPr lang="en-US" sz="1400"/>
              <a:t>Monitor</a:t>
            </a:r>
          </a:p>
        </p:txBody>
      </p:sp>
      <p:sp>
        <p:nvSpPr>
          <p:cNvPr id="98" name="TextBox 97"/>
          <p:cNvSpPr txBox="1"/>
          <p:nvPr/>
        </p:nvSpPr>
        <p:spPr>
          <a:xfrm>
            <a:off x="8263376" y="2346645"/>
            <a:ext cx="1102327" cy="309119"/>
          </a:xfrm>
          <a:prstGeom prst="rect">
            <a:avLst/>
          </a:prstGeom>
          <a:noFill/>
        </p:spPr>
        <p:txBody>
          <a:bodyPr wrap="square" lIns="0" tIns="0" rIns="0" bIns="0" rtlCol="0">
            <a:noAutofit/>
          </a:bodyPr>
          <a:lstStyle/>
          <a:p>
            <a:pPr>
              <a:lnSpc>
                <a:spcPct val="90000"/>
              </a:lnSpc>
            </a:pPr>
            <a:r>
              <a:rPr lang="en-US" sz="1400"/>
              <a:t>Scale</a:t>
            </a:r>
          </a:p>
          <a:p>
            <a:pPr>
              <a:lnSpc>
                <a:spcPct val="90000"/>
              </a:lnSpc>
            </a:pPr>
            <a:r>
              <a:rPr lang="en-US" sz="1200"/>
              <a:t>WLS</a:t>
            </a:r>
          </a:p>
        </p:txBody>
      </p:sp>
      <p:sp>
        <p:nvSpPr>
          <p:cNvPr id="99" name="Footer Placeholder 98"/>
          <p:cNvSpPr>
            <a:spLocks noGrp="1"/>
          </p:cNvSpPr>
          <p:nvPr>
            <p:ph type="ftr" sz="quarter" idx="11"/>
          </p:nvPr>
        </p:nvSpPr>
        <p:spPr/>
        <p:txBody>
          <a:bodyPr/>
          <a:lstStyle/>
          <a:p>
            <a:r>
              <a:rPr lang="en-US"/>
              <a:t>Confidential – Oracle Internal/Restricted/Highly Restricted</a:t>
            </a:r>
          </a:p>
        </p:txBody>
      </p:sp>
    </p:spTree>
    <p:extLst>
      <p:ext uri="{BB962C8B-B14F-4D97-AF65-F5344CB8AC3E}">
        <p14:creationId xmlns:p14="http://schemas.microsoft.com/office/powerpoint/2010/main" val="1121382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itle 5"/>
          <p:cNvSpPr txBox="1">
            <a:spLocks noGrp="1"/>
          </p:cNvSpPr>
          <p:nvPr>
            <p:ph type="title"/>
          </p:nvPr>
        </p:nvSpPr>
        <p:spPr>
          <a:xfrm>
            <a:off x="372786" y="406400"/>
            <a:ext cx="11125200" cy="889000"/>
          </a:xfrm>
          <a:prstGeom prst="rect">
            <a:avLst/>
          </a:prstGeom>
        </p:spPr>
        <p:txBody>
          <a:bodyPr/>
          <a:lstStyle/>
          <a:p>
            <a:r>
              <a:rPr lang="en-US"/>
              <a:t>WebLogic Deploy Tooling</a:t>
            </a:r>
            <a:br>
              <a:rPr lang="en-US"/>
            </a:br>
            <a:endParaRPr sz="2800"/>
          </a:p>
        </p:txBody>
      </p:sp>
      <p:sp>
        <p:nvSpPr>
          <p:cNvPr id="173" name="Content Placeholder 6"/>
          <p:cNvSpPr txBox="1">
            <a:spLocks noGrp="1"/>
          </p:cNvSpPr>
          <p:nvPr>
            <p:ph type="body" idx="1"/>
          </p:nvPr>
        </p:nvSpPr>
        <p:spPr>
          <a:xfrm>
            <a:off x="493718" y="1597986"/>
            <a:ext cx="5932072" cy="4230862"/>
          </a:xfrm>
          <a:prstGeom prst="rect">
            <a:avLst/>
          </a:prstGeom>
        </p:spPr>
        <p:txBody>
          <a:bodyPr>
            <a:normAutofit/>
          </a:bodyPr>
          <a:lstStyle/>
          <a:p>
            <a:r>
              <a:rPr lang="en-US" dirty="0"/>
              <a:t>Introspect domains</a:t>
            </a:r>
          </a:p>
          <a:p>
            <a:pPr lvl="1"/>
            <a:r>
              <a:rPr lang="en-US" dirty="0"/>
              <a:t>WebLogic 10.3.6, 12.1.3, 12.2.1.X</a:t>
            </a:r>
          </a:p>
          <a:p>
            <a:pPr lvl="1"/>
            <a:r>
              <a:rPr lang="en-US" dirty="0"/>
              <a:t>Create a model (</a:t>
            </a:r>
            <a:r>
              <a:rPr lang="en-US" dirty="0" err="1"/>
              <a:t>yaml</a:t>
            </a:r>
            <a:r>
              <a:rPr lang="en-US" dirty="0"/>
              <a:t>) of the domain</a:t>
            </a:r>
          </a:p>
          <a:p>
            <a:pPr lvl="1"/>
            <a:r>
              <a:rPr lang="en-US" dirty="0"/>
              <a:t>Migrate existing domains and applications Upgrade (if required) to 12.2.1.X</a:t>
            </a:r>
          </a:p>
          <a:p>
            <a:r>
              <a:rPr lang="en-US" dirty="0"/>
              <a:t>Customize and Validate configuration to meet Kubernetes requirements</a:t>
            </a:r>
          </a:p>
          <a:p>
            <a:r>
              <a:rPr lang="en-US" dirty="0"/>
              <a:t>Create domains in Docker image </a:t>
            </a:r>
            <a:r>
              <a:rPr lang="en-US" dirty="0">
                <a:hlinkClick r:id="rId2"/>
              </a:rPr>
              <a:t>GitHub Sample</a:t>
            </a:r>
            <a:endParaRPr lang="en-US" dirty="0"/>
          </a:p>
          <a:p>
            <a:endParaRPr lang="en-US" dirty="0"/>
          </a:p>
        </p:txBody>
      </p:sp>
      <p:sp>
        <p:nvSpPr>
          <p:cNvPr id="174" name="Slide Number Placeholder 4"/>
          <p:cNvSpPr txBox="1">
            <a:spLocks noGrp="1"/>
          </p:cNvSpPr>
          <p:nvPr>
            <p:ph type="sldNum" sz="quarter" idx="4294967295"/>
          </p:nvPr>
        </p:nvSpPr>
        <p:spPr>
          <a:xfrm>
            <a:off x="11539031" y="6584157"/>
            <a:ext cx="127100" cy="127001"/>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rPr/>
              <a:t>8</a:t>
            </a:fld>
            <a:endParaRPr/>
          </a:p>
        </p:txBody>
      </p:sp>
      <p:sp>
        <p:nvSpPr>
          <p:cNvPr id="56" name="Rounded Rectangle 55"/>
          <p:cNvSpPr/>
          <p:nvPr/>
        </p:nvSpPr>
        <p:spPr bwMode="gray">
          <a:xfrm>
            <a:off x="6362698" y="3492498"/>
            <a:ext cx="5349240" cy="2108202"/>
          </a:xfrm>
          <a:prstGeom prst="roundRect">
            <a:avLst/>
          </a:prstGeom>
          <a:noFill/>
          <a:ln w="38100" cmpd="sng">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err="1"/>
          </a:p>
        </p:txBody>
      </p:sp>
      <p:grpSp>
        <p:nvGrpSpPr>
          <p:cNvPr id="57" name="Group 56"/>
          <p:cNvGrpSpPr>
            <a:grpSpLocks noChangeAspect="1"/>
          </p:cNvGrpSpPr>
          <p:nvPr/>
        </p:nvGrpSpPr>
        <p:grpSpPr>
          <a:xfrm>
            <a:off x="6751965" y="3764186"/>
            <a:ext cx="4517737" cy="693513"/>
            <a:chOff x="6828166" y="3700689"/>
            <a:chExt cx="4262016" cy="573540"/>
          </a:xfrm>
        </p:grpSpPr>
        <p:grpSp>
          <p:nvGrpSpPr>
            <p:cNvPr id="75" name="Group 74"/>
            <p:cNvGrpSpPr/>
            <p:nvPr/>
          </p:nvGrpSpPr>
          <p:grpSpPr>
            <a:xfrm>
              <a:off x="6828166" y="3700689"/>
              <a:ext cx="1184552" cy="573540"/>
              <a:chOff x="6975854" y="3690241"/>
              <a:chExt cx="1138992" cy="551481"/>
            </a:xfrm>
          </p:grpSpPr>
          <p:sp>
            <p:nvSpPr>
              <p:cNvPr id="89" name="Rounded Rectangle 88"/>
              <p:cNvSpPr>
                <a:spLocks noChangeAspect="1"/>
              </p:cNvSpPr>
              <p:nvPr/>
            </p:nvSpPr>
            <p:spPr>
              <a:xfrm>
                <a:off x="6975854" y="3695700"/>
                <a:ext cx="1138992" cy="535530"/>
              </a:xfrm>
              <a:prstGeom prst="roundRect">
                <a:avLst/>
              </a:prstGeom>
              <a:solidFill>
                <a:schemeClr val="accent5"/>
              </a:solidFill>
              <a:ln w="19050" cmpd="sng">
                <a:no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60949" rIns="0" bIns="60949" numCol="1" spcCol="0" rtlCol="0" fromWordArt="0" anchor="ctr" anchorCtr="0" forceAA="0" compatLnSpc="1">
                <a:prstTxWarp prst="textNoShape">
                  <a:avLst/>
                </a:prstTxWarp>
                <a:noAutofit/>
              </a:bodyPr>
              <a:lstStyle/>
              <a:p>
                <a:pPr algn="ctr">
                  <a:lnSpc>
                    <a:spcPct val="90000"/>
                  </a:lnSpc>
                </a:pPr>
                <a:endParaRPr lang="en-US" sz="1600" b="1">
                  <a:solidFill>
                    <a:schemeClr val="accent4"/>
                  </a:solidFill>
                </a:endParaRPr>
              </a:p>
            </p:txBody>
          </p:sp>
          <p:sp>
            <p:nvSpPr>
              <p:cNvPr id="90" name="TextBox 89"/>
              <p:cNvSpPr txBox="1"/>
              <p:nvPr/>
            </p:nvSpPr>
            <p:spPr>
              <a:xfrm>
                <a:off x="7106798" y="3690241"/>
                <a:ext cx="868989" cy="551481"/>
              </a:xfrm>
              <a:prstGeom prst="rect">
                <a:avLst/>
              </a:prstGeom>
              <a:noFill/>
            </p:spPr>
            <p:txBody>
              <a:bodyPr wrap="none" lIns="0" tIns="0" rIns="0" bIns="0" rtlCol="0" anchor="ctr">
                <a:noAutofit/>
              </a:bodyPr>
              <a:lstStyle/>
              <a:p>
                <a:pPr>
                  <a:lnSpc>
                    <a:spcPct val="90000"/>
                  </a:lnSpc>
                </a:pPr>
                <a:r>
                  <a:rPr lang="en-US" sz="1600" b="1" err="1">
                    <a:solidFill>
                      <a:schemeClr val="bg1"/>
                    </a:solidFill>
                    <a:latin typeface="Arial"/>
                    <a:cs typeface="Arial"/>
                  </a:rPr>
                  <a:t>WebLogic</a:t>
                </a:r>
                <a:endParaRPr lang="en-US" sz="1600" b="1">
                  <a:solidFill>
                    <a:schemeClr val="bg1"/>
                  </a:solidFill>
                  <a:latin typeface="Arial"/>
                  <a:cs typeface="Arial"/>
                </a:endParaRPr>
              </a:p>
            </p:txBody>
          </p:sp>
        </p:grpSp>
        <p:grpSp>
          <p:nvGrpSpPr>
            <p:cNvPr id="83" name="Group 82"/>
            <p:cNvGrpSpPr/>
            <p:nvPr/>
          </p:nvGrpSpPr>
          <p:grpSpPr>
            <a:xfrm>
              <a:off x="8360294" y="3700689"/>
              <a:ext cx="1184552" cy="573540"/>
              <a:chOff x="6975854" y="3690241"/>
              <a:chExt cx="1138992" cy="551481"/>
            </a:xfrm>
          </p:grpSpPr>
          <p:sp>
            <p:nvSpPr>
              <p:cNvPr id="87" name="Rounded Rectangle 86"/>
              <p:cNvSpPr>
                <a:spLocks noChangeAspect="1"/>
              </p:cNvSpPr>
              <p:nvPr/>
            </p:nvSpPr>
            <p:spPr>
              <a:xfrm>
                <a:off x="6975854" y="3695700"/>
                <a:ext cx="1138992" cy="535530"/>
              </a:xfrm>
              <a:prstGeom prst="roundRect">
                <a:avLst/>
              </a:prstGeom>
              <a:solidFill>
                <a:schemeClr val="accent5"/>
              </a:solidFill>
              <a:ln w="19050" cmpd="sng">
                <a:no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60949" rIns="0" bIns="60949" numCol="1" spcCol="0" rtlCol="0" fromWordArt="0" anchor="ctr" anchorCtr="0" forceAA="0" compatLnSpc="1">
                <a:prstTxWarp prst="textNoShape">
                  <a:avLst/>
                </a:prstTxWarp>
                <a:noAutofit/>
              </a:bodyPr>
              <a:lstStyle/>
              <a:p>
                <a:pPr algn="ctr">
                  <a:lnSpc>
                    <a:spcPct val="90000"/>
                  </a:lnSpc>
                </a:pPr>
                <a:endParaRPr lang="en-US" sz="1600" b="1">
                  <a:solidFill>
                    <a:schemeClr val="accent4"/>
                  </a:solidFill>
                </a:endParaRPr>
              </a:p>
            </p:txBody>
          </p:sp>
          <p:sp>
            <p:nvSpPr>
              <p:cNvPr id="88" name="TextBox 87"/>
              <p:cNvSpPr txBox="1"/>
              <p:nvPr/>
            </p:nvSpPr>
            <p:spPr>
              <a:xfrm>
                <a:off x="7106798" y="3690241"/>
                <a:ext cx="868989" cy="551481"/>
              </a:xfrm>
              <a:prstGeom prst="rect">
                <a:avLst/>
              </a:prstGeom>
              <a:solidFill>
                <a:schemeClr val="accent5"/>
              </a:solidFill>
            </p:spPr>
            <p:txBody>
              <a:bodyPr wrap="none" lIns="0" tIns="0" rIns="0" bIns="0" rtlCol="0" anchor="ctr">
                <a:noAutofit/>
              </a:bodyPr>
              <a:lstStyle/>
              <a:p>
                <a:pPr>
                  <a:lnSpc>
                    <a:spcPct val="90000"/>
                  </a:lnSpc>
                </a:pPr>
                <a:r>
                  <a:rPr lang="en-US" sz="1600" b="1" err="1">
                    <a:solidFill>
                      <a:schemeClr val="bg1"/>
                    </a:solidFill>
                    <a:latin typeface="Arial"/>
                    <a:cs typeface="Arial"/>
                  </a:rPr>
                  <a:t>WebLogic</a:t>
                </a:r>
                <a:endParaRPr lang="en-US" sz="1600" b="1">
                  <a:solidFill>
                    <a:schemeClr val="bg1"/>
                  </a:solidFill>
                  <a:latin typeface="Arial"/>
                  <a:cs typeface="Arial"/>
                </a:endParaRPr>
              </a:p>
            </p:txBody>
          </p:sp>
        </p:grpSp>
        <p:grpSp>
          <p:nvGrpSpPr>
            <p:cNvPr id="84" name="Group 83"/>
            <p:cNvGrpSpPr/>
            <p:nvPr/>
          </p:nvGrpSpPr>
          <p:grpSpPr>
            <a:xfrm>
              <a:off x="9905630" y="3700689"/>
              <a:ext cx="1184552" cy="573540"/>
              <a:chOff x="6975854" y="3690241"/>
              <a:chExt cx="1138992" cy="551481"/>
            </a:xfrm>
          </p:grpSpPr>
          <p:sp>
            <p:nvSpPr>
              <p:cNvPr id="85" name="Rounded Rectangle 84"/>
              <p:cNvSpPr>
                <a:spLocks noChangeAspect="1"/>
              </p:cNvSpPr>
              <p:nvPr/>
            </p:nvSpPr>
            <p:spPr>
              <a:xfrm>
                <a:off x="6975854" y="3695700"/>
                <a:ext cx="1138992" cy="535530"/>
              </a:xfrm>
              <a:prstGeom prst="roundRect">
                <a:avLst/>
              </a:prstGeom>
              <a:solidFill>
                <a:schemeClr val="accent5"/>
              </a:solidFill>
              <a:ln w="19050" cmpd="sng">
                <a:no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60949" rIns="0" bIns="60949" numCol="1" spcCol="0" rtlCol="0" fromWordArt="0" anchor="ctr" anchorCtr="0" forceAA="0" compatLnSpc="1">
                <a:prstTxWarp prst="textNoShape">
                  <a:avLst/>
                </a:prstTxWarp>
                <a:noAutofit/>
              </a:bodyPr>
              <a:lstStyle/>
              <a:p>
                <a:pPr algn="ctr">
                  <a:lnSpc>
                    <a:spcPct val="90000"/>
                  </a:lnSpc>
                </a:pPr>
                <a:endParaRPr lang="en-US" sz="1600" b="1">
                  <a:solidFill>
                    <a:schemeClr val="accent4"/>
                  </a:solidFill>
                </a:endParaRPr>
              </a:p>
            </p:txBody>
          </p:sp>
          <p:sp>
            <p:nvSpPr>
              <p:cNvPr id="86" name="TextBox 85"/>
              <p:cNvSpPr txBox="1"/>
              <p:nvPr/>
            </p:nvSpPr>
            <p:spPr>
              <a:xfrm>
                <a:off x="7106798" y="3690241"/>
                <a:ext cx="868989" cy="551481"/>
              </a:xfrm>
              <a:prstGeom prst="rect">
                <a:avLst/>
              </a:prstGeom>
              <a:noFill/>
            </p:spPr>
            <p:txBody>
              <a:bodyPr wrap="none" lIns="0" tIns="0" rIns="0" bIns="0" rtlCol="0" anchor="ctr">
                <a:noAutofit/>
              </a:bodyPr>
              <a:lstStyle/>
              <a:p>
                <a:pPr>
                  <a:lnSpc>
                    <a:spcPct val="90000"/>
                  </a:lnSpc>
                </a:pPr>
                <a:r>
                  <a:rPr lang="en-US" sz="1600" b="1" err="1">
                    <a:solidFill>
                      <a:schemeClr val="bg1"/>
                    </a:solidFill>
                    <a:latin typeface="Arial"/>
                    <a:cs typeface="Arial"/>
                  </a:rPr>
                  <a:t>WebLogic</a:t>
                </a:r>
                <a:endParaRPr lang="en-US" sz="1600" b="1">
                  <a:solidFill>
                    <a:schemeClr val="bg1"/>
                  </a:solidFill>
                  <a:latin typeface="Arial"/>
                  <a:cs typeface="Arial"/>
                </a:endParaRPr>
              </a:p>
            </p:txBody>
          </p:sp>
        </p:grpSp>
      </p:grpSp>
      <p:pic>
        <p:nvPicPr>
          <p:cNvPr id="91" name="Picture 9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069345" y="4767165"/>
            <a:ext cx="702961" cy="684703"/>
          </a:xfrm>
          <a:prstGeom prst="rect">
            <a:avLst/>
          </a:prstGeom>
        </p:spPr>
      </p:pic>
      <p:pic>
        <p:nvPicPr>
          <p:cNvPr id="92" name="Picture 91"/>
          <p:cNvPicPr>
            <a:picLocks noChangeAspect="1"/>
          </p:cNvPicPr>
          <p:nvPr/>
        </p:nvPicPr>
        <p:blipFill>
          <a:blip r:embed="rId4"/>
          <a:stretch>
            <a:fillRect/>
          </a:stretch>
        </p:blipFill>
        <p:spPr>
          <a:xfrm>
            <a:off x="8239885" y="4921302"/>
            <a:ext cx="1594866" cy="376428"/>
          </a:xfrm>
          <a:prstGeom prst="rect">
            <a:avLst/>
          </a:prstGeom>
        </p:spPr>
      </p:pic>
      <p:pic>
        <p:nvPicPr>
          <p:cNvPr id="93" name="Picture 92"/>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349580" y="4693445"/>
            <a:ext cx="702961" cy="684703"/>
          </a:xfrm>
          <a:prstGeom prst="rect">
            <a:avLst/>
          </a:prstGeom>
        </p:spPr>
      </p:pic>
      <p:sp>
        <p:nvSpPr>
          <p:cNvPr id="94" name="Rounded Rectangle 93"/>
          <p:cNvSpPr>
            <a:spLocks noChangeAspect="1"/>
          </p:cNvSpPr>
          <p:nvPr/>
        </p:nvSpPr>
        <p:spPr>
          <a:xfrm>
            <a:off x="7460862" y="2016380"/>
            <a:ext cx="3152913" cy="673454"/>
          </a:xfrm>
          <a:prstGeom prst="roundRect">
            <a:avLst/>
          </a:prstGeom>
          <a:solidFill>
            <a:srgbClr val="7F92C6"/>
          </a:solidFill>
          <a:ln w="19050" cmpd="sng">
            <a:no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60949" rIns="0" bIns="60949" numCol="1" spcCol="0" rtlCol="0" fromWordArt="0" anchor="ctr" anchorCtr="0" forceAA="0" compatLnSpc="1">
            <a:prstTxWarp prst="textNoShape">
              <a:avLst/>
            </a:prstTxWarp>
            <a:noAutofit/>
          </a:bodyPr>
          <a:lstStyle/>
          <a:p>
            <a:pPr algn="ctr">
              <a:lnSpc>
                <a:spcPct val="90000"/>
              </a:lnSpc>
            </a:pPr>
            <a:r>
              <a:rPr lang="en-US" sz="1600" b="1">
                <a:solidFill>
                  <a:schemeClr val="bg1"/>
                </a:solidFill>
              </a:rPr>
              <a:t>WebLogic Deploy Tooling</a:t>
            </a:r>
          </a:p>
        </p:txBody>
      </p:sp>
      <p:cxnSp>
        <p:nvCxnSpPr>
          <p:cNvPr id="5" name="Straight Arrow Connector 4"/>
          <p:cNvCxnSpPr/>
          <p:nvPr/>
        </p:nvCxnSpPr>
        <p:spPr>
          <a:xfrm>
            <a:off x="9028852" y="2689834"/>
            <a:ext cx="16933" cy="802664"/>
          </a:xfrm>
          <a:prstGeom prst="straightConnector1">
            <a:avLst/>
          </a:prstGeom>
          <a:ln w="19050">
            <a:solidFill>
              <a:schemeClr val="accent2"/>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211733" y="3014133"/>
            <a:ext cx="1402042" cy="237067"/>
          </a:xfrm>
          <a:prstGeom prst="rect">
            <a:avLst/>
          </a:prstGeom>
          <a:noFill/>
        </p:spPr>
        <p:txBody>
          <a:bodyPr wrap="square" lIns="0" tIns="0" rIns="0" bIns="0" rtlCol="0">
            <a:noAutofit/>
          </a:bodyPr>
          <a:lstStyle/>
          <a:p>
            <a:pPr>
              <a:lnSpc>
                <a:spcPct val="90000"/>
              </a:lnSpc>
            </a:pPr>
            <a:r>
              <a:rPr lang="en-US"/>
              <a:t>Domain Model</a:t>
            </a:r>
          </a:p>
        </p:txBody>
      </p:sp>
      <p:sp>
        <p:nvSpPr>
          <p:cNvPr id="8" name="Footer Placeholder 7"/>
          <p:cNvSpPr>
            <a:spLocks noGrp="1"/>
          </p:cNvSpPr>
          <p:nvPr>
            <p:ph type="ftr" sz="quarter" idx="11"/>
          </p:nvPr>
        </p:nvSpPr>
        <p:spPr/>
        <p:txBody>
          <a:bodyPr/>
          <a:lstStyle/>
          <a:p>
            <a:r>
              <a:rPr lang="en-US"/>
              <a:t>Confidential – Oracle Internal/Restricted/Highly Restricted</a:t>
            </a:r>
          </a:p>
        </p:txBody>
      </p:sp>
    </p:spTree>
    <p:extLst>
      <p:ext uri="{BB962C8B-B14F-4D97-AF65-F5344CB8AC3E}">
        <p14:creationId xmlns:p14="http://schemas.microsoft.com/office/powerpoint/2010/main" val="763695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itle 5"/>
          <p:cNvSpPr txBox="1">
            <a:spLocks noGrp="1"/>
          </p:cNvSpPr>
          <p:nvPr>
            <p:ph type="title"/>
          </p:nvPr>
        </p:nvSpPr>
        <p:spPr>
          <a:prstGeom prst="rect">
            <a:avLst/>
          </a:prstGeom>
        </p:spPr>
        <p:txBody>
          <a:bodyPr/>
          <a:lstStyle/>
          <a:p>
            <a:r>
              <a:rPr lang="en-US" dirty="0"/>
              <a:t>WebLogic </a:t>
            </a:r>
            <a:r>
              <a:rPr lang="en-US" dirty="0" smtClean="0"/>
              <a:t>Logging </a:t>
            </a:r>
            <a:r>
              <a:rPr lang="en-US" dirty="0"/>
              <a:t>Exporter </a:t>
            </a:r>
            <a:br>
              <a:rPr lang="en-US" dirty="0"/>
            </a:br>
            <a:endParaRPr sz="2400" dirty="0"/>
          </a:p>
        </p:txBody>
      </p:sp>
      <p:sp>
        <p:nvSpPr>
          <p:cNvPr id="173" name="Content Placeholder 6"/>
          <p:cNvSpPr txBox="1">
            <a:spLocks noGrp="1"/>
          </p:cNvSpPr>
          <p:nvPr>
            <p:ph type="body" idx="1"/>
          </p:nvPr>
        </p:nvSpPr>
        <p:spPr>
          <a:xfrm>
            <a:off x="532227" y="1803400"/>
            <a:ext cx="5758603" cy="4173330"/>
          </a:xfrm>
          <a:prstGeom prst="rect">
            <a:avLst/>
          </a:prstGeom>
        </p:spPr>
        <p:txBody>
          <a:bodyPr>
            <a:normAutofit lnSpcReduction="10000"/>
          </a:bodyPr>
          <a:lstStyle/>
          <a:p>
            <a:r>
              <a:rPr lang="en-US" dirty="0" smtClean="0"/>
              <a:t>Logging </a:t>
            </a:r>
            <a:r>
              <a:rPr lang="en-US" dirty="0"/>
              <a:t>Exporter enables </a:t>
            </a:r>
            <a:r>
              <a:rPr lang="en-US" dirty="0" smtClean="0"/>
              <a:t>exporting WebLogic server logs to the Elastic Stack</a:t>
            </a:r>
            <a:endParaRPr lang="en-US" dirty="0"/>
          </a:p>
          <a:p>
            <a:r>
              <a:rPr lang="en-US" dirty="0" smtClean="0"/>
              <a:t>Store logs in the Elastic Stack</a:t>
            </a:r>
          </a:p>
          <a:p>
            <a:r>
              <a:rPr lang="en-US" dirty="0" smtClean="0"/>
              <a:t>Search and analyze logs in </a:t>
            </a:r>
            <a:r>
              <a:rPr lang="en-US" dirty="0" err="1" smtClean="0"/>
              <a:t>Elastichsearch</a:t>
            </a:r>
            <a:endParaRPr lang="en-US" dirty="0"/>
          </a:p>
          <a:p>
            <a:r>
              <a:rPr lang="en-US" dirty="0" smtClean="0"/>
              <a:t>Display logs in dashboards in </a:t>
            </a:r>
            <a:r>
              <a:rPr lang="en-US" dirty="0" err="1" smtClean="0"/>
              <a:t>Kibana</a:t>
            </a:r>
            <a:endParaRPr lang="en-US" dirty="0" smtClean="0"/>
          </a:p>
          <a:p>
            <a:r>
              <a:rPr lang="en-US" dirty="0" smtClean="0"/>
              <a:t>Integrate with </a:t>
            </a:r>
            <a:r>
              <a:rPr lang="en-US" dirty="0" err="1" smtClean="0"/>
              <a:t>FluentD</a:t>
            </a:r>
            <a:r>
              <a:rPr lang="en-US" dirty="0" smtClean="0"/>
              <a:t> (future)</a:t>
            </a:r>
            <a:endParaRPr lang="en-US" dirty="0"/>
          </a:p>
          <a:p>
            <a:r>
              <a:rPr lang="en-US" dirty="0" smtClean="0">
                <a:hlinkClick r:id="rId2"/>
              </a:rPr>
              <a:t>GitHub weblogic-logging-exporter</a:t>
            </a:r>
            <a:endParaRPr lang="en-US" dirty="0"/>
          </a:p>
          <a:p>
            <a:endParaRPr lang="en-US" dirty="0"/>
          </a:p>
        </p:txBody>
      </p:sp>
      <p:sp>
        <p:nvSpPr>
          <p:cNvPr id="174" name="Slide Number Placeholder 4"/>
          <p:cNvSpPr txBox="1">
            <a:spLocks noGrp="1"/>
          </p:cNvSpPr>
          <p:nvPr>
            <p:ph type="sldNum" sz="quarter" idx="4294967295"/>
          </p:nvPr>
        </p:nvSpPr>
        <p:spPr>
          <a:xfrm>
            <a:off x="11539031" y="6584157"/>
            <a:ext cx="127100" cy="127001"/>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rPr/>
              <a:t>9</a:t>
            </a:fld>
            <a:endParaRPr/>
          </a:p>
        </p:txBody>
      </p:sp>
      <p:sp>
        <p:nvSpPr>
          <p:cNvPr id="12" name="TextBox 11"/>
          <p:cNvSpPr txBox="1"/>
          <p:nvPr/>
        </p:nvSpPr>
        <p:spPr>
          <a:xfrm>
            <a:off x="7974584" y="3941681"/>
            <a:ext cx="315821" cy="112911"/>
          </a:xfrm>
          <a:prstGeom prst="rect">
            <a:avLst/>
          </a:prstGeom>
          <a:noFill/>
        </p:spPr>
        <p:txBody>
          <a:bodyPr wrap="square" lIns="0" tIns="0" rIns="0" bIns="0" rtlCol="0">
            <a:noAutofit/>
          </a:bodyPr>
          <a:lstStyle/>
          <a:p>
            <a:pPr>
              <a:lnSpc>
                <a:spcPct val="90000"/>
              </a:lnSpc>
            </a:pPr>
            <a:r>
              <a:rPr lang="en-US" sz="1400">
                <a:solidFill>
                  <a:schemeClr val="bg1"/>
                </a:solidFill>
              </a:rPr>
              <a:t>MS</a:t>
            </a:r>
          </a:p>
        </p:txBody>
      </p:sp>
      <p:sp>
        <p:nvSpPr>
          <p:cNvPr id="15" name="TextBox 14"/>
          <p:cNvSpPr txBox="1"/>
          <p:nvPr/>
        </p:nvSpPr>
        <p:spPr>
          <a:xfrm>
            <a:off x="8677364" y="3930389"/>
            <a:ext cx="238758" cy="113696"/>
          </a:xfrm>
          <a:prstGeom prst="rect">
            <a:avLst/>
          </a:prstGeom>
          <a:noFill/>
        </p:spPr>
        <p:txBody>
          <a:bodyPr wrap="square" lIns="0" tIns="0" rIns="0" bIns="0" rtlCol="0">
            <a:noAutofit/>
          </a:bodyPr>
          <a:lstStyle/>
          <a:p>
            <a:pPr>
              <a:lnSpc>
                <a:spcPct val="90000"/>
              </a:lnSpc>
            </a:pPr>
            <a:r>
              <a:rPr lang="en-US" sz="1400">
                <a:solidFill>
                  <a:schemeClr val="bg1"/>
                </a:solidFill>
              </a:rPr>
              <a:t>MS</a:t>
            </a:r>
          </a:p>
        </p:txBody>
      </p:sp>
      <p:sp>
        <p:nvSpPr>
          <p:cNvPr id="35" name="TextBox 34"/>
          <p:cNvSpPr txBox="1"/>
          <p:nvPr/>
        </p:nvSpPr>
        <p:spPr>
          <a:xfrm>
            <a:off x="10604949" y="2230162"/>
            <a:ext cx="939618" cy="183590"/>
          </a:xfrm>
          <a:prstGeom prst="rect">
            <a:avLst/>
          </a:prstGeom>
          <a:noFill/>
        </p:spPr>
        <p:txBody>
          <a:bodyPr wrap="square" lIns="0" tIns="0" rIns="0" bIns="0" rtlCol="0">
            <a:noAutofit/>
          </a:bodyPr>
          <a:lstStyle/>
          <a:p>
            <a:pPr>
              <a:lnSpc>
                <a:spcPct val="90000"/>
              </a:lnSpc>
            </a:pPr>
            <a:r>
              <a:rPr lang="en-US" sz="1400">
                <a:solidFill>
                  <a:schemeClr val="bg1"/>
                </a:solidFill>
              </a:rPr>
              <a:t>Kubernetes</a:t>
            </a:r>
          </a:p>
        </p:txBody>
      </p:sp>
      <p:grpSp>
        <p:nvGrpSpPr>
          <p:cNvPr id="48" name="Group 47"/>
          <p:cNvGrpSpPr>
            <a:grpSpLocks noChangeAspect="1"/>
          </p:cNvGrpSpPr>
          <p:nvPr/>
        </p:nvGrpSpPr>
        <p:grpSpPr>
          <a:xfrm>
            <a:off x="8155435" y="1829579"/>
            <a:ext cx="3505607" cy="1245628"/>
            <a:chOff x="8138417" y="1854981"/>
            <a:chExt cx="3338674" cy="1186312"/>
          </a:xfrm>
        </p:grpSpPr>
        <p:pic>
          <p:nvPicPr>
            <p:cNvPr id="50" name="Picture 49"/>
            <p:cNvPicPr>
              <a:picLocks noChangeAspect="1"/>
            </p:cNvPicPr>
            <p:nvPr/>
          </p:nvPicPr>
          <p:blipFill>
            <a:blip r:embed="rId3"/>
            <a:stretch>
              <a:fillRect/>
            </a:stretch>
          </p:blipFill>
          <p:spPr>
            <a:xfrm>
              <a:off x="10143332" y="2076223"/>
              <a:ext cx="1041834" cy="918976"/>
            </a:xfrm>
            <a:prstGeom prst="rect">
              <a:avLst/>
            </a:prstGeom>
          </p:spPr>
        </p:pic>
        <p:sp>
          <p:nvSpPr>
            <p:cNvPr id="51" name="Rectangle 50"/>
            <p:cNvSpPr>
              <a:spLocks noChangeAspect="1"/>
            </p:cNvSpPr>
            <p:nvPr/>
          </p:nvSpPr>
          <p:spPr>
            <a:xfrm>
              <a:off x="9933714" y="2667914"/>
              <a:ext cx="1543377" cy="373379"/>
            </a:xfrm>
            <a:prstGeom prst="rect">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52" name="TextBox 51"/>
            <p:cNvSpPr txBox="1"/>
            <p:nvPr/>
          </p:nvSpPr>
          <p:spPr>
            <a:xfrm>
              <a:off x="10120167" y="2716607"/>
              <a:ext cx="1125113" cy="207851"/>
            </a:xfrm>
            <a:prstGeom prst="rect">
              <a:avLst/>
            </a:prstGeom>
            <a:noFill/>
          </p:spPr>
          <p:txBody>
            <a:bodyPr wrap="square" lIns="0" tIns="0" rIns="0" bIns="0" rtlCol="0">
              <a:noAutofit/>
            </a:bodyPr>
            <a:lstStyle/>
            <a:p>
              <a:pPr>
                <a:lnSpc>
                  <a:spcPct val="90000"/>
                </a:lnSpc>
              </a:pPr>
              <a:r>
                <a:rPr lang="en-US" sz="2000">
                  <a:solidFill>
                    <a:schemeClr val="bg1"/>
                  </a:solidFill>
                </a:rPr>
                <a:t>Kubernetes</a:t>
              </a:r>
            </a:p>
          </p:txBody>
        </p:sp>
        <p:sp>
          <p:nvSpPr>
            <p:cNvPr id="53" name="Oval 52"/>
            <p:cNvSpPr>
              <a:spLocks noChangeAspect="1"/>
            </p:cNvSpPr>
            <p:nvPr/>
          </p:nvSpPr>
          <p:spPr>
            <a:xfrm>
              <a:off x="8138417" y="1854981"/>
              <a:ext cx="1704555" cy="584341"/>
            </a:xfrm>
            <a:prstGeom prst="ellipse">
              <a:avLst/>
            </a:prstGeom>
            <a:solidFill>
              <a:srgbClr val="0099C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2000">
                  <a:solidFill>
                    <a:schemeClr val="bg1"/>
                  </a:solidFill>
                </a:rPr>
                <a:t>Operator</a:t>
              </a:r>
            </a:p>
          </p:txBody>
        </p:sp>
      </p:grpSp>
      <p:pic>
        <p:nvPicPr>
          <p:cNvPr id="56" name="Picture 55"/>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069345" y="4767165"/>
            <a:ext cx="702961" cy="684703"/>
          </a:xfrm>
          <a:prstGeom prst="rect">
            <a:avLst/>
          </a:prstGeom>
        </p:spPr>
      </p:pic>
      <p:pic>
        <p:nvPicPr>
          <p:cNvPr id="57" name="Picture 56"/>
          <p:cNvPicPr>
            <a:picLocks noChangeAspect="1"/>
          </p:cNvPicPr>
          <p:nvPr/>
        </p:nvPicPr>
        <p:blipFill>
          <a:blip r:embed="rId5"/>
          <a:stretch>
            <a:fillRect/>
          </a:stretch>
        </p:blipFill>
        <p:spPr>
          <a:xfrm>
            <a:off x="8239885" y="4921302"/>
            <a:ext cx="1594866" cy="376428"/>
          </a:xfrm>
          <a:prstGeom prst="rect">
            <a:avLst/>
          </a:prstGeom>
        </p:spPr>
      </p:pic>
      <p:pic>
        <p:nvPicPr>
          <p:cNvPr id="58" name="Picture 5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349580" y="4693445"/>
            <a:ext cx="702961" cy="684703"/>
          </a:xfrm>
          <a:prstGeom prst="rect">
            <a:avLst/>
          </a:prstGeom>
        </p:spPr>
      </p:pic>
      <p:sp>
        <p:nvSpPr>
          <p:cNvPr id="59" name="Rounded Rectangle 58"/>
          <p:cNvSpPr/>
          <p:nvPr/>
        </p:nvSpPr>
        <p:spPr bwMode="gray">
          <a:xfrm>
            <a:off x="6362698" y="3492498"/>
            <a:ext cx="5349240" cy="2108202"/>
          </a:xfrm>
          <a:prstGeom prst="roundRect">
            <a:avLst/>
          </a:prstGeom>
          <a:noFill/>
          <a:ln w="38100" cmpd="sng">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err="1"/>
          </a:p>
        </p:txBody>
      </p:sp>
      <p:grpSp>
        <p:nvGrpSpPr>
          <p:cNvPr id="60" name="Group 59"/>
          <p:cNvGrpSpPr>
            <a:grpSpLocks noChangeAspect="1"/>
          </p:cNvGrpSpPr>
          <p:nvPr/>
        </p:nvGrpSpPr>
        <p:grpSpPr>
          <a:xfrm>
            <a:off x="6751965" y="3764186"/>
            <a:ext cx="4517737" cy="693513"/>
            <a:chOff x="6828166" y="3700689"/>
            <a:chExt cx="4262016" cy="573540"/>
          </a:xfrm>
        </p:grpSpPr>
        <p:grpSp>
          <p:nvGrpSpPr>
            <p:cNvPr id="61" name="Group 60"/>
            <p:cNvGrpSpPr/>
            <p:nvPr/>
          </p:nvGrpSpPr>
          <p:grpSpPr>
            <a:xfrm>
              <a:off x="6828166" y="3700689"/>
              <a:ext cx="1184552" cy="573540"/>
              <a:chOff x="6975854" y="3690241"/>
              <a:chExt cx="1138992" cy="551481"/>
            </a:xfrm>
          </p:grpSpPr>
          <p:sp>
            <p:nvSpPr>
              <p:cNvPr id="68" name="Rounded Rectangle 67"/>
              <p:cNvSpPr>
                <a:spLocks noChangeAspect="1"/>
              </p:cNvSpPr>
              <p:nvPr/>
            </p:nvSpPr>
            <p:spPr>
              <a:xfrm>
                <a:off x="6975854" y="3695700"/>
                <a:ext cx="1138992" cy="535530"/>
              </a:xfrm>
              <a:prstGeom prst="roundRect">
                <a:avLst/>
              </a:prstGeom>
              <a:solidFill>
                <a:schemeClr val="accent5"/>
              </a:solidFill>
              <a:ln w="19050" cmpd="sng">
                <a:no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60949" rIns="0" bIns="60949" numCol="1" spcCol="0" rtlCol="0" fromWordArt="0" anchor="ctr" anchorCtr="0" forceAA="0" compatLnSpc="1">
                <a:prstTxWarp prst="textNoShape">
                  <a:avLst/>
                </a:prstTxWarp>
                <a:noAutofit/>
              </a:bodyPr>
              <a:lstStyle/>
              <a:p>
                <a:pPr algn="ctr">
                  <a:lnSpc>
                    <a:spcPct val="90000"/>
                  </a:lnSpc>
                </a:pPr>
                <a:endParaRPr lang="en-US" sz="1600" b="1">
                  <a:solidFill>
                    <a:schemeClr val="accent4"/>
                  </a:solidFill>
                </a:endParaRPr>
              </a:p>
            </p:txBody>
          </p:sp>
          <p:sp>
            <p:nvSpPr>
              <p:cNvPr id="69" name="TextBox 68"/>
              <p:cNvSpPr txBox="1"/>
              <p:nvPr/>
            </p:nvSpPr>
            <p:spPr>
              <a:xfrm>
                <a:off x="7106798" y="3690241"/>
                <a:ext cx="868989" cy="551481"/>
              </a:xfrm>
              <a:prstGeom prst="rect">
                <a:avLst/>
              </a:prstGeom>
              <a:solidFill>
                <a:schemeClr val="accent5"/>
              </a:solidFill>
            </p:spPr>
            <p:txBody>
              <a:bodyPr wrap="none" lIns="0" tIns="0" rIns="0" bIns="0" rtlCol="0" anchor="ctr">
                <a:noAutofit/>
              </a:bodyPr>
              <a:lstStyle/>
              <a:p>
                <a:pPr>
                  <a:lnSpc>
                    <a:spcPct val="90000"/>
                  </a:lnSpc>
                </a:pPr>
                <a:r>
                  <a:rPr lang="en-US" sz="1600" b="1" err="1">
                    <a:solidFill>
                      <a:schemeClr val="bg1"/>
                    </a:solidFill>
                    <a:latin typeface="Arial"/>
                    <a:cs typeface="Arial"/>
                  </a:rPr>
                  <a:t>WebLogic</a:t>
                </a:r>
                <a:endParaRPr lang="en-US" sz="1600" b="1">
                  <a:solidFill>
                    <a:schemeClr val="bg1"/>
                  </a:solidFill>
                  <a:latin typeface="Arial"/>
                  <a:cs typeface="Arial"/>
                </a:endParaRPr>
              </a:p>
            </p:txBody>
          </p:sp>
        </p:grpSp>
        <p:grpSp>
          <p:nvGrpSpPr>
            <p:cNvPr id="62" name="Group 61"/>
            <p:cNvGrpSpPr/>
            <p:nvPr/>
          </p:nvGrpSpPr>
          <p:grpSpPr>
            <a:xfrm>
              <a:off x="8360294" y="3700689"/>
              <a:ext cx="1184552" cy="573540"/>
              <a:chOff x="6975854" y="3690241"/>
              <a:chExt cx="1138992" cy="551481"/>
            </a:xfrm>
          </p:grpSpPr>
          <p:sp>
            <p:nvSpPr>
              <p:cNvPr id="66" name="Rounded Rectangle 65"/>
              <p:cNvSpPr>
                <a:spLocks noChangeAspect="1"/>
              </p:cNvSpPr>
              <p:nvPr/>
            </p:nvSpPr>
            <p:spPr>
              <a:xfrm>
                <a:off x="6975854" y="3695700"/>
                <a:ext cx="1138992" cy="535530"/>
              </a:xfrm>
              <a:prstGeom prst="roundRect">
                <a:avLst/>
              </a:prstGeom>
              <a:solidFill>
                <a:schemeClr val="accent5"/>
              </a:solidFill>
              <a:ln w="19050" cmpd="sng">
                <a:no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60949" rIns="0" bIns="60949" numCol="1" spcCol="0" rtlCol="0" fromWordArt="0" anchor="ctr" anchorCtr="0" forceAA="0" compatLnSpc="1">
                <a:prstTxWarp prst="textNoShape">
                  <a:avLst/>
                </a:prstTxWarp>
                <a:noAutofit/>
              </a:bodyPr>
              <a:lstStyle/>
              <a:p>
                <a:pPr algn="ctr">
                  <a:lnSpc>
                    <a:spcPct val="90000"/>
                  </a:lnSpc>
                </a:pPr>
                <a:endParaRPr lang="en-US" sz="1600" b="1">
                  <a:solidFill>
                    <a:schemeClr val="accent4"/>
                  </a:solidFill>
                </a:endParaRPr>
              </a:p>
            </p:txBody>
          </p:sp>
          <p:sp>
            <p:nvSpPr>
              <p:cNvPr id="67" name="TextBox 66"/>
              <p:cNvSpPr txBox="1"/>
              <p:nvPr/>
            </p:nvSpPr>
            <p:spPr>
              <a:xfrm>
                <a:off x="7106798" y="3690241"/>
                <a:ext cx="868989" cy="551481"/>
              </a:xfrm>
              <a:prstGeom prst="rect">
                <a:avLst/>
              </a:prstGeom>
              <a:noFill/>
            </p:spPr>
            <p:txBody>
              <a:bodyPr wrap="none" lIns="0" tIns="0" rIns="0" bIns="0" rtlCol="0" anchor="ctr">
                <a:noAutofit/>
              </a:bodyPr>
              <a:lstStyle/>
              <a:p>
                <a:pPr>
                  <a:lnSpc>
                    <a:spcPct val="90000"/>
                  </a:lnSpc>
                </a:pPr>
                <a:r>
                  <a:rPr lang="en-US" sz="1600" b="1" err="1">
                    <a:solidFill>
                      <a:schemeClr val="bg1"/>
                    </a:solidFill>
                    <a:latin typeface="Arial"/>
                    <a:cs typeface="Arial"/>
                  </a:rPr>
                  <a:t>WebLogic</a:t>
                </a:r>
                <a:endParaRPr lang="en-US" sz="1600" b="1">
                  <a:solidFill>
                    <a:schemeClr val="bg1"/>
                  </a:solidFill>
                  <a:latin typeface="Arial"/>
                  <a:cs typeface="Arial"/>
                </a:endParaRPr>
              </a:p>
            </p:txBody>
          </p:sp>
        </p:grpSp>
        <p:grpSp>
          <p:nvGrpSpPr>
            <p:cNvPr id="63" name="Group 62"/>
            <p:cNvGrpSpPr/>
            <p:nvPr/>
          </p:nvGrpSpPr>
          <p:grpSpPr>
            <a:xfrm>
              <a:off x="9905630" y="3700689"/>
              <a:ext cx="1184552" cy="573540"/>
              <a:chOff x="6975854" y="3690241"/>
              <a:chExt cx="1138992" cy="551481"/>
            </a:xfrm>
          </p:grpSpPr>
          <p:sp>
            <p:nvSpPr>
              <p:cNvPr id="64" name="Rounded Rectangle 63"/>
              <p:cNvSpPr>
                <a:spLocks noChangeAspect="1"/>
              </p:cNvSpPr>
              <p:nvPr/>
            </p:nvSpPr>
            <p:spPr>
              <a:xfrm>
                <a:off x="6975854" y="3695700"/>
                <a:ext cx="1138992" cy="535530"/>
              </a:xfrm>
              <a:prstGeom prst="roundRect">
                <a:avLst/>
              </a:prstGeom>
              <a:solidFill>
                <a:schemeClr val="accent5"/>
              </a:solidFill>
              <a:ln w="19050" cmpd="sng">
                <a:no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0" tIns="60949" rIns="0" bIns="60949" numCol="1" spcCol="0" rtlCol="0" fromWordArt="0" anchor="ctr" anchorCtr="0" forceAA="0" compatLnSpc="1">
                <a:prstTxWarp prst="textNoShape">
                  <a:avLst/>
                </a:prstTxWarp>
                <a:noAutofit/>
              </a:bodyPr>
              <a:lstStyle/>
              <a:p>
                <a:pPr algn="ctr">
                  <a:lnSpc>
                    <a:spcPct val="90000"/>
                  </a:lnSpc>
                </a:pPr>
                <a:endParaRPr lang="en-US" sz="1600" b="1">
                  <a:solidFill>
                    <a:schemeClr val="accent4"/>
                  </a:solidFill>
                </a:endParaRPr>
              </a:p>
            </p:txBody>
          </p:sp>
          <p:sp>
            <p:nvSpPr>
              <p:cNvPr id="65" name="TextBox 64"/>
              <p:cNvSpPr txBox="1"/>
              <p:nvPr/>
            </p:nvSpPr>
            <p:spPr>
              <a:xfrm>
                <a:off x="7106798" y="3690241"/>
                <a:ext cx="868989" cy="551481"/>
              </a:xfrm>
              <a:prstGeom prst="rect">
                <a:avLst/>
              </a:prstGeom>
              <a:solidFill>
                <a:schemeClr val="accent5"/>
              </a:solidFill>
            </p:spPr>
            <p:txBody>
              <a:bodyPr wrap="none" lIns="0" tIns="0" rIns="0" bIns="0" rtlCol="0" anchor="ctr">
                <a:noAutofit/>
              </a:bodyPr>
              <a:lstStyle/>
              <a:p>
                <a:pPr>
                  <a:lnSpc>
                    <a:spcPct val="90000"/>
                  </a:lnSpc>
                </a:pPr>
                <a:r>
                  <a:rPr lang="en-US" sz="1600" b="1" err="1">
                    <a:solidFill>
                      <a:schemeClr val="bg1"/>
                    </a:solidFill>
                    <a:latin typeface="Arial"/>
                    <a:cs typeface="Arial"/>
                  </a:rPr>
                  <a:t>WebLogic</a:t>
                </a:r>
                <a:endParaRPr lang="en-US" sz="1600" b="1">
                  <a:solidFill>
                    <a:schemeClr val="bg1"/>
                  </a:solidFill>
                  <a:latin typeface="Arial"/>
                  <a:cs typeface="Arial"/>
                </a:endParaRPr>
              </a:p>
            </p:txBody>
          </p:sp>
        </p:grpSp>
      </p:grpSp>
      <p:cxnSp>
        <p:nvCxnSpPr>
          <p:cNvPr id="6" name="Straight Arrow Connector 5"/>
          <p:cNvCxnSpPr>
            <a:stCxn id="59" idx="0"/>
            <a:endCxn id="2" idx="2"/>
          </p:cNvCxnSpPr>
          <p:nvPr/>
        </p:nvCxnSpPr>
        <p:spPr>
          <a:xfrm flipH="1" flipV="1">
            <a:off x="7094379" y="2941922"/>
            <a:ext cx="1942939" cy="550576"/>
          </a:xfrm>
          <a:prstGeom prst="straightConnector1">
            <a:avLst/>
          </a:prstGeom>
          <a:ln w="19050">
            <a:solidFill>
              <a:schemeClr val="accent2"/>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99" name="Footer Placeholder 98"/>
          <p:cNvSpPr>
            <a:spLocks noGrp="1"/>
          </p:cNvSpPr>
          <p:nvPr>
            <p:ph type="ftr" sz="quarter" idx="11"/>
          </p:nvPr>
        </p:nvSpPr>
        <p:spPr/>
        <p:txBody>
          <a:bodyPr/>
          <a:lstStyle/>
          <a:p>
            <a:r>
              <a:rPr lang="en-US"/>
              <a:t>Confidential – Oracle Internal/Restricted/Highly Restricted</a:t>
            </a:r>
          </a:p>
        </p:txBody>
      </p:sp>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14173" y="1575946"/>
            <a:ext cx="1760411" cy="1365976"/>
          </a:xfrm>
          <a:prstGeom prst="rect">
            <a:avLst/>
          </a:prstGeom>
        </p:spPr>
      </p:pic>
    </p:spTree>
    <p:extLst>
      <p:ext uri="{BB962C8B-B14F-4D97-AF65-F5344CB8AC3E}">
        <p14:creationId xmlns:p14="http://schemas.microsoft.com/office/powerpoint/2010/main" val="2071422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racle_16x9_2016">
  <a:themeElements>
    <a:clrScheme name="Oracle 10g">
      <a:dk1>
        <a:srgbClr val="58595B"/>
      </a:dk1>
      <a:lt1>
        <a:srgbClr val="FFFFFF"/>
      </a:lt1>
      <a:dk2>
        <a:srgbClr val="374A58"/>
      </a:dk2>
      <a:lt2>
        <a:srgbClr val="C8D9DE"/>
      </a:lt2>
      <a:accent1>
        <a:srgbClr val="F80000"/>
      </a:accent1>
      <a:accent2>
        <a:srgbClr val="8EADBF"/>
      </a:accent2>
      <a:accent3>
        <a:srgbClr val="FF8D14"/>
      </a:accent3>
      <a:accent4>
        <a:srgbClr val="007395"/>
      </a:accent4>
      <a:accent5>
        <a:srgbClr val="A52641"/>
      </a:accent5>
      <a:accent6>
        <a:srgbClr val="3A913F"/>
      </a:accent6>
      <a:hlink>
        <a:srgbClr val="1F4F82"/>
      </a:hlink>
      <a:folHlink>
        <a:srgbClr val="8A8C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2"/>
        </a:solidFill>
        <a:ln w="15875">
          <a:solidFill>
            <a:schemeClr val="accent2"/>
          </a:solid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2"/>
          </a:solidFill>
          <a:miter lim="800000"/>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dirty="0" smtClean="0"/>
        </a:defPPr>
      </a:lstStyle>
    </a:txDef>
  </a:objectDefaults>
  <a:extraClrSchemeLst/>
  <a:extLst>
    <a:ext uri="{05A4C25C-085E-4340-85A3-A5531E510DB2}">
      <thm15:themeFamily xmlns:thm15="http://schemas.microsoft.com/office/thememl/2012/main" name="Oracle-16x9-2017-v1.potx" id="{35B949F9-3D9B-8545-ABB1-2D605795AFEE}" vid="{03E2794D-D50C-4E4B-B0AA-789E97C39BD8}"/>
    </a:ext>
  </a:extLst>
</a:theme>
</file>

<file path=ppt/theme/theme2.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8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8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Oracle-16x9-2017-170104</Template>
  <TotalTime>122846</TotalTime>
  <Words>2810</Words>
  <Application>Microsoft Macintosh PowerPoint</Application>
  <PresentationFormat>Custom</PresentationFormat>
  <Paragraphs>635</Paragraphs>
  <Slides>32</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Calibri</vt:lpstr>
      <vt:lpstr>Mangal</vt:lpstr>
      <vt:lpstr>ＭＳ Ｐゴシック</vt:lpstr>
      <vt:lpstr>Arial</vt:lpstr>
      <vt:lpstr>Oracle_16x9_2016</vt:lpstr>
      <vt:lpstr>WebLogic on Kubernetes</vt:lpstr>
      <vt:lpstr>PowerPoint Presentation</vt:lpstr>
      <vt:lpstr>WebLogic, Coherence and Cloud Native Trends</vt:lpstr>
      <vt:lpstr>Migrating to Kubernetes in the Cloud</vt:lpstr>
      <vt:lpstr>Building Blocks for WebLogic Kubernetes Support</vt:lpstr>
      <vt:lpstr>Certified product versions</vt:lpstr>
      <vt:lpstr>WebLogic Monitoring Exporter  </vt:lpstr>
      <vt:lpstr>WebLogic Deploy Tooling </vt:lpstr>
      <vt:lpstr>WebLogic Logging Exporter  </vt:lpstr>
      <vt:lpstr>Patching WebLogic Image with WebLogic Image Tool</vt:lpstr>
      <vt:lpstr>Why build the WebLogic Kubernetes Operator? </vt:lpstr>
      <vt:lpstr>Kubernetes Custom Resources</vt:lpstr>
      <vt:lpstr>WebLogic Domain Custom Resource</vt:lpstr>
      <vt:lpstr>WebLogic Kubernetes Operator Simplifies management of the WebLogic domain</vt:lpstr>
      <vt:lpstr>Operator Image</vt:lpstr>
      <vt:lpstr>WebLogic Domain in Kubernetes Operator v 2.0 </vt:lpstr>
      <vt:lpstr>WebLogic Domain in Kubernetes Operator v 2.0 </vt:lpstr>
      <vt:lpstr>WebLogic Domain in Kubernetes Operator v 2.0</vt:lpstr>
      <vt:lpstr>WebLogic Domain in Kubernetes Operator v 2.0</vt:lpstr>
      <vt:lpstr>WebLogic Domain in Kubernetes Operator v 2.0 </vt:lpstr>
      <vt:lpstr>WebLogic Domain in Kubernetes Operator v 2.0 </vt:lpstr>
      <vt:lpstr>WebLogic Domain in Kubernetes Operator v 2.0 </vt:lpstr>
      <vt:lpstr>WebLogic Domain in Kubernetes Operator v 2.0 </vt:lpstr>
      <vt:lpstr>WebLogic Domain in Kubernetes Operator v 2.0</vt:lpstr>
      <vt:lpstr>WebLogic Domain in Kubernetes Operator v 2.0</vt:lpstr>
      <vt:lpstr>Domain in PV/C vs Image</vt:lpstr>
      <vt:lpstr>Configuration Overrides</vt:lpstr>
      <vt:lpstr>Domain Introspection and Config Override Generation</vt:lpstr>
      <vt:lpstr>User Configuration Overrides</vt:lpstr>
      <vt:lpstr>Assigning WebLogic Pods to Nodes</vt:lpstr>
      <vt:lpstr>Assigning WebLogic Pods to Nodes</vt:lpstr>
      <vt:lpstr>PowerPoint Presentation</vt:lpstr>
    </vt:vector>
  </TitlesOfParts>
  <Manager/>
  <Company>Oracle</Company>
  <LinksUpToDate>false</LinksUpToDate>
  <SharedDoc>false</SharedDoc>
  <HyperlinkBase/>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Oracle OpenWorld Event Branded Template</dc:title>
  <dc:subject>Corproate Presentation Template</dc:subject>
  <dc:creator/>
  <cp:keywords/>
  <dc:description/>
  <cp:lastModifiedBy>Microsoft Office User</cp:lastModifiedBy>
  <cp:revision>428</cp:revision>
  <cp:lastPrinted>2019-01-17T17:25:08Z</cp:lastPrinted>
  <dcterms:created xsi:type="dcterms:W3CDTF">2017-06-20T16:22:48Z</dcterms:created>
  <dcterms:modified xsi:type="dcterms:W3CDTF">2019-04-10T04:10:14Z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2343037</vt:lpwstr>
  </property>
  <property fmtid="{D5CDD505-2E9C-101B-9397-08002B2CF9AE}" pid="3" name="NXPowerLiteSettings">
    <vt:lpwstr>F98007B004F000</vt:lpwstr>
  </property>
  <property fmtid="{D5CDD505-2E9C-101B-9397-08002B2CF9AE}" pid="4" name="NXPowerLiteVersion">
    <vt:lpwstr>D5.0.2</vt:lpwstr>
  </property>
</Properties>
</file>