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4"/>
  </p:notesMasterIdLst>
  <p:sldIdLst>
    <p:sldId id="279" r:id="rId2"/>
    <p:sldId id="370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3" autoAdjust="0"/>
  </p:normalViewPr>
  <p:slideViewPr>
    <p:cSldViewPr>
      <p:cViewPr varScale="1">
        <p:scale>
          <a:sx n="80" d="100"/>
          <a:sy n="80" d="100"/>
        </p:scale>
        <p:origin x="75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BD80-581B-42AF-9653-BBB1532AF18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C968-0988-40FC-9450-A28D1977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F249E-5BA2-49CA-B246-ED3B20E3AA33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Tahoma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Tahoma" pitchFamily="34" charset="0"/>
            </a:endParaRPr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7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C968-0988-40FC-9450-A28D19774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8"/>
          <p:cNvSpPr txBox="1">
            <a:spLocks noChangeArrowheads="1"/>
          </p:cNvSpPr>
          <p:nvPr userDrawn="1"/>
        </p:nvSpPr>
        <p:spPr bwMode="auto">
          <a:xfrm>
            <a:off x="3" y="14290"/>
            <a:ext cx="9740900" cy="8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7" tIns="60953" rIns="121907" bIns="60953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4800" b="1" i="0" spc="133" baseline="0" dirty="0">
                <a:ln>
                  <a:noFill/>
                </a:ln>
                <a:solidFill>
                  <a:srgbClr val="B40000"/>
                </a:solidFill>
                <a:latin typeface="OfficinaSerITCBolIta" pitchFamily="2" charset="0"/>
              </a:rPr>
              <a:t>DARWIN</a:t>
            </a:r>
            <a:r>
              <a:rPr lang="nl-NL" altLang="nl-NL" sz="4800" dirty="0">
                <a:solidFill>
                  <a:srgbClr val="B40000"/>
                </a:solidFill>
                <a:latin typeface="OfficinaSerITCBol" pitchFamily="2" charset="0"/>
              </a:rPr>
              <a:t> </a:t>
            </a:r>
            <a:r>
              <a:rPr lang="nl-NL" altLang="nl-NL" sz="4800" b="0" i="0" cap="small" baseline="0" dirty="0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</a:p>
        </p:txBody>
      </p:sp>
      <p:pic>
        <p:nvPicPr>
          <p:cNvPr id="5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8826" y="1227141"/>
            <a:ext cx="3695251" cy="55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titelstijl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  <p:sp>
        <p:nvSpPr>
          <p:cNvPr id="7" name="Tijdelijke aanduiding voor datum 30"/>
          <p:cNvSpPr>
            <a:spLocks noGrp="1"/>
          </p:cNvSpPr>
          <p:nvPr>
            <p:ph type="dt" sz="half" idx="11"/>
          </p:nvPr>
        </p:nvSpPr>
        <p:spPr>
          <a:xfrm>
            <a:off x="8060270" y="6324567"/>
            <a:ext cx="1248833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467">
                <a:solidFill>
                  <a:schemeClr val="tx1">
                    <a:tint val="75000"/>
                  </a:schemeClr>
                </a:solidFill>
                <a:latin typeface="Futura Md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fld id="{13E9540B-E85D-433E-B135-EE9E3F5B2A1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8021" y="6025117"/>
            <a:ext cx="1531089" cy="818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nl-NL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658129"/>
            <a:ext cx="3484968" cy="410419"/>
          </a:xfrm>
          <a:prstGeom prst="rect">
            <a:avLst/>
          </a:prstGeom>
          <a:noFill/>
        </p:spPr>
        <p:txBody>
          <a:bodyPr wrap="square" lIns="121907" tIns="60953" rIns="121907" bIns="60953" rtlCol="0" anchor="ctr" anchorCtr="0">
            <a:spAutoFit/>
          </a:bodyPr>
          <a:lstStyle/>
          <a:p>
            <a:r>
              <a:rPr lang="nl-NL" sz="1867" i="0" dirty="0"/>
              <a:t>IT Driven Evolution</a:t>
            </a:r>
          </a:p>
        </p:txBody>
      </p:sp>
    </p:spTree>
    <p:extLst>
      <p:ext uri="{BB962C8B-B14F-4D97-AF65-F5344CB8AC3E}">
        <p14:creationId xmlns:p14="http://schemas.microsoft.com/office/powerpoint/2010/main" val="2759264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8017" y="2133601"/>
            <a:ext cx="103632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289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6867" y="4868863"/>
            <a:ext cx="8534400" cy="1439863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pic>
        <p:nvPicPr>
          <p:cNvPr id="289895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9986" y="122240"/>
            <a:ext cx="4449233" cy="19383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487509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‹#›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53555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4324" y="4277032"/>
            <a:ext cx="8591961" cy="1362075"/>
          </a:xfrm>
        </p:spPr>
        <p:txBody>
          <a:bodyPr anchor="t"/>
          <a:lstStyle>
            <a:lvl1pPr algn="l">
              <a:defRPr sz="3733" b="1" cap="all">
                <a:solidFill>
                  <a:srgbClr val="B40000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57996" y="2776845"/>
            <a:ext cx="8568288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3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5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06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5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60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12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50E3-C2CF-4EE1-838F-E497E2ECDFF7}" type="slidenum">
              <a:rPr lang="nl-NL" altLang="nl-NL"/>
              <a:pPr>
                <a:defRPr/>
              </a:pPr>
              <a:t>‹#›</a:t>
            </a:fld>
            <a:endParaRPr lang="nl-NL" altLang="nl-NL" dirty="0"/>
          </a:p>
        </p:txBody>
      </p:sp>
      <p:pic>
        <p:nvPicPr>
          <p:cNvPr id="8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-683523" y="1227141"/>
            <a:ext cx="3695251" cy="55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/>
          <p:cNvSpPr txBox="1">
            <a:spLocks noChangeArrowheads="1"/>
          </p:cNvSpPr>
          <p:nvPr userDrawn="1"/>
        </p:nvSpPr>
        <p:spPr bwMode="auto">
          <a:xfrm>
            <a:off x="3" y="14290"/>
            <a:ext cx="9740900" cy="8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7" tIns="60953" rIns="121907" bIns="60953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4800" dirty="0">
                <a:solidFill>
                  <a:srgbClr val="B40000"/>
                </a:solidFill>
                <a:latin typeface="OfficinaSerITCBol" pitchFamily="2" charset="0"/>
              </a:rPr>
              <a:t>Darwin </a:t>
            </a:r>
            <a:r>
              <a:rPr lang="nl-NL" altLang="nl-NL" sz="4800" dirty="0" err="1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  <a:endParaRPr lang="nl-NL" altLang="nl-NL" sz="4800" dirty="0">
              <a:solidFill>
                <a:srgbClr val="B40000"/>
              </a:solidFill>
              <a:latin typeface="OfficinaSerITCBo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21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9797-7053-4598-BD15-132B52C130B9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86297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667" b="1"/>
            </a:lvl2pPr>
            <a:lvl3pPr marL="1219031" indent="0">
              <a:buNone/>
              <a:defRPr sz="2400" b="1"/>
            </a:lvl3pPr>
            <a:lvl4pPr marL="1828546" indent="0">
              <a:buNone/>
              <a:defRPr sz="2133" b="1"/>
            </a:lvl4pPr>
            <a:lvl5pPr marL="2438062" indent="0">
              <a:buNone/>
              <a:defRPr sz="2133" b="1"/>
            </a:lvl5pPr>
            <a:lvl6pPr marL="3047577" indent="0">
              <a:buNone/>
              <a:defRPr sz="2133" b="1"/>
            </a:lvl6pPr>
            <a:lvl7pPr marL="3657093" indent="0">
              <a:buNone/>
              <a:defRPr sz="2133" b="1"/>
            </a:lvl7pPr>
            <a:lvl8pPr marL="4266608" indent="0">
              <a:buNone/>
              <a:defRPr sz="2133" b="1"/>
            </a:lvl8pPr>
            <a:lvl9pPr marL="4876123" indent="0">
              <a:buNone/>
              <a:defRPr sz="2133" b="1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667" b="1"/>
            </a:lvl2pPr>
            <a:lvl3pPr marL="1219031" indent="0">
              <a:buNone/>
              <a:defRPr sz="2400" b="1"/>
            </a:lvl3pPr>
            <a:lvl4pPr marL="1828546" indent="0">
              <a:buNone/>
              <a:defRPr sz="2133" b="1"/>
            </a:lvl4pPr>
            <a:lvl5pPr marL="2438062" indent="0">
              <a:buNone/>
              <a:defRPr sz="2133" b="1"/>
            </a:lvl5pPr>
            <a:lvl6pPr marL="3047577" indent="0">
              <a:buNone/>
              <a:defRPr sz="2133" b="1"/>
            </a:lvl6pPr>
            <a:lvl7pPr marL="3657093" indent="0">
              <a:buNone/>
              <a:defRPr sz="2133" b="1"/>
            </a:lvl7pPr>
            <a:lvl8pPr marL="4266608" indent="0">
              <a:buNone/>
              <a:defRPr sz="2133" b="1"/>
            </a:lvl8pPr>
            <a:lvl9pPr marL="4876123" indent="0">
              <a:buNone/>
              <a:defRPr sz="2133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5EA3-FACA-498C-BFC0-961ADD44FB88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180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931A-1F58-4F9E-90F5-54D8C6FCF8A7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5920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BCDDE-0E08-4F6F-AE72-A05F9B1C48E7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3318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15" indent="0">
              <a:buNone/>
              <a:defRPr sz="1600"/>
            </a:lvl2pPr>
            <a:lvl3pPr marL="1219031" indent="0">
              <a:buNone/>
              <a:defRPr sz="1333"/>
            </a:lvl3pPr>
            <a:lvl4pPr marL="1828546" indent="0">
              <a:buNone/>
              <a:defRPr sz="1200"/>
            </a:lvl4pPr>
            <a:lvl5pPr marL="2438062" indent="0">
              <a:buNone/>
              <a:defRPr sz="1200"/>
            </a:lvl5pPr>
            <a:lvl6pPr marL="3047577" indent="0">
              <a:buNone/>
              <a:defRPr sz="1200"/>
            </a:lvl6pPr>
            <a:lvl7pPr marL="3657093" indent="0">
              <a:buNone/>
              <a:defRPr sz="1200"/>
            </a:lvl7pPr>
            <a:lvl8pPr marL="4266608" indent="0">
              <a:buNone/>
              <a:defRPr sz="1200"/>
            </a:lvl8pPr>
            <a:lvl9pPr marL="4876123" indent="0">
              <a:buNone/>
              <a:defRPr sz="12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FBD7-D138-4A44-8E7D-36D2678BA66E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4244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15" indent="0">
              <a:buNone/>
              <a:defRPr sz="3733"/>
            </a:lvl2pPr>
            <a:lvl3pPr marL="1219031" indent="0">
              <a:buNone/>
              <a:defRPr sz="3200"/>
            </a:lvl3pPr>
            <a:lvl4pPr marL="1828546" indent="0">
              <a:buNone/>
              <a:defRPr sz="2667"/>
            </a:lvl4pPr>
            <a:lvl5pPr marL="2438062" indent="0">
              <a:buNone/>
              <a:defRPr sz="2667"/>
            </a:lvl5pPr>
            <a:lvl6pPr marL="3047577" indent="0">
              <a:buNone/>
              <a:defRPr sz="2667"/>
            </a:lvl6pPr>
            <a:lvl7pPr marL="3657093" indent="0">
              <a:buNone/>
              <a:defRPr sz="2667"/>
            </a:lvl7pPr>
            <a:lvl8pPr marL="4266608" indent="0">
              <a:buNone/>
              <a:defRPr sz="2667"/>
            </a:lvl8pPr>
            <a:lvl9pPr marL="4876123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15" indent="0">
              <a:buNone/>
              <a:defRPr sz="1600"/>
            </a:lvl2pPr>
            <a:lvl3pPr marL="1219031" indent="0">
              <a:buNone/>
              <a:defRPr sz="1333"/>
            </a:lvl3pPr>
            <a:lvl4pPr marL="1828546" indent="0">
              <a:buNone/>
              <a:defRPr sz="1200"/>
            </a:lvl4pPr>
            <a:lvl5pPr marL="2438062" indent="0">
              <a:buNone/>
              <a:defRPr sz="1200"/>
            </a:lvl5pPr>
            <a:lvl6pPr marL="3047577" indent="0">
              <a:buNone/>
              <a:defRPr sz="1200"/>
            </a:lvl6pPr>
            <a:lvl7pPr marL="3657093" indent="0">
              <a:buNone/>
              <a:defRPr sz="1200"/>
            </a:lvl7pPr>
            <a:lvl8pPr marL="4266608" indent="0">
              <a:buNone/>
              <a:defRPr sz="1200"/>
            </a:lvl8pPr>
            <a:lvl9pPr marL="4876123" indent="0">
              <a:buNone/>
              <a:defRPr sz="12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C965D-58C4-4C42-A0BE-ED9A4AB06D3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759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2117" y="1"/>
            <a:ext cx="109728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Titelstijl</a:t>
            </a:r>
            <a:r>
              <a:rPr lang="en-US" altLang="nl-NL" dirty="0"/>
              <a:t> van model </a:t>
            </a:r>
            <a:r>
              <a:rPr lang="en-US" altLang="nl-NL" dirty="0" err="1"/>
              <a:t>bewerken</a:t>
            </a:r>
            <a:endParaRPr lang="nl-NL" altLang="nl-NL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44772"/>
            <a:ext cx="10972800" cy="43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Klik</a:t>
            </a:r>
            <a:r>
              <a:rPr lang="en-US" altLang="nl-NL" dirty="0"/>
              <a:t> </a:t>
            </a:r>
            <a:r>
              <a:rPr lang="en-US" altLang="nl-NL" dirty="0" err="1"/>
              <a:t>om</a:t>
            </a:r>
            <a:r>
              <a:rPr lang="en-US" altLang="nl-NL" dirty="0"/>
              <a:t> de </a:t>
            </a:r>
            <a:r>
              <a:rPr lang="en-US" altLang="nl-NL" dirty="0" err="1"/>
              <a:t>tekststijl</a:t>
            </a:r>
            <a:r>
              <a:rPr lang="en-US" altLang="nl-NL" dirty="0"/>
              <a:t> van het model </a:t>
            </a:r>
            <a:r>
              <a:rPr lang="en-US" altLang="nl-NL" dirty="0" err="1"/>
              <a:t>te</a:t>
            </a:r>
            <a:r>
              <a:rPr lang="en-US" altLang="nl-NL" dirty="0"/>
              <a:t> </a:t>
            </a:r>
            <a:r>
              <a:rPr lang="en-US" altLang="nl-NL" dirty="0" err="1"/>
              <a:t>bewerken</a:t>
            </a:r>
            <a:endParaRPr lang="en-US" altLang="nl-NL" dirty="0"/>
          </a:p>
          <a:p>
            <a:pPr lvl="1"/>
            <a:r>
              <a:rPr lang="en-US" altLang="nl-NL" dirty="0" err="1"/>
              <a:t>Tweede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2"/>
            <a:r>
              <a:rPr lang="en-US" altLang="nl-NL" dirty="0" err="1"/>
              <a:t>Derde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3"/>
            <a:r>
              <a:rPr lang="en-US" altLang="nl-NL" dirty="0" err="1"/>
              <a:t>Vierde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4"/>
            <a:r>
              <a:rPr lang="en-US" altLang="nl-NL" dirty="0" err="1"/>
              <a:t>Vijfde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nl-NL" altLang="nl-NL" dirty="0"/>
          </a:p>
        </p:txBody>
      </p:sp>
      <p:pic>
        <p:nvPicPr>
          <p:cNvPr id="1029" name="Afbeelding 23" descr="logo darwin (groot).jpg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7" y="5975351"/>
            <a:ext cx="150044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40349" y="6328259"/>
            <a:ext cx="628649" cy="365125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D983788-1CBD-4C09-89A5-CBB8E309D988}" type="slidenum">
              <a:rPr lang="nl-NL" altLang="nl-NL" smtClean="0"/>
              <a:pPr>
                <a:defRPr/>
              </a:pPr>
              <a:t>‹#›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28259"/>
            <a:ext cx="3860800" cy="365125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ct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2017 Oracle and/or its affiliates. All rights reserved.  |  approved use Darwin IT-Professionals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297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>
    <p:fade/>
  </p:transition>
  <p:hf hdr="0" dt="0"/>
  <p:txStyles>
    <p:titleStyle>
      <a:lvl1pPr algn="l" defTabSz="609515" rtl="0" eaLnBrk="0" fontAlgn="base" hangingPunct="0">
        <a:spcBef>
          <a:spcPct val="0"/>
        </a:spcBef>
        <a:spcAft>
          <a:spcPct val="0"/>
        </a:spcAft>
        <a:defRPr sz="4800" kern="1200">
          <a:solidFill>
            <a:srgbClr val="B40000"/>
          </a:solidFill>
          <a:latin typeface="OfficinaSanITCBol" pitchFamily="2" charset="0"/>
          <a:ea typeface="ＭＳ Ｐゴシック" pitchFamily="34" charset="-128"/>
          <a:cs typeface="OfficinaSanITCBol" pitchFamily="2" charset="0"/>
        </a:defRPr>
      </a:lvl1pPr>
      <a:lvl2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2pPr>
      <a:lvl3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3pPr>
      <a:lvl4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4pPr>
      <a:lvl5pPr algn="l" defTabSz="609515" rtl="0" eaLnBrk="0" fontAlgn="base" hangingPunct="0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5pPr>
      <a:lvl6pPr marL="609515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6pPr>
      <a:lvl7pPr marL="1219031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7pPr>
      <a:lvl8pPr marL="1828546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8pPr>
      <a:lvl9pPr marL="2438062" algn="l" defTabSz="609515" rtl="0" fontAlgn="base">
        <a:spcBef>
          <a:spcPct val="0"/>
        </a:spcBef>
        <a:spcAft>
          <a:spcPct val="0"/>
        </a:spcAft>
        <a:defRPr sz="5333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9pPr>
    </p:titleStyle>
    <p:bodyStyle>
      <a:lvl1pPr marL="457137" indent="-457137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1pPr>
      <a:lvl2pPr marL="990462" indent="-380946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2pPr>
      <a:lvl3pPr marL="1523789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3pPr>
      <a:lvl4pPr marL="2133304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4pPr>
      <a:lvl5pPr marL="2742819" indent="-304758" algn="l" defTabSz="60951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5pPr>
      <a:lvl6pPr marL="3352335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50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6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81" indent="-304758" algn="l" defTabSz="60951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31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6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62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7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93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08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23" algn="l" defTabSz="6095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Virtual Cloud Network</a:t>
            </a:r>
            <a:br>
              <a:rPr lang="nl-NL" dirty="0"/>
            </a:br>
            <a:r>
              <a:rPr lang="nl-NL" dirty="0"/>
              <a:t>in a OKE Context</a:t>
            </a:r>
            <a:endParaRPr lang="nl-NL" sz="4267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1871531" y="4197085"/>
            <a:ext cx="8534400" cy="1752600"/>
          </a:xfrm>
        </p:spPr>
        <p:txBody>
          <a:bodyPr/>
          <a:lstStyle/>
          <a:p>
            <a:r>
              <a:rPr lang="nl-NL" dirty="0"/>
              <a:t>Martien van den Akker</a:t>
            </a:r>
          </a:p>
          <a:p>
            <a:r>
              <a:rPr lang="nl-NL" dirty="0"/>
              <a:t>Frank Brink</a:t>
            </a:r>
          </a:p>
          <a:p>
            <a:r>
              <a:rPr lang="nl-NL" dirty="0" err="1"/>
              <a:t>October</a:t>
            </a:r>
            <a:r>
              <a:rPr lang="nl-NL" dirty="0"/>
              <a:t> 2019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ABE27D-3AA1-47D1-AB03-E5F2BD993E34}"/>
              </a:ext>
            </a:extLst>
          </p:cNvPr>
          <p:cNvSpPr txBox="1">
            <a:spLocks/>
          </p:cNvSpPr>
          <p:nvPr/>
        </p:nvSpPr>
        <p:spPr>
          <a:xfrm>
            <a:off x="4165600" y="6328259"/>
            <a:ext cx="38608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67" kern="1200">
                <a:solidFill>
                  <a:schemeClr val="tx1">
                    <a:tint val="75000"/>
                  </a:schemeClr>
                </a:solidFill>
                <a:latin typeface="Futura Md" charset="0"/>
                <a:ea typeface="ＭＳ Ｐゴシック" charset="0"/>
                <a:cs typeface="Tahom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448" fontAlgn="base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Tahoma" pitchFamily="34" charset="0"/>
              </a:rPr>
              <a:t>(c) 2019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2693289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6530"/>
            <a:ext cx="1096995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0" spc="-5" dirty="0">
                <a:solidFill>
                  <a:srgbClr val="5F5F5F"/>
                </a:solidFill>
                <a:latin typeface="Arial"/>
                <a:cs typeface="Arial"/>
              </a:rPr>
              <a:t>OKE VCN,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Public </a:t>
            </a:r>
            <a:r>
              <a:rPr sz="2400" b="0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Private</a:t>
            </a:r>
            <a:r>
              <a:rPr sz="2400" b="0" spc="-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5F5F5F"/>
                </a:solidFill>
                <a:latin typeface="Arial"/>
                <a:cs typeface="Arial"/>
              </a:rPr>
              <a:t>Subnets</a:t>
            </a:r>
            <a:r>
              <a:rPr lang="en-US" sz="2400" b="0" spc="-5" dirty="0">
                <a:solidFill>
                  <a:srgbClr val="5F5F5F"/>
                </a:solidFill>
              </a:rPr>
              <a:t>, Nodes and Security lists/Groups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3" name="Tijdelijke aanduiding voor dianummer 62">
            <a:extLst>
              <a:ext uri="{FF2B5EF4-FFF2-40B4-BE49-F238E27FC236}">
                <a16:creationId xmlns:a16="http://schemas.microsoft.com/office/drawing/2014/main" id="{838A5F65-C2A2-4532-A7BE-90B8C4CBFB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05464" y="6558048"/>
            <a:ext cx="4711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9F9F9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nl-NL" spc="-5"/>
              <a:t>4 </a:t>
            </a:r>
            <a:r>
              <a:rPr lang="nl-NL"/>
              <a:t>-</a:t>
            </a:r>
            <a:r>
              <a:rPr lang="nl-NL" spc="-85"/>
              <a:t> </a:t>
            </a:r>
            <a:fld id="{81D60167-4931-47E6-BA6A-407CBD079E47}" type="slidenum">
              <a:rPr smtClean="0"/>
              <a:pPr marL="127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0DCFA52-5E99-45F3-BEE1-34991095C23E}"/>
              </a:ext>
            </a:extLst>
          </p:cNvPr>
          <p:cNvSpPr/>
          <p:nvPr/>
        </p:nvSpPr>
        <p:spPr>
          <a:xfrm>
            <a:off x="536245" y="685800"/>
            <a:ext cx="11274756" cy="5410199"/>
          </a:xfrm>
          <a:custGeom>
            <a:avLst/>
            <a:gdLst/>
            <a:ahLst/>
            <a:cxnLst/>
            <a:rect l="l" t="t" r="r" b="b"/>
            <a:pathLst>
              <a:path w="6172200" h="3810000">
                <a:moveTo>
                  <a:pt x="0" y="3810000"/>
                </a:moveTo>
                <a:lnTo>
                  <a:pt x="6172200" y="3810000"/>
                </a:lnTo>
                <a:lnTo>
                  <a:pt x="6172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A877BAC9-6A54-47D5-9115-0CB96C8A4B76}"/>
              </a:ext>
            </a:extLst>
          </p:cNvPr>
          <p:cNvSpPr txBox="1"/>
          <p:nvPr/>
        </p:nvSpPr>
        <p:spPr>
          <a:xfrm>
            <a:off x="7772400" y="716910"/>
            <a:ext cx="3810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ORACLE CLOUD </a:t>
            </a:r>
            <a:r>
              <a:rPr sz="1200" spc="-4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CENTER</a:t>
            </a:r>
            <a:r>
              <a:rPr sz="12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REGION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 (Frankfurt)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EA670B67-726D-44D2-8D9A-33AEFD312B68}"/>
              </a:ext>
            </a:extLst>
          </p:cNvPr>
          <p:cNvSpPr/>
          <p:nvPr/>
        </p:nvSpPr>
        <p:spPr>
          <a:xfrm>
            <a:off x="553975" y="762063"/>
            <a:ext cx="10896599" cy="4998090"/>
          </a:xfrm>
          <a:custGeom>
            <a:avLst/>
            <a:gdLst/>
            <a:ahLst/>
            <a:cxnLst/>
            <a:rect l="l" t="t" r="r" b="b"/>
            <a:pathLst>
              <a:path w="4933315" h="2761615">
                <a:moveTo>
                  <a:pt x="0" y="2761488"/>
                </a:moveTo>
                <a:lnTo>
                  <a:pt x="4933187" y="2761488"/>
                </a:lnTo>
                <a:lnTo>
                  <a:pt x="4933187" y="0"/>
                </a:lnTo>
                <a:lnTo>
                  <a:pt x="0" y="0"/>
                </a:lnTo>
                <a:lnTo>
                  <a:pt x="0" y="2761488"/>
                </a:lnTo>
                <a:close/>
              </a:path>
            </a:pathLst>
          </a:custGeom>
          <a:ln w="19811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89358692-0D65-4674-A566-AF246F5D343D}"/>
              </a:ext>
            </a:extLst>
          </p:cNvPr>
          <p:cNvSpPr txBox="1"/>
          <p:nvPr/>
        </p:nvSpPr>
        <p:spPr>
          <a:xfrm>
            <a:off x="812829" y="5798384"/>
            <a:ext cx="1981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5F5F5F"/>
                </a:solidFill>
                <a:latin typeface="Arial"/>
                <a:cs typeface="Arial"/>
              </a:rPr>
              <a:t>OKE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VCN,</a:t>
            </a:r>
            <a:r>
              <a:rPr sz="1200" spc="-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10.0.0.0/16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69300EC5-CED2-4A26-B4FE-C095A4E37B40}"/>
              </a:ext>
            </a:extLst>
          </p:cNvPr>
          <p:cNvSpPr/>
          <p:nvPr/>
        </p:nvSpPr>
        <p:spPr>
          <a:xfrm>
            <a:off x="2993596" y="1066801"/>
            <a:ext cx="2748446" cy="4615542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6BD32700-1D32-4A6C-93E0-A1AC5D01278D}"/>
              </a:ext>
            </a:extLst>
          </p:cNvPr>
          <p:cNvSpPr txBox="1"/>
          <p:nvPr/>
        </p:nvSpPr>
        <p:spPr>
          <a:xfrm>
            <a:off x="3130554" y="1066800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1F2EB44-3171-4E19-9CA9-AE809FD13B7E}"/>
              </a:ext>
            </a:extLst>
          </p:cNvPr>
          <p:cNvSpPr/>
          <p:nvPr/>
        </p:nvSpPr>
        <p:spPr>
          <a:xfrm>
            <a:off x="5869095" y="1066801"/>
            <a:ext cx="2478489" cy="4656763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037606D1-D33C-43AF-8663-122E07585B6D}"/>
              </a:ext>
            </a:extLst>
          </p:cNvPr>
          <p:cNvSpPr txBox="1"/>
          <p:nvPr/>
        </p:nvSpPr>
        <p:spPr>
          <a:xfrm>
            <a:off x="5943600" y="1097847"/>
            <a:ext cx="283840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4599B1EF-7FD6-471C-A577-ECAC8605A190}"/>
              </a:ext>
            </a:extLst>
          </p:cNvPr>
          <p:cNvSpPr/>
          <p:nvPr/>
        </p:nvSpPr>
        <p:spPr>
          <a:xfrm>
            <a:off x="8575778" y="1035696"/>
            <a:ext cx="2732307" cy="4687867"/>
          </a:xfrm>
          <a:custGeom>
            <a:avLst/>
            <a:gdLst/>
            <a:ahLst/>
            <a:cxnLst/>
            <a:rect l="l" t="t" r="r" b="b"/>
            <a:pathLst>
              <a:path w="1965960" h="2049779">
                <a:moveTo>
                  <a:pt x="0" y="2049780"/>
                </a:moveTo>
                <a:lnTo>
                  <a:pt x="1965960" y="2049780"/>
                </a:lnTo>
                <a:lnTo>
                  <a:pt x="1965960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ln w="1981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12902AB5-3486-4325-9E26-BAD5240DBBE5}"/>
              </a:ext>
            </a:extLst>
          </p:cNvPr>
          <p:cNvSpPr txBox="1"/>
          <p:nvPr/>
        </p:nvSpPr>
        <p:spPr>
          <a:xfrm>
            <a:off x="8675697" y="1085004"/>
            <a:ext cx="191610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5F5F5F"/>
                </a:solidFill>
                <a:latin typeface="Arial"/>
                <a:cs typeface="Arial"/>
              </a:rPr>
              <a:t>AVAILABILITY</a:t>
            </a:r>
            <a:r>
              <a:rPr sz="1100" spc="-7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DOMAIN-</a:t>
            </a:r>
            <a:r>
              <a:rPr lang="en-US" sz="1100" spc="-5" dirty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48963794-B6F4-4A09-9271-CA6FD131BA25}"/>
              </a:ext>
            </a:extLst>
          </p:cNvPr>
          <p:cNvSpPr/>
          <p:nvPr/>
        </p:nvSpPr>
        <p:spPr>
          <a:xfrm>
            <a:off x="3091562" y="1321346"/>
            <a:ext cx="8134288" cy="2305672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16BA5199-BA7F-43E4-9A02-4029ABC8CFD4}"/>
              </a:ext>
            </a:extLst>
          </p:cNvPr>
          <p:cNvSpPr txBox="1"/>
          <p:nvPr/>
        </p:nvSpPr>
        <p:spPr>
          <a:xfrm>
            <a:off x="8628399" y="341470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Private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10.0.1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6E867D1-A7A1-4356-8663-83ABAC909BFF}"/>
              </a:ext>
            </a:extLst>
          </p:cNvPr>
          <p:cNvSpPr/>
          <p:nvPr/>
        </p:nvSpPr>
        <p:spPr>
          <a:xfrm>
            <a:off x="3245535" y="4018543"/>
            <a:ext cx="7996949" cy="1505940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FF77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A25ADD37-6E18-4A74-BD55-778A85B81E92}"/>
              </a:ext>
            </a:extLst>
          </p:cNvPr>
          <p:cNvSpPr txBox="1"/>
          <p:nvPr/>
        </p:nvSpPr>
        <p:spPr>
          <a:xfrm>
            <a:off x="8702895" y="5265616"/>
            <a:ext cx="33326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Regional Public 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SUBNET</a:t>
            </a:r>
            <a:r>
              <a:rPr sz="1100" spc="-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F5F5F"/>
                </a:solidFill>
                <a:latin typeface="Arial"/>
                <a:cs typeface="Arial"/>
              </a:rPr>
              <a:t>A,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10.0.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r>
              <a:rPr sz="1100" spc="-10" dirty="0">
                <a:solidFill>
                  <a:srgbClr val="5F5F5F"/>
                </a:solidFill>
                <a:latin typeface="Arial"/>
                <a:cs typeface="Arial"/>
              </a:rPr>
              <a:t>.0/24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0" name="object 52">
            <a:extLst>
              <a:ext uri="{FF2B5EF4-FFF2-40B4-BE49-F238E27FC236}">
                <a16:creationId xmlns:a16="http://schemas.microsoft.com/office/drawing/2014/main" id="{88265FD6-7C9F-4ACF-8EA3-DFC91223F36F}"/>
              </a:ext>
            </a:extLst>
          </p:cNvPr>
          <p:cNvSpPr/>
          <p:nvPr/>
        </p:nvSpPr>
        <p:spPr>
          <a:xfrm>
            <a:off x="3134120" y="336785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6">
            <a:extLst>
              <a:ext uri="{FF2B5EF4-FFF2-40B4-BE49-F238E27FC236}">
                <a16:creationId xmlns:a16="http://schemas.microsoft.com/office/drawing/2014/main" id="{2FC2FAF5-86D3-461F-B3EA-CC79D48B4A6D}"/>
              </a:ext>
            </a:extLst>
          </p:cNvPr>
          <p:cNvSpPr txBox="1"/>
          <p:nvPr/>
        </p:nvSpPr>
        <p:spPr>
          <a:xfrm>
            <a:off x="3429000" y="3276600"/>
            <a:ext cx="832582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Wkr</a:t>
            </a: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A2646811-4037-4670-A566-A73B247191E3}"/>
              </a:ext>
            </a:extLst>
          </p:cNvPr>
          <p:cNvSpPr txBox="1"/>
          <p:nvPr/>
        </p:nvSpPr>
        <p:spPr>
          <a:xfrm>
            <a:off x="838199" y="2420952"/>
            <a:ext cx="1996359" cy="250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0.0.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.0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24|All 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Ingress:10.0.11.0/24|All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Ingress:10.0.12.0/24|All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Stateless NO: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Ingress:10.0.0.0/16|22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Ingress:10.0.20.0/16|</a:t>
            </a: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30385;10256;30606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 all</a:t>
            </a:r>
          </a:p>
          <a:p>
            <a:pPr marL="12700"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b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</a:b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37B793-461C-4C80-9077-EA2610AEE44D}"/>
              </a:ext>
            </a:extLst>
          </p:cNvPr>
          <p:cNvSpPr/>
          <p:nvPr/>
        </p:nvSpPr>
        <p:spPr>
          <a:xfrm>
            <a:off x="762000" y="2438400"/>
            <a:ext cx="1948207" cy="14796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bject 61">
            <a:extLst>
              <a:ext uri="{FF2B5EF4-FFF2-40B4-BE49-F238E27FC236}">
                <a16:creationId xmlns:a16="http://schemas.microsoft.com/office/drawing/2014/main" id="{D5BC7EE0-B38C-4B11-B87E-5B5BF1207583}"/>
              </a:ext>
            </a:extLst>
          </p:cNvPr>
          <p:cNvSpPr/>
          <p:nvPr/>
        </p:nvSpPr>
        <p:spPr>
          <a:xfrm flipV="1">
            <a:off x="2600298" y="3095189"/>
            <a:ext cx="582009" cy="356325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52">
            <a:extLst>
              <a:ext uri="{FF2B5EF4-FFF2-40B4-BE49-F238E27FC236}">
                <a16:creationId xmlns:a16="http://schemas.microsoft.com/office/drawing/2014/main" id="{5DFC755E-3FEF-4489-BE78-5E1078FAB9D2}"/>
              </a:ext>
            </a:extLst>
          </p:cNvPr>
          <p:cNvSpPr/>
          <p:nvPr/>
        </p:nvSpPr>
        <p:spPr>
          <a:xfrm>
            <a:off x="3091846" y="5261983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6">
            <a:extLst>
              <a:ext uri="{FF2B5EF4-FFF2-40B4-BE49-F238E27FC236}">
                <a16:creationId xmlns:a16="http://schemas.microsoft.com/office/drawing/2014/main" id="{A36FC11B-3CD6-4D27-94C6-B454DE72622E}"/>
              </a:ext>
            </a:extLst>
          </p:cNvPr>
          <p:cNvSpPr txBox="1"/>
          <p:nvPr/>
        </p:nvSpPr>
        <p:spPr>
          <a:xfrm>
            <a:off x="3376295" y="5181600"/>
            <a:ext cx="761513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LB 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Securi</a:t>
            </a:r>
            <a:r>
              <a:rPr sz="1050" spc="-1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5F5F5F"/>
                </a:solidFill>
                <a:latin typeface="Arial"/>
                <a:cs typeface="Arial"/>
              </a:rPr>
              <a:t>y  List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7" name="object 6">
            <a:extLst>
              <a:ext uri="{FF2B5EF4-FFF2-40B4-BE49-F238E27FC236}">
                <a16:creationId xmlns:a16="http://schemas.microsoft.com/office/drawing/2014/main" id="{9C013619-2F17-4AF1-8F17-8445767E44DA}"/>
              </a:ext>
            </a:extLst>
          </p:cNvPr>
          <p:cNvSpPr txBox="1"/>
          <p:nvPr/>
        </p:nvSpPr>
        <p:spPr>
          <a:xfrm>
            <a:off x="825173" y="4851152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Ingress:0.0.0.0.0|80;443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 all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Egress:10.0.10.0/24|10256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B803CE-5CB4-4F66-91D9-6931F91C6A65}"/>
              </a:ext>
            </a:extLst>
          </p:cNvPr>
          <p:cNvSpPr/>
          <p:nvPr/>
        </p:nvSpPr>
        <p:spPr>
          <a:xfrm>
            <a:off x="762000" y="4814484"/>
            <a:ext cx="1945062" cy="867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bject 61">
            <a:extLst>
              <a:ext uri="{FF2B5EF4-FFF2-40B4-BE49-F238E27FC236}">
                <a16:creationId xmlns:a16="http://schemas.microsoft.com/office/drawing/2014/main" id="{D438D35E-E5E4-41FA-8660-6305D5F40E04}"/>
              </a:ext>
            </a:extLst>
          </p:cNvPr>
          <p:cNvSpPr/>
          <p:nvPr/>
        </p:nvSpPr>
        <p:spPr>
          <a:xfrm flipV="1">
            <a:off x="2503026" y="4923990"/>
            <a:ext cx="581232" cy="423824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D4DED758-4E72-4B84-985E-BB215D79657C}"/>
              </a:ext>
            </a:extLst>
          </p:cNvPr>
          <p:cNvSpPr/>
          <p:nvPr/>
        </p:nvSpPr>
        <p:spPr>
          <a:xfrm>
            <a:off x="5220920" y="1902499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A9616C23-E21C-4BCF-840F-3BA7C712E39C}"/>
              </a:ext>
            </a:extLst>
          </p:cNvPr>
          <p:cNvSpPr txBox="1"/>
          <p:nvPr/>
        </p:nvSpPr>
        <p:spPr>
          <a:xfrm>
            <a:off x="5181600" y="2260196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OKE-1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5" name="object 30">
            <a:extLst>
              <a:ext uri="{FF2B5EF4-FFF2-40B4-BE49-F238E27FC236}">
                <a16:creationId xmlns:a16="http://schemas.microsoft.com/office/drawing/2014/main" id="{D3A222DA-B7C1-44E1-AB85-D51C00965348}"/>
              </a:ext>
            </a:extLst>
          </p:cNvPr>
          <p:cNvSpPr/>
          <p:nvPr/>
        </p:nvSpPr>
        <p:spPr>
          <a:xfrm>
            <a:off x="7825700" y="18288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6">
            <a:extLst>
              <a:ext uri="{FF2B5EF4-FFF2-40B4-BE49-F238E27FC236}">
                <a16:creationId xmlns:a16="http://schemas.microsoft.com/office/drawing/2014/main" id="{F3309FEE-63FA-46F2-AAD6-30BC31B65F4E}"/>
              </a:ext>
            </a:extLst>
          </p:cNvPr>
          <p:cNvSpPr txBox="1"/>
          <p:nvPr/>
        </p:nvSpPr>
        <p:spPr>
          <a:xfrm>
            <a:off x="7772400" y="2209800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7" name="object 30">
            <a:extLst>
              <a:ext uri="{FF2B5EF4-FFF2-40B4-BE49-F238E27FC236}">
                <a16:creationId xmlns:a16="http://schemas.microsoft.com/office/drawing/2014/main" id="{D8E9C12B-570D-4940-A622-8B33DFB84492}"/>
              </a:ext>
            </a:extLst>
          </p:cNvPr>
          <p:cNvSpPr/>
          <p:nvPr/>
        </p:nvSpPr>
        <p:spPr>
          <a:xfrm>
            <a:off x="10730815" y="1829455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56">
            <a:extLst>
              <a:ext uri="{FF2B5EF4-FFF2-40B4-BE49-F238E27FC236}">
                <a16:creationId xmlns:a16="http://schemas.microsoft.com/office/drawing/2014/main" id="{84481908-28F1-4BC1-ADD7-ED4641714754}"/>
              </a:ext>
            </a:extLst>
          </p:cNvPr>
          <p:cNvSpPr txBox="1"/>
          <p:nvPr/>
        </p:nvSpPr>
        <p:spPr>
          <a:xfrm>
            <a:off x="10691495" y="2187152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rgbClr val="5F5F5F"/>
                </a:solidFill>
                <a:latin typeface="Arial"/>
                <a:cs typeface="Arial"/>
              </a:rPr>
              <a:t>OKE-0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9" name="object 30">
            <a:extLst>
              <a:ext uri="{FF2B5EF4-FFF2-40B4-BE49-F238E27FC236}">
                <a16:creationId xmlns:a16="http://schemas.microsoft.com/office/drawing/2014/main" id="{B7F4EF80-A21B-4638-9B9E-005D6B80B7CA}"/>
              </a:ext>
            </a:extLst>
          </p:cNvPr>
          <p:cNvSpPr/>
          <p:nvPr/>
        </p:nvSpPr>
        <p:spPr>
          <a:xfrm>
            <a:off x="5244415" y="2819400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67DF2369-1008-4551-80B4-AA7B2AD919CB}"/>
              </a:ext>
            </a:extLst>
          </p:cNvPr>
          <p:cNvSpPr txBox="1"/>
          <p:nvPr/>
        </p:nvSpPr>
        <p:spPr>
          <a:xfrm>
            <a:off x="5128895" y="3231035"/>
            <a:ext cx="5099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DBHost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491DF232-081B-4D84-9FA9-8C059DF6E0D8}"/>
              </a:ext>
            </a:extLst>
          </p:cNvPr>
          <p:cNvSpPr/>
          <p:nvPr/>
        </p:nvSpPr>
        <p:spPr>
          <a:xfrm>
            <a:off x="4772516" y="3028829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56">
            <a:extLst>
              <a:ext uri="{FF2B5EF4-FFF2-40B4-BE49-F238E27FC236}">
                <a16:creationId xmlns:a16="http://schemas.microsoft.com/office/drawing/2014/main" id="{68AD4024-BBD9-41AB-ABE9-1D0B6C1CEBF4}"/>
              </a:ext>
            </a:extLst>
          </p:cNvPr>
          <p:cNvSpPr txBox="1"/>
          <p:nvPr/>
        </p:nvSpPr>
        <p:spPr>
          <a:xfrm>
            <a:off x="4577655" y="3362268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GrpDB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6D184106-A276-4734-8D66-10D6AB4A0721}"/>
              </a:ext>
            </a:extLst>
          </p:cNvPr>
          <p:cNvSpPr/>
          <p:nvPr/>
        </p:nvSpPr>
        <p:spPr>
          <a:xfrm>
            <a:off x="5240510" y="4195663"/>
            <a:ext cx="341680" cy="3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56">
            <a:extLst>
              <a:ext uri="{FF2B5EF4-FFF2-40B4-BE49-F238E27FC236}">
                <a16:creationId xmlns:a16="http://schemas.microsoft.com/office/drawing/2014/main" id="{DE0DC14D-513E-41A7-832C-DE1CAABB65EC}"/>
              </a:ext>
            </a:extLst>
          </p:cNvPr>
          <p:cNvSpPr txBox="1"/>
          <p:nvPr/>
        </p:nvSpPr>
        <p:spPr>
          <a:xfrm>
            <a:off x="5003919" y="4549352"/>
            <a:ext cx="939681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BastionHost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05" name="object 52">
            <a:extLst>
              <a:ext uri="{FF2B5EF4-FFF2-40B4-BE49-F238E27FC236}">
                <a16:creationId xmlns:a16="http://schemas.microsoft.com/office/drawing/2014/main" id="{CED0E0CB-51A2-4D20-8862-8923F22AF53F}"/>
              </a:ext>
            </a:extLst>
          </p:cNvPr>
          <p:cNvSpPr/>
          <p:nvPr/>
        </p:nvSpPr>
        <p:spPr>
          <a:xfrm>
            <a:off x="5032401" y="472440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56">
            <a:extLst>
              <a:ext uri="{FF2B5EF4-FFF2-40B4-BE49-F238E27FC236}">
                <a16:creationId xmlns:a16="http://schemas.microsoft.com/office/drawing/2014/main" id="{AF76F7EC-54A0-498E-BDDE-19E47CEEB732}"/>
              </a:ext>
            </a:extLst>
          </p:cNvPr>
          <p:cNvSpPr txBox="1"/>
          <p:nvPr/>
        </p:nvSpPr>
        <p:spPr>
          <a:xfrm>
            <a:off x="4806255" y="5038668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GrpBH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4946073B-5A7C-4A98-B44C-649742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47" y="1676400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B7FA885-BE34-43FC-B5F3-2A6FB10F87A2}"/>
              </a:ext>
            </a:extLst>
          </p:cNvPr>
          <p:cNvSpPr txBox="1"/>
          <p:nvPr/>
        </p:nvSpPr>
        <p:spPr>
          <a:xfrm>
            <a:off x="3200400" y="1787835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AdmSrv</a:t>
            </a:r>
            <a:endParaRPr lang="en-US" sz="1100" dirty="0"/>
          </a:p>
          <a:p>
            <a:r>
              <a:rPr lang="en-US" sz="1100" dirty="0"/>
              <a:t>10.244.2.45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6C492-E266-4072-808C-7DA3C1C1C626}"/>
              </a:ext>
            </a:extLst>
          </p:cNvPr>
          <p:cNvSpPr txBox="1"/>
          <p:nvPr/>
        </p:nvSpPr>
        <p:spPr>
          <a:xfrm>
            <a:off x="4534525" y="1752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20A986-3D30-4E69-9923-5B2409FDD6B0}"/>
              </a:ext>
            </a:extLst>
          </p:cNvPr>
          <p:cNvSpPr txBox="1"/>
          <p:nvPr/>
        </p:nvSpPr>
        <p:spPr>
          <a:xfrm>
            <a:off x="4557254" y="2514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57CA5B-7537-4E55-B223-68CE25C6A654}"/>
              </a:ext>
            </a:extLst>
          </p:cNvPr>
          <p:cNvSpPr txBox="1"/>
          <p:nvPr/>
        </p:nvSpPr>
        <p:spPr>
          <a:xfrm>
            <a:off x="4318119" y="4048036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10.0.20.2</a:t>
            </a:r>
          </a:p>
          <a:p>
            <a:r>
              <a:rPr lang="en-US" sz="1100" dirty="0"/>
              <a:t>130.61.91.64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EFB7AD-B49C-4B97-8210-44034428ABA9}"/>
              </a:ext>
            </a:extLst>
          </p:cNvPr>
          <p:cNvSpPr/>
          <p:nvPr/>
        </p:nvSpPr>
        <p:spPr>
          <a:xfrm>
            <a:off x="762001" y="1676400"/>
            <a:ext cx="1917278" cy="7002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0EFCEE-B64F-41AD-A618-B63E29121601}"/>
              </a:ext>
            </a:extLst>
          </p:cNvPr>
          <p:cNvSpPr txBox="1"/>
          <p:nvPr/>
        </p:nvSpPr>
        <p:spPr>
          <a:xfrm>
            <a:off x="5231316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5EA906-D80F-491B-B0CC-B39268F0FE86}"/>
              </a:ext>
            </a:extLst>
          </p:cNvPr>
          <p:cNvSpPr txBox="1"/>
          <p:nvPr/>
        </p:nvSpPr>
        <p:spPr>
          <a:xfrm>
            <a:off x="4542655" y="506746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130.61.12.8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B340CD-7FFB-44D5-94E6-C35E5E424C46}"/>
              </a:ext>
            </a:extLst>
          </p:cNvPr>
          <p:cNvSpPr/>
          <p:nvPr/>
        </p:nvSpPr>
        <p:spPr>
          <a:xfrm>
            <a:off x="748873" y="3962400"/>
            <a:ext cx="1919051" cy="7717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2" descr="Image result for docker">
            <a:extLst>
              <a:ext uri="{FF2B5EF4-FFF2-40B4-BE49-F238E27FC236}">
                <a16:creationId xmlns:a16="http://schemas.microsoft.com/office/drawing/2014/main" id="{8B255B1A-0F0C-4A0F-997B-4F4BBBDE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38" y="2139533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4928CB4-2550-420E-8A1F-A5CE6549BA18}"/>
              </a:ext>
            </a:extLst>
          </p:cNvPr>
          <p:cNvSpPr txBox="1"/>
          <p:nvPr/>
        </p:nvSpPr>
        <p:spPr>
          <a:xfrm>
            <a:off x="3195321" y="2237168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Srv-1</a:t>
            </a:r>
          </a:p>
          <a:p>
            <a:r>
              <a:rPr lang="en-US" sz="1100" dirty="0"/>
              <a:t>10.244.2.46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3CCD7D-F8B7-45C0-A7D4-67BA1E5AD29F}"/>
              </a:ext>
            </a:extLst>
          </p:cNvPr>
          <p:cNvSpPr txBox="1"/>
          <p:nvPr/>
        </p:nvSpPr>
        <p:spPr>
          <a:xfrm>
            <a:off x="7086600" y="175260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10.0.10.2</a:t>
            </a:r>
          </a:p>
        </p:txBody>
      </p:sp>
      <p:pic>
        <p:nvPicPr>
          <p:cNvPr id="122" name="Picture 2" descr="Image result for docker">
            <a:extLst>
              <a:ext uri="{FF2B5EF4-FFF2-40B4-BE49-F238E27FC236}">
                <a16:creationId xmlns:a16="http://schemas.microsoft.com/office/drawing/2014/main" id="{46034808-66B9-4205-8061-23EB8AF1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95" y="1793395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FC3A82A-C5D4-4F0E-B97A-28AAD9840767}"/>
              </a:ext>
            </a:extLst>
          </p:cNvPr>
          <p:cNvSpPr txBox="1"/>
          <p:nvPr/>
        </p:nvSpPr>
        <p:spPr>
          <a:xfrm>
            <a:off x="5867400" y="1878976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Srv-2</a:t>
            </a:r>
          </a:p>
          <a:p>
            <a:r>
              <a:rPr lang="en-US" sz="1100" dirty="0"/>
              <a:t>10.244.0.56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F8DE4F-2A41-42B0-BBA4-7D55C4AF6CA8}"/>
              </a:ext>
            </a:extLst>
          </p:cNvPr>
          <p:cNvSpPr txBox="1"/>
          <p:nvPr/>
        </p:nvSpPr>
        <p:spPr>
          <a:xfrm>
            <a:off x="10035340" y="1762810"/>
            <a:ext cx="723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10.0.10.3</a:t>
            </a:r>
          </a:p>
        </p:txBody>
      </p:sp>
      <p:pic>
        <p:nvPicPr>
          <p:cNvPr id="125" name="Picture 2" descr="Image result for docker">
            <a:extLst>
              <a:ext uri="{FF2B5EF4-FFF2-40B4-BE49-F238E27FC236}">
                <a16:creationId xmlns:a16="http://schemas.microsoft.com/office/drawing/2014/main" id="{7BB055AE-9131-4033-9901-814568BC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95" y="1763692"/>
            <a:ext cx="846305" cy="5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BE2E63C-6708-4D3B-A521-BF94930FC938}"/>
              </a:ext>
            </a:extLst>
          </p:cNvPr>
          <p:cNvSpPr txBox="1"/>
          <p:nvPr/>
        </p:nvSpPr>
        <p:spPr>
          <a:xfrm>
            <a:off x="8763000" y="1878976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Srv-3</a:t>
            </a:r>
          </a:p>
          <a:p>
            <a:r>
              <a:rPr lang="en-US" sz="1100" dirty="0"/>
              <a:t>10.244.1.40</a:t>
            </a:r>
          </a:p>
        </p:txBody>
      </p:sp>
      <p:sp>
        <p:nvSpPr>
          <p:cNvPr id="127" name="object 52">
            <a:extLst>
              <a:ext uri="{FF2B5EF4-FFF2-40B4-BE49-F238E27FC236}">
                <a16:creationId xmlns:a16="http://schemas.microsoft.com/office/drawing/2014/main" id="{BE068F97-10E7-46F1-8FF1-9C1E11864877}"/>
              </a:ext>
            </a:extLst>
          </p:cNvPr>
          <p:cNvSpPr/>
          <p:nvPr/>
        </p:nvSpPr>
        <p:spPr>
          <a:xfrm>
            <a:off x="5233146" y="1402455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6">
            <a:extLst>
              <a:ext uri="{FF2B5EF4-FFF2-40B4-BE49-F238E27FC236}">
                <a16:creationId xmlns:a16="http://schemas.microsoft.com/office/drawing/2014/main" id="{AFE8B900-EF45-4F71-8274-D87567E3FF9C}"/>
              </a:ext>
            </a:extLst>
          </p:cNvPr>
          <p:cNvSpPr txBox="1"/>
          <p:nvPr/>
        </p:nvSpPr>
        <p:spPr>
          <a:xfrm>
            <a:off x="4953000" y="1745967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29" name="object 52">
            <a:extLst>
              <a:ext uri="{FF2B5EF4-FFF2-40B4-BE49-F238E27FC236}">
                <a16:creationId xmlns:a16="http://schemas.microsoft.com/office/drawing/2014/main" id="{481DE8EE-7167-4A17-9D8E-D144A9B2CBBA}"/>
              </a:ext>
            </a:extLst>
          </p:cNvPr>
          <p:cNvSpPr/>
          <p:nvPr/>
        </p:nvSpPr>
        <p:spPr>
          <a:xfrm>
            <a:off x="7595346" y="1386440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6">
            <a:extLst>
              <a:ext uri="{FF2B5EF4-FFF2-40B4-BE49-F238E27FC236}">
                <a16:creationId xmlns:a16="http://schemas.microsoft.com/office/drawing/2014/main" id="{BB455212-E157-44D7-AC62-B16B7224BB80}"/>
              </a:ext>
            </a:extLst>
          </p:cNvPr>
          <p:cNvSpPr txBox="1"/>
          <p:nvPr/>
        </p:nvSpPr>
        <p:spPr>
          <a:xfrm>
            <a:off x="7315200" y="1729952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1" name="object 52">
            <a:extLst>
              <a:ext uri="{FF2B5EF4-FFF2-40B4-BE49-F238E27FC236}">
                <a16:creationId xmlns:a16="http://schemas.microsoft.com/office/drawing/2014/main" id="{1F352B17-95A5-4ECA-84FD-A808D1ABCEBC}"/>
              </a:ext>
            </a:extLst>
          </p:cNvPr>
          <p:cNvSpPr/>
          <p:nvPr/>
        </p:nvSpPr>
        <p:spPr>
          <a:xfrm>
            <a:off x="10591800" y="1346858"/>
            <a:ext cx="276860" cy="367030"/>
          </a:xfrm>
          <a:custGeom>
            <a:avLst/>
            <a:gdLst/>
            <a:ahLst/>
            <a:cxnLst/>
            <a:rect l="l" t="t" r="r" b="b"/>
            <a:pathLst>
              <a:path w="276860" h="367030">
                <a:moveTo>
                  <a:pt x="138175" y="0"/>
                </a:moveTo>
                <a:lnTo>
                  <a:pt x="0" y="58800"/>
                </a:lnTo>
                <a:lnTo>
                  <a:pt x="96" y="190119"/>
                </a:lnTo>
                <a:lnTo>
                  <a:pt x="8030" y="232042"/>
                </a:lnTo>
                <a:lnTo>
                  <a:pt x="27058" y="271687"/>
                </a:lnTo>
                <a:lnTo>
                  <a:pt x="55888" y="307833"/>
                </a:lnTo>
                <a:lnTo>
                  <a:pt x="93325" y="339767"/>
                </a:lnTo>
                <a:lnTo>
                  <a:pt x="138175" y="366775"/>
                </a:lnTo>
                <a:lnTo>
                  <a:pt x="183152" y="339767"/>
                </a:lnTo>
                <a:lnTo>
                  <a:pt x="220496" y="307833"/>
                </a:lnTo>
                <a:lnTo>
                  <a:pt x="249220" y="271687"/>
                </a:lnTo>
                <a:lnTo>
                  <a:pt x="262158" y="244855"/>
                </a:lnTo>
                <a:lnTo>
                  <a:pt x="197485" y="244855"/>
                </a:lnTo>
                <a:lnTo>
                  <a:pt x="192532" y="239902"/>
                </a:lnTo>
                <a:lnTo>
                  <a:pt x="62864" y="239902"/>
                </a:lnTo>
                <a:lnTo>
                  <a:pt x="62864" y="226187"/>
                </a:lnTo>
                <a:lnTo>
                  <a:pt x="181101" y="226187"/>
                </a:lnTo>
                <a:lnTo>
                  <a:pt x="181101" y="224789"/>
                </a:lnTo>
                <a:lnTo>
                  <a:pt x="183769" y="222123"/>
                </a:lnTo>
                <a:lnTo>
                  <a:pt x="207845" y="222123"/>
                </a:lnTo>
                <a:lnTo>
                  <a:pt x="215391" y="214629"/>
                </a:lnTo>
                <a:lnTo>
                  <a:pt x="216281" y="213233"/>
                </a:lnTo>
                <a:lnTo>
                  <a:pt x="272115" y="213233"/>
                </a:lnTo>
                <a:lnTo>
                  <a:pt x="276324" y="192277"/>
                </a:lnTo>
                <a:lnTo>
                  <a:pt x="216281" y="192277"/>
                </a:lnTo>
                <a:lnTo>
                  <a:pt x="215391" y="191897"/>
                </a:lnTo>
                <a:lnTo>
                  <a:pt x="186436" y="191897"/>
                </a:lnTo>
                <a:lnTo>
                  <a:pt x="185038" y="191008"/>
                </a:lnTo>
                <a:lnTo>
                  <a:pt x="183769" y="189611"/>
                </a:lnTo>
                <a:lnTo>
                  <a:pt x="183769" y="185674"/>
                </a:lnTo>
                <a:lnTo>
                  <a:pt x="62864" y="185674"/>
                </a:lnTo>
                <a:lnTo>
                  <a:pt x="62864" y="171830"/>
                </a:lnTo>
                <a:lnTo>
                  <a:pt x="191084" y="171830"/>
                </a:lnTo>
                <a:lnTo>
                  <a:pt x="187706" y="167004"/>
                </a:lnTo>
                <a:lnTo>
                  <a:pt x="186436" y="165608"/>
                </a:lnTo>
                <a:lnTo>
                  <a:pt x="186436" y="162051"/>
                </a:lnTo>
                <a:lnTo>
                  <a:pt x="187706" y="160654"/>
                </a:lnTo>
                <a:lnTo>
                  <a:pt x="188595" y="159385"/>
                </a:lnTo>
                <a:lnTo>
                  <a:pt x="276860" y="159385"/>
                </a:lnTo>
                <a:lnTo>
                  <a:pt x="276860" y="138049"/>
                </a:lnTo>
                <a:lnTo>
                  <a:pt x="198882" y="138049"/>
                </a:lnTo>
                <a:lnTo>
                  <a:pt x="189992" y="129159"/>
                </a:lnTo>
                <a:lnTo>
                  <a:pt x="62864" y="129159"/>
                </a:lnTo>
                <a:lnTo>
                  <a:pt x="62864" y="115315"/>
                </a:lnTo>
                <a:lnTo>
                  <a:pt x="208877" y="115315"/>
                </a:lnTo>
                <a:lnTo>
                  <a:pt x="216281" y="107696"/>
                </a:lnTo>
                <a:lnTo>
                  <a:pt x="217550" y="106807"/>
                </a:lnTo>
                <a:lnTo>
                  <a:pt x="276860" y="106807"/>
                </a:lnTo>
                <a:lnTo>
                  <a:pt x="276860" y="58800"/>
                </a:lnTo>
                <a:lnTo>
                  <a:pt x="138175" y="0"/>
                </a:lnTo>
                <a:close/>
              </a:path>
              <a:path w="276860" h="367030">
                <a:moveTo>
                  <a:pt x="272115" y="213233"/>
                </a:moveTo>
                <a:lnTo>
                  <a:pt x="220345" y="213233"/>
                </a:lnTo>
                <a:lnTo>
                  <a:pt x="221614" y="214629"/>
                </a:lnTo>
                <a:lnTo>
                  <a:pt x="223900" y="215900"/>
                </a:lnTo>
                <a:lnTo>
                  <a:pt x="223900" y="219963"/>
                </a:lnTo>
                <a:lnTo>
                  <a:pt x="221614" y="220852"/>
                </a:lnTo>
                <a:lnTo>
                  <a:pt x="197485" y="244855"/>
                </a:lnTo>
                <a:lnTo>
                  <a:pt x="262158" y="244855"/>
                </a:lnTo>
                <a:lnTo>
                  <a:pt x="268337" y="232042"/>
                </a:lnTo>
                <a:lnTo>
                  <a:pt x="272115" y="213233"/>
                </a:lnTo>
                <a:close/>
              </a:path>
              <a:path w="276860" h="367030">
                <a:moveTo>
                  <a:pt x="181101" y="226187"/>
                </a:moveTo>
                <a:lnTo>
                  <a:pt x="162306" y="226187"/>
                </a:lnTo>
                <a:lnTo>
                  <a:pt x="162306" y="239902"/>
                </a:lnTo>
                <a:lnTo>
                  <a:pt x="192532" y="239902"/>
                </a:lnTo>
                <a:lnTo>
                  <a:pt x="182372" y="229742"/>
                </a:lnTo>
                <a:lnTo>
                  <a:pt x="181101" y="228346"/>
                </a:lnTo>
                <a:lnTo>
                  <a:pt x="181101" y="226187"/>
                </a:lnTo>
                <a:close/>
              </a:path>
              <a:path w="276860" h="367030">
                <a:moveTo>
                  <a:pt x="207845" y="222123"/>
                </a:moveTo>
                <a:lnTo>
                  <a:pt x="187706" y="222123"/>
                </a:lnTo>
                <a:lnTo>
                  <a:pt x="188595" y="223520"/>
                </a:lnTo>
                <a:lnTo>
                  <a:pt x="197485" y="232410"/>
                </a:lnTo>
                <a:lnTo>
                  <a:pt x="207845" y="222123"/>
                </a:lnTo>
                <a:close/>
              </a:path>
              <a:path w="276860" h="367030">
                <a:moveTo>
                  <a:pt x="276860" y="159385"/>
                </a:moveTo>
                <a:lnTo>
                  <a:pt x="216281" y="159385"/>
                </a:lnTo>
                <a:lnTo>
                  <a:pt x="218948" y="162051"/>
                </a:lnTo>
                <a:lnTo>
                  <a:pt x="218948" y="165608"/>
                </a:lnTo>
                <a:lnTo>
                  <a:pt x="208661" y="175895"/>
                </a:lnTo>
                <a:lnTo>
                  <a:pt x="217550" y="184785"/>
                </a:lnTo>
                <a:lnTo>
                  <a:pt x="218948" y="185674"/>
                </a:lnTo>
                <a:lnTo>
                  <a:pt x="218948" y="190119"/>
                </a:lnTo>
                <a:lnTo>
                  <a:pt x="217550" y="191008"/>
                </a:lnTo>
                <a:lnTo>
                  <a:pt x="216281" y="192277"/>
                </a:lnTo>
                <a:lnTo>
                  <a:pt x="276324" y="192277"/>
                </a:lnTo>
                <a:lnTo>
                  <a:pt x="276757" y="190119"/>
                </a:lnTo>
                <a:lnTo>
                  <a:pt x="276860" y="159385"/>
                </a:lnTo>
                <a:close/>
              </a:path>
              <a:path w="276860" h="367030">
                <a:moveTo>
                  <a:pt x="201549" y="182117"/>
                </a:moveTo>
                <a:lnTo>
                  <a:pt x="192659" y="191008"/>
                </a:lnTo>
                <a:lnTo>
                  <a:pt x="191262" y="191897"/>
                </a:lnTo>
                <a:lnTo>
                  <a:pt x="211327" y="191897"/>
                </a:lnTo>
                <a:lnTo>
                  <a:pt x="210058" y="191008"/>
                </a:lnTo>
                <a:lnTo>
                  <a:pt x="201549" y="182117"/>
                </a:lnTo>
                <a:close/>
              </a:path>
              <a:path w="276860" h="367030">
                <a:moveTo>
                  <a:pt x="191084" y="171830"/>
                </a:moveTo>
                <a:lnTo>
                  <a:pt x="162306" y="171830"/>
                </a:lnTo>
                <a:lnTo>
                  <a:pt x="162306" y="185674"/>
                </a:lnTo>
                <a:lnTo>
                  <a:pt x="183769" y="185674"/>
                </a:lnTo>
                <a:lnTo>
                  <a:pt x="185038" y="184785"/>
                </a:lnTo>
                <a:lnTo>
                  <a:pt x="193928" y="175895"/>
                </a:lnTo>
                <a:lnTo>
                  <a:pt x="191084" y="171830"/>
                </a:lnTo>
                <a:close/>
              </a:path>
              <a:path w="276860" h="367030">
                <a:moveTo>
                  <a:pt x="212725" y="159385"/>
                </a:moveTo>
                <a:lnTo>
                  <a:pt x="192659" y="159385"/>
                </a:lnTo>
                <a:lnTo>
                  <a:pt x="193928" y="160654"/>
                </a:lnTo>
                <a:lnTo>
                  <a:pt x="202437" y="169672"/>
                </a:lnTo>
                <a:lnTo>
                  <a:pt x="211327" y="160654"/>
                </a:lnTo>
                <a:lnTo>
                  <a:pt x="212725" y="159385"/>
                </a:lnTo>
                <a:close/>
              </a:path>
              <a:path w="276860" h="367030">
                <a:moveTo>
                  <a:pt x="276860" y="106807"/>
                </a:moveTo>
                <a:lnTo>
                  <a:pt x="221614" y="106807"/>
                </a:lnTo>
                <a:lnTo>
                  <a:pt x="223012" y="107696"/>
                </a:lnTo>
                <a:lnTo>
                  <a:pt x="223900" y="110362"/>
                </a:lnTo>
                <a:lnTo>
                  <a:pt x="223900" y="113029"/>
                </a:lnTo>
                <a:lnTo>
                  <a:pt x="198882" y="138049"/>
                </a:lnTo>
                <a:lnTo>
                  <a:pt x="276860" y="138049"/>
                </a:lnTo>
                <a:lnTo>
                  <a:pt x="276860" y="106807"/>
                </a:lnTo>
                <a:close/>
              </a:path>
              <a:path w="276860" h="367030">
                <a:moveTo>
                  <a:pt x="185038" y="115315"/>
                </a:moveTo>
                <a:lnTo>
                  <a:pt x="162306" y="115315"/>
                </a:lnTo>
                <a:lnTo>
                  <a:pt x="162306" y="129159"/>
                </a:lnTo>
                <a:lnTo>
                  <a:pt x="189992" y="129159"/>
                </a:lnTo>
                <a:lnTo>
                  <a:pt x="182372" y="121538"/>
                </a:lnTo>
                <a:lnTo>
                  <a:pt x="182372" y="117983"/>
                </a:lnTo>
                <a:lnTo>
                  <a:pt x="185038" y="115315"/>
                </a:lnTo>
                <a:close/>
              </a:path>
              <a:path w="276860" h="367030">
                <a:moveTo>
                  <a:pt x="208877" y="115315"/>
                </a:moveTo>
                <a:lnTo>
                  <a:pt x="188595" y="115315"/>
                </a:lnTo>
                <a:lnTo>
                  <a:pt x="189991" y="116586"/>
                </a:lnTo>
                <a:lnTo>
                  <a:pt x="198882" y="125602"/>
                </a:lnTo>
                <a:lnTo>
                  <a:pt x="208877" y="115315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56">
            <a:extLst>
              <a:ext uri="{FF2B5EF4-FFF2-40B4-BE49-F238E27FC236}">
                <a16:creationId xmlns:a16="http://schemas.microsoft.com/office/drawing/2014/main" id="{F5C8EA76-CA57-4FBE-986F-2F7DED54CBF4}"/>
              </a:ext>
            </a:extLst>
          </p:cNvPr>
          <p:cNvSpPr txBox="1"/>
          <p:nvPr/>
        </p:nvSpPr>
        <p:spPr>
          <a:xfrm>
            <a:off x="10388887" y="1658601"/>
            <a:ext cx="1518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sz="1050" dirty="0" err="1">
                <a:solidFill>
                  <a:srgbClr val="5F5F5F"/>
                </a:solidFill>
                <a:latin typeface="Arial"/>
                <a:cs typeface="Arial"/>
              </a:rPr>
              <a:t>Sec</a:t>
            </a:r>
            <a:r>
              <a:rPr lang="en-US" sz="1050" dirty="0" err="1">
                <a:solidFill>
                  <a:srgbClr val="5F5F5F"/>
                </a:solidFill>
                <a:latin typeface="Arial"/>
                <a:cs typeface="Arial"/>
              </a:rPr>
              <a:t>GrpWL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3" name="object 6">
            <a:extLst>
              <a:ext uri="{FF2B5EF4-FFF2-40B4-BE49-F238E27FC236}">
                <a16:creationId xmlns:a16="http://schemas.microsoft.com/office/drawing/2014/main" id="{3C86C60E-EBE7-4823-89BA-D41D7CE23D6F}"/>
              </a:ext>
            </a:extLst>
          </p:cNvPr>
          <p:cNvSpPr txBox="1"/>
          <p:nvPr/>
        </p:nvSpPr>
        <p:spPr>
          <a:xfrm>
            <a:off x="823827" y="1693530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Ingres:SecGrpBH|1521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Ingres: </a:t>
            </a:r>
            <a:r>
              <a:rPr lang="en-US" sz="1200" dirty="0" err="1">
                <a:solidFill>
                  <a:srgbClr val="5F5F5F"/>
                </a:solidFill>
                <a:latin typeface="Arial"/>
                <a:cs typeface="Arial"/>
              </a:rPr>
              <a:t>SecGrpBHICMP</a:t>
            </a: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Ingress:SecGrpWL:1521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5" name="object 6">
            <a:extLst>
              <a:ext uri="{FF2B5EF4-FFF2-40B4-BE49-F238E27FC236}">
                <a16:creationId xmlns:a16="http://schemas.microsoft.com/office/drawing/2014/main" id="{34723899-5C50-4D50-B075-3519580CBE2B}"/>
              </a:ext>
            </a:extLst>
          </p:cNvPr>
          <p:cNvSpPr txBox="1"/>
          <p:nvPr/>
        </p:nvSpPr>
        <p:spPr>
          <a:xfrm>
            <a:off x="838200" y="4089869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Ingress:0.0.0.0/0|22 (SSH)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Ingress:0.0.0.0/03389 (RDP)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Ingress:0.0.0.0/0ICMP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921952-1DB6-49FE-A21E-C41394A88C95}"/>
              </a:ext>
            </a:extLst>
          </p:cNvPr>
          <p:cNvSpPr/>
          <p:nvPr/>
        </p:nvSpPr>
        <p:spPr>
          <a:xfrm>
            <a:off x="776373" y="990600"/>
            <a:ext cx="1930689" cy="6383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bject 6">
            <a:extLst>
              <a:ext uri="{FF2B5EF4-FFF2-40B4-BE49-F238E27FC236}">
                <a16:creationId xmlns:a16="http://schemas.microsoft.com/office/drawing/2014/main" id="{1135F49F-E3C3-4AD3-915D-16828365DD21}"/>
              </a:ext>
            </a:extLst>
          </p:cNvPr>
          <p:cNvSpPr txBox="1"/>
          <p:nvPr/>
        </p:nvSpPr>
        <p:spPr>
          <a:xfrm>
            <a:off x="838200" y="1143000"/>
            <a:ext cx="1981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Ingress:SecGrpBHIng|22</a:t>
            </a: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5F5F5F"/>
                </a:solidFill>
                <a:latin typeface="Arial"/>
                <a:cs typeface="Arial"/>
              </a:rPr>
              <a:t>Egress:0.0.0.0/0|all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140" name="object 61">
            <a:extLst>
              <a:ext uri="{FF2B5EF4-FFF2-40B4-BE49-F238E27FC236}">
                <a16:creationId xmlns:a16="http://schemas.microsoft.com/office/drawing/2014/main" id="{89F3C35C-55CD-45A1-905B-81E4DA98598D}"/>
              </a:ext>
            </a:extLst>
          </p:cNvPr>
          <p:cNvSpPr/>
          <p:nvPr/>
        </p:nvSpPr>
        <p:spPr>
          <a:xfrm flipV="1">
            <a:off x="2751599" y="4442156"/>
            <a:ext cx="2063403" cy="467907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1">
            <a:extLst>
              <a:ext uri="{FF2B5EF4-FFF2-40B4-BE49-F238E27FC236}">
                <a16:creationId xmlns:a16="http://schemas.microsoft.com/office/drawing/2014/main" id="{88D6F24D-486F-4541-9FF5-CC6FDE733FD6}"/>
              </a:ext>
            </a:extLst>
          </p:cNvPr>
          <p:cNvSpPr/>
          <p:nvPr/>
        </p:nvSpPr>
        <p:spPr>
          <a:xfrm flipV="1">
            <a:off x="2626968" y="2390113"/>
            <a:ext cx="2063313" cy="942261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61">
            <a:extLst>
              <a:ext uri="{FF2B5EF4-FFF2-40B4-BE49-F238E27FC236}">
                <a16:creationId xmlns:a16="http://schemas.microsoft.com/office/drawing/2014/main" id="{2ECF0CD7-3D93-40CD-825A-C2D744C00D65}"/>
              </a:ext>
            </a:extLst>
          </p:cNvPr>
          <p:cNvSpPr/>
          <p:nvPr/>
        </p:nvSpPr>
        <p:spPr>
          <a:xfrm flipV="1">
            <a:off x="2542864" y="1317697"/>
            <a:ext cx="2678055" cy="444851"/>
          </a:xfrm>
          <a:custGeom>
            <a:avLst/>
            <a:gdLst/>
            <a:ahLst/>
            <a:cxnLst/>
            <a:rect l="l" t="t" r="r" b="b"/>
            <a:pathLst>
              <a:path w="1280160" h="632460">
                <a:moveTo>
                  <a:pt x="74675" y="556387"/>
                </a:moveTo>
                <a:lnTo>
                  <a:pt x="0" y="597280"/>
                </a:lnTo>
                <a:lnTo>
                  <a:pt x="77596" y="632459"/>
                </a:lnTo>
                <a:lnTo>
                  <a:pt x="76397" y="601217"/>
                </a:lnTo>
                <a:lnTo>
                  <a:pt x="63753" y="601217"/>
                </a:lnTo>
                <a:lnTo>
                  <a:pt x="63118" y="588517"/>
                </a:lnTo>
                <a:lnTo>
                  <a:pt x="75883" y="587833"/>
                </a:lnTo>
                <a:lnTo>
                  <a:pt x="74675" y="556387"/>
                </a:lnTo>
                <a:close/>
              </a:path>
              <a:path w="1280160" h="632460">
                <a:moveTo>
                  <a:pt x="75883" y="587833"/>
                </a:moveTo>
                <a:lnTo>
                  <a:pt x="63118" y="588517"/>
                </a:lnTo>
                <a:lnTo>
                  <a:pt x="63753" y="601217"/>
                </a:lnTo>
                <a:lnTo>
                  <a:pt x="76371" y="600553"/>
                </a:lnTo>
                <a:lnTo>
                  <a:pt x="75883" y="587833"/>
                </a:lnTo>
                <a:close/>
              </a:path>
              <a:path w="1280160" h="632460">
                <a:moveTo>
                  <a:pt x="76371" y="600553"/>
                </a:moveTo>
                <a:lnTo>
                  <a:pt x="63753" y="601217"/>
                </a:lnTo>
                <a:lnTo>
                  <a:pt x="76397" y="601217"/>
                </a:lnTo>
                <a:lnTo>
                  <a:pt x="76371" y="600553"/>
                </a:lnTo>
                <a:close/>
              </a:path>
              <a:path w="1280160" h="632460">
                <a:moveTo>
                  <a:pt x="1279524" y="0"/>
                </a:moveTo>
                <a:lnTo>
                  <a:pt x="1219454" y="1777"/>
                </a:lnTo>
                <a:lnTo>
                  <a:pt x="1159636" y="6730"/>
                </a:lnTo>
                <a:lnTo>
                  <a:pt x="1100835" y="14604"/>
                </a:lnTo>
                <a:lnTo>
                  <a:pt x="1043305" y="25526"/>
                </a:lnTo>
                <a:lnTo>
                  <a:pt x="987932" y="38988"/>
                </a:lnTo>
                <a:lnTo>
                  <a:pt x="934719" y="54863"/>
                </a:lnTo>
                <a:lnTo>
                  <a:pt x="884300" y="72897"/>
                </a:lnTo>
                <a:lnTo>
                  <a:pt x="837183" y="92837"/>
                </a:lnTo>
                <a:lnTo>
                  <a:pt x="793749" y="114680"/>
                </a:lnTo>
                <a:lnTo>
                  <a:pt x="754507" y="138049"/>
                </a:lnTo>
                <a:lnTo>
                  <a:pt x="719835" y="162687"/>
                </a:lnTo>
                <a:lnTo>
                  <a:pt x="690371" y="188721"/>
                </a:lnTo>
                <a:lnTo>
                  <a:pt x="656844" y="229488"/>
                </a:lnTo>
                <a:lnTo>
                  <a:pt x="637413" y="272033"/>
                </a:lnTo>
                <a:lnTo>
                  <a:pt x="633410" y="302259"/>
                </a:lnTo>
                <a:lnTo>
                  <a:pt x="632459" y="315213"/>
                </a:lnTo>
                <a:lnTo>
                  <a:pt x="619632" y="354329"/>
                </a:lnTo>
                <a:lnTo>
                  <a:pt x="592327" y="393191"/>
                </a:lnTo>
                <a:lnTo>
                  <a:pt x="551814" y="430911"/>
                </a:lnTo>
                <a:lnTo>
                  <a:pt x="518159" y="454913"/>
                </a:lnTo>
                <a:lnTo>
                  <a:pt x="479806" y="477900"/>
                </a:lnTo>
                <a:lnTo>
                  <a:pt x="437133" y="499237"/>
                </a:lnTo>
                <a:lnTo>
                  <a:pt x="390651" y="518921"/>
                </a:lnTo>
                <a:lnTo>
                  <a:pt x="340994" y="536701"/>
                </a:lnTo>
                <a:lnTo>
                  <a:pt x="288416" y="552450"/>
                </a:lnTo>
                <a:lnTo>
                  <a:pt x="233425" y="565657"/>
                </a:lnTo>
                <a:lnTo>
                  <a:pt x="176783" y="576326"/>
                </a:lnTo>
                <a:lnTo>
                  <a:pt x="118617" y="584326"/>
                </a:lnTo>
                <a:lnTo>
                  <a:pt x="75883" y="587833"/>
                </a:lnTo>
                <a:lnTo>
                  <a:pt x="76371" y="600553"/>
                </a:lnTo>
                <a:lnTo>
                  <a:pt x="120141" y="596900"/>
                </a:lnTo>
                <a:lnTo>
                  <a:pt x="178942" y="588899"/>
                </a:lnTo>
                <a:lnTo>
                  <a:pt x="236346" y="577976"/>
                </a:lnTo>
                <a:lnTo>
                  <a:pt x="291845" y="564641"/>
                </a:lnTo>
                <a:lnTo>
                  <a:pt x="345058" y="548766"/>
                </a:lnTo>
                <a:lnTo>
                  <a:pt x="395477" y="530732"/>
                </a:lnTo>
                <a:lnTo>
                  <a:pt x="442594" y="510666"/>
                </a:lnTo>
                <a:lnTo>
                  <a:pt x="486028" y="488822"/>
                </a:lnTo>
                <a:lnTo>
                  <a:pt x="525271" y="465454"/>
                </a:lnTo>
                <a:lnTo>
                  <a:pt x="559942" y="440689"/>
                </a:lnTo>
                <a:lnTo>
                  <a:pt x="589407" y="414654"/>
                </a:lnTo>
                <a:lnTo>
                  <a:pt x="623061" y="373633"/>
                </a:lnTo>
                <a:lnTo>
                  <a:pt x="642365" y="330707"/>
                </a:lnTo>
                <a:lnTo>
                  <a:pt x="646937" y="289178"/>
                </a:lnTo>
                <a:lnTo>
                  <a:pt x="649478" y="276097"/>
                </a:lnTo>
                <a:lnTo>
                  <a:pt x="667131" y="236727"/>
                </a:lnTo>
                <a:lnTo>
                  <a:pt x="699134" y="197992"/>
                </a:lnTo>
                <a:lnTo>
                  <a:pt x="743711" y="160654"/>
                </a:lnTo>
                <a:lnTo>
                  <a:pt x="779780" y="137159"/>
                </a:lnTo>
                <a:lnTo>
                  <a:pt x="820546" y="115062"/>
                </a:lnTo>
                <a:lnTo>
                  <a:pt x="865123" y="94487"/>
                </a:lnTo>
                <a:lnTo>
                  <a:pt x="913257" y="75564"/>
                </a:lnTo>
                <a:lnTo>
                  <a:pt x="964437" y="58800"/>
                </a:lnTo>
                <a:lnTo>
                  <a:pt x="1018158" y="44322"/>
                </a:lnTo>
                <a:lnTo>
                  <a:pt x="1074038" y="32257"/>
                </a:lnTo>
                <a:lnTo>
                  <a:pt x="1131570" y="22987"/>
                </a:lnTo>
                <a:lnTo>
                  <a:pt x="1190370" y="16509"/>
                </a:lnTo>
                <a:lnTo>
                  <a:pt x="1249680" y="13080"/>
                </a:lnTo>
                <a:lnTo>
                  <a:pt x="1279651" y="12700"/>
                </a:lnTo>
                <a:lnTo>
                  <a:pt x="1279524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BB6E48C-A89F-4EC9-9925-BF0523CA50B9}"/>
              </a:ext>
            </a:extLst>
          </p:cNvPr>
          <p:cNvCxnSpPr>
            <a:cxnSpLocks/>
          </p:cNvCxnSpPr>
          <p:nvPr/>
        </p:nvCxnSpPr>
        <p:spPr>
          <a:xfrm>
            <a:off x="4402741" y="2588214"/>
            <a:ext cx="1827660" cy="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5F8696-6F20-49E4-B1DD-76AB86125E4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567537" y="2288176"/>
            <a:ext cx="28216" cy="18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FC5CF1E-4B7C-45A6-B464-4092C92609FC}"/>
              </a:ext>
            </a:extLst>
          </p:cNvPr>
          <p:cNvCxnSpPr>
            <a:cxnSpLocks/>
          </p:cNvCxnSpPr>
          <p:nvPr/>
        </p:nvCxnSpPr>
        <p:spPr>
          <a:xfrm flipH="1">
            <a:off x="6822298" y="2321242"/>
            <a:ext cx="2538395" cy="19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22D51-792A-4575-AC02-03903BB0F539}"/>
              </a:ext>
            </a:extLst>
          </p:cNvPr>
          <p:cNvCxnSpPr/>
          <p:nvPr/>
        </p:nvCxnSpPr>
        <p:spPr>
          <a:xfrm flipH="1">
            <a:off x="4485041" y="2190689"/>
            <a:ext cx="441540" cy="170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BB75B4-BB9A-4A97-BF61-0EA160DE9242}"/>
              </a:ext>
            </a:extLst>
          </p:cNvPr>
          <p:cNvCxnSpPr>
            <a:cxnSpLocks/>
          </p:cNvCxnSpPr>
          <p:nvPr/>
        </p:nvCxnSpPr>
        <p:spPr>
          <a:xfrm flipH="1" flipV="1">
            <a:off x="4452597" y="1972831"/>
            <a:ext cx="485122" cy="14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686DC9-6E61-485D-8587-6372705FFCA7}"/>
              </a:ext>
            </a:extLst>
          </p:cNvPr>
          <p:cNvCxnSpPr>
            <a:cxnSpLocks/>
            <a:stCxn id="103" idx="0"/>
            <a:endCxn id="100" idx="2"/>
          </p:cNvCxnSpPr>
          <p:nvPr/>
        </p:nvCxnSpPr>
        <p:spPr>
          <a:xfrm flipH="1" flipV="1">
            <a:off x="5383848" y="3406083"/>
            <a:ext cx="27502" cy="78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bject 14">
            <a:extLst>
              <a:ext uri="{FF2B5EF4-FFF2-40B4-BE49-F238E27FC236}">
                <a16:creationId xmlns:a16="http://schemas.microsoft.com/office/drawing/2014/main" id="{48463A48-B0B5-4F3A-8705-BE0CBC226F8C}"/>
              </a:ext>
            </a:extLst>
          </p:cNvPr>
          <p:cNvSpPr/>
          <p:nvPr/>
        </p:nvSpPr>
        <p:spPr>
          <a:xfrm>
            <a:off x="3252054" y="1733944"/>
            <a:ext cx="7949346" cy="995285"/>
          </a:xfrm>
          <a:custGeom>
            <a:avLst/>
            <a:gdLst/>
            <a:ahLst/>
            <a:cxnLst/>
            <a:rect l="l" t="t" r="r" b="b"/>
            <a:pathLst>
              <a:path w="1309370" h="1114425">
                <a:moveTo>
                  <a:pt x="0" y="1114044"/>
                </a:moveTo>
                <a:lnTo>
                  <a:pt x="1309115" y="1114044"/>
                </a:lnTo>
                <a:lnTo>
                  <a:pt x="1309115" y="0"/>
                </a:lnTo>
                <a:lnTo>
                  <a:pt x="0" y="0"/>
                </a:lnTo>
                <a:lnTo>
                  <a:pt x="0" y="1114044"/>
                </a:lnTo>
                <a:close/>
              </a:path>
            </a:pathLst>
          </a:custGeom>
          <a:ln w="19812">
            <a:solidFill>
              <a:srgbClr val="002060"/>
            </a:solidFill>
            <a:prstDash val="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 descr="Image result for kubernetes">
            <a:extLst>
              <a:ext uri="{FF2B5EF4-FFF2-40B4-BE49-F238E27FC236}">
                <a16:creationId xmlns:a16="http://schemas.microsoft.com/office/drawing/2014/main" id="{C1E0771B-9686-49EE-ACE2-4F6B5BB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70" y="2430306"/>
            <a:ext cx="601030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bject 15">
            <a:extLst>
              <a:ext uri="{FF2B5EF4-FFF2-40B4-BE49-F238E27FC236}">
                <a16:creationId xmlns:a16="http://schemas.microsoft.com/office/drawing/2014/main" id="{21FA7F79-5D07-4E64-AA27-354B38EDEFE3}"/>
              </a:ext>
            </a:extLst>
          </p:cNvPr>
          <p:cNvSpPr txBox="1"/>
          <p:nvPr/>
        </p:nvSpPr>
        <p:spPr>
          <a:xfrm>
            <a:off x="9684555" y="2508079"/>
            <a:ext cx="2886401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OKE Cluster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EC230C-0FE5-4A4F-9D2A-3602473E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17" y="2474293"/>
            <a:ext cx="489239" cy="4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object 15">
            <a:extLst>
              <a:ext uri="{FF2B5EF4-FFF2-40B4-BE49-F238E27FC236}">
                <a16:creationId xmlns:a16="http://schemas.microsoft.com/office/drawing/2014/main" id="{54135EDB-6DB8-4904-A040-865C0FDFA7F1}"/>
              </a:ext>
            </a:extLst>
          </p:cNvPr>
          <p:cNvSpPr txBox="1"/>
          <p:nvPr/>
        </p:nvSpPr>
        <p:spPr>
          <a:xfrm>
            <a:off x="6230100" y="2913853"/>
            <a:ext cx="135709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100" spc="-10" dirty="0" err="1">
                <a:solidFill>
                  <a:srgbClr val="5F5F5F"/>
                </a:solidFill>
                <a:latin typeface="Arial"/>
                <a:cs typeface="Arial"/>
              </a:rPr>
              <a:t>medrecdbhostname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 sk8s </a:t>
            </a:r>
            <a:r>
              <a:rPr lang="en-US" sz="1100" spc="-10" dirty="0" err="1">
                <a:solidFill>
                  <a:srgbClr val="5F5F5F"/>
                </a:solidFill>
                <a:latin typeface="Arial"/>
                <a:cs typeface="Arial"/>
              </a:rPr>
              <a:t>ervice</a:t>
            </a:r>
            <a:r>
              <a:rPr lang="en-US" sz="1100" spc="-10" dirty="0">
                <a:solidFill>
                  <a:srgbClr val="5F5F5F"/>
                </a:solidFill>
                <a:latin typeface="Arial"/>
                <a:cs typeface="Arial"/>
              </a:rPr>
              <a:t> op 1521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B31724-5406-4698-A89D-2F709D40F2C9}"/>
              </a:ext>
            </a:extLst>
          </p:cNvPr>
          <p:cNvCxnSpPr>
            <a:cxnSpLocks/>
          </p:cNvCxnSpPr>
          <p:nvPr/>
        </p:nvCxnSpPr>
        <p:spPr>
          <a:xfrm flipH="1">
            <a:off x="5632995" y="2838521"/>
            <a:ext cx="640261" cy="2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48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rwin 16: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16674</TotalTime>
  <Words>178</Words>
  <Application>Microsoft Office PowerPoint</Application>
  <PresentationFormat>Widescreen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Courier New</vt:lpstr>
      <vt:lpstr>Futura Md</vt:lpstr>
      <vt:lpstr>OfficinaSanITCBol</vt:lpstr>
      <vt:lpstr>OfficinaSansISOCTT</vt:lpstr>
      <vt:lpstr>OfficinaSerITCBol</vt:lpstr>
      <vt:lpstr>OfficinaSerITCBolIta</vt:lpstr>
      <vt:lpstr>Darwin 16:9</vt:lpstr>
      <vt:lpstr>Virtual Cloud Network in a OKE Context</vt:lpstr>
      <vt:lpstr>OKE VCN, Public and Private Subnets, Nodes and Security lists/Groups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frank.brink</cp:lastModifiedBy>
  <cp:revision>27</cp:revision>
  <dcterms:created xsi:type="dcterms:W3CDTF">2018-10-08T11:26:45Z</dcterms:created>
  <dcterms:modified xsi:type="dcterms:W3CDTF">2019-10-03T07:34:31Z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2018-10-08T00:00:00Z</vt:filetime>
  </property>
</Properties>
</file>