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6" r:id="rId1"/>
  </p:sldMasterIdLst>
  <p:notesMasterIdLst>
    <p:notesMasterId r:id="rId84"/>
  </p:notesMasterIdLst>
  <p:handoutMasterIdLst>
    <p:handoutMasterId r:id="rId85"/>
  </p:handoutMasterIdLst>
  <p:sldIdLst>
    <p:sldId id="256" r:id="rId2"/>
    <p:sldId id="514" r:id="rId3"/>
    <p:sldId id="299" r:id="rId4"/>
    <p:sldId id="434" r:id="rId5"/>
    <p:sldId id="487" r:id="rId6"/>
    <p:sldId id="515" r:id="rId7"/>
    <p:sldId id="281" r:id="rId8"/>
    <p:sldId id="516" r:id="rId9"/>
    <p:sldId id="517" r:id="rId10"/>
    <p:sldId id="793" r:id="rId11"/>
    <p:sldId id="414" r:id="rId12"/>
    <p:sldId id="398" r:id="rId13"/>
    <p:sldId id="388" r:id="rId14"/>
    <p:sldId id="389" r:id="rId15"/>
    <p:sldId id="399" r:id="rId16"/>
    <p:sldId id="391" r:id="rId17"/>
    <p:sldId id="390" r:id="rId18"/>
    <p:sldId id="402" r:id="rId19"/>
    <p:sldId id="409" r:id="rId20"/>
    <p:sldId id="518" r:id="rId21"/>
    <p:sldId id="470" r:id="rId22"/>
    <p:sldId id="471" r:id="rId23"/>
    <p:sldId id="424" r:id="rId24"/>
    <p:sldId id="354" r:id="rId25"/>
    <p:sldId id="355" r:id="rId26"/>
    <p:sldId id="467" r:id="rId27"/>
    <p:sldId id="519" r:id="rId28"/>
    <p:sldId id="356" r:id="rId29"/>
    <p:sldId id="357" r:id="rId30"/>
    <p:sldId id="358" r:id="rId31"/>
    <p:sldId id="359" r:id="rId32"/>
    <p:sldId id="360" r:id="rId33"/>
    <p:sldId id="361" r:id="rId34"/>
    <p:sldId id="362" r:id="rId35"/>
    <p:sldId id="363" r:id="rId36"/>
    <p:sldId id="790" r:id="rId37"/>
    <p:sldId id="521" r:id="rId38"/>
    <p:sldId id="522" r:id="rId39"/>
    <p:sldId id="367" r:id="rId40"/>
    <p:sldId id="523" r:id="rId41"/>
    <p:sldId id="372" r:id="rId42"/>
    <p:sldId id="373" r:id="rId43"/>
    <p:sldId id="374" r:id="rId44"/>
    <p:sldId id="375" r:id="rId45"/>
    <p:sldId id="524" r:id="rId46"/>
    <p:sldId id="380" r:id="rId47"/>
    <p:sldId id="381" r:id="rId48"/>
    <p:sldId id="394" r:id="rId49"/>
    <p:sldId id="396" r:id="rId50"/>
    <p:sldId id="395" r:id="rId51"/>
    <p:sldId id="433" r:id="rId52"/>
    <p:sldId id="525" r:id="rId53"/>
    <p:sldId id="526" r:id="rId54"/>
    <p:sldId id="272" r:id="rId55"/>
    <p:sldId id="334" r:id="rId56"/>
    <p:sldId id="527" r:id="rId57"/>
    <p:sldId id="770" r:id="rId58"/>
    <p:sldId id="393" r:id="rId59"/>
    <p:sldId id="771" r:id="rId60"/>
    <p:sldId id="772" r:id="rId61"/>
    <p:sldId id="443" r:id="rId62"/>
    <p:sldId id="773" r:id="rId63"/>
    <p:sldId id="778" r:id="rId64"/>
    <p:sldId id="783" r:id="rId65"/>
    <p:sldId id="787" r:id="rId66"/>
    <p:sldId id="782" r:id="rId67"/>
    <p:sldId id="784" r:id="rId68"/>
    <p:sldId id="785" r:id="rId69"/>
    <p:sldId id="788" r:id="rId70"/>
    <p:sldId id="781" r:id="rId71"/>
    <p:sldId id="786" r:id="rId72"/>
    <p:sldId id="791" r:id="rId73"/>
    <p:sldId id="775" r:id="rId74"/>
    <p:sldId id="777" r:id="rId75"/>
    <p:sldId id="369" r:id="rId76"/>
    <p:sldId id="377" r:id="rId77"/>
    <p:sldId id="376" r:id="rId78"/>
    <p:sldId id="378" r:id="rId79"/>
    <p:sldId id="520" r:id="rId80"/>
    <p:sldId id="513" r:id="rId81"/>
    <p:sldId id="474" r:id="rId82"/>
    <p:sldId id="329" r:id="rId83"/>
  </p:sldIdLst>
  <p:sldSz cx="9144000" cy="5143500" type="screen16x9"/>
  <p:notesSz cx="7099300" cy="10223500"/>
  <p:defaultTextStyle>
    <a:defPPr>
      <a:defRPr lang="en-GB"/>
    </a:defPPr>
    <a:lvl1pPr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p:defaultTextStyle>
  <p:extLst>
    <p:ext uri="{521415D9-36F7-43E2-AB2F-B90AF26B5E84}">
      <p14:sectionLst xmlns:p14="http://schemas.microsoft.com/office/powerpoint/2010/main">
        <p14:section name="Default Section" id="{A2E79A57-ECF8-4804-A745-F3536A9BCCE2}">
          <p14:sldIdLst>
            <p14:sldId id="256"/>
            <p14:sldId id="514"/>
            <p14:sldId id="299"/>
            <p14:sldId id="434"/>
            <p14:sldId id="487"/>
            <p14:sldId id="515"/>
            <p14:sldId id="281"/>
            <p14:sldId id="516"/>
            <p14:sldId id="517"/>
            <p14:sldId id="793"/>
            <p14:sldId id="414"/>
            <p14:sldId id="398"/>
            <p14:sldId id="388"/>
            <p14:sldId id="389"/>
            <p14:sldId id="399"/>
            <p14:sldId id="391"/>
            <p14:sldId id="390"/>
            <p14:sldId id="402"/>
            <p14:sldId id="409"/>
            <p14:sldId id="518"/>
            <p14:sldId id="470"/>
            <p14:sldId id="471"/>
            <p14:sldId id="424"/>
            <p14:sldId id="354"/>
            <p14:sldId id="355"/>
            <p14:sldId id="467"/>
            <p14:sldId id="519"/>
            <p14:sldId id="356"/>
            <p14:sldId id="357"/>
            <p14:sldId id="358"/>
            <p14:sldId id="359"/>
            <p14:sldId id="360"/>
            <p14:sldId id="361"/>
            <p14:sldId id="362"/>
            <p14:sldId id="363"/>
            <p14:sldId id="790"/>
            <p14:sldId id="521"/>
            <p14:sldId id="522"/>
            <p14:sldId id="367"/>
            <p14:sldId id="523"/>
            <p14:sldId id="372"/>
            <p14:sldId id="373"/>
            <p14:sldId id="374"/>
            <p14:sldId id="375"/>
            <p14:sldId id="524"/>
            <p14:sldId id="380"/>
            <p14:sldId id="381"/>
            <p14:sldId id="394"/>
            <p14:sldId id="396"/>
            <p14:sldId id="395"/>
            <p14:sldId id="433"/>
            <p14:sldId id="525"/>
            <p14:sldId id="526"/>
            <p14:sldId id="272"/>
            <p14:sldId id="334"/>
            <p14:sldId id="527"/>
            <p14:sldId id="770"/>
            <p14:sldId id="393"/>
            <p14:sldId id="771"/>
            <p14:sldId id="772"/>
            <p14:sldId id="443"/>
            <p14:sldId id="773"/>
            <p14:sldId id="778"/>
            <p14:sldId id="783"/>
            <p14:sldId id="787"/>
            <p14:sldId id="782"/>
            <p14:sldId id="784"/>
            <p14:sldId id="785"/>
            <p14:sldId id="788"/>
            <p14:sldId id="781"/>
            <p14:sldId id="786"/>
            <p14:sldId id="791"/>
            <p14:sldId id="775"/>
            <p14:sldId id="777"/>
            <p14:sldId id="369"/>
            <p14:sldId id="377"/>
            <p14:sldId id="376"/>
            <p14:sldId id="378"/>
            <p14:sldId id="520"/>
            <p14:sldId id="513"/>
            <p14:sldId id="474"/>
            <p14:sldId id="3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66">
          <p15:clr>
            <a:srgbClr val="A4A3A4"/>
          </p15:clr>
        </p15:guide>
        <p15:guide id="2" pos="22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brink" initials="f" lastIdx="1" clrIdx="0">
    <p:extLst>
      <p:ext uri="{19B8F6BF-5375-455C-9EA6-DF929625EA0E}">
        <p15:presenceInfo xmlns:p15="http://schemas.microsoft.com/office/powerpoint/2012/main" userId="frank.brink" providerId="None"/>
      </p:ext>
    </p:extLst>
  </p:cmAuthor>
  <p:cmAuthor id="2" name="DarwinAdmin" initials="D" lastIdx="17" clrIdx="1"/>
  <p:cmAuthor id="3" name="Martien van den Akker Darwin-IT" initials="MvdAD" lastIdx="2" clrIdx="2">
    <p:extLst>
      <p:ext uri="{19B8F6BF-5375-455C-9EA6-DF929625EA0E}">
        <p15:presenceInfo xmlns:p15="http://schemas.microsoft.com/office/powerpoint/2012/main" userId="27cb674c68ff533d" providerId="Windows Live"/>
      </p:ext>
    </p:extLst>
  </p:cmAuthor>
  <p:cmAuthor id="4" name="Mike Kruijsdijk" initials="MK" lastIdx="7" clrIdx="3">
    <p:extLst>
      <p:ext uri="{19B8F6BF-5375-455C-9EA6-DF929625EA0E}">
        <p15:presenceInfo xmlns:p15="http://schemas.microsoft.com/office/powerpoint/2012/main" userId="a7eba1f726ed12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1169" autoAdjust="0"/>
  </p:normalViewPr>
  <p:slideViewPr>
    <p:cSldViewPr>
      <p:cViewPr varScale="1">
        <p:scale>
          <a:sx n="136" d="100"/>
          <a:sy n="136" d="100"/>
        </p:scale>
        <p:origin x="132" y="228"/>
      </p:cViewPr>
      <p:guideLst>
        <p:guide orient="horz" pos="2160"/>
        <p:guide pos="2880"/>
        <p:guide orient="horz" pos="1620"/>
      </p:guideLst>
    </p:cSldViewPr>
  </p:slideViewPr>
  <p:outlineViewPr>
    <p:cViewPr varScale="1">
      <p:scale>
        <a:sx n="170" d="200"/>
        <a:sy n="170" d="200"/>
      </p:scale>
      <p:origin x="0" y="-4801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8" d="100"/>
          <a:sy n="78" d="100"/>
        </p:scale>
        <p:origin x="3984" y="102"/>
      </p:cViewPr>
      <p:guideLst>
        <p:guide orient="horz" pos="2966"/>
        <p:guide pos="229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6575" cy="511175"/>
          </a:xfrm>
          <a:prstGeom prst="rect">
            <a:avLst/>
          </a:prstGeom>
        </p:spPr>
        <p:txBody>
          <a:bodyPr vert="horz" lIns="91440" tIns="45720" rIns="91440" bIns="45720" rtlCol="0" anchor="ctr"/>
          <a:lstStyle>
            <a:lvl1pPr algn="l">
              <a:defRPr sz="1200"/>
            </a:lvl1pPr>
          </a:lstStyle>
          <a:p>
            <a:endParaRPr lang="nl-NL" sz="1100" b="0" dirty="0"/>
          </a:p>
        </p:txBody>
      </p:sp>
      <p:sp>
        <p:nvSpPr>
          <p:cNvPr id="4" name="Tijdelijke aanduiding voor dianummer 3"/>
          <p:cNvSpPr>
            <a:spLocks noGrp="1"/>
          </p:cNvSpPr>
          <p:nvPr>
            <p:ph type="sldNum" sz="quarter" idx="3"/>
          </p:nvPr>
        </p:nvSpPr>
        <p:spPr>
          <a:xfrm>
            <a:off x="4021138" y="9710738"/>
            <a:ext cx="3076575" cy="511175"/>
          </a:xfrm>
          <a:prstGeom prst="rect">
            <a:avLst/>
          </a:prstGeom>
        </p:spPr>
        <p:txBody>
          <a:bodyPr vert="horz" lIns="91440" tIns="45720" rIns="91440" bIns="45720" rtlCol="0" anchor="t"/>
          <a:lstStyle>
            <a:lvl1pPr algn="r">
              <a:defRPr sz="1200"/>
            </a:lvl1pPr>
          </a:lstStyle>
          <a:p>
            <a:fld id="{88702CF5-0AB6-4A79-AB28-31641E71BC92}" type="slidenum">
              <a:rPr lang="nl-NL" sz="1100" b="0" smtClean="0"/>
              <a:pPr/>
              <a:t>‹#›</a:t>
            </a:fld>
            <a:endParaRPr lang="nl-NL" sz="1100" b="0" dirty="0"/>
          </a:p>
        </p:txBody>
      </p:sp>
      <p:sp>
        <p:nvSpPr>
          <p:cNvPr id="5" name="Tijdelijke aanduiding voor voettekst 4"/>
          <p:cNvSpPr>
            <a:spLocks noGrp="1"/>
          </p:cNvSpPr>
          <p:nvPr>
            <p:ph type="ftr" sz="quarter" idx="2"/>
          </p:nvPr>
        </p:nvSpPr>
        <p:spPr>
          <a:xfrm>
            <a:off x="0" y="9710738"/>
            <a:ext cx="3076575" cy="511175"/>
          </a:xfrm>
          <a:prstGeom prst="rect">
            <a:avLst/>
          </a:prstGeom>
        </p:spPr>
        <p:txBody>
          <a:bodyPr vert="horz" lIns="91440" tIns="45720" rIns="91440" bIns="45720" rtlCol="0" anchor="t"/>
          <a:lstStyle>
            <a:lvl1pPr algn="l">
              <a:defRPr sz="1200"/>
            </a:lvl1pPr>
          </a:lstStyle>
          <a:p>
            <a:pPr algn="ctr"/>
            <a:r>
              <a:rPr lang="de-DE" sz="1100" b="0" dirty="0"/>
              <a:t>(c) Darwin IT-</a:t>
            </a:r>
            <a:r>
              <a:rPr lang="de-DE" sz="1100" b="0" dirty="0" err="1"/>
              <a:t>Professionals</a:t>
            </a:r>
            <a:r>
              <a:rPr lang="de-DE" sz="1100" b="0" dirty="0"/>
              <a:t> B.V., Den Haag</a:t>
            </a:r>
            <a:endParaRPr lang="nl-NL" sz="1100" b="0" dirty="0"/>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23500"/>
          </a:xfrm>
          <a:prstGeom prst="roundRect">
            <a:avLst>
              <a:gd name="adj" fmla="val 23"/>
            </a:avLst>
          </a:prstGeom>
          <a:solidFill>
            <a:srgbClr val="FFFFFF"/>
          </a:solidFill>
          <a:ln w="9360">
            <a:noFill/>
            <a:miter lim="800000"/>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4" name="AutoShape 2"/>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075" name="AutoShape 3"/>
          <p:cNvSpPr>
            <a:spLocks noChangeArrowheads="1"/>
          </p:cNvSpPr>
          <p:nvPr/>
        </p:nvSpPr>
        <p:spPr bwMode="auto">
          <a:xfrm>
            <a:off x="0" y="0"/>
            <a:ext cx="7099300" cy="10223500"/>
          </a:xfrm>
          <a:prstGeom prst="roundRect">
            <a:avLst>
              <a:gd name="adj" fmla="val 23"/>
            </a:avLst>
          </a:prstGeom>
          <a:solidFill>
            <a:srgbClr val="FFFFFF"/>
          </a:solidFill>
          <a:ln w="9525">
            <a:noFill/>
            <a:round/>
            <a:headEnd/>
            <a:tailEnd/>
          </a:ln>
          <a:effectLst/>
        </p:spPr>
        <p:txBody>
          <a:bodyPr wrap="none" anchor="ctr"/>
          <a:lstStyle/>
          <a:p>
            <a:pPr algn="ctr">
              <a:buClr>
                <a:srgbClr val="000000"/>
              </a:buClr>
              <a:buSzPct val="100000"/>
              <a:buFont typeface="Times New Roman" pitchFamily="18" charset="0"/>
              <a:buNone/>
              <a:defRPr/>
            </a:pPr>
            <a:endParaRPr lang="en-US" sz="2400" b="0">
              <a:solidFill>
                <a:schemeClr val="bg1"/>
              </a:solidFill>
              <a:latin typeface="Verdana" pitchFamily="34" charset="0"/>
            </a:endParaRPr>
          </a:p>
        </p:txBody>
      </p:sp>
      <p:sp>
        <p:nvSpPr>
          <p:cNvPr id="34821" name="Rectangle 4"/>
          <p:cNvSpPr>
            <a:spLocks noGrp="1" noRot="1" noChangeAspect="1" noChangeArrowheads="1"/>
          </p:cNvSpPr>
          <p:nvPr>
            <p:ph type="sldImg"/>
          </p:nvPr>
        </p:nvSpPr>
        <p:spPr bwMode="auto">
          <a:xfrm>
            <a:off x="-874713" y="511175"/>
            <a:ext cx="8845551" cy="4976813"/>
          </a:xfrm>
          <a:prstGeom prst="rect">
            <a:avLst/>
          </a:prstGeom>
          <a:noFill/>
          <a:ln w="9525">
            <a:noFill/>
            <a:round/>
            <a:headEnd/>
            <a:tailEnd/>
          </a:ln>
        </p:spPr>
      </p:sp>
      <p:sp>
        <p:nvSpPr>
          <p:cNvPr id="3077" name="Rectangle 5"/>
          <p:cNvSpPr>
            <a:spLocks noGrp="1" noChangeArrowheads="1"/>
          </p:cNvSpPr>
          <p:nvPr>
            <p:ph type="body"/>
          </p:nvPr>
        </p:nvSpPr>
        <p:spPr bwMode="auto">
          <a:xfrm>
            <a:off x="592138" y="5748338"/>
            <a:ext cx="5908675" cy="3814762"/>
          </a:xfrm>
          <a:prstGeom prst="rect">
            <a:avLst/>
          </a:prstGeom>
          <a:noFill/>
          <a:ln w="9525">
            <a:noFill/>
            <a:round/>
            <a:headEnd/>
            <a:tailEnd/>
          </a:ln>
          <a:effectLst/>
        </p:spPr>
        <p:txBody>
          <a:bodyPr vert="horz" wrap="square" lIns="12960" tIns="12960" rIns="12960" bIns="12960" numCol="1" anchor="t" anchorCtr="0" compatLnSpc="1">
            <a:prstTxWarp prst="textNoShape">
              <a:avLst/>
            </a:prstTxWarp>
          </a:bodyPr>
          <a:lstStyle/>
          <a:p>
            <a:pPr lvl="0"/>
            <a:endParaRPr lang="nl-NL" noProof="0"/>
          </a:p>
        </p:txBody>
      </p:sp>
    </p:spTree>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reos.com/operator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2F249E-5BA2-49CA-B246-ED3B20E3AA33}" type="slidenum">
              <a:rPr lang="en-US" altLang="en-US"/>
              <a:pPr/>
              <a:t>1</a:t>
            </a:fld>
            <a:endParaRPr lang="en-US" altLang="en-US"/>
          </a:p>
        </p:txBody>
      </p:sp>
      <p:sp>
        <p:nvSpPr>
          <p:cNvPr id="7169"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837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46</a:t>
            </a:fld>
            <a:endParaRPr lang="uk-UA" dirty="0"/>
          </a:p>
        </p:txBody>
      </p:sp>
    </p:spTree>
    <p:extLst>
      <p:ext uri="{BB962C8B-B14F-4D97-AF65-F5344CB8AC3E}">
        <p14:creationId xmlns:p14="http://schemas.microsoft.com/office/powerpoint/2010/main" val="1027252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47</a:t>
            </a:fld>
            <a:endParaRPr lang="uk-UA" dirty="0"/>
          </a:p>
        </p:txBody>
      </p:sp>
    </p:spTree>
    <p:extLst>
      <p:ext uri="{BB962C8B-B14F-4D97-AF65-F5344CB8AC3E}">
        <p14:creationId xmlns:p14="http://schemas.microsoft.com/office/powerpoint/2010/main" val="148333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48</a:t>
            </a:fld>
            <a:endParaRPr lang="uk-UA" dirty="0"/>
          </a:p>
        </p:txBody>
      </p:sp>
    </p:spTree>
    <p:extLst>
      <p:ext uri="{BB962C8B-B14F-4D97-AF65-F5344CB8AC3E}">
        <p14:creationId xmlns:p14="http://schemas.microsoft.com/office/powerpoint/2010/main" val="1797696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64</a:t>
            </a:fld>
            <a:endParaRPr lang="en-US"/>
          </a:p>
        </p:txBody>
      </p:sp>
    </p:spTree>
    <p:extLst>
      <p:ext uri="{BB962C8B-B14F-4D97-AF65-F5344CB8AC3E}">
        <p14:creationId xmlns:p14="http://schemas.microsoft.com/office/powerpoint/2010/main" val="3923841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65</a:t>
            </a:fld>
            <a:endParaRPr lang="en-US"/>
          </a:p>
        </p:txBody>
      </p:sp>
    </p:spTree>
    <p:extLst>
      <p:ext uri="{BB962C8B-B14F-4D97-AF65-F5344CB8AC3E}">
        <p14:creationId xmlns:p14="http://schemas.microsoft.com/office/powerpoint/2010/main" val="182496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66</a:t>
            </a:fld>
            <a:endParaRPr lang="en-US"/>
          </a:p>
        </p:txBody>
      </p:sp>
    </p:spTree>
    <p:extLst>
      <p:ext uri="{BB962C8B-B14F-4D97-AF65-F5344CB8AC3E}">
        <p14:creationId xmlns:p14="http://schemas.microsoft.com/office/powerpoint/2010/main" val="4132707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67</a:t>
            </a:fld>
            <a:endParaRPr lang="en-US"/>
          </a:p>
        </p:txBody>
      </p:sp>
    </p:spTree>
    <p:extLst>
      <p:ext uri="{BB962C8B-B14F-4D97-AF65-F5344CB8AC3E}">
        <p14:creationId xmlns:p14="http://schemas.microsoft.com/office/powerpoint/2010/main" val="682603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68</a:t>
            </a:fld>
            <a:endParaRPr lang="en-US"/>
          </a:p>
        </p:txBody>
      </p:sp>
    </p:spTree>
    <p:extLst>
      <p:ext uri="{BB962C8B-B14F-4D97-AF65-F5344CB8AC3E}">
        <p14:creationId xmlns:p14="http://schemas.microsoft.com/office/powerpoint/2010/main" val="3207394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69</a:t>
            </a:fld>
            <a:endParaRPr lang="en-US"/>
          </a:p>
        </p:txBody>
      </p:sp>
    </p:spTree>
    <p:extLst>
      <p:ext uri="{BB962C8B-B14F-4D97-AF65-F5344CB8AC3E}">
        <p14:creationId xmlns:p14="http://schemas.microsoft.com/office/powerpoint/2010/main" val="681054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70</a:t>
            </a:fld>
            <a:endParaRPr lang="en-US"/>
          </a:p>
        </p:txBody>
      </p:sp>
    </p:spTree>
    <p:extLst>
      <p:ext uri="{BB962C8B-B14F-4D97-AF65-F5344CB8AC3E}">
        <p14:creationId xmlns:p14="http://schemas.microsoft.com/office/powerpoint/2010/main" val="49697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5348F3B-785D-413D-8A44-617D824338A2}" type="slidenum">
              <a:rPr lang="en-US" altLang="en-US"/>
              <a:pPr/>
              <a:t>3</a:t>
            </a:fld>
            <a:endParaRPr lang="en-US" altLang="en-US"/>
          </a:p>
        </p:txBody>
      </p:sp>
      <p:sp>
        <p:nvSpPr>
          <p:cNvPr id="19457" name="Rectangle 1"/>
          <p:cNvSpPr txBox="1">
            <a:spLocks noGrp="1" noRot="1" noChangeAspect="1" noChangeArrowheads="1"/>
          </p:cNvSpPr>
          <p:nvPr>
            <p:ph type="sldImg"/>
          </p:nvPr>
        </p:nvSpPr>
        <p:spPr bwMode="auto">
          <a:xfrm>
            <a:off x="508000" y="419100"/>
            <a:ext cx="5030788" cy="2830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431800" y="3436938"/>
            <a:ext cx="6908800" cy="5867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587" indent="0" hangingPunct="1">
              <a:lnSpc>
                <a:spcPct val="90000"/>
              </a:lnSpc>
              <a:spcBef>
                <a:spcPts val="1200"/>
              </a:spcBef>
              <a:spcAft>
                <a:spcPts val="1425"/>
              </a:spcAft>
              <a:buClr>
                <a:srgbClr val="9F9F9F"/>
              </a:buClr>
              <a:buSzPct val="45000"/>
            </a:pPr>
            <a:endParaRPr lang="en-US" altLang="en-US" sz="1200" dirty="0">
              <a:solidFill>
                <a:srgbClr val="5F5F5F"/>
              </a:solidFill>
              <a:latin typeface="Calibri" panose="020F0502020204030204" pitchFamily="34" charset="0"/>
              <a:ea typeface="ＭＳ Ｐゴシック" panose="020B0600070205080204" pitchFamily="34" charset="-128"/>
            </a:endParaRPr>
          </a:p>
        </p:txBody>
      </p:sp>
      <p:sp>
        <p:nvSpPr>
          <p:cNvPr id="19459" name="Text Box 3"/>
          <p:cNvSpPr txBox="1">
            <a:spLocks noChangeArrowheads="1"/>
          </p:cNvSpPr>
          <p:nvPr/>
        </p:nvSpPr>
        <p:spPr bwMode="auto">
          <a:xfrm>
            <a:off x="6477000" y="9471025"/>
            <a:ext cx="863600"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Lst>
              <a:defRPr>
                <a:solidFill>
                  <a:srgbClr val="000000"/>
                </a:solidFill>
                <a:latin typeface="Arial" panose="020B0604020202020204" pitchFamily="34" charset="0"/>
                <a:ea typeface="Microsoft YaHei" panose="020B0503020204020204" pitchFamily="34" charset="-122"/>
              </a:defRPr>
            </a:lvl1pPr>
            <a:lvl2pPr>
              <a:tabLst>
                <a:tab pos="723900" algn="l"/>
              </a:tabLst>
              <a:defRPr>
                <a:solidFill>
                  <a:srgbClr val="000000"/>
                </a:solidFill>
                <a:latin typeface="Arial" panose="020B0604020202020204" pitchFamily="34" charset="0"/>
                <a:ea typeface="Microsoft YaHei" panose="020B0503020204020204" pitchFamily="34" charset="-122"/>
              </a:defRPr>
            </a:lvl2pPr>
            <a:lvl3pPr>
              <a:tabLst>
                <a:tab pos="723900" algn="l"/>
              </a:tabLst>
              <a:defRPr>
                <a:solidFill>
                  <a:srgbClr val="000000"/>
                </a:solidFill>
                <a:latin typeface="Arial" panose="020B0604020202020204" pitchFamily="34" charset="0"/>
                <a:ea typeface="Microsoft YaHei" panose="020B0503020204020204" pitchFamily="34" charset="-122"/>
              </a:defRPr>
            </a:lvl3pPr>
            <a:lvl4pPr>
              <a:tabLst>
                <a:tab pos="723900" algn="l"/>
              </a:tabLst>
              <a:defRPr>
                <a:solidFill>
                  <a:srgbClr val="000000"/>
                </a:solidFill>
                <a:latin typeface="Arial" panose="020B0604020202020204" pitchFamily="34" charset="0"/>
                <a:ea typeface="Microsoft YaHei" panose="020B0503020204020204" pitchFamily="34" charset="-122"/>
              </a:defRPr>
            </a:lvl4pPr>
            <a:lvl5pPr>
              <a:tabLst>
                <a:tab pos="723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B14476D9-810B-4138-94F9-7C3D4A2834B1}" type="slidenum">
              <a:rPr lang="en-US" altLang="en-US">
                <a:solidFill>
                  <a:srgbClr val="5F5F5F"/>
                </a:solidFill>
                <a:latin typeface="+mn-lt" charset="0"/>
                <a:cs typeface="+mn-ea" charset="0"/>
              </a:rPr>
              <a:pPr hangingPunct="1">
                <a:lnSpc>
                  <a:spcPct val="100000"/>
                </a:lnSpc>
                <a:buClrTx/>
                <a:buFontTx/>
                <a:buNone/>
              </a:pPr>
              <a:t>3</a:t>
            </a:fld>
            <a:endParaRPr lang="en-US" altLang="en-US">
              <a:solidFill>
                <a:srgbClr val="5F5F5F"/>
              </a:solidFill>
              <a:latin typeface="+mn-lt" charset="0"/>
              <a:cs typeface="+mn-ea" charset="0"/>
            </a:endParaRPr>
          </a:p>
        </p:txBody>
      </p:sp>
    </p:spTree>
    <p:extLst>
      <p:ext uri="{BB962C8B-B14F-4D97-AF65-F5344CB8AC3E}">
        <p14:creationId xmlns:p14="http://schemas.microsoft.com/office/powerpoint/2010/main" val="1525153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71</a:t>
            </a:fld>
            <a:endParaRPr lang="en-US"/>
          </a:p>
        </p:txBody>
      </p:sp>
    </p:spTree>
    <p:extLst>
      <p:ext uri="{BB962C8B-B14F-4D97-AF65-F5344CB8AC3E}">
        <p14:creationId xmlns:p14="http://schemas.microsoft.com/office/powerpoint/2010/main" val="2071498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72</a:t>
            </a:fld>
            <a:endParaRPr lang="en-US"/>
          </a:p>
        </p:txBody>
      </p:sp>
    </p:spTree>
    <p:extLst>
      <p:ext uri="{BB962C8B-B14F-4D97-AF65-F5344CB8AC3E}">
        <p14:creationId xmlns:p14="http://schemas.microsoft.com/office/powerpoint/2010/main" val="2543739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73</a:t>
            </a:fld>
            <a:endParaRPr lang="en-US"/>
          </a:p>
        </p:txBody>
      </p:sp>
    </p:spTree>
    <p:extLst>
      <p:ext uri="{BB962C8B-B14F-4D97-AF65-F5344CB8AC3E}">
        <p14:creationId xmlns:p14="http://schemas.microsoft.com/office/powerpoint/2010/main" val="3367980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74</a:t>
            </a:fld>
            <a:endParaRPr lang="en-US"/>
          </a:p>
        </p:txBody>
      </p:sp>
    </p:spTree>
    <p:extLst>
      <p:ext uri="{BB962C8B-B14F-4D97-AF65-F5344CB8AC3E}">
        <p14:creationId xmlns:p14="http://schemas.microsoft.com/office/powerpoint/2010/main" val="3467936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969" name="Rectangle 6"/>
          <p:cNvSpPr>
            <a:spLocks noGrp="1" noRot="1" noChangeAspect="1" noChangeArrowheads="1" noTextEdit="1"/>
          </p:cNvSpPr>
          <p:nvPr>
            <p:ph type="sldImg"/>
          </p:nvPr>
        </p:nvSpPr>
        <p:spPr>
          <a:xfrm>
            <a:off x="-881063" y="511175"/>
            <a:ext cx="8861426" cy="4984750"/>
          </a:xfrm>
        </p:spPr>
      </p:sp>
      <p:sp>
        <p:nvSpPr>
          <p:cNvPr id="3027970" name="Rectangle 7"/>
          <p:cNvSpPr>
            <a:spLocks noGrp="1" noChangeArrowheads="1"/>
          </p:cNvSpPr>
          <p:nvPr>
            <p:ph type="body" idx="1"/>
          </p:nvPr>
        </p:nvSpPr>
        <p:spPr>
          <a:xfrm>
            <a:off x="463550" y="5751513"/>
            <a:ext cx="6172200" cy="4025900"/>
          </a:xfrm>
          <a:noFill/>
          <a:ln/>
        </p:spPr>
        <p:txBody>
          <a:bodyPr lIns="13425" tIns="13425" rIns="13425" bIns="13425"/>
          <a:lstStyle/>
          <a:p>
            <a:pPr eaLnBrk="1" hangingPunct="1"/>
            <a:endParaRPr lang="en-US"/>
          </a:p>
        </p:txBody>
      </p:sp>
    </p:spTree>
    <p:extLst>
      <p:ext uri="{BB962C8B-B14F-4D97-AF65-F5344CB8AC3E}">
        <p14:creationId xmlns:p14="http://schemas.microsoft.com/office/powerpoint/2010/main" val="3599658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76</a:t>
            </a:fld>
            <a:endParaRPr lang="en-US"/>
          </a:p>
        </p:txBody>
      </p:sp>
    </p:spTree>
    <p:extLst>
      <p:ext uri="{BB962C8B-B14F-4D97-AF65-F5344CB8AC3E}">
        <p14:creationId xmlns:p14="http://schemas.microsoft.com/office/powerpoint/2010/main" val="3794583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969" name="Rectangle 6"/>
          <p:cNvSpPr>
            <a:spLocks noGrp="1" noRot="1" noChangeAspect="1" noChangeArrowheads="1" noTextEdit="1"/>
          </p:cNvSpPr>
          <p:nvPr>
            <p:ph type="sldImg"/>
          </p:nvPr>
        </p:nvSpPr>
        <p:spPr>
          <a:xfrm>
            <a:off x="-881063" y="511175"/>
            <a:ext cx="8861426" cy="4984750"/>
          </a:xfrm>
        </p:spPr>
      </p:sp>
      <p:sp>
        <p:nvSpPr>
          <p:cNvPr id="3027970" name="Rectangle 7"/>
          <p:cNvSpPr>
            <a:spLocks noGrp="1" noChangeArrowheads="1"/>
          </p:cNvSpPr>
          <p:nvPr>
            <p:ph type="body" idx="1"/>
          </p:nvPr>
        </p:nvSpPr>
        <p:spPr>
          <a:xfrm>
            <a:off x="463550" y="5751513"/>
            <a:ext cx="6172200" cy="4025900"/>
          </a:xfrm>
          <a:noFill/>
          <a:ln/>
        </p:spPr>
        <p:txBody>
          <a:bodyPr lIns="13425" tIns="13425" rIns="13425" bIns="13425"/>
          <a:lstStyle/>
          <a:p>
            <a:pPr eaLnBrk="1" hangingPunct="1"/>
            <a:endParaRPr lang="en-US"/>
          </a:p>
        </p:txBody>
      </p:sp>
    </p:spTree>
    <p:extLst>
      <p:ext uri="{BB962C8B-B14F-4D97-AF65-F5344CB8AC3E}">
        <p14:creationId xmlns:p14="http://schemas.microsoft.com/office/powerpoint/2010/main" val="2243236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78</a:t>
            </a:fld>
            <a:endParaRPr lang="en-US"/>
          </a:p>
        </p:txBody>
      </p:sp>
    </p:spTree>
    <p:extLst>
      <p:ext uri="{BB962C8B-B14F-4D97-AF65-F5344CB8AC3E}">
        <p14:creationId xmlns:p14="http://schemas.microsoft.com/office/powerpoint/2010/main" val="491222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5793" name="Rectangle 5"/>
          <p:cNvSpPr>
            <a:spLocks noGrp="1" noRot="1" noChangeAspect="1" noChangeArrowheads="1" noTextEdit="1"/>
          </p:cNvSpPr>
          <p:nvPr>
            <p:ph type="sldImg"/>
          </p:nvPr>
        </p:nvSpPr>
        <p:spPr>
          <a:xfrm>
            <a:off x="-881063" y="511175"/>
            <a:ext cx="8861426" cy="4984750"/>
          </a:xfrm>
        </p:spPr>
      </p:sp>
      <p:sp>
        <p:nvSpPr>
          <p:cNvPr id="3105794" name="Rectangle 6"/>
          <p:cNvSpPr>
            <a:spLocks noGrp="1" noChangeArrowheads="1"/>
          </p:cNvSpPr>
          <p:nvPr>
            <p:ph type="body" idx="1"/>
          </p:nvPr>
        </p:nvSpPr>
        <p:spPr>
          <a:xfrm>
            <a:off x="463550" y="5751513"/>
            <a:ext cx="6172200" cy="4025900"/>
          </a:xfrm>
          <a:noFill/>
          <a:ln/>
        </p:spPr>
        <p:txBody>
          <a:bodyPr lIns="13425" tIns="13425" rIns="13425" bIns="13425"/>
          <a:lstStyle/>
          <a:p>
            <a:pPr eaLnBrk="1" hangingPunct="1"/>
            <a:r>
              <a:rPr lang="en-US"/>
              <a:t>Domain Diagram</a:t>
            </a:r>
          </a:p>
          <a:p>
            <a:pPr marL="114300" lvl="1" indent="0" eaLnBrk="1" hangingPunct="1"/>
            <a:r>
              <a:rPr lang="en-US"/>
              <a:t>The diagram in the slide shows the critical components of a domain. A domain is an arbitrary logical administration unit that is managed by one administration server. A domain can encompass clusters in different geographies.</a:t>
            </a:r>
          </a:p>
          <a:p>
            <a:pPr marL="114300" lvl="1" indent="0" eaLnBrk="1" hangingPunct="1">
              <a:lnSpc>
                <a:spcPct val="99000"/>
              </a:lnSpc>
              <a:spcBef>
                <a:spcPct val="15000"/>
              </a:spcBef>
            </a:pPr>
            <a:r>
              <a:rPr lang="en-US"/>
              <a:t>The administration server is responsible for providing configurations for all servers of a specific domain and for logging critical (configurable) notifications of the domain’s servers. It is also responsible for monitoring managed servers. A managed server is responsible for performing the business logic. </a:t>
            </a:r>
          </a:p>
          <a:p>
            <a:pPr marL="114300" lvl="1" indent="0" eaLnBrk="1" hangingPunct="1">
              <a:lnSpc>
                <a:spcPct val="99000"/>
              </a:lnSpc>
              <a:spcBef>
                <a:spcPct val="10000"/>
              </a:spcBef>
            </a:pPr>
            <a:r>
              <a:rPr lang="en-US"/>
              <a:t>A managed server gets its configuration from the administration server at boot time. The managed server is then able to execute independently of the administration server. The administration server registers itself with each managed server so that it can receive critical notifications and run-time server state changes. Note that the only configuration folders and files that play a role are those of the administration server. The configuration folders and files of the managed servers are normally ignored because they download all configuration information from the administration server.</a:t>
            </a:r>
          </a:p>
          <a:p>
            <a:pPr marL="114300" lvl="1" indent="0" eaLnBrk="1" hangingPunct="1">
              <a:lnSpc>
                <a:spcPct val="99000"/>
              </a:lnSpc>
              <a:spcBef>
                <a:spcPct val="10000"/>
              </a:spcBef>
            </a:pPr>
            <a:r>
              <a:rPr lang="en-US"/>
              <a:t>Configuration management is implemented through Java Management Extension (JMX). The communication between the managed servers and the administration server is via Remote Method Invocation (RMI), which also uses JMX. </a:t>
            </a:r>
          </a:p>
          <a:p>
            <a:pPr marL="114300" lvl="1" indent="0" eaLnBrk="1" hangingPunct="1">
              <a:lnSpc>
                <a:spcPct val="99000"/>
              </a:lnSpc>
              <a:spcBef>
                <a:spcPct val="10000"/>
              </a:spcBef>
            </a:pPr>
            <a:r>
              <a:rPr lang="en-US" b="1"/>
              <a:t>Note:</a:t>
            </a:r>
            <a:r>
              <a:rPr lang="en-US"/>
              <a:t> The diagram in the slide is a simplification; all the servers would be monitored by and updated from the administration server. Also, all the managed servers retrieve their configuration information at startup time from the administration server and log critical data to the administration server.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jdelijke aanduiding voor dia-afbeelding 1">
            <a:extLst>
              <a:ext uri="{FF2B5EF4-FFF2-40B4-BE49-F238E27FC236}">
                <a16:creationId xmlns:a16="http://schemas.microsoft.com/office/drawing/2014/main" id="{B19DA035-827D-4945-9CD1-0918A76C635E}"/>
              </a:ext>
            </a:extLst>
          </p:cNvPr>
          <p:cNvSpPr>
            <a:spLocks noGrp="1" noRot="1" noChangeAspect="1" noChangeArrowheads="1" noTextEdit="1"/>
          </p:cNvSpPr>
          <p:nvPr>
            <p:ph type="sldImg"/>
          </p:nvPr>
        </p:nvSpPr>
        <p:spPr/>
      </p:sp>
      <p:sp>
        <p:nvSpPr>
          <p:cNvPr id="35843" name="Tijdelijke aanduiding voor notities 2">
            <a:extLst>
              <a:ext uri="{FF2B5EF4-FFF2-40B4-BE49-F238E27FC236}">
                <a16:creationId xmlns:a16="http://schemas.microsoft.com/office/drawing/2014/main" id="{405BE061-CFDA-4739-8B87-0E3648002A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NL" altLang="en-US" sz="1400" dirty="0"/>
              <a:t>No </a:t>
            </a:r>
            <a:r>
              <a:rPr lang="nl-NL" altLang="en-US" sz="1400" dirty="0" err="1"/>
              <a:t>Virtuallization</a:t>
            </a:r>
            <a:endParaRPr lang="nl-NL" altLang="en-US" sz="1400" dirty="0"/>
          </a:p>
          <a:p>
            <a:pPr lvl="1"/>
            <a:r>
              <a:rPr lang="nl-NL" altLang="en-US" sz="1100" dirty="0"/>
              <a:t>Apps running on top of </a:t>
            </a:r>
            <a:r>
              <a:rPr lang="nl-NL" altLang="en-US" sz="1100" dirty="0" err="1"/>
              <a:t>an</a:t>
            </a:r>
            <a:r>
              <a:rPr lang="nl-NL" altLang="en-US" sz="1100" dirty="0"/>
              <a:t> OS like Windows, Linux, Mac OS</a:t>
            </a:r>
          </a:p>
          <a:p>
            <a:pPr lvl="1"/>
            <a:r>
              <a:rPr lang="nl-NL" altLang="en-US" sz="1100" dirty="0" err="1"/>
              <a:t>Fixed</a:t>
            </a:r>
            <a:r>
              <a:rPr lang="nl-NL" altLang="en-US" sz="1100" dirty="0"/>
              <a:t> resource </a:t>
            </a:r>
            <a:r>
              <a:rPr lang="nl-NL" altLang="en-US" sz="1100" dirty="0" err="1"/>
              <a:t>allocation</a:t>
            </a:r>
            <a:endParaRPr lang="nl-NL" altLang="en-US" sz="1100" dirty="0"/>
          </a:p>
          <a:p>
            <a:pPr lvl="1"/>
            <a:r>
              <a:rPr lang="nl-NL" altLang="en-US" sz="1100" dirty="0" err="1"/>
              <a:t>Opposite</a:t>
            </a:r>
            <a:r>
              <a:rPr lang="nl-NL" altLang="en-US" sz="1100" dirty="0"/>
              <a:t> of </a:t>
            </a:r>
            <a:r>
              <a:rPr lang="nl-NL" altLang="en-US" sz="1100" dirty="0" err="1"/>
              <a:t>lean</a:t>
            </a:r>
            <a:r>
              <a:rPr lang="nl-NL" altLang="en-US" sz="1100" dirty="0"/>
              <a:t>, </a:t>
            </a:r>
            <a:r>
              <a:rPr lang="nl-NL" altLang="en-US" sz="1100" dirty="0" err="1"/>
              <a:t>mean</a:t>
            </a:r>
            <a:r>
              <a:rPr lang="nl-NL" altLang="en-US" sz="1100" dirty="0"/>
              <a:t>, </a:t>
            </a:r>
            <a:r>
              <a:rPr lang="nl-NL" altLang="en-US" sz="1100" dirty="0" err="1"/>
              <a:t>speedy</a:t>
            </a:r>
            <a:r>
              <a:rPr lang="nl-NL" altLang="en-US" sz="1100" dirty="0"/>
              <a:t>, re-</a:t>
            </a:r>
            <a:r>
              <a:rPr lang="nl-NL" altLang="en-US" sz="1100" dirty="0" err="1"/>
              <a:t>usable</a:t>
            </a:r>
            <a:r>
              <a:rPr lang="nl-NL" altLang="en-US" sz="1100" dirty="0"/>
              <a:t>, portable, …</a:t>
            </a:r>
          </a:p>
          <a:p>
            <a:pPr lvl="1"/>
            <a:r>
              <a:rPr lang="nl-NL" altLang="en-US" sz="1100" dirty="0"/>
              <a:t>No Hypervisor – resource management </a:t>
            </a:r>
            <a:r>
              <a:rPr lang="nl-NL" altLang="en-US" sz="1100" dirty="0" err="1"/>
              <a:t>by</a:t>
            </a:r>
            <a:r>
              <a:rPr lang="nl-NL" altLang="en-US" sz="1100" dirty="0"/>
              <a:t> OS (</a:t>
            </a:r>
            <a:r>
              <a:rPr lang="nl-NL" altLang="en-US" sz="1100" dirty="0" err="1"/>
              <a:t>kernel</a:t>
            </a:r>
            <a:r>
              <a:rPr lang="nl-NL" altLang="en-US" sz="1100" dirty="0"/>
              <a:t>)</a:t>
            </a:r>
          </a:p>
          <a:p>
            <a:r>
              <a:rPr lang="nl-NL" altLang="en-US" sz="1400" dirty="0" err="1"/>
              <a:t>HyperVisor</a:t>
            </a:r>
            <a:r>
              <a:rPr lang="nl-NL" altLang="en-US" sz="1400" dirty="0"/>
              <a:t> Type 1 (bare metal </a:t>
            </a:r>
            <a:r>
              <a:rPr lang="nl-NL" altLang="en-US" sz="1400" dirty="0" err="1"/>
              <a:t>HyperVisor</a:t>
            </a:r>
            <a:r>
              <a:rPr lang="nl-NL" altLang="en-US" sz="1400" dirty="0"/>
              <a:t>)</a:t>
            </a:r>
          </a:p>
          <a:p>
            <a:pPr lvl="1"/>
            <a:r>
              <a:rPr lang="nl-NL" altLang="en-US" sz="1100" dirty="0"/>
              <a:t>Apps running on top of a </a:t>
            </a:r>
            <a:r>
              <a:rPr lang="nl-NL" altLang="en-US" sz="1100" dirty="0" err="1"/>
              <a:t>guest</a:t>
            </a:r>
            <a:r>
              <a:rPr lang="nl-NL" altLang="en-US" sz="1100" dirty="0"/>
              <a:t> OS/Hypervisor/HW </a:t>
            </a:r>
            <a:r>
              <a:rPr lang="nl-NL" altLang="en-US" sz="1100" dirty="0" err="1"/>
              <a:t>aka</a:t>
            </a:r>
            <a:r>
              <a:rPr lang="nl-NL" altLang="en-US" sz="1100" dirty="0"/>
              <a:t> </a:t>
            </a:r>
            <a:r>
              <a:rPr lang="nl-NL" altLang="en-US" sz="1100" dirty="0" err="1"/>
              <a:t>Baremetal</a:t>
            </a:r>
            <a:r>
              <a:rPr lang="nl-NL" altLang="en-US" sz="1100" dirty="0"/>
              <a:t> hypervisor</a:t>
            </a:r>
          </a:p>
          <a:p>
            <a:pPr lvl="2"/>
            <a:r>
              <a:rPr lang="nl-NL" altLang="en-US" sz="1050" dirty="0" err="1"/>
              <a:t>Examples</a:t>
            </a:r>
            <a:r>
              <a:rPr lang="nl-NL" altLang="en-US" sz="1050" dirty="0"/>
              <a:t>: Oracle VM Server, VMWare </a:t>
            </a:r>
            <a:r>
              <a:rPr lang="nl-NL" altLang="en-US" sz="1050" dirty="0" err="1"/>
              <a:t>esxi</a:t>
            </a:r>
            <a:r>
              <a:rPr lang="nl-NL" altLang="en-US" sz="1050" dirty="0"/>
              <a:t>, Windows Hyper-V</a:t>
            </a:r>
          </a:p>
          <a:p>
            <a:pPr lvl="2"/>
            <a:r>
              <a:rPr lang="nl-NL" altLang="en-US" sz="1050" dirty="0"/>
              <a:t>Hypervisor </a:t>
            </a:r>
            <a:r>
              <a:rPr lang="nl-NL" altLang="en-US" sz="1050" dirty="0" err="1"/>
              <a:t>contains</a:t>
            </a:r>
            <a:r>
              <a:rPr lang="nl-NL" altLang="en-US" sz="1050" dirty="0"/>
              <a:t> small/</a:t>
            </a:r>
            <a:r>
              <a:rPr lang="nl-NL" altLang="en-US" sz="1050" dirty="0" err="1"/>
              <a:t>minimalized</a:t>
            </a:r>
            <a:r>
              <a:rPr lang="nl-NL" altLang="en-US" sz="1050" dirty="0"/>
              <a:t> OS</a:t>
            </a:r>
          </a:p>
          <a:p>
            <a:pPr lvl="2"/>
            <a:r>
              <a:rPr lang="nl-NL" altLang="en-US" sz="1050" dirty="0"/>
              <a:t>1 or more </a:t>
            </a:r>
            <a:r>
              <a:rPr lang="nl-NL" altLang="en-US" sz="1050" dirty="0" err="1"/>
              <a:t>applications</a:t>
            </a:r>
            <a:r>
              <a:rPr lang="nl-NL" altLang="en-US" sz="1050" dirty="0"/>
              <a:t> are running </a:t>
            </a:r>
            <a:r>
              <a:rPr lang="nl-NL" altLang="en-US" sz="1050" dirty="0" err="1"/>
              <a:t>within</a:t>
            </a:r>
            <a:r>
              <a:rPr lang="nl-NL" altLang="en-US" sz="1050" dirty="0"/>
              <a:t> a single OS </a:t>
            </a:r>
            <a:r>
              <a:rPr lang="nl-NL" altLang="en-US" sz="1050" dirty="0" err="1"/>
              <a:t>with</a:t>
            </a:r>
            <a:r>
              <a:rPr lang="nl-NL" altLang="en-US" sz="1050" dirty="0"/>
              <a:t> </a:t>
            </a:r>
            <a:r>
              <a:rPr lang="nl-NL" altLang="en-US" sz="1050" dirty="0" err="1"/>
              <a:t>possiible</a:t>
            </a:r>
            <a:r>
              <a:rPr lang="nl-NL" altLang="en-US" sz="1050" dirty="0"/>
              <a:t> </a:t>
            </a:r>
            <a:r>
              <a:rPr lang="nl-NL" altLang="en-US" sz="1050" dirty="0" err="1"/>
              <a:t>dependancies</a:t>
            </a:r>
            <a:r>
              <a:rPr lang="nl-NL" altLang="en-US" sz="1050" dirty="0"/>
              <a:t>/</a:t>
            </a:r>
            <a:r>
              <a:rPr lang="nl-NL" altLang="en-US" sz="1050" dirty="0" err="1"/>
              <a:t>collasions</a:t>
            </a:r>
            <a:endParaRPr lang="nl-NL" altLang="en-US" sz="1050" dirty="0"/>
          </a:p>
          <a:p>
            <a:r>
              <a:rPr lang="nl-NL" altLang="en-US" sz="1400" dirty="0" err="1"/>
              <a:t>HyperVisor</a:t>
            </a:r>
            <a:r>
              <a:rPr lang="nl-NL" altLang="en-US" sz="1400" dirty="0"/>
              <a:t> Type 2 (</a:t>
            </a:r>
            <a:r>
              <a:rPr lang="nl-NL" altLang="en-US" sz="1400" dirty="0" err="1"/>
              <a:t>hosted</a:t>
            </a:r>
            <a:r>
              <a:rPr lang="nl-NL" altLang="en-US" sz="1400" dirty="0"/>
              <a:t> </a:t>
            </a:r>
            <a:r>
              <a:rPr lang="nl-NL" altLang="en-US" sz="1400" dirty="0" err="1"/>
              <a:t>HyperVisor</a:t>
            </a:r>
            <a:r>
              <a:rPr lang="nl-NL" altLang="en-US" sz="1400" dirty="0"/>
              <a:t>)</a:t>
            </a:r>
          </a:p>
          <a:p>
            <a:pPr lvl="1"/>
            <a:r>
              <a:rPr lang="nl-NL" altLang="en-US" sz="1100" dirty="0"/>
              <a:t>Apps running on top of a </a:t>
            </a:r>
            <a:r>
              <a:rPr lang="nl-NL" altLang="en-US" sz="1100" dirty="0" err="1"/>
              <a:t>guest</a:t>
            </a:r>
            <a:r>
              <a:rPr lang="nl-NL" altLang="en-US" sz="1100" dirty="0"/>
              <a:t> OS/</a:t>
            </a:r>
            <a:r>
              <a:rPr lang="da-DK" altLang="en-US" sz="1100" dirty="0"/>
              <a:t>Hypervisor/host OS/HW aka hosted hypervisor</a:t>
            </a:r>
          </a:p>
          <a:p>
            <a:pPr lvl="2"/>
            <a:r>
              <a:rPr lang="da-DK" altLang="en-US" sz="1050" dirty="0"/>
              <a:t>Examples: VMWare Server/Workstation, Oracle Virtual Box</a:t>
            </a:r>
          </a:p>
          <a:p>
            <a:pPr lvl="2"/>
            <a:r>
              <a:rPr lang="da-DK" altLang="en-US" sz="1050" dirty="0"/>
              <a:t>Hypervisor runs on top of OS</a:t>
            </a:r>
          </a:p>
          <a:p>
            <a:pPr lvl="2"/>
            <a:r>
              <a:rPr lang="nl-NL" altLang="en-US" sz="1050" dirty="0"/>
              <a:t>1 or more </a:t>
            </a:r>
            <a:r>
              <a:rPr lang="nl-NL" altLang="en-US" sz="1050" dirty="0" err="1"/>
              <a:t>applications</a:t>
            </a:r>
            <a:r>
              <a:rPr lang="nl-NL" altLang="en-US" sz="1050" dirty="0"/>
              <a:t> are running </a:t>
            </a:r>
            <a:r>
              <a:rPr lang="nl-NL" altLang="en-US" sz="1050" dirty="0" err="1"/>
              <a:t>within</a:t>
            </a:r>
            <a:r>
              <a:rPr lang="nl-NL" altLang="en-US" sz="1050" dirty="0"/>
              <a:t> a single OS </a:t>
            </a:r>
            <a:r>
              <a:rPr lang="nl-NL" altLang="en-US" sz="1050" dirty="0" err="1"/>
              <a:t>with</a:t>
            </a:r>
            <a:r>
              <a:rPr lang="nl-NL" altLang="en-US" sz="1050" dirty="0"/>
              <a:t> </a:t>
            </a:r>
            <a:r>
              <a:rPr lang="nl-NL" altLang="en-US" sz="1050" dirty="0" err="1"/>
              <a:t>possiible</a:t>
            </a:r>
            <a:r>
              <a:rPr lang="nl-NL" altLang="en-US" sz="1050" dirty="0"/>
              <a:t> </a:t>
            </a:r>
            <a:r>
              <a:rPr lang="nl-NL" altLang="en-US" sz="1050" dirty="0" err="1"/>
              <a:t>dependancies</a:t>
            </a:r>
            <a:r>
              <a:rPr lang="nl-NL" altLang="en-US" sz="1050" dirty="0"/>
              <a:t>/</a:t>
            </a:r>
            <a:r>
              <a:rPr lang="nl-NL" altLang="en-US" sz="1050" dirty="0" err="1"/>
              <a:t>collasions</a:t>
            </a:r>
            <a:endParaRPr lang="nl-NL" altLang="en-US" sz="1050" dirty="0"/>
          </a:p>
          <a:p>
            <a:pPr lvl="2"/>
            <a:r>
              <a:rPr lang="da-DK" altLang="en-US" sz="1050" dirty="0"/>
              <a:t>Allow multiple (different) OS’s on a single hypervisor</a:t>
            </a:r>
            <a:endParaRPr lang="nl-NL" altLang="en-US" sz="1100" dirty="0"/>
          </a:p>
          <a:p>
            <a:r>
              <a:rPr lang="nl-NL" altLang="en-US" sz="1400" b="1" dirty="0"/>
              <a:t>Docker Containers </a:t>
            </a:r>
          </a:p>
          <a:p>
            <a:pPr lvl="1"/>
            <a:r>
              <a:rPr lang="nl-NL" altLang="en-US" sz="1100" dirty="0"/>
              <a:t>(</a:t>
            </a:r>
            <a:r>
              <a:rPr lang="nl-NL" altLang="en-US" sz="1100" dirty="0" err="1"/>
              <a:t>containerized</a:t>
            </a:r>
            <a:r>
              <a:rPr lang="nl-NL" altLang="en-US" sz="1100" dirty="0"/>
              <a:t>) apps running on top of Docker/</a:t>
            </a:r>
            <a:r>
              <a:rPr lang="da-DK" altLang="en-US" sz="1100" dirty="0"/>
              <a:t>Hypervisor/(host/guest) OS/HW</a:t>
            </a:r>
          </a:p>
          <a:p>
            <a:pPr lvl="2"/>
            <a:r>
              <a:rPr lang="da-DK" altLang="en-US" sz="1050" dirty="0"/>
              <a:t>Requires a hyperviosr (type 1 or type 2) and an OS</a:t>
            </a:r>
          </a:p>
          <a:p>
            <a:pPr lvl="2"/>
            <a:r>
              <a:rPr lang="da-DK" altLang="en-US" sz="1050" dirty="0"/>
              <a:t>Each application is running independant of other applications but sharing the OS resources</a:t>
            </a:r>
          </a:p>
        </p:txBody>
      </p:sp>
    </p:spTree>
    <p:extLst>
      <p:ext uri="{BB962C8B-B14F-4D97-AF65-F5344CB8AC3E}">
        <p14:creationId xmlns:p14="http://schemas.microsoft.com/office/powerpoint/2010/main" val="607764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jdelijke aanduiding voor dia-afbeelding 1">
            <a:extLst>
              <a:ext uri="{FF2B5EF4-FFF2-40B4-BE49-F238E27FC236}">
                <a16:creationId xmlns:a16="http://schemas.microsoft.com/office/drawing/2014/main" id="{B19DA035-827D-4945-9CD1-0918A76C635E}"/>
              </a:ext>
            </a:extLst>
          </p:cNvPr>
          <p:cNvSpPr>
            <a:spLocks noGrp="1" noRot="1" noChangeAspect="1" noChangeArrowheads="1" noTextEdit="1"/>
          </p:cNvSpPr>
          <p:nvPr>
            <p:ph type="sldImg"/>
          </p:nvPr>
        </p:nvSpPr>
        <p:spPr/>
      </p:sp>
      <p:sp>
        <p:nvSpPr>
          <p:cNvPr id="35843" name="Tijdelijke aanduiding voor notities 2">
            <a:extLst>
              <a:ext uri="{FF2B5EF4-FFF2-40B4-BE49-F238E27FC236}">
                <a16:creationId xmlns:a16="http://schemas.microsoft.com/office/drawing/2014/main" id="{405BE061-CFDA-4739-8B87-0E3648002A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extLst>
      <p:ext uri="{BB962C8B-B14F-4D97-AF65-F5344CB8AC3E}">
        <p14:creationId xmlns:p14="http://schemas.microsoft.com/office/powerpoint/2010/main" val="27152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jdelijke aanduiding voor dia-afbeelding 1">
            <a:extLst>
              <a:ext uri="{FF2B5EF4-FFF2-40B4-BE49-F238E27FC236}">
                <a16:creationId xmlns:a16="http://schemas.microsoft.com/office/drawing/2014/main" id="{B19DA035-827D-4945-9CD1-0918A76C635E}"/>
              </a:ext>
            </a:extLst>
          </p:cNvPr>
          <p:cNvSpPr>
            <a:spLocks noGrp="1" noRot="1" noChangeAspect="1" noChangeArrowheads="1" noTextEdit="1"/>
          </p:cNvSpPr>
          <p:nvPr>
            <p:ph type="sldImg"/>
          </p:nvPr>
        </p:nvSpPr>
        <p:spPr/>
      </p:sp>
      <p:sp>
        <p:nvSpPr>
          <p:cNvPr id="35843" name="Tijdelijke aanduiding voor notities 2">
            <a:extLst>
              <a:ext uri="{FF2B5EF4-FFF2-40B4-BE49-F238E27FC236}">
                <a16:creationId xmlns:a16="http://schemas.microsoft.com/office/drawing/2014/main" id="{405BE061-CFDA-4739-8B87-0E3648002A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extLst>
      <p:ext uri="{BB962C8B-B14F-4D97-AF65-F5344CB8AC3E}">
        <p14:creationId xmlns:p14="http://schemas.microsoft.com/office/powerpoint/2010/main" val="377649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874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 typeface="Arial" charset="0"/>
              <a:buChar char="•"/>
            </a:pPr>
            <a:r>
              <a:rPr lang="en-US">
                <a:hlinkClick r:id="rId3"/>
              </a:rPr>
              <a:t>Operator </a:t>
            </a:r>
            <a:r>
              <a:rPr lang="en-US"/>
              <a:t>is an </a:t>
            </a:r>
            <a:r>
              <a:rPr lang="en-US" b="1"/>
              <a:t>application-specific controller that extends Kubernetes</a:t>
            </a:r>
            <a:r>
              <a:rPr lang="en-US"/>
              <a:t> to create, configure, and manage instances of complex applications. The WebLogic Kubernetes Operator follows</a:t>
            </a:r>
            <a:r>
              <a:rPr lang="en-US" baseline="0"/>
              <a:t> the standard Kubernetes Operator pattern,</a:t>
            </a:r>
            <a:endParaRPr lang="en-US"/>
          </a:p>
          <a:p>
            <a:pPr marL="171450" indent="-171450">
              <a:buFont typeface="Arial" charset="0"/>
              <a:buChar char="•"/>
            </a:pPr>
            <a:r>
              <a:rPr lang="en-US"/>
              <a:t>Some</a:t>
            </a:r>
            <a:r>
              <a:rPr lang="en-US" baseline="0"/>
              <a:t> of the things that the Operator does to </a:t>
            </a:r>
            <a:r>
              <a:rPr lang="en-US" b="1" baseline="0"/>
              <a:t>simplify management </a:t>
            </a:r>
            <a:r>
              <a:rPr lang="en-US" baseline="0"/>
              <a:t>and operations on the WebLogic domain and deployments</a:t>
            </a:r>
          </a:p>
          <a:p>
            <a:pPr marL="171450" indent="-171450">
              <a:buFont typeface="Arial" charset="0"/>
              <a:buChar char="•"/>
            </a:pPr>
            <a:r>
              <a:rPr lang="en-US" baseline="0"/>
              <a:t>Create </a:t>
            </a:r>
            <a:r>
              <a:rPr lang="en-US" b="1" baseline="0"/>
              <a:t>RBAC roles </a:t>
            </a:r>
            <a:r>
              <a:rPr lang="en-US" baseline="0"/>
              <a:t>to manage Kubernetes resources on behalf of the WebLogic domain.  Authorization to start/stop/.restart/create new domain.</a:t>
            </a:r>
          </a:p>
          <a:p>
            <a:pPr marL="171450" indent="-171450">
              <a:buFont typeface="Arial" charset="0"/>
              <a:buChar char="•"/>
            </a:pPr>
            <a:r>
              <a:rPr lang="en-US" baseline="0"/>
              <a:t>Invokes the right </a:t>
            </a:r>
            <a:r>
              <a:rPr lang="en-US" b="1" baseline="0"/>
              <a:t>Kubernetes APIs to start or stop servers</a:t>
            </a:r>
            <a:r>
              <a:rPr lang="en-US" baseline="0"/>
              <a:t>, domains, clusters</a:t>
            </a:r>
          </a:p>
          <a:p>
            <a:pPr marL="171450" indent="-171450">
              <a:buFont typeface="Arial" charset="0"/>
              <a:buChar char="•"/>
            </a:pPr>
            <a:r>
              <a:rPr lang="en-US" baseline="0"/>
              <a:t>the WebLogic Diagnostic framework </a:t>
            </a:r>
            <a:r>
              <a:rPr lang="en-US" b="1" baseline="0"/>
              <a:t>Auto-scale setting rules in </a:t>
            </a:r>
            <a:r>
              <a:rPr lang="en-US" baseline="0"/>
              <a:t>when the rule is met the Operator will invoke K8S API to scale the WebLogic cluster</a:t>
            </a:r>
          </a:p>
          <a:p>
            <a:pPr marL="171450" indent="-171450">
              <a:buFont typeface="Arial" charset="0"/>
              <a:buChar char="•"/>
            </a:pPr>
            <a:r>
              <a:rPr lang="en-US" baseline="0"/>
              <a:t>When there is a new patched WebLogic image or a Application update initiate a rolling restart of the WebLogic domain</a:t>
            </a:r>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25</a:t>
            </a:fld>
            <a:endParaRPr lang="uk-UA"/>
          </a:p>
        </p:txBody>
      </p:sp>
    </p:spTree>
    <p:extLst>
      <p:ext uri="{BB962C8B-B14F-4D97-AF65-F5344CB8AC3E}">
        <p14:creationId xmlns:p14="http://schemas.microsoft.com/office/powerpoint/2010/main" val="1907149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FF0FC968-0988-40FC-9450-A28D197745CA}" type="slidenum">
              <a:rPr lang="en-US" smtClean="0"/>
              <a:t>36</a:t>
            </a:fld>
            <a:endParaRPr lang="en-US"/>
          </a:p>
        </p:txBody>
      </p:sp>
    </p:spTree>
    <p:extLst>
      <p:ext uri="{BB962C8B-B14F-4D97-AF65-F5344CB8AC3E}">
        <p14:creationId xmlns:p14="http://schemas.microsoft.com/office/powerpoint/2010/main" val="237858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4"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1" i="0" spc="100" baseline="0" dirty="0">
                <a:ln>
                  <a:noFill/>
                </a:ln>
                <a:solidFill>
                  <a:srgbClr val="B40000"/>
                </a:solidFill>
                <a:latin typeface="OfficinaSerITCBolIta" pitchFamily="2" charset="0"/>
              </a:rPr>
              <a:t>DARWIN</a:t>
            </a:r>
            <a:r>
              <a:rPr lang="nl-NL" altLang="nl-NL" sz="3600" dirty="0">
                <a:solidFill>
                  <a:srgbClr val="B40000"/>
                </a:solidFill>
                <a:latin typeface="OfficinaSerITCBol" pitchFamily="2" charset="0"/>
              </a:rPr>
              <a:t> </a:t>
            </a:r>
            <a:r>
              <a:rPr lang="nl-NL" altLang="nl-NL" sz="3600" b="0" i="0" cap="small" baseline="0" dirty="0">
                <a:solidFill>
                  <a:srgbClr val="B40000"/>
                </a:solidFill>
                <a:latin typeface="OfficinaSerITCBol" pitchFamily="2" charset="0"/>
              </a:rPr>
              <a:t>it-professionals</a:t>
            </a:r>
          </a:p>
        </p:txBody>
      </p:sp>
      <p:pic>
        <p:nvPicPr>
          <p:cNvPr id="5"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6620"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685800" y="1597820"/>
            <a:ext cx="7772400" cy="1102519"/>
          </a:xfrm>
        </p:spPr>
        <p:txBody>
          <a:bodyPr/>
          <a:lstStyle>
            <a:lvl1pPr algn="ctr">
              <a:defRPr/>
            </a:lvl1pPr>
          </a:lstStyle>
          <a:p>
            <a:r>
              <a:rPr lang="en-US" dirty="0" err="1"/>
              <a:t>Titelstijl</a:t>
            </a:r>
            <a:r>
              <a:rPr lang="en-US" dirty="0"/>
              <a:t> van model </a:t>
            </a:r>
            <a:r>
              <a:rPr lang="en-US" dirty="0" err="1"/>
              <a:t>bewerken</a:t>
            </a:r>
            <a:endParaRPr lang="nl-NL" dirty="0"/>
          </a:p>
        </p:txBody>
      </p:sp>
      <p:sp>
        <p:nvSpPr>
          <p:cNvPr id="3" name="Sub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en-US" dirty="0" err="1"/>
              <a:t>Klik</a:t>
            </a:r>
            <a:r>
              <a:rPr lang="en-US" dirty="0"/>
              <a:t> </a:t>
            </a:r>
            <a:r>
              <a:rPr lang="en-US" dirty="0" err="1"/>
              <a:t>om</a:t>
            </a:r>
            <a:r>
              <a:rPr lang="en-US" dirty="0"/>
              <a:t> de </a:t>
            </a:r>
            <a:r>
              <a:rPr lang="en-US" dirty="0" err="1"/>
              <a:t>titelstijl</a:t>
            </a:r>
            <a:r>
              <a:rPr lang="en-US" dirty="0"/>
              <a:t> van het model </a:t>
            </a:r>
            <a:r>
              <a:rPr lang="en-US" dirty="0" err="1"/>
              <a:t>te</a:t>
            </a:r>
            <a:r>
              <a:rPr lang="en-US" dirty="0"/>
              <a:t> </a:t>
            </a:r>
            <a:r>
              <a:rPr lang="en-US" dirty="0" err="1"/>
              <a:t>bewerken</a:t>
            </a:r>
            <a:endParaRPr lang="nl-NL"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atum 30"/>
          <p:cNvSpPr>
            <a:spLocks noGrp="1"/>
          </p:cNvSpPr>
          <p:nvPr>
            <p:ph type="dt" sz="half" idx="11"/>
          </p:nvPr>
        </p:nvSpPr>
        <p:spPr>
          <a:xfrm>
            <a:off x="6045202" y="4743425"/>
            <a:ext cx="936625" cy="273844"/>
          </a:xfrm>
          <a:prstGeom prst="rect">
            <a:avLst/>
          </a:prstGeom>
        </p:spPr>
        <p:txBody>
          <a:bodyPr vert="horz" lIns="91430" tIns="45715" rIns="91430" bIns="45715" rtlCol="0" anchor="ctr"/>
          <a:lstStyle>
            <a:lvl1pPr algn="ctr">
              <a:defRPr sz="1100">
                <a:solidFill>
                  <a:schemeClr val="tx1">
                    <a:tint val="75000"/>
                  </a:schemeClr>
                </a:solidFill>
                <a:latin typeface="Futura Md" charset="0"/>
                <a:ea typeface="ＭＳ Ｐゴシック" charset="0"/>
                <a:cs typeface="Tahoma" charset="0"/>
              </a:defRPr>
            </a:lvl1pPr>
          </a:lstStyle>
          <a:p>
            <a:pPr>
              <a:defRPr/>
            </a:pPr>
            <a:r>
              <a:rPr lang="nl-NL"/>
              <a:t>feb 2016</a:t>
            </a:r>
            <a:endParaRPr lang="en-US" dirty="0"/>
          </a:p>
        </p:txBody>
      </p:sp>
      <p:sp>
        <p:nvSpPr>
          <p:cNvPr id="8" name="Rectangle 7"/>
          <p:cNvSpPr/>
          <p:nvPr userDrawn="1"/>
        </p:nvSpPr>
        <p:spPr>
          <a:xfrm>
            <a:off x="7581015" y="4518838"/>
            <a:ext cx="1148317" cy="6140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nl-NL"/>
          </a:p>
        </p:txBody>
      </p:sp>
      <p:sp>
        <p:nvSpPr>
          <p:cNvPr id="9" name="TextBox 8"/>
          <p:cNvSpPr txBox="1"/>
          <p:nvPr userDrawn="1"/>
        </p:nvSpPr>
        <p:spPr>
          <a:xfrm>
            <a:off x="2" y="493621"/>
            <a:ext cx="2613726" cy="307766"/>
          </a:xfrm>
          <a:prstGeom prst="rect">
            <a:avLst/>
          </a:prstGeom>
          <a:noFill/>
        </p:spPr>
        <p:txBody>
          <a:bodyPr wrap="square" lIns="91430" tIns="45715" rIns="91430" bIns="45715" rtlCol="0" anchor="ctr" anchorCtr="0">
            <a:spAutoFit/>
          </a:bodyPr>
          <a:lstStyle/>
          <a:p>
            <a:r>
              <a:rPr lang="nl-NL" sz="1400" i="0" dirty="0"/>
              <a:t>IT Driven Evolution</a:t>
            </a:r>
          </a:p>
        </p:txBody>
      </p:sp>
    </p:spTree>
    <p:extLst>
      <p:ext uri="{BB962C8B-B14F-4D97-AF65-F5344CB8AC3E}">
        <p14:creationId xmlns:p14="http://schemas.microsoft.com/office/powerpoint/2010/main" val="157356174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1_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Rectangle 12"/>
          <p:cNvSpPr>
            <a:spLocks noGrp="1" noChangeArrowheads="1"/>
          </p:cNvSpPr>
          <p:nvPr>
            <p:ph type="sldNum" sz="quarter" idx="10"/>
          </p:nvPr>
        </p:nvSpPr>
        <p:spPr>
          <a:ln/>
        </p:spPr>
        <p:txBody>
          <a:bodyPr/>
          <a:lstStyle>
            <a:lvl1pPr>
              <a:defRPr/>
            </a:lvl1pPr>
          </a:lstStyle>
          <a:p>
            <a:fld id="{D570E6ED-FB90-4309-91AE-3D12CA1E0896}" type="slidenum">
              <a:rPr lang="en-US"/>
              <a:pPr/>
              <a:t>‹#›</a:t>
            </a:fld>
            <a:endParaRPr lang="en-US"/>
          </a:p>
        </p:txBody>
      </p:sp>
      <p:sp>
        <p:nvSpPr>
          <p:cNvPr id="4" name="Rectangle 10"/>
          <p:cNvSpPr>
            <a:spLocks noGrp="1" noChangeArrowheads="1"/>
          </p:cNvSpPr>
          <p:nvPr>
            <p:ph type="ftr" sz="quarter" idx="11"/>
          </p:nvPr>
        </p:nvSpPr>
        <p:spPr>
          <a:ln/>
        </p:spPr>
        <p:txBody>
          <a:bodyPr/>
          <a:lstStyle>
            <a:lvl1pPr>
              <a:defRPr/>
            </a:lvl1pPr>
          </a:lstStyle>
          <a:p>
            <a:r>
              <a:rPr lang="nl-NL" dirty="0"/>
              <a:t>© 2015 Darwin </a:t>
            </a:r>
            <a:r>
              <a:rPr lang="nl-NL" dirty="0" err="1"/>
              <a:t>IT-Professionals</a:t>
            </a:r>
            <a:r>
              <a:rPr lang="nl-NL" dirty="0"/>
              <a:t> B.V. Den Haag</a:t>
            </a:r>
          </a:p>
        </p:txBody>
      </p:sp>
    </p:spTree>
    <p:extLst>
      <p:ext uri="{BB962C8B-B14F-4D97-AF65-F5344CB8AC3E}">
        <p14:creationId xmlns:p14="http://schemas.microsoft.com/office/powerpoint/2010/main" val="269521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398467" y="1485900"/>
            <a:ext cx="8347065"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137415" y="4917186"/>
            <a:ext cx="920038" cy="137160"/>
          </a:xfrm>
          <a:prstGeom prst="rect">
            <a:avLst/>
          </a:prstGeom>
        </p:spPr>
        <p:txBody>
          <a:bodyPr/>
          <a:lstStyle/>
          <a:p>
            <a:fld id="{6996FA26-999E-144A-B9D6-0275E6EB9A15}" type="datetime1">
              <a:rPr lang="en-US" smtClean="0"/>
              <a:t>11/29/2019</a:t>
            </a:fld>
            <a:endParaRPr dirty="0"/>
          </a:p>
        </p:txBody>
      </p:sp>
      <p:sp>
        <p:nvSpPr>
          <p:cNvPr id="5" name="Footer Placeholder 4"/>
          <p:cNvSpPr>
            <a:spLocks noGrp="1"/>
          </p:cNvSpPr>
          <p:nvPr>
            <p:ph type="ftr" sz="quarter" idx="11"/>
          </p:nvPr>
        </p:nvSpPr>
        <p:spPr>
          <a:xfrm>
            <a:off x="6467752" y="4917186"/>
            <a:ext cx="2057936" cy="13716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a:xfrm>
            <a:off x="8459212" y="4917186"/>
            <a:ext cx="286320" cy="137160"/>
          </a:xfrm>
          <a:prstGeom prst="rect">
            <a:avLst/>
          </a:prstGeom>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398964" y="1030307"/>
            <a:ext cx="8346073" cy="257474"/>
          </a:xfrm>
        </p:spPr>
        <p:txBody>
          <a:bodyPr>
            <a:noAutofit/>
          </a:bodyPr>
          <a:lstStyle>
            <a:lvl1pPr marL="1191" indent="0">
              <a:spcBef>
                <a:spcPts val="0"/>
              </a:spcBef>
              <a:buFontTx/>
              <a:buNone/>
              <a:defRPr sz="1800" b="1" baseline="0"/>
            </a:lvl1pPr>
            <a:lvl2pPr marL="1191" indent="0">
              <a:buFontTx/>
              <a:buNone/>
              <a:defRPr sz="1800"/>
            </a:lvl2pPr>
            <a:lvl3pPr marL="1191" indent="0">
              <a:buFontTx/>
              <a:buNone/>
              <a:defRPr sz="1800"/>
            </a:lvl3pPr>
            <a:lvl4pPr marL="1191" indent="0">
              <a:buFontTx/>
              <a:buNone/>
              <a:defRPr sz="1800"/>
            </a:lvl4pPr>
            <a:lvl5pPr marL="1191" indent="0">
              <a:buFontTx/>
              <a:buNone/>
              <a:defRPr sz="1800"/>
            </a:lvl5pPr>
            <a:lvl6pPr marL="1191" indent="0">
              <a:buFontTx/>
              <a:buNone/>
              <a:defRPr sz="1800"/>
            </a:lvl6pPr>
            <a:lvl7pPr marL="1191" indent="0">
              <a:buFontTx/>
              <a:buNone/>
              <a:defRPr sz="1800"/>
            </a:lvl7pPr>
            <a:lvl8pPr marL="1191" indent="0">
              <a:buFontTx/>
              <a:buNone/>
              <a:defRPr sz="1800"/>
            </a:lvl8pPr>
            <a:lvl9pPr marL="1191" indent="0">
              <a:buFontTx/>
              <a:buNone/>
              <a:defRPr sz="1800"/>
            </a:lvl9pPr>
          </a:lstStyle>
          <a:p>
            <a:pPr lvl="0"/>
            <a:r>
              <a:rPr dirty="0"/>
              <a:t>Click to add subtitle</a:t>
            </a:r>
          </a:p>
        </p:txBody>
      </p:sp>
    </p:spTree>
    <p:extLst>
      <p:ext uri="{BB962C8B-B14F-4D97-AF65-F5344CB8AC3E}">
        <p14:creationId xmlns:p14="http://schemas.microsoft.com/office/powerpoint/2010/main" val="342248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lgn="l">
              <a:defRPr i="0">
                <a:solidFill>
                  <a:schemeClr val="bg1">
                    <a:lumMod val="50000"/>
                  </a:schemeClr>
                </a:solidFill>
              </a:defRPr>
            </a:lvl1pPr>
          </a:lstStyle>
          <a:p>
            <a:pPr>
              <a:defRPr/>
            </a:pPr>
            <a:fld id="{BD0972CF-DF36-4388-AF46-F405E3E508A9}" type="slidenum">
              <a:rPr lang="nl-NL" altLang="nl-NL" smtClean="0"/>
              <a:pPr>
                <a:defRPr/>
              </a:pPr>
              <a:t>‹#›</a:t>
            </a:fld>
            <a:endParaRPr lang="nl-NL" altLang="nl-NL" dirty="0"/>
          </a:p>
        </p:txBody>
      </p:sp>
      <p:sp>
        <p:nvSpPr>
          <p:cNvPr id="5" name="Tijdelijke aanduiding voor voettekst 4"/>
          <p:cNvSpPr>
            <a:spLocks noGrp="1"/>
          </p:cNvSpPr>
          <p:nvPr>
            <p:ph type="ftr" sz="quarter" idx="11"/>
          </p:nvPr>
        </p:nvSpPr>
        <p:spPr/>
        <p:txBody>
          <a:bodyPr/>
          <a:lstStyle>
            <a:lvl1pPr>
              <a:defRPr>
                <a:solidFill>
                  <a:schemeClr val="bg1">
                    <a:lumMod val="50000"/>
                  </a:schemeClr>
                </a:solidFill>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3913758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2050742" y="3207774"/>
            <a:ext cx="6443971" cy="1021556"/>
          </a:xfrm>
        </p:spPr>
        <p:txBody>
          <a:bodyPr anchor="t"/>
          <a:lstStyle>
            <a:lvl1pPr algn="l">
              <a:defRPr sz="2800" b="0" cap="all">
                <a:solidFill>
                  <a:srgbClr val="B40000"/>
                </a:solidFill>
              </a:defRPr>
            </a:lvl1pPr>
          </a:lstStyle>
          <a:p>
            <a:r>
              <a:rPr lang="en-US" dirty="0" err="1"/>
              <a:t>Titelstijl</a:t>
            </a:r>
            <a:r>
              <a:rPr lang="en-US" dirty="0"/>
              <a:t> van model </a:t>
            </a:r>
            <a:r>
              <a:rPr lang="en-US" dirty="0" err="1"/>
              <a:t>bewerken</a:t>
            </a:r>
            <a:endParaRPr lang="nl-NL" dirty="0"/>
          </a:p>
        </p:txBody>
      </p:sp>
      <p:sp>
        <p:nvSpPr>
          <p:cNvPr id="3" name="Tijdelijke aanduiding voor tekst 2"/>
          <p:cNvSpPr>
            <a:spLocks noGrp="1"/>
          </p:cNvSpPr>
          <p:nvPr>
            <p:ph type="body" idx="1"/>
          </p:nvPr>
        </p:nvSpPr>
        <p:spPr>
          <a:xfrm>
            <a:off x="2068497" y="2082634"/>
            <a:ext cx="6426216" cy="1125140"/>
          </a:xfrm>
        </p:spPr>
        <p:txBody>
          <a:bodyPr anchor="b"/>
          <a:lstStyle>
            <a:lvl1pPr marL="0" indent="0">
              <a:buNone/>
              <a:defRPr sz="2000">
                <a:solidFill>
                  <a:schemeClr val="tx1">
                    <a:tint val="75000"/>
                  </a:schemeClr>
                </a:solidFill>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4"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6" name="Tijdelijke aanduiding voor voettekst 4"/>
          <p:cNvSpPr>
            <a:spLocks noGrp="1"/>
          </p:cNvSpPr>
          <p:nvPr>
            <p:ph type="ftr" sz="quarter" idx="10"/>
          </p:nvPr>
        </p:nvSpPr>
        <p:spPr/>
        <p:txBody>
          <a:bodyPr/>
          <a:lstStyle>
            <a:lvl1pPr>
              <a:defRPr/>
            </a:lvl1pPr>
          </a:lstStyle>
          <a:p>
            <a:pPr>
              <a:defRPr/>
            </a:pPr>
            <a:r>
              <a:rPr lang="en-US"/>
              <a:t>copyright ©2019 Darwin IT-Professionals B.V.</a:t>
            </a:r>
            <a:endParaRPr lang="nl-NL"/>
          </a:p>
        </p:txBody>
      </p:sp>
      <p:sp>
        <p:nvSpPr>
          <p:cNvPr id="7" name="Tijdelijke aanduiding voor dianummer 5"/>
          <p:cNvSpPr>
            <a:spLocks noGrp="1"/>
          </p:cNvSpPr>
          <p:nvPr>
            <p:ph type="sldNum" sz="quarter" idx="11"/>
          </p:nvPr>
        </p:nvSpPr>
        <p:spPr/>
        <p:txBody>
          <a:bodyPr/>
          <a:lstStyle>
            <a:lvl1pPr>
              <a:defRPr/>
            </a:lvl1pPr>
          </a:lstStyle>
          <a:p>
            <a:pPr>
              <a:defRPr/>
            </a:pPr>
            <a:fld id="{825F50E3-C2CF-4EE1-838F-E497E2ECDFF7}" type="slidenum">
              <a:rPr lang="nl-NL" altLang="nl-NL"/>
              <a:pPr>
                <a:defRPr/>
              </a:pPr>
              <a:t>‹#›</a:t>
            </a:fld>
            <a:endParaRPr lang="nl-NL" altLang="nl-NL" dirty="0"/>
          </a:p>
        </p:txBody>
      </p:sp>
      <p:pic>
        <p:nvPicPr>
          <p:cNvPr id="8" name="Afbeelding 9" descr="logo darwin (groot).jpg"/>
          <p:cNvPicPr>
            <a:picLocks noChangeAspect="1"/>
          </p:cNvPicPr>
          <p:nvPr userDrawn="1"/>
        </p:nvPicPr>
        <p:blipFill>
          <a:blip r:embed="rId2" cstate="print">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l="60873"/>
          <a:stretch>
            <a:fillRect/>
          </a:stretch>
        </p:blipFill>
        <p:spPr bwMode="auto">
          <a:xfrm>
            <a:off x="-512642" y="920355"/>
            <a:ext cx="2771438" cy="4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kstvak 8"/>
          <p:cNvSpPr txBox="1">
            <a:spLocks noChangeArrowheads="1"/>
          </p:cNvSpPr>
          <p:nvPr userDrawn="1"/>
        </p:nvSpPr>
        <p:spPr bwMode="auto">
          <a:xfrm>
            <a:off x="2" y="10717"/>
            <a:ext cx="730567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1600" i="1">
                <a:solidFill>
                  <a:schemeClr val="tx1"/>
                </a:solidFill>
                <a:latin typeface="Futura Md" panose="020B0602020204020303" pitchFamily="34" charset="0"/>
                <a:ea typeface="ＭＳ Ｐゴシック" panose="020B0600070205080204" pitchFamily="34" charset="-128"/>
              </a:defRPr>
            </a:lvl1pPr>
            <a:lvl2pPr marL="742950" indent="-285750">
              <a:defRPr sz="1600" i="1">
                <a:solidFill>
                  <a:schemeClr val="tx1"/>
                </a:solidFill>
                <a:latin typeface="Futura Md" panose="020B0602020204020303" pitchFamily="34" charset="0"/>
                <a:ea typeface="ＭＳ Ｐゴシック" panose="020B0600070205080204" pitchFamily="34" charset="-128"/>
              </a:defRPr>
            </a:lvl2pPr>
            <a:lvl3pPr marL="1143000" indent="-228600">
              <a:defRPr sz="1600" i="1">
                <a:solidFill>
                  <a:schemeClr val="tx1"/>
                </a:solidFill>
                <a:latin typeface="Futura Md" panose="020B0602020204020303" pitchFamily="34" charset="0"/>
                <a:ea typeface="ＭＳ Ｐゴシック" panose="020B0600070205080204" pitchFamily="34" charset="-128"/>
              </a:defRPr>
            </a:lvl3pPr>
            <a:lvl4pPr marL="1600200" indent="-228600">
              <a:defRPr sz="1600" i="1">
                <a:solidFill>
                  <a:schemeClr val="tx1"/>
                </a:solidFill>
                <a:latin typeface="Futura Md" panose="020B0602020204020303" pitchFamily="34" charset="0"/>
                <a:ea typeface="ＭＳ Ｐゴシック" panose="020B0600070205080204" pitchFamily="34" charset="-128"/>
              </a:defRPr>
            </a:lvl4pPr>
            <a:lvl5pPr marL="2057400" indent="-228600">
              <a:defRPr sz="1600" i="1">
                <a:solidFill>
                  <a:schemeClr val="tx1"/>
                </a:solidFill>
                <a:latin typeface="Futura Md" panose="020B0602020204020303" pitchFamily="34" charset="0"/>
                <a:ea typeface="ＭＳ Ｐゴシック" panose="020B0600070205080204" pitchFamily="34" charset="-128"/>
              </a:defRPr>
            </a:lvl5pPr>
            <a:lvl6pPr marL="25146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6pPr>
            <a:lvl7pPr marL="29718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7pPr>
            <a:lvl8pPr marL="34290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8pPr>
            <a:lvl9pPr marL="3886200" indent="-228600" eaLnBrk="0" fontAlgn="base" hangingPunct="0">
              <a:spcBef>
                <a:spcPct val="0"/>
              </a:spcBef>
              <a:spcAft>
                <a:spcPct val="0"/>
              </a:spcAft>
              <a:defRPr sz="1600" i="1">
                <a:solidFill>
                  <a:schemeClr val="tx1"/>
                </a:solidFill>
                <a:latin typeface="Futura Md" panose="020B0602020204020303" pitchFamily="34" charset="0"/>
                <a:ea typeface="ＭＳ Ｐゴシック" panose="020B0600070205080204" pitchFamily="34" charset="-128"/>
              </a:defRPr>
            </a:lvl9pPr>
          </a:lstStyle>
          <a:p>
            <a:pPr>
              <a:defRPr/>
            </a:pPr>
            <a:r>
              <a:rPr lang="nl-NL" altLang="nl-NL" sz="3600" b="0" dirty="0">
                <a:solidFill>
                  <a:srgbClr val="B40000"/>
                </a:solidFill>
                <a:latin typeface="OfficinaSerITCBol" pitchFamily="2" charset="0"/>
              </a:rPr>
              <a:t>Darwin </a:t>
            </a:r>
            <a:r>
              <a:rPr lang="nl-NL" altLang="nl-NL" sz="3600" b="0" dirty="0" err="1">
                <a:solidFill>
                  <a:srgbClr val="B40000"/>
                </a:solidFill>
                <a:latin typeface="OfficinaSerITCBol" pitchFamily="2" charset="0"/>
              </a:rPr>
              <a:t>IT-Professionals</a:t>
            </a:r>
            <a:endParaRPr lang="nl-NL" altLang="nl-NL" sz="3600" b="0" dirty="0">
              <a:solidFill>
                <a:srgbClr val="B40000"/>
              </a:solidFill>
              <a:latin typeface="OfficinaSerITCBol" pitchFamily="2" charset="0"/>
            </a:endParaRPr>
          </a:p>
        </p:txBody>
      </p:sp>
    </p:spTree>
    <p:extLst>
      <p:ext uri="{BB962C8B-B14F-4D97-AF65-F5344CB8AC3E}">
        <p14:creationId xmlns:p14="http://schemas.microsoft.com/office/powerpoint/2010/main" val="3793582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3" name="Tijdelijke aanduiding voor inhoud 2"/>
          <p:cNvSpPr>
            <a:spLocks noGrp="1"/>
          </p:cNvSpPr>
          <p:nvPr>
            <p:ph sz="half" idx="1"/>
          </p:nvPr>
        </p:nvSpPr>
        <p:spPr>
          <a:xfrm>
            <a:off x="457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inhoud 3"/>
          <p:cNvSpPr>
            <a:spLocks noGrp="1"/>
          </p:cNvSpPr>
          <p:nvPr>
            <p:ph sz="half" idx="2"/>
          </p:nvPr>
        </p:nvSpPr>
        <p:spPr>
          <a:xfrm>
            <a:off x="4648200" y="1200151"/>
            <a:ext cx="4038600" cy="3394472"/>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dianummer 5"/>
          <p:cNvSpPr>
            <a:spLocks noGrp="1"/>
          </p:cNvSpPr>
          <p:nvPr>
            <p:ph type="sldNum" sz="quarter" idx="10"/>
          </p:nvPr>
        </p:nvSpPr>
        <p:spPr/>
        <p:txBody>
          <a:bodyPr/>
          <a:lstStyle>
            <a:lvl1pPr>
              <a:defRPr/>
            </a:lvl1pPr>
          </a:lstStyle>
          <a:p>
            <a:pPr>
              <a:defRPr/>
            </a:pPr>
            <a:fld id="{01B19797-7053-4598-BD15-132B52C130B9}"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dirty="0"/>
          </a:p>
        </p:txBody>
      </p:sp>
    </p:spTree>
    <p:extLst>
      <p:ext uri="{BB962C8B-B14F-4D97-AF65-F5344CB8AC3E}">
        <p14:creationId xmlns:p14="http://schemas.microsoft.com/office/powerpoint/2010/main" val="13933660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Titelstijl van model bewerken</a:t>
            </a:r>
            <a:endParaRPr lang="nl-NL"/>
          </a:p>
        </p:txBody>
      </p:sp>
      <p:sp>
        <p:nvSpPr>
          <p:cNvPr id="3" name="Tijdelijke aanduiding voor tekst 2"/>
          <p:cNvSpPr>
            <a:spLocks noGrp="1"/>
          </p:cNvSpPr>
          <p:nvPr>
            <p:ph type="body" idx="1"/>
          </p:nvPr>
        </p:nvSpPr>
        <p:spPr>
          <a:xfrm>
            <a:off x="457200" y="1151335"/>
            <a:ext cx="4040188"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p:txBody>
      </p:sp>
      <p:sp>
        <p:nvSpPr>
          <p:cNvPr id="4" name="Tijdelijke aanduiding voor inhou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5" name="Tijdelijke aanduiding voor tekst 4"/>
          <p:cNvSpPr>
            <a:spLocks noGrp="1"/>
          </p:cNvSpPr>
          <p:nvPr>
            <p:ph type="body" sz="quarter" idx="3"/>
          </p:nvPr>
        </p:nvSpPr>
        <p:spPr>
          <a:xfrm>
            <a:off x="4645027" y="1151335"/>
            <a:ext cx="4041775"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a:t>Klik om de tekststijl van het model te bewerken</a:t>
            </a:r>
          </a:p>
        </p:txBody>
      </p:sp>
      <p:sp>
        <p:nvSpPr>
          <p:cNvPr id="6" name="Tijdelijke aanduiding voor inhoud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7" name="Tijdelijke aanduiding voor dianummer 5"/>
          <p:cNvSpPr>
            <a:spLocks noGrp="1"/>
          </p:cNvSpPr>
          <p:nvPr>
            <p:ph type="sldNum" sz="quarter" idx="10"/>
          </p:nvPr>
        </p:nvSpPr>
        <p:spPr/>
        <p:txBody>
          <a:bodyPr/>
          <a:lstStyle>
            <a:lvl1pPr>
              <a:defRPr/>
            </a:lvl1pPr>
          </a:lstStyle>
          <a:p>
            <a:pPr>
              <a:defRPr/>
            </a:pPr>
            <a:fld id="{969D5EA3-FACA-498C-BFC0-961ADD44FB88}" type="slidenum">
              <a:rPr lang="nl-NL" altLang="nl-NL"/>
              <a:pPr>
                <a:defRPr/>
              </a:pPr>
              <a:t>‹#›</a:t>
            </a:fld>
            <a:endParaRPr lang="nl-NL" altLang="nl-NL"/>
          </a:p>
        </p:txBody>
      </p:sp>
      <p:sp>
        <p:nvSpPr>
          <p:cNvPr id="8"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7100497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Titelstijl van model bewerken</a:t>
            </a:r>
            <a:endParaRPr lang="nl-NL"/>
          </a:p>
        </p:txBody>
      </p:sp>
      <p:sp>
        <p:nvSpPr>
          <p:cNvPr id="6" name="Tijdelijke aanduiding voor inhoud 2"/>
          <p:cNvSpPr>
            <a:spLocks noGrp="1"/>
          </p:cNvSpPr>
          <p:nvPr>
            <p:ph idx="1"/>
          </p:nvPr>
        </p:nvSpPr>
        <p:spPr>
          <a:xfrm rot="21369953">
            <a:off x="-224769" y="748750"/>
            <a:ext cx="9574923" cy="3905055"/>
          </a:xfrm>
        </p:spPr>
        <p:txBody>
          <a:bodyPr/>
          <a:lstStyle>
            <a:lvl1pPr algn="l">
              <a:defRPr/>
            </a:lvl1pPr>
            <a:lvl2pPr algn="l">
              <a:defRPr/>
            </a:lvl2pPr>
            <a:lvl3pPr algn="l">
              <a:defRPr/>
            </a:lvl3pPr>
            <a:lvl4pPr algn="l">
              <a:defRPr/>
            </a:lvl4pPr>
            <a:lvl5pPr algn="l">
              <a:defRPr/>
            </a:lvl5p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ianummer 5"/>
          <p:cNvSpPr>
            <a:spLocks noGrp="1"/>
          </p:cNvSpPr>
          <p:nvPr>
            <p:ph type="sldNum" sz="quarter" idx="10"/>
          </p:nvPr>
        </p:nvSpPr>
        <p:spPr/>
        <p:txBody>
          <a:bodyPr/>
          <a:lstStyle>
            <a:lvl1pPr>
              <a:defRPr/>
            </a:lvl1pPr>
          </a:lstStyle>
          <a:p>
            <a:pPr>
              <a:defRPr/>
            </a:pPr>
            <a:fld id="{065E931A-1F58-4F9E-90F5-54D8C6FCF8A7}" type="slidenum">
              <a:rPr lang="nl-NL" altLang="nl-NL"/>
              <a:pPr>
                <a:defRPr/>
              </a:pPr>
              <a:t>‹#›</a:t>
            </a:fld>
            <a:endParaRPr lang="nl-NL" altLang="nl-NL"/>
          </a:p>
        </p:txBody>
      </p:sp>
      <p:sp>
        <p:nvSpPr>
          <p:cNvPr id="5"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011009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ianummer 5"/>
          <p:cNvSpPr>
            <a:spLocks noGrp="1"/>
          </p:cNvSpPr>
          <p:nvPr>
            <p:ph type="sldNum" sz="quarter" idx="10"/>
          </p:nvPr>
        </p:nvSpPr>
        <p:spPr/>
        <p:txBody>
          <a:bodyPr/>
          <a:lstStyle>
            <a:lvl1pPr>
              <a:defRPr/>
            </a:lvl1pPr>
          </a:lstStyle>
          <a:p>
            <a:pPr>
              <a:defRPr/>
            </a:pPr>
            <a:fld id="{0D4BCDDE-0E08-4F6F-AE72-A05F9B1C48E7}" type="slidenum">
              <a:rPr lang="nl-NL" altLang="nl-NL"/>
              <a:pPr>
                <a:defRPr/>
              </a:pPr>
              <a:t>‹#›</a:t>
            </a:fld>
            <a:endParaRPr lang="nl-NL" altLang="nl-NL"/>
          </a:p>
        </p:txBody>
      </p:sp>
      <p:sp>
        <p:nvSpPr>
          <p:cNvPr id="3"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25058682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2" y="204787"/>
            <a:ext cx="3008313" cy="871538"/>
          </a:xfrm>
        </p:spPr>
        <p:txBody>
          <a:bodyPr anchor="b"/>
          <a:lstStyle>
            <a:lvl1pPr algn="l">
              <a:defRPr sz="2000" b="1"/>
            </a:lvl1pPr>
          </a:lstStyle>
          <a:p>
            <a:r>
              <a:rPr lang="en-US"/>
              <a:t>Titelstijl van model bewerken</a:t>
            </a:r>
            <a:endParaRPr lang="nl-NL"/>
          </a:p>
        </p:txBody>
      </p:sp>
      <p:sp>
        <p:nvSpPr>
          <p:cNvPr id="3" name="Tijdelijke aanduiding voor inhoud 2"/>
          <p:cNvSpPr>
            <a:spLocks noGrp="1"/>
          </p:cNvSpPr>
          <p:nvPr>
            <p:ph idx="1"/>
          </p:nvPr>
        </p:nvSpPr>
        <p:spPr>
          <a:xfrm>
            <a:off x="3575051"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tekst 3"/>
          <p:cNvSpPr>
            <a:spLocks noGrp="1"/>
          </p:cNvSpPr>
          <p:nvPr>
            <p:ph type="body" sz="half" idx="2"/>
          </p:nvPr>
        </p:nvSpPr>
        <p:spPr>
          <a:xfrm>
            <a:off x="457202" y="1076327"/>
            <a:ext cx="3008313" cy="351829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0635FBD7-D138-4A44-8E7D-36D2678BA66E}"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42333021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054"/>
          </a:xfrm>
        </p:spPr>
        <p:txBody>
          <a:bodyPr anchor="b"/>
          <a:lstStyle>
            <a:lvl1pPr algn="l">
              <a:defRPr sz="2000" b="1"/>
            </a:lvl1pPr>
          </a:lstStyle>
          <a:p>
            <a:r>
              <a:rPr lang="en-US"/>
              <a:t>Titelstijl van model bewerken</a:t>
            </a:r>
            <a:endParaRPr lang="nl-NL"/>
          </a:p>
        </p:txBody>
      </p:sp>
      <p:sp>
        <p:nvSpPr>
          <p:cNvPr id="3" name="Tijdelijke aanduiding voor afbeelding 2"/>
          <p:cNvSpPr>
            <a:spLocks noGrp="1"/>
          </p:cNvSpPr>
          <p:nvPr>
            <p:ph type="pic" idx="1"/>
          </p:nvPr>
        </p:nvSpPr>
        <p:spPr>
          <a:xfrm>
            <a:off x="1792288" y="459581"/>
            <a:ext cx="5486400" cy="3086100"/>
          </a:xfrm>
        </p:spPr>
        <p:txBody>
          <a:bodyPr rtlCol="0">
            <a:normAutofit/>
          </a:bodyPr>
          <a:lstStyle>
            <a:lvl1pPr marL="0" indent="0">
              <a:buNone/>
              <a:defRPr sz="3200"/>
            </a:lvl1pPr>
            <a:lvl2pPr marL="457148" indent="0">
              <a:buNone/>
              <a:defRPr sz="2800"/>
            </a:lvl2pPr>
            <a:lvl3pPr marL="914296" indent="0">
              <a:buNone/>
              <a:defRPr sz="2400"/>
            </a:lvl3pPr>
            <a:lvl4pPr marL="1371444"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pPr lvl="0"/>
            <a:endParaRPr lang="nl-NL" noProof="0"/>
          </a:p>
        </p:txBody>
      </p:sp>
      <p:sp>
        <p:nvSpPr>
          <p:cNvPr id="4" name="Tijdelijke aanduiding voor tekst 3"/>
          <p:cNvSpPr>
            <a:spLocks noGrp="1"/>
          </p:cNvSpPr>
          <p:nvPr>
            <p:ph type="body" sz="half" idx="2"/>
          </p:nvPr>
        </p:nvSpPr>
        <p:spPr>
          <a:xfrm>
            <a:off x="1792288" y="4025504"/>
            <a:ext cx="5486400" cy="60364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a:t>Klik om de tekststijl van het model te bewerken</a:t>
            </a:r>
          </a:p>
        </p:txBody>
      </p:sp>
      <p:sp>
        <p:nvSpPr>
          <p:cNvPr id="5" name="Tijdelijke aanduiding voor dianummer 5"/>
          <p:cNvSpPr>
            <a:spLocks noGrp="1"/>
          </p:cNvSpPr>
          <p:nvPr>
            <p:ph type="sldNum" sz="quarter" idx="10"/>
          </p:nvPr>
        </p:nvSpPr>
        <p:spPr/>
        <p:txBody>
          <a:bodyPr/>
          <a:lstStyle>
            <a:lvl1pPr>
              <a:defRPr/>
            </a:lvl1pPr>
          </a:lstStyle>
          <a:p>
            <a:pPr>
              <a:defRPr/>
            </a:pPr>
            <a:fld id="{6C7C965D-58C4-4C42-A0BE-ED9A4AB06D3A}" type="slidenum">
              <a:rPr lang="nl-NL" altLang="nl-NL"/>
              <a:pPr>
                <a:defRPr/>
              </a:pPr>
              <a:t>‹#›</a:t>
            </a:fld>
            <a:endParaRPr lang="nl-NL" altLang="nl-NL"/>
          </a:p>
        </p:txBody>
      </p:sp>
      <p:sp>
        <p:nvSpPr>
          <p:cNvPr id="6" name="Tijdelijke aanduiding voor voettekst 4"/>
          <p:cNvSpPr>
            <a:spLocks noGrp="1"/>
          </p:cNvSpPr>
          <p:nvPr>
            <p:ph type="ftr" sz="quarter" idx="11"/>
          </p:nvPr>
        </p:nvSpPr>
        <p:spPr/>
        <p:txBody>
          <a:bodyPr/>
          <a:lstStyle>
            <a:lvl1pPr>
              <a:defRPr/>
            </a:lvl1pPr>
          </a:lstStyle>
          <a:p>
            <a:pPr>
              <a:defRPr/>
            </a:pPr>
            <a:r>
              <a:rPr lang="en-US"/>
              <a:t>copyright ©2019 Darwin IT-Professionals B.V.</a:t>
            </a:r>
            <a:endParaRPr lang="nl-NL"/>
          </a:p>
        </p:txBody>
      </p:sp>
    </p:spTree>
    <p:extLst>
      <p:ext uri="{BB962C8B-B14F-4D97-AF65-F5344CB8AC3E}">
        <p14:creationId xmlns:p14="http://schemas.microsoft.com/office/powerpoint/2010/main" val="14237235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588" y="1"/>
            <a:ext cx="8229600" cy="53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0" compatLnSpc="1">
            <a:prstTxWarp prst="textNoShape">
              <a:avLst/>
            </a:prstTxWarp>
          </a:bodyPr>
          <a:lstStyle/>
          <a:p>
            <a:pPr lvl="0"/>
            <a:r>
              <a:rPr lang="en-US" altLang="nl-NL" dirty="0" err="1"/>
              <a:t>Titelstijl</a:t>
            </a:r>
            <a:r>
              <a:rPr lang="en-US" altLang="nl-NL" dirty="0"/>
              <a:t> van model </a:t>
            </a:r>
            <a:r>
              <a:rPr lang="en-US" altLang="nl-NL" dirty="0" err="1"/>
              <a:t>bewerken</a:t>
            </a:r>
            <a:endParaRPr lang="nl-NL" altLang="nl-NL" dirty="0"/>
          </a:p>
        </p:txBody>
      </p:sp>
      <p:sp>
        <p:nvSpPr>
          <p:cNvPr id="1027" name="Tijdelijke aanduiding voor tekst 2"/>
          <p:cNvSpPr>
            <a:spLocks noGrp="1"/>
          </p:cNvSpPr>
          <p:nvPr>
            <p:ph type="body" idx="1"/>
          </p:nvPr>
        </p:nvSpPr>
        <p:spPr bwMode="auto">
          <a:xfrm>
            <a:off x="457200" y="1233578"/>
            <a:ext cx="8229600" cy="326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lvl="0"/>
            <a:r>
              <a:rPr lang="en-US" altLang="nl-NL" dirty="0" err="1"/>
              <a:t>Klik</a:t>
            </a:r>
            <a:r>
              <a:rPr lang="en-US" altLang="nl-NL" dirty="0"/>
              <a:t> </a:t>
            </a:r>
            <a:r>
              <a:rPr lang="en-US" altLang="nl-NL" dirty="0" err="1"/>
              <a:t>om</a:t>
            </a:r>
            <a:r>
              <a:rPr lang="en-US" altLang="nl-NL" dirty="0"/>
              <a:t> de </a:t>
            </a:r>
            <a:r>
              <a:rPr lang="en-US" altLang="nl-NL" dirty="0" err="1"/>
              <a:t>tekststijl</a:t>
            </a:r>
            <a:r>
              <a:rPr lang="en-US" altLang="nl-NL" dirty="0"/>
              <a:t> van het model </a:t>
            </a:r>
            <a:r>
              <a:rPr lang="en-US" altLang="nl-NL" dirty="0" err="1"/>
              <a:t>te</a:t>
            </a:r>
            <a:r>
              <a:rPr lang="en-US" altLang="nl-NL" dirty="0"/>
              <a:t> </a:t>
            </a:r>
            <a:r>
              <a:rPr lang="en-US" altLang="nl-NL" dirty="0" err="1"/>
              <a:t>bewerken</a:t>
            </a:r>
            <a:endParaRPr lang="en-US" altLang="nl-NL" dirty="0"/>
          </a:p>
          <a:p>
            <a:pPr lvl="1"/>
            <a:r>
              <a:rPr lang="en-US" altLang="nl-NL" dirty="0" err="1"/>
              <a:t>Tweede</a:t>
            </a:r>
            <a:r>
              <a:rPr lang="en-US" altLang="nl-NL" dirty="0"/>
              <a:t> </a:t>
            </a:r>
            <a:r>
              <a:rPr lang="en-US" altLang="nl-NL" dirty="0" err="1"/>
              <a:t>niveau</a:t>
            </a:r>
            <a:endParaRPr lang="en-US" altLang="nl-NL" dirty="0"/>
          </a:p>
          <a:p>
            <a:pPr lvl="2"/>
            <a:r>
              <a:rPr lang="en-US" altLang="nl-NL" dirty="0" err="1"/>
              <a:t>Derde</a:t>
            </a:r>
            <a:r>
              <a:rPr lang="en-US" altLang="nl-NL" dirty="0"/>
              <a:t> </a:t>
            </a:r>
            <a:r>
              <a:rPr lang="en-US" altLang="nl-NL" dirty="0" err="1"/>
              <a:t>niveau</a:t>
            </a:r>
            <a:endParaRPr lang="en-US" altLang="nl-NL" dirty="0"/>
          </a:p>
          <a:p>
            <a:pPr lvl="3"/>
            <a:r>
              <a:rPr lang="en-US" altLang="nl-NL" dirty="0" err="1"/>
              <a:t>Vierde</a:t>
            </a:r>
            <a:r>
              <a:rPr lang="en-US" altLang="nl-NL" dirty="0"/>
              <a:t> </a:t>
            </a:r>
            <a:r>
              <a:rPr lang="en-US" altLang="nl-NL" dirty="0" err="1"/>
              <a:t>niveau</a:t>
            </a:r>
            <a:endParaRPr lang="en-US" altLang="nl-NL" dirty="0"/>
          </a:p>
          <a:p>
            <a:pPr lvl="4"/>
            <a:r>
              <a:rPr lang="en-US" altLang="nl-NL" dirty="0" err="1"/>
              <a:t>Vijfde</a:t>
            </a:r>
            <a:r>
              <a:rPr lang="en-US" altLang="nl-NL" dirty="0"/>
              <a:t> </a:t>
            </a:r>
            <a:r>
              <a:rPr lang="en-US" altLang="nl-NL" dirty="0" err="1"/>
              <a:t>niveau</a:t>
            </a:r>
            <a:endParaRPr lang="nl-NL" altLang="nl-NL" dirty="0"/>
          </a:p>
        </p:txBody>
      </p:sp>
      <p:cxnSp>
        <p:nvCxnSpPr>
          <p:cNvPr id="1028" name="Rechte verbindingslijn 22"/>
          <p:cNvCxnSpPr>
            <a:cxnSpLocks noChangeShapeType="1"/>
          </p:cNvCxnSpPr>
          <p:nvPr userDrawn="1"/>
        </p:nvCxnSpPr>
        <p:spPr bwMode="auto">
          <a:xfrm flipV="1">
            <a:off x="1588" y="4383883"/>
            <a:ext cx="9144000" cy="588169"/>
          </a:xfrm>
          <a:prstGeom prst="line">
            <a:avLst/>
          </a:prstGeom>
          <a:noFill/>
          <a:ln w="38100">
            <a:solidFill>
              <a:srgbClr val="B11F23"/>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29" name="Afbeelding 23" descr="logo darwin (groot).jpg"/>
          <p:cNvPicPr>
            <a:picLocks noChangeAspect="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4127" y="4481513"/>
            <a:ext cx="112533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0" name="Rechte verbindingslijn 26"/>
          <p:cNvCxnSpPr>
            <a:cxnSpLocks noChangeShapeType="1"/>
          </p:cNvCxnSpPr>
          <p:nvPr userDrawn="1"/>
        </p:nvCxnSpPr>
        <p:spPr bwMode="auto">
          <a:xfrm flipV="1">
            <a:off x="1588" y="420292"/>
            <a:ext cx="9142412" cy="604838"/>
          </a:xfrm>
          <a:prstGeom prst="line">
            <a:avLst/>
          </a:prstGeom>
          <a:noFill/>
          <a:ln w="38100">
            <a:solidFill>
              <a:srgbClr val="CAB36B"/>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Tijdelijke aanduiding voor dianummer 5"/>
          <p:cNvSpPr>
            <a:spLocks noGrp="1"/>
          </p:cNvSpPr>
          <p:nvPr>
            <p:ph type="sldNum" sz="quarter" idx="4"/>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lvl1pPr>
              <a:defRPr sz="900" b="0">
                <a:solidFill>
                  <a:schemeClr val="bg1">
                    <a:lumMod val="50000"/>
                  </a:schemeClr>
                </a:solidFill>
                <a:latin typeface="Futura Lt" panose="020B0402020204020303" pitchFamily="34" charset="0"/>
              </a:defRPr>
            </a:lvl1pPr>
          </a:lstStyle>
          <a:p>
            <a:pPr>
              <a:defRPr/>
            </a:pPr>
            <a:fld id="{0D983788-1CBD-4C09-89A5-CBB8E309D988}" type="slidenum">
              <a:rPr lang="nl-NL" altLang="nl-NL" smtClean="0"/>
              <a:pPr>
                <a:defRPr/>
              </a:pPr>
              <a:t>‹#›</a:t>
            </a:fld>
            <a:endParaRPr lang="nl-NL" altLang="nl-NL" dirty="0"/>
          </a:p>
        </p:txBody>
      </p:sp>
      <p:sp>
        <p:nvSpPr>
          <p:cNvPr id="5" name="Tijdelijke aanduiding voor voettekst 4"/>
          <p:cNvSpPr>
            <a:spLocks noGrp="1"/>
          </p:cNvSpPr>
          <p:nvPr>
            <p:ph type="ftr" sz="quarter" idx="3"/>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lvl1pPr algn="ctr">
              <a:defRPr sz="900" b="0">
                <a:solidFill>
                  <a:schemeClr val="bg1">
                    <a:lumMod val="50000"/>
                  </a:schemeClr>
                </a:solidFill>
                <a:latin typeface="Futura Lt" panose="020B0402020204020303" pitchFamily="34" charset="0"/>
              </a:defRPr>
            </a:lvl1pPr>
          </a:lstStyle>
          <a:p>
            <a:pPr>
              <a:defRPr/>
            </a:pPr>
            <a:r>
              <a:rPr lang="en-US"/>
              <a:t>copyright ©2019 Darwin IT-Professionals B.V.</a:t>
            </a:r>
            <a:endParaRPr lang="nl-NL"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hdr="0" dt="0"/>
  <p:txStyles>
    <p:title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p:titleStyle>
    <p:body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148" rtl="0" eaLnBrk="1" latinLnBrk="0" hangingPunct="1">
        <a:defRPr sz="1800" kern="1200">
          <a:solidFill>
            <a:schemeClr val="tx1"/>
          </a:solidFill>
          <a:latin typeface="+mn-lt"/>
          <a:ea typeface="+mn-ea"/>
          <a:cs typeface="+mn-cs"/>
        </a:defRPr>
      </a:lvl1pPr>
      <a:lvl2pPr marL="457148" algn="l" defTabSz="457148" rtl="0" eaLnBrk="1" latinLnBrk="0" hangingPunct="1">
        <a:defRPr sz="1800" kern="1200">
          <a:solidFill>
            <a:schemeClr val="tx1"/>
          </a:solidFill>
          <a:latin typeface="+mn-lt"/>
          <a:ea typeface="+mn-ea"/>
          <a:cs typeface="+mn-cs"/>
        </a:defRPr>
      </a:lvl2pPr>
      <a:lvl3pPr marL="914296" algn="l" defTabSz="457148" rtl="0" eaLnBrk="1" latinLnBrk="0" hangingPunct="1">
        <a:defRPr sz="1800" kern="1200">
          <a:solidFill>
            <a:schemeClr val="tx1"/>
          </a:solidFill>
          <a:latin typeface="+mn-lt"/>
          <a:ea typeface="+mn-ea"/>
          <a:cs typeface="+mn-cs"/>
        </a:defRPr>
      </a:lvl3pPr>
      <a:lvl4pPr marL="1371444" algn="l" defTabSz="457148" rtl="0" eaLnBrk="1" latinLnBrk="0" hangingPunct="1">
        <a:defRPr sz="1800" kern="1200">
          <a:solidFill>
            <a:schemeClr val="tx1"/>
          </a:solidFill>
          <a:latin typeface="+mn-lt"/>
          <a:ea typeface="+mn-ea"/>
          <a:cs typeface="+mn-cs"/>
        </a:defRPr>
      </a:lvl4pPr>
      <a:lvl5pPr marL="1828592" algn="l" defTabSz="457148" rtl="0" eaLnBrk="1" latinLnBrk="0" hangingPunct="1">
        <a:defRPr sz="1800" kern="1200">
          <a:solidFill>
            <a:schemeClr val="tx1"/>
          </a:solidFill>
          <a:latin typeface="+mn-lt"/>
          <a:ea typeface="+mn-ea"/>
          <a:cs typeface="+mn-cs"/>
        </a:defRPr>
      </a:lvl5pPr>
      <a:lvl6pPr marL="2285740" algn="l" defTabSz="457148" rtl="0" eaLnBrk="1" latinLnBrk="0" hangingPunct="1">
        <a:defRPr sz="1800" kern="1200">
          <a:solidFill>
            <a:schemeClr val="tx1"/>
          </a:solidFill>
          <a:latin typeface="+mn-lt"/>
          <a:ea typeface="+mn-ea"/>
          <a:cs typeface="+mn-cs"/>
        </a:defRPr>
      </a:lvl6pPr>
      <a:lvl7pPr marL="2742888" algn="l" defTabSz="457148" rtl="0" eaLnBrk="1" latinLnBrk="0" hangingPunct="1">
        <a:defRPr sz="1800" kern="1200">
          <a:solidFill>
            <a:schemeClr val="tx1"/>
          </a:solidFill>
          <a:latin typeface="+mn-lt"/>
          <a:ea typeface="+mn-ea"/>
          <a:cs typeface="+mn-cs"/>
        </a:defRPr>
      </a:lvl7pPr>
      <a:lvl8pPr marL="3200036" algn="l" defTabSz="457148" rtl="0" eaLnBrk="1" latinLnBrk="0" hangingPunct="1">
        <a:defRPr sz="1800" kern="1200">
          <a:solidFill>
            <a:schemeClr val="tx1"/>
          </a:solidFill>
          <a:latin typeface="+mn-lt"/>
          <a:ea typeface="+mn-ea"/>
          <a:cs typeface="+mn-cs"/>
        </a:defRPr>
      </a:lvl8pPr>
      <a:lvl9pPr marL="3657184" algn="l" defTabSz="45714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tiff"/></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tiff"/></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oracle/weblogic-deploy-tooling" TargetMode="External"/><Relationship Id="rId13" Type="http://schemas.openxmlformats.org/officeDocument/2006/relationships/image" Target="../media/image22.tiff"/><Relationship Id="rId3" Type="http://schemas.openxmlformats.org/officeDocument/2006/relationships/hyperlink" Target="https://github.com/oracle/docker-images/tree/master/OracleWebLogic/dockerfiles" TargetMode="External"/><Relationship Id="rId7" Type="http://schemas.openxmlformats.org/officeDocument/2006/relationships/hyperlink" Target="https://github.com/oracle/weblogic-monitoring-exporter" TargetMode="External"/><Relationship Id="rId12" Type="http://schemas.openxmlformats.org/officeDocument/2006/relationships/image" Target="../media/image21.png"/><Relationship Id="rId2" Type="http://schemas.openxmlformats.org/officeDocument/2006/relationships/hyperlink" Target="https://container-registry.oracle.com/" TargetMode="Externa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hyperlink" Target="https://github.com/oracle/weblogic-kubernetes-operator" TargetMode="External"/><Relationship Id="rId11" Type="http://schemas.openxmlformats.org/officeDocument/2006/relationships/image" Target="../media/image25.png"/><Relationship Id="rId5" Type="http://schemas.openxmlformats.org/officeDocument/2006/relationships/hyperlink" Target="https://blogs.oracle.com/weblogicserver/how-to-weblogic-server-on-kubernetes" TargetMode="External"/><Relationship Id="rId15" Type="http://schemas.openxmlformats.org/officeDocument/2006/relationships/image" Target="../media/image26.png"/><Relationship Id="rId10" Type="http://schemas.openxmlformats.org/officeDocument/2006/relationships/hyperlink" Target="https://github.com/oracle/weblogic-image-tool" TargetMode="External"/><Relationship Id="rId4" Type="http://schemas.openxmlformats.org/officeDocument/2006/relationships/hyperlink" Target="https://github.com/oracle/docker-images/tree/master/OracleWebLogic/samples" TargetMode="External"/><Relationship Id="rId9" Type="http://schemas.openxmlformats.org/officeDocument/2006/relationships/hyperlink" Target="https://github.com/oracle/weblogic-logging-exporter" TargetMode="External"/><Relationship Id="rId1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oracle/weblogic-kubernetes-operato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tiff"/><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6.tiff"/><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tiff"/><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6.tiff"/></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tiff"/><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8.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tiff"/><Relationship Id="rId5" Type="http://schemas.openxmlformats.org/officeDocument/2006/relationships/image" Target="../media/image45.png"/><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6.tiff"/><Relationship Id="rId5" Type="http://schemas.openxmlformats.org/officeDocument/2006/relationships/image" Target="../media/image43.png"/><Relationship Id="rId4" Type="http://schemas.openxmlformats.org/officeDocument/2006/relationships/image" Target="../media/image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1.png"/><Relationship Id="rId2" Type="http://schemas.openxmlformats.org/officeDocument/2006/relationships/hyperlink" Target="https://github.com/oracle/weblogic-monitoring-exporter/tree/master/samples/kubernetes" TargetMode="External"/><Relationship Id="rId1" Type="http://schemas.openxmlformats.org/officeDocument/2006/relationships/slideLayout" Target="../slideLayouts/slideLayout2.xml"/><Relationship Id="rId6" Type="http://schemas.openxmlformats.org/officeDocument/2006/relationships/image" Target="../media/image46.tiff"/><Relationship Id="rId5" Type="http://schemas.openxmlformats.org/officeDocument/2006/relationships/image" Target="../media/image48.png"/><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tiff"/><Relationship Id="rId2" Type="http://schemas.openxmlformats.org/officeDocument/2006/relationships/hyperlink" Target="https://github.com/oracle/docker-images/tree/master/OracleWebLogic/samples/12213-domain-wdt"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ithub.com/oracle/weblogic-logging-exporter" TargetMode="Externa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21.png"/><Relationship Id="rId4" Type="http://schemas.openxmlformats.org/officeDocument/2006/relationships/image" Target="../media/image46.tiff"/></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4.png"/><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4.png"/><Relationship Id="rId4" Type="http://schemas.openxmlformats.org/officeDocument/2006/relationships/image" Target="../media/image56.png"/></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6.png"/></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4.png"/><Relationship Id="rId4" Type="http://schemas.openxmlformats.org/officeDocument/2006/relationships/image" Target="../media/image56.png"/></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4.png"/><Relationship Id="rId4" Type="http://schemas.openxmlformats.org/officeDocument/2006/relationships/image" Target="../media/image56.png"/></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4.png"/><Relationship Id="rId4" Type="http://schemas.openxmlformats.org/officeDocument/2006/relationships/image" Target="../media/image56.png"/></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3.jpeg"/><Relationship Id="rId4" Type="http://schemas.openxmlformats.org/officeDocument/2006/relationships/image" Target="../media/image62.jpeg"/></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4.png"/><Relationship Id="rId4" Type="http://schemas.openxmlformats.org/officeDocument/2006/relationships/image" Target="../media/image5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s://blogs.oracle.com/weblogicserver/end-to-end-example-of-monitoring-weblogic-server-with-grafana-dashboards-on-the-oci-container-engine-for-kubernetes" TargetMode="External"/><Relationship Id="rId3" Type="http://schemas.openxmlformats.org/officeDocument/2006/relationships/hyperlink" Target="https://oracle.github.io/weblogic-kubernetes-operator" TargetMode="External"/><Relationship Id="rId7" Type="http://schemas.openxmlformats.org/officeDocument/2006/relationships/hyperlink" Target="https://github.com/nagypeter/weblogic-operator-tutorial" TargetMode="External"/><Relationship Id="rId2" Type="http://schemas.openxmlformats.org/officeDocument/2006/relationships/hyperlink" Target="https://blog.darwin-it.nl/2014/04/service-provider-initiated-sso-on.html" TargetMode="External"/><Relationship Id="rId1" Type="http://schemas.openxmlformats.org/officeDocument/2006/relationships/slideLayout" Target="../slideLayouts/slideLayout2.xml"/><Relationship Id="rId6" Type="http://schemas.openxmlformats.org/officeDocument/2006/relationships/hyperlink" Target="https://cloudcustomerconnect.oracle.com/resources/654ff18469/summary" TargetMode="External"/><Relationship Id="rId5" Type="http://schemas.openxmlformats.org/officeDocument/2006/relationships/hyperlink" Target="https://weblogic-slack-inviter.herokuapp.com/" TargetMode="External"/><Relationship Id="rId4" Type="http://schemas.openxmlformats.org/officeDocument/2006/relationships/hyperlink" Target="https://oracle.github.io/weblogic-kubernetes-operator/samples/"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GB" dirty="0"/>
              <a:t>The Kubernetes WebLogic Revival</a:t>
            </a:r>
            <a:endParaRPr lang="nl-NL" sz="3200" dirty="0"/>
          </a:p>
        </p:txBody>
      </p:sp>
      <p:sp>
        <p:nvSpPr>
          <p:cNvPr id="7" name="Ondertitel 6"/>
          <p:cNvSpPr>
            <a:spLocks noGrp="1"/>
          </p:cNvSpPr>
          <p:nvPr>
            <p:ph type="subTitle" idx="1"/>
          </p:nvPr>
        </p:nvSpPr>
        <p:spPr>
          <a:xfrm>
            <a:off x="1403648" y="3147814"/>
            <a:ext cx="6400800" cy="1314450"/>
          </a:xfrm>
        </p:spPr>
        <p:txBody>
          <a:bodyPr/>
          <a:lstStyle/>
          <a:p>
            <a:r>
              <a:rPr lang="nl-NL" dirty="0"/>
              <a:t>Martien van den Akker</a:t>
            </a:r>
          </a:p>
          <a:p>
            <a:r>
              <a:rPr lang="nl-NL" dirty="0"/>
              <a:t>Frank Brink</a:t>
            </a:r>
          </a:p>
          <a:p>
            <a:r>
              <a:rPr lang="nl-NL" dirty="0"/>
              <a:t> 2019</a:t>
            </a:r>
          </a:p>
        </p:txBody>
      </p:sp>
    </p:spTree>
    <p:extLst>
      <p:ext uri="{BB962C8B-B14F-4D97-AF65-F5344CB8AC3E}">
        <p14:creationId xmlns:p14="http://schemas.microsoft.com/office/powerpoint/2010/main" val="2693289353"/>
      </p:ext>
    </p:extLst>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Virtualization - Containers</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dirty="0"/>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a:xfrm>
            <a:off x="8655261" y="4746194"/>
            <a:ext cx="471487" cy="273844"/>
          </a:xfrm>
        </p:spPr>
        <p:txBody>
          <a:bodyPr/>
          <a:lstStyle/>
          <a:p>
            <a:pPr>
              <a:defRPr/>
            </a:pPr>
            <a:fld id="{BD0972CF-DF36-4388-AF46-F405E3E508A9}" type="slidenum">
              <a:rPr lang="nl-NL" altLang="nl-NL" smtClean="0"/>
              <a:pPr>
                <a:defRPr/>
              </a:pPr>
              <a:t>10</a:t>
            </a:fld>
            <a:endParaRPr lang="nl-NL" altLang="nl-NL" dirty="0"/>
          </a:p>
        </p:txBody>
      </p:sp>
    </p:spTree>
    <p:extLst>
      <p:ext uri="{BB962C8B-B14F-4D97-AF65-F5344CB8AC3E}">
        <p14:creationId xmlns:p14="http://schemas.microsoft.com/office/powerpoint/2010/main" val="24106169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6385980D-F40A-4844-A6CB-0130F2D46EE9}"/>
              </a:ext>
            </a:extLst>
          </p:cNvPr>
          <p:cNvSpPr>
            <a:spLocks noGrp="1" noChangeArrowheads="1"/>
          </p:cNvSpPr>
          <p:nvPr>
            <p:ph type="title"/>
          </p:nvPr>
        </p:nvSpPr>
        <p:spPr>
          <a:xfrm>
            <a:off x="230832" y="162570"/>
            <a:ext cx="8229600" cy="536972"/>
          </a:xfrm>
        </p:spPr>
        <p:txBody>
          <a:bodyPr/>
          <a:lstStyle/>
          <a:p>
            <a:r>
              <a:rPr lang="en-US" altLang="en-US" dirty="0"/>
              <a:t>History of Deployments</a:t>
            </a:r>
          </a:p>
        </p:txBody>
      </p:sp>
      <p:sp>
        <p:nvSpPr>
          <p:cNvPr id="13315" name="Tijdelijke aanduiding voor inhoud 2">
            <a:extLst>
              <a:ext uri="{FF2B5EF4-FFF2-40B4-BE49-F238E27FC236}">
                <a16:creationId xmlns:a16="http://schemas.microsoft.com/office/drawing/2014/main" id="{040C7775-BB0A-4484-B58C-6B4AA9683F74}"/>
              </a:ext>
            </a:extLst>
          </p:cNvPr>
          <p:cNvSpPr>
            <a:spLocks noGrp="1" noChangeArrowheads="1"/>
          </p:cNvSpPr>
          <p:nvPr>
            <p:ph idx="1"/>
          </p:nvPr>
        </p:nvSpPr>
        <p:spPr>
          <a:xfrm>
            <a:off x="454603" y="915566"/>
            <a:ext cx="8669548" cy="3758620"/>
          </a:xfrm>
        </p:spPr>
        <p:txBody>
          <a:bodyPr/>
          <a:lstStyle/>
          <a:p>
            <a:r>
              <a:rPr lang="en-US" altLang="en-US" sz="1400" dirty="0"/>
              <a:t>Deployments as in installation/configuration of software</a:t>
            </a:r>
          </a:p>
          <a:p>
            <a:pPr lvl="1"/>
            <a:r>
              <a:rPr lang="en-US" altLang="en-US" sz="1200" b="1" dirty="0"/>
              <a:t>OS - infrastructure</a:t>
            </a:r>
          </a:p>
          <a:p>
            <a:pPr lvl="1"/>
            <a:r>
              <a:rPr lang="en-US" altLang="en-US" sz="1200" b="1" dirty="0"/>
              <a:t>Database, Middleware – Platforms – binaries and instances</a:t>
            </a:r>
          </a:p>
          <a:p>
            <a:pPr lvl="1"/>
            <a:r>
              <a:rPr lang="en-US" altLang="en-US" sz="1200" dirty="0"/>
              <a:t>Custom applications – Java, Apex, Webservices, …</a:t>
            </a:r>
          </a:p>
          <a:p>
            <a:r>
              <a:rPr lang="en-US" altLang="en-US" sz="1400" dirty="0"/>
              <a:t>Before 1995</a:t>
            </a:r>
          </a:p>
          <a:p>
            <a:pPr lvl="1"/>
            <a:r>
              <a:rPr lang="en-US" altLang="en-US" sz="1200" dirty="0"/>
              <a:t>Install/configure OS on bare metal: Unix, Linux, AIX, Windows</a:t>
            </a:r>
          </a:p>
          <a:p>
            <a:pPr lvl="1"/>
            <a:r>
              <a:rPr lang="en-US" altLang="en-US" sz="1200" dirty="0"/>
              <a:t>(silent) installs of platform software vs. Interactive deployment of custom applications</a:t>
            </a:r>
          </a:p>
          <a:p>
            <a:pPr lvl="1"/>
            <a:r>
              <a:rPr lang="en-US" altLang="en-US" sz="1200" dirty="0"/>
              <a:t>Characteristics: fixed resource allocation per bare metal/OS (memory, </a:t>
            </a:r>
            <a:r>
              <a:rPr lang="en-US" altLang="en-US" sz="1200" dirty="0" err="1"/>
              <a:t>cpu</a:t>
            </a:r>
            <a:r>
              <a:rPr lang="en-US" altLang="en-US" sz="1200" dirty="0"/>
              <a:t>, storage)</a:t>
            </a:r>
          </a:p>
          <a:p>
            <a:r>
              <a:rPr lang="en-US" altLang="en-US" sz="1400" dirty="0"/>
              <a:t>1995-2015</a:t>
            </a:r>
          </a:p>
          <a:p>
            <a:pPr lvl="1"/>
            <a:r>
              <a:rPr lang="en-US" altLang="en-US" sz="1200" dirty="0"/>
              <a:t>Virtualization of OS (VMWare, VirtualBox)</a:t>
            </a:r>
          </a:p>
          <a:p>
            <a:pPr lvl="1"/>
            <a:r>
              <a:rPr lang="en-US" altLang="en-US" sz="1200" dirty="0"/>
              <a:t>Scripting installs and configuration of platform software (e.g. </a:t>
            </a:r>
            <a:r>
              <a:rPr lang="en-US" altLang="en-US" sz="1200" dirty="0" err="1"/>
              <a:t>wlst</a:t>
            </a:r>
            <a:r>
              <a:rPr lang="en-US" altLang="en-US" sz="1200" dirty="0"/>
              <a:t>)</a:t>
            </a:r>
          </a:p>
          <a:p>
            <a:pPr lvl="1"/>
            <a:r>
              <a:rPr lang="en-US" altLang="en-US" sz="1200" dirty="0"/>
              <a:t>Automation of application software (e.g. ANT)</a:t>
            </a:r>
          </a:p>
          <a:p>
            <a:pPr lvl="1"/>
            <a:r>
              <a:rPr lang="en-US" altLang="en-US" sz="1200" dirty="0"/>
              <a:t>Characteristics: dynamic resource allocation on (OS) virtualization layer</a:t>
            </a:r>
          </a:p>
          <a:p>
            <a:r>
              <a:rPr lang="en-US" altLang="en-US" sz="1400" dirty="0"/>
              <a:t>After 2015</a:t>
            </a:r>
          </a:p>
          <a:p>
            <a:pPr lvl="1"/>
            <a:r>
              <a:rPr lang="en-US" altLang="en-US" sz="1200" dirty="0"/>
              <a:t>Automation of </a:t>
            </a:r>
            <a:r>
              <a:rPr lang="en-US" altLang="en-US" sz="1200" dirty="0" err="1"/>
              <a:t>Iaas</a:t>
            </a:r>
            <a:r>
              <a:rPr lang="en-US" altLang="en-US" sz="1200" dirty="0"/>
              <a:t>, </a:t>
            </a:r>
            <a:r>
              <a:rPr lang="en-US" altLang="en-US" sz="1200" dirty="0" err="1"/>
              <a:t>Paas</a:t>
            </a:r>
            <a:r>
              <a:rPr lang="en-US" altLang="en-US" sz="1200" dirty="0"/>
              <a:t> and custom application software in context of CD/CI through virtualization and scripting</a:t>
            </a:r>
          </a:p>
          <a:p>
            <a:pPr lvl="1"/>
            <a:r>
              <a:rPr lang="en-US" altLang="en-US" sz="1200" dirty="0"/>
              <a:t>Characteristics: dynamic resource allocation on lowest virtualization layer</a:t>
            </a:r>
          </a:p>
        </p:txBody>
      </p:sp>
      <p:sp>
        <p:nvSpPr>
          <p:cNvPr id="10" name="Slide Number Placeholder 9"/>
          <p:cNvSpPr>
            <a:spLocks noGrp="1"/>
          </p:cNvSpPr>
          <p:nvPr>
            <p:ph type="sldNum" sz="quarter" idx="10"/>
          </p:nvPr>
        </p:nvSpPr>
        <p:spPr/>
        <p:txBody>
          <a:bodyPr/>
          <a:lstStyle/>
          <a:p>
            <a:pPr>
              <a:defRPr/>
            </a:pPr>
            <a:fld id="{BD0972CF-DF36-4388-AF46-F405E3E508A9}" type="slidenum">
              <a:rPr lang="nl-NL" altLang="nl-NL" smtClean="0"/>
              <a:pPr>
                <a:defRPr/>
              </a:pPr>
              <a:t>11</a:t>
            </a:fld>
            <a:endParaRPr lang="nl-NL" altLang="nl-NL" dirty="0"/>
          </a:p>
        </p:txBody>
      </p:sp>
      <p:sp>
        <p:nvSpPr>
          <p:cNvPr id="11" name="Footer Placeholder 10"/>
          <p:cNvSpPr>
            <a:spLocks noGrp="1"/>
          </p:cNvSpPr>
          <p:nvPr>
            <p:ph type="ftr" sz="quarter" idx="11"/>
          </p:nvPr>
        </p:nvSpPr>
        <p:spPr/>
        <p:txBody>
          <a:bodyPr/>
          <a:lstStyle/>
          <a:p>
            <a:pPr>
              <a:defRPr/>
            </a:pPr>
            <a:r>
              <a:rPr lang="nl-NL" dirty="0"/>
              <a:t>© 2018 Darwin IT-Professionals B.V.</a:t>
            </a:r>
          </a:p>
        </p:txBody>
      </p:sp>
      <p:sp>
        <p:nvSpPr>
          <p:cNvPr id="2" name="Linkeraccolade 1">
            <a:extLst>
              <a:ext uri="{FF2B5EF4-FFF2-40B4-BE49-F238E27FC236}">
                <a16:creationId xmlns:a16="http://schemas.microsoft.com/office/drawing/2014/main" id="{EAEC98C5-0058-4331-B1FA-52A048F4573C}"/>
              </a:ext>
            </a:extLst>
          </p:cNvPr>
          <p:cNvSpPr/>
          <p:nvPr/>
        </p:nvSpPr>
        <p:spPr>
          <a:xfrm>
            <a:off x="755576" y="1275606"/>
            <a:ext cx="216024" cy="288032"/>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958094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6385980D-F40A-4844-A6CB-0130F2D46EE9}"/>
              </a:ext>
            </a:extLst>
          </p:cNvPr>
          <p:cNvSpPr>
            <a:spLocks noGrp="1" noChangeArrowheads="1"/>
          </p:cNvSpPr>
          <p:nvPr>
            <p:ph type="title"/>
          </p:nvPr>
        </p:nvSpPr>
        <p:spPr>
          <a:xfrm>
            <a:off x="230832" y="162570"/>
            <a:ext cx="8229600" cy="536972"/>
          </a:xfrm>
        </p:spPr>
        <p:txBody>
          <a:bodyPr/>
          <a:lstStyle/>
          <a:p>
            <a:r>
              <a:rPr lang="nl-NL" altLang="en-US" dirty="0"/>
              <a:t>Hypervisor </a:t>
            </a:r>
            <a:r>
              <a:rPr lang="nl-NL" altLang="en-US" dirty="0" err="1"/>
              <a:t>Characteristics</a:t>
            </a:r>
            <a:endParaRPr lang="en-US" altLang="en-US" dirty="0"/>
          </a:p>
        </p:txBody>
      </p:sp>
      <p:sp>
        <p:nvSpPr>
          <p:cNvPr id="13315" name="Tijdelijke aanduiding voor inhoud 2">
            <a:extLst>
              <a:ext uri="{FF2B5EF4-FFF2-40B4-BE49-F238E27FC236}">
                <a16:creationId xmlns:a16="http://schemas.microsoft.com/office/drawing/2014/main" id="{040C7775-BB0A-4484-B58C-6B4AA9683F74}"/>
              </a:ext>
            </a:extLst>
          </p:cNvPr>
          <p:cNvSpPr>
            <a:spLocks noGrp="1" noChangeArrowheads="1"/>
          </p:cNvSpPr>
          <p:nvPr>
            <p:ph idx="1"/>
          </p:nvPr>
        </p:nvSpPr>
        <p:spPr>
          <a:xfrm>
            <a:off x="457200" y="973370"/>
            <a:ext cx="8669548" cy="3758620"/>
          </a:xfrm>
        </p:spPr>
        <p:txBody>
          <a:bodyPr/>
          <a:lstStyle/>
          <a:p>
            <a:r>
              <a:rPr lang="nl-NL" altLang="en-US" sz="1800" dirty="0" err="1"/>
              <a:t>Virtualization</a:t>
            </a:r>
            <a:r>
              <a:rPr lang="nl-NL" altLang="en-US" sz="1800" dirty="0"/>
              <a:t> </a:t>
            </a:r>
            <a:r>
              <a:rPr lang="nl-NL" altLang="en-US" sz="1800" dirty="0" err="1"/>
              <a:t>requires</a:t>
            </a:r>
            <a:r>
              <a:rPr lang="nl-NL" altLang="en-US" sz="1800" dirty="0"/>
              <a:t> </a:t>
            </a:r>
            <a:r>
              <a:rPr lang="nl-NL" altLang="en-US" sz="1800" dirty="0" err="1"/>
              <a:t>an</a:t>
            </a:r>
            <a:r>
              <a:rPr lang="nl-NL" altLang="en-US" sz="1800" dirty="0"/>
              <a:t> hypervisor</a:t>
            </a:r>
          </a:p>
          <a:p>
            <a:r>
              <a:rPr lang="nl-NL" altLang="en-US" sz="1800" dirty="0"/>
              <a:t>Hypervisor</a:t>
            </a:r>
          </a:p>
          <a:p>
            <a:pPr lvl="1"/>
            <a:r>
              <a:rPr lang="en-US" altLang="en-US" sz="1400" dirty="0"/>
              <a:t>A virtual machine monitor (VMM) is computer software, firmware or hardware</a:t>
            </a:r>
          </a:p>
          <a:p>
            <a:pPr lvl="1"/>
            <a:r>
              <a:rPr lang="en-US" altLang="en-US" sz="1400" dirty="0"/>
              <a:t>Creates and runs virtual machines (called guest machines)</a:t>
            </a:r>
          </a:p>
          <a:p>
            <a:pPr lvl="1"/>
            <a:r>
              <a:rPr lang="en-US" altLang="en-US" sz="1400" dirty="0"/>
              <a:t>Optimized (as in dynamic) management of resources: CPU, Memory, NIC and Disks</a:t>
            </a:r>
          </a:p>
          <a:p>
            <a:pPr lvl="1"/>
            <a:r>
              <a:rPr lang="en-US" altLang="en-US" sz="1400" dirty="0"/>
              <a:t>Term (coined in 1970!) comes from supervisor of the supervisor (latter aka kernel of the OS)</a:t>
            </a:r>
          </a:p>
          <a:p>
            <a:r>
              <a:rPr lang="nl-NL" altLang="en-US" sz="1800" dirty="0"/>
              <a:t>Most </a:t>
            </a:r>
            <a:r>
              <a:rPr lang="nl-NL" altLang="en-US" sz="1800" dirty="0" err="1"/>
              <a:t>popular</a:t>
            </a:r>
            <a:r>
              <a:rPr lang="nl-NL" altLang="en-US" sz="1800" dirty="0"/>
              <a:t> </a:t>
            </a:r>
            <a:r>
              <a:rPr lang="nl-NL" altLang="en-US" sz="1800" dirty="0" err="1"/>
              <a:t>Hypervisors</a:t>
            </a:r>
            <a:endParaRPr lang="nl-NL" altLang="en-US" sz="1800" dirty="0"/>
          </a:p>
          <a:p>
            <a:pPr lvl="1"/>
            <a:r>
              <a:rPr lang="nl-NL" altLang="en-US" sz="1400" dirty="0" err="1"/>
              <a:t>Xen</a:t>
            </a:r>
            <a:endParaRPr lang="nl-NL" altLang="en-US" sz="1400" dirty="0"/>
          </a:p>
          <a:p>
            <a:pPr lvl="1"/>
            <a:r>
              <a:rPr lang="nl-NL" altLang="en-US" sz="1400" dirty="0"/>
              <a:t>VMWare server, workstation</a:t>
            </a:r>
          </a:p>
          <a:p>
            <a:pPr lvl="1"/>
            <a:r>
              <a:rPr lang="nl-NL" altLang="en-US" sz="1400" dirty="0"/>
              <a:t>Oracle VM, Virtual Box</a:t>
            </a:r>
          </a:p>
          <a:p>
            <a:pPr lvl="1"/>
            <a:r>
              <a:rPr lang="nl-NL" altLang="en-US" sz="1400" dirty="0"/>
              <a:t>Windows Hyper-V</a:t>
            </a:r>
          </a:p>
          <a:p>
            <a:r>
              <a:rPr lang="nl-NL" altLang="en-US" sz="1800" dirty="0" err="1"/>
              <a:t>Two</a:t>
            </a:r>
            <a:r>
              <a:rPr lang="nl-NL" altLang="en-US" sz="1800" dirty="0"/>
              <a:t> types of </a:t>
            </a:r>
            <a:r>
              <a:rPr lang="nl-NL" altLang="en-US" sz="1800" dirty="0" err="1"/>
              <a:t>hypervisors</a:t>
            </a:r>
            <a:r>
              <a:rPr lang="nl-NL" altLang="en-US" sz="1800" dirty="0"/>
              <a:t>: bare metal </a:t>
            </a:r>
            <a:r>
              <a:rPr lang="nl-NL" altLang="en-US" sz="1800" dirty="0" err="1"/>
              <a:t>and</a:t>
            </a:r>
            <a:r>
              <a:rPr lang="nl-NL" altLang="en-US" sz="1800" dirty="0"/>
              <a:t> </a:t>
            </a:r>
            <a:r>
              <a:rPr lang="nl-NL" altLang="en-US" sz="1800" dirty="0" err="1"/>
              <a:t>hosted</a:t>
            </a:r>
            <a:endParaRPr lang="nl-NL" altLang="en-US" sz="1800" dirty="0"/>
          </a:p>
          <a:p>
            <a:r>
              <a:rPr lang="nl-NL" altLang="en-US" sz="1800" dirty="0"/>
              <a:t>Docker </a:t>
            </a:r>
            <a:r>
              <a:rPr lang="nl-NL" altLang="en-US" sz="1800" dirty="0" err="1"/>
              <a:t>requires</a:t>
            </a:r>
            <a:r>
              <a:rPr lang="nl-NL" altLang="en-US" sz="1800" dirty="0"/>
              <a:t> a hypervisor </a:t>
            </a:r>
            <a:r>
              <a:rPr lang="nl-NL" altLang="en-US" sz="1800" dirty="0" err="1"/>
              <a:t>and</a:t>
            </a:r>
            <a:r>
              <a:rPr lang="nl-NL" altLang="en-US" sz="1800" dirty="0"/>
              <a:t> </a:t>
            </a:r>
            <a:r>
              <a:rPr lang="nl-NL" altLang="en-US" sz="1800" dirty="0" err="1"/>
              <a:t>an</a:t>
            </a:r>
            <a:r>
              <a:rPr lang="nl-NL" altLang="en-US" sz="1800" dirty="0"/>
              <a:t> OS</a:t>
            </a:r>
          </a:p>
        </p:txBody>
      </p:sp>
      <p:pic>
        <p:nvPicPr>
          <p:cNvPr id="4" name="Afbeelding 3">
            <a:extLst>
              <a:ext uri="{FF2B5EF4-FFF2-40B4-BE49-F238E27FC236}">
                <a16:creationId xmlns:a16="http://schemas.microsoft.com/office/drawing/2014/main" id="{3DE0E3A3-2DE2-4275-A94B-35F51AA5C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2672506"/>
            <a:ext cx="2721819" cy="1699444"/>
          </a:xfrm>
          <a:prstGeom prst="rect">
            <a:avLst/>
          </a:prstGeom>
        </p:spPr>
      </p:pic>
      <p:sp>
        <p:nvSpPr>
          <p:cNvPr id="7" name="Footer Placeholder 4">
            <a:extLst>
              <a:ext uri="{FF2B5EF4-FFF2-40B4-BE49-F238E27FC236}">
                <a16:creationId xmlns:a16="http://schemas.microsoft.com/office/drawing/2014/main" id="{86EDA9EA-5174-4C1B-86E6-D427A65049F0}"/>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8" name="Slide Number Placeholder 3">
            <a:extLst>
              <a:ext uri="{FF2B5EF4-FFF2-40B4-BE49-F238E27FC236}">
                <a16:creationId xmlns:a16="http://schemas.microsoft.com/office/drawing/2014/main" id="{D03022C2-FCE9-48F6-B45A-B0CF5D20A77A}"/>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12</a:t>
            </a:fld>
            <a:endParaRPr lang="nl-NL" altLang="nl-NL" dirty="0"/>
          </a:p>
        </p:txBody>
      </p:sp>
    </p:spTree>
    <p:extLst>
      <p:ext uri="{BB962C8B-B14F-4D97-AF65-F5344CB8AC3E}">
        <p14:creationId xmlns:p14="http://schemas.microsoft.com/office/powerpoint/2010/main" val="10557761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jdelijke aanduiding voor dianummer 1">
            <a:extLst>
              <a:ext uri="{FF2B5EF4-FFF2-40B4-BE49-F238E27FC236}">
                <a16:creationId xmlns:a16="http://schemas.microsoft.com/office/drawing/2014/main" id="{7363E6F5-BC9B-4DAA-ADEA-08EBAF11AB40}"/>
              </a:ext>
            </a:extLst>
          </p:cNvPr>
          <p:cNvSpPr>
            <a:spLocks noGrp="1" noChangeArrowheads="1"/>
          </p:cNvSpPr>
          <p:nvPr>
            <p:ph type="sldNum" sz="quarter" idx="10"/>
          </p:nvPr>
        </p:nvSpPr>
        <p:spPr>
          <a:xfrm>
            <a:off x="12892088" y="5355431"/>
            <a:ext cx="1518047" cy="1321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398CC0-9D96-4C68-B666-A24573CAD903}" type="slidenum">
              <a:rPr lang="en-US" altLang="nl-NL" sz="900">
                <a:ea typeface="Tahoma" panose="020B0604030504040204" pitchFamily="34" charset="0"/>
              </a:rPr>
              <a:pPr/>
              <a:t>13</a:t>
            </a:fld>
            <a:endParaRPr lang="en-US" altLang="nl-NL" sz="900">
              <a:ea typeface="Tahoma" panose="020B0604030504040204" pitchFamily="34" charset="0"/>
            </a:endParaRPr>
          </a:p>
        </p:txBody>
      </p:sp>
      <p:pic>
        <p:nvPicPr>
          <p:cNvPr id="4" name="Afbeelding 3">
            <a:extLst>
              <a:ext uri="{FF2B5EF4-FFF2-40B4-BE49-F238E27FC236}">
                <a16:creationId xmlns:a16="http://schemas.microsoft.com/office/drawing/2014/main" id="{239E0DEC-66DF-48F4-A0B9-E11DF74B6460}"/>
              </a:ext>
            </a:extLst>
          </p:cNvPr>
          <p:cNvPicPr>
            <a:picLocks noChangeAspect="1"/>
          </p:cNvPicPr>
          <p:nvPr/>
        </p:nvPicPr>
        <p:blipFill>
          <a:blip r:embed="rId3"/>
          <a:stretch>
            <a:fillRect/>
          </a:stretch>
        </p:blipFill>
        <p:spPr>
          <a:xfrm>
            <a:off x="7380312" y="-2404848"/>
            <a:ext cx="3842263" cy="2103884"/>
          </a:xfrm>
          <a:prstGeom prst="rect">
            <a:avLst/>
          </a:prstGeom>
        </p:spPr>
      </p:pic>
      <p:sp>
        <p:nvSpPr>
          <p:cNvPr id="2" name="Rechthoek 1">
            <a:extLst>
              <a:ext uri="{FF2B5EF4-FFF2-40B4-BE49-F238E27FC236}">
                <a16:creationId xmlns:a16="http://schemas.microsoft.com/office/drawing/2014/main" id="{ACD92C1E-D5FE-468E-9005-73A8A82067BA}"/>
              </a:ext>
            </a:extLst>
          </p:cNvPr>
          <p:cNvSpPr/>
          <p:nvPr/>
        </p:nvSpPr>
        <p:spPr>
          <a:xfrm>
            <a:off x="107504" y="3435846"/>
            <a:ext cx="2016224"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6" name="Rechthoek 5">
            <a:extLst>
              <a:ext uri="{FF2B5EF4-FFF2-40B4-BE49-F238E27FC236}">
                <a16:creationId xmlns:a16="http://schemas.microsoft.com/office/drawing/2014/main" id="{4A709538-0283-4DCF-8E79-D36C580DF185}"/>
              </a:ext>
            </a:extLst>
          </p:cNvPr>
          <p:cNvSpPr/>
          <p:nvPr/>
        </p:nvSpPr>
        <p:spPr>
          <a:xfrm>
            <a:off x="2267744" y="3435846"/>
            <a:ext cx="2016224"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7" name="Rechthoek 6">
            <a:extLst>
              <a:ext uri="{FF2B5EF4-FFF2-40B4-BE49-F238E27FC236}">
                <a16:creationId xmlns:a16="http://schemas.microsoft.com/office/drawing/2014/main" id="{8B1368B5-7D99-4D38-A44D-6BD53E558152}"/>
              </a:ext>
            </a:extLst>
          </p:cNvPr>
          <p:cNvSpPr/>
          <p:nvPr/>
        </p:nvSpPr>
        <p:spPr>
          <a:xfrm>
            <a:off x="4427984" y="3435846"/>
            <a:ext cx="2016224"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8" name="Rechthoek 7">
            <a:extLst>
              <a:ext uri="{FF2B5EF4-FFF2-40B4-BE49-F238E27FC236}">
                <a16:creationId xmlns:a16="http://schemas.microsoft.com/office/drawing/2014/main" id="{FDBC4CE4-6F48-4616-96CB-18A02D35287B}"/>
              </a:ext>
            </a:extLst>
          </p:cNvPr>
          <p:cNvSpPr/>
          <p:nvPr/>
        </p:nvSpPr>
        <p:spPr>
          <a:xfrm>
            <a:off x="6588224" y="3435846"/>
            <a:ext cx="2016224"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9" name="Rechthoek 8">
            <a:extLst>
              <a:ext uri="{FF2B5EF4-FFF2-40B4-BE49-F238E27FC236}">
                <a16:creationId xmlns:a16="http://schemas.microsoft.com/office/drawing/2014/main" id="{F49A1939-E1B8-4526-93C5-A75E73CF1709}"/>
              </a:ext>
            </a:extLst>
          </p:cNvPr>
          <p:cNvSpPr/>
          <p:nvPr/>
        </p:nvSpPr>
        <p:spPr>
          <a:xfrm>
            <a:off x="6588224" y="3003798"/>
            <a:ext cx="2016224"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Host OS</a:t>
            </a:r>
          </a:p>
          <a:p>
            <a:pPr algn="ctr"/>
            <a:r>
              <a:rPr lang="en-US" sz="1050" dirty="0"/>
              <a:t>Windows, Linux</a:t>
            </a:r>
          </a:p>
        </p:txBody>
      </p:sp>
      <p:sp>
        <p:nvSpPr>
          <p:cNvPr id="3" name="Tekstvak 2">
            <a:extLst>
              <a:ext uri="{FF2B5EF4-FFF2-40B4-BE49-F238E27FC236}">
                <a16:creationId xmlns:a16="http://schemas.microsoft.com/office/drawing/2014/main" id="{9E238DE7-7278-45B1-8864-EE2EF317D371}"/>
              </a:ext>
            </a:extLst>
          </p:cNvPr>
          <p:cNvSpPr txBox="1"/>
          <p:nvPr/>
        </p:nvSpPr>
        <p:spPr>
          <a:xfrm>
            <a:off x="337594" y="4083918"/>
            <a:ext cx="1570110" cy="461665"/>
          </a:xfrm>
          <a:prstGeom prst="rect">
            <a:avLst/>
          </a:prstGeom>
          <a:noFill/>
        </p:spPr>
        <p:txBody>
          <a:bodyPr wrap="none" rtlCol="0">
            <a:spAutoFit/>
          </a:bodyPr>
          <a:lstStyle/>
          <a:p>
            <a:pPr algn="ctr"/>
            <a:r>
              <a:rPr lang="en-US" dirty="0"/>
              <a:t>0. No Virtualization</a:t>
            </a:r>
            <a:br>
              <a:rPr lang="en-US" dirty="0"/>
            </a:br>
            <a:r>
              <a:rPr lang="en-US" dirty="0"/>
              <a:t>Bare Metal</a:t>
            </a:r>
          </a:p>
        </p:txBody>
      </p:sp>
      <p:sp>
        <p:nvSpPr>
          <p:cNvPr id="11" name="Tekstvak 10">
            <a:extLst>
              <a:ext uri="{FF2B5EF4-FFF2-40B4-BE49-F238E27FC236}">
                <a16:creationId xmlns:a16="http://schemas.microsoft.com/office/drawing/2014/main" id="{E71FEE19-C9FA-43A1-8AD1-130FC1B2717E}"/>
              </a:ext>
            </a:extLst>
          </p:cNvPr>
          <p:cNvSpPr txBox="1"/>
          <p:nvPr/>
        </p:nvSpPr>
        <p:spPr>
          <a:xfrm>
            <a:off x="2353817" y="4083918"/>
            <a:ext cx="1884107" cy="461665"/>
          </a:xfrm>
          <a:prstGeom prst="rect">
            <a:avLst/>
          </a:prstGeom>
          <a:noFill/>
        </p:spPr>
        <p:txBody>
          <a:bodyPr wrap="none" rtlCol="0">
            <a:spAutoFit/>
          </a:bodyPr>
          <a:lstStyle/>
          <a:p>
            <a:pPr algn="ctr"/>
            <a:r>
              <a:rPr lang="en-US" dirty="0"/>
              <a:t>1. Type 1 Virtualization </a:t>
            </a:r>
            <a:br>
              <a:rPr lang="en-US" dirty="0"/>
            </a:br>
            <a:r>
              <a:rPr lang="en-US" dirty="0"/>
              <a:t>Bare metal Hypervisor</a:t>
            </a:r>
          </a:p>
        </p:txBody>
      </p:sp>
      <p:sp>
        <p:nvSpPr>
          <p:cNvPr id="12" name="Tekstvak 11">
            <a:extLst>
              <a:ext uri="{FF2B5EF4-FFF2-40B4-BE49-F238E27FC236}">
                <a16:creationId xmlns:a16="http://schemas.microsoft.com/office/drawing/2014/main" id="{E7019BCE-CD43-4CA4-A8C6-42704373C51B}"/>
              </a:ext>
            </a:extLst>
          </p:cNvPr>
          <p:cNvSpPr txBox="1"/>
          <p:nvPr/>
        </p:nvSpPr>
        <p:spPr>
          <a:xfrm>
            <a:off x="4413328" y="4083918"/>
            <a:ext cx="1884107" cy="461665"/>
          </a:xfrm>
          <a:prstGeom prst="rect">
            <a:avLst/>
          </a:prstGeom>
          <a:noFill/>
        </p:spPr>
        <p:txBody>
          <a:bodyPr wrap="none" rtlCol="0">
            <a:spAutoFit/>
          </a:bodyPr>
          <a:lstStyle/>
          <a:p>
            <a:pPr algn="ctr"/>
            <a:r>
              <a:rPr lang="en-US" dirty="0"/>
              <a:t>2. Type 2 Virtualization </a:t>
            </a:r>
            <a:br>
              <a:rPr lang="en-US" dirty="0"/>
            </a:br>
            <a:r>
              <a:rPr lang="en-US" dirty="0"/>
              <a:t>Hosted Hypervisor</a:t>
            </a:r>
          </a:p>
        </p:txBody>
      </p:sp>
      <p:sp>
        <p:nvSpPr>
          <p:cNvPr id="13" name="Tekstvak 12">
            <a:extLst>
              <a:ext uri="{FF2B5EF4-FFF2-40B4-BE49-F238E27FC236}">
                <a16:creationId xmlns:a16="http://schemas.microsoft.com/office/drawing/2014/main" id="{7796CA71-4B47-4E4F-9109-4FD958D94DB0}"/>
              </a:ext>
            </a:extLst>
          </p:cNvPr>
          <p:cNvSpPr txBox="1"/>
          <p:nvPr/>
        </p:nvSpPr>
        <p:spPr>
          <a:xfrm>
            <a:off x="7164288" y="4083918"/>
            <a:ext cx="875561" cy="276999"/>
          </a:xfrm>
          <a:prstGeom prst="rect">
            <a:avLst/>
          </a:prstGeom>
          <a:noFill/>
        </p:spPr>
        <p:txBody>
          <a:bodyPr wrap="none" rtlCol="0">
            <a:spAutoFit/>
          </a:bodyPr>
          <a:lstStyle/>
          <a:p>
            <a:r>
              <a:rPr lang="en-US" dirty="0"/>
              <a:t>3. Docker</a:t>
            </a:r>
          </a:p>
        </p:txBody>
      </p:sp>
      <p:sp>
        <p:nvSpPr>
          <p:cNvPr id="14" name="Rechthoek 13">
            <a:extLst>
              <a:ext uri="{FF2B5EF4-FFF2-40B4-BE49-F238E27FC236}">
                <a16:creationId xmlns:a16="http://schemas.microsoft.com/office/drawing/2014/main" id="{881A865E-7B4F-4484-B8FA-977CC7B7BD7A}"/>
              </a:ext>
            </a:extLst>
          </p:cNvPr>
          <p:cNvSpPr/>
          <p:nvPr/>
        </p:nvSpPr>
        <p:spPr>
          <a:xfrm>
            <a:off x="6588224" y="1275606"/>
            <a:ext cx="2016224" cy="360040"/>
          </a:xfrm>
          <a:prstGeom prst="rect">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Docker</a:t>
            </a:r>
          </a:p>
        </p:txBody>
      </p:sp>
      <p:sp>
        <p:nvSpPr>
          <p:cNvPr id="15" name="Rechthoek 14">
            <a:extLst>
              <a:ext uri="{FF2B5EF4-FFF2-40B4-BE49-F238E27FC236}">
                <a16:creationId xmlns:a16="http://schemas.microsoft.com/office/drawing/2014/main" id="{DEB13326-4094-4CA2-BBFD-9918C75FD432}"/>
              </a:ext>
            </a:extLst>
          </p:cNvPr>
          <p:cNvSpPr/>
          <p:nvPr/>
        </p:nvSpPr>
        <p:spPr>
          <a:xfrm>
            <a:off x="6588224" y="771550"/>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16" name="Rechthoek 15">
            <a:extLst>
              <a:ext uri="{FF2B5EF4-FFF2-40B4-BE49-F238E27FC236}">
                <a16:creationId xmlns:a16="http://schemas.microsoft.com/office/drawing/2014/main" id="{B6F54CD6-FB3C-42CE-969E-CF7DA8D04F41}"/>
              </a:ext>
            </a:extLst>
          </p:cNvPr>
          <p:cNvSpPr/>
          <p:nvPr/>
        </p:nvSpPr>
        <p:spPr>
          <a:xfrm>
            <a:off x="7740352" y="771550"/>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17" name="Rechthoek 16">
            <a:extLst>
              <a:ext uri="{FF2B5EF4-FFF2-40B4-BE49-F238E27FC236}">
                <a16:creationId xmlns:a16="http://schemas.microsoft.com/office/drawing/2014/main" id="{56EA45AF-EF7D-4756-928D-366368A81C46}"/>
              </a:ext>
            </a:extLst>
          </p:cNvPr>
          <p:cNvSpPr/>
          <p:nvPr/>
        </p:nvSpPr>
        <p:spPr>
          <a:xfrm>
            <a:off x="114537" y="2986261"/>
            <a:ext cx="2016224"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Host OS</a:t>
            </a:r>
          </a:p>
          <a:p>
            <a:pPr algn="ctr"/>
            <a:r>
              <a:rPr lang="en-US" sz="1050" dirty="0"/>
              <a:t>Windows, Linux</a:t>
            </a:r>
          </a:p>
        </p:txBody>
      </p:sp>
      <p:sp>
        <p:nvSpPr>
          <p:cNvPr id="18" name="Rechthoek 17">
            <a:extLst>
              <a:ext uri="{FF2B5EF4-FFF2-40B4-BE49-F238E27FC236}">
                <a16:creationId xmlns:a16="http://schemas.microsoft.com/office/drawing/2014/main" id="{661F0980-1363-432B-9D65-F85D4CDD103D}"/>
              </a:ext>
            </a:extLst>
          </p:cNvPr>
          <p:cNvSpPr/>
          <p:nvPr/>
        </p:nvSpPr>
        <p:spPr>
          <a:xfrm>
            <a:off x="107504" y="771550"/>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19" name="Rechthoek 18">
            <a:extLst>
              <a:ext uri="{FF2B5EF4-FFF2-40B4-BE49-F238E27FC236}">
                <a16:creationId xmlns:a16="http://schemas.microsoft.com/office/drawing/2014/main" id="{151F2CAE-FA4E-47AD-87F5-51C6FCDF3585}"/>
              </a:ext>
            </a:extLst>
          </p:cNvPr>
          <p:cNvSpPr/>
          <p:nvPr/>
        </p:nvSpPr>
        <p:spPr>
          <a:xfrm>
            <a:off x="1259632" y="771550"/>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20" name="Rechthoek 19">
            <a:extLst>
              <a:ext uri="{FF2B5EF4-FFF2-40B4-BE49-F238E27FC236}">
                <a16:creationId xmlns:a16="http://schemas.microsoft.com/office/drawing/2014/main" id="{1661A2D7-BE62-4818-ACAC-2BD42A7B3D87}"/>
              </a:ext>
            </a:extLst>
          </p:cNvPr>
          <p:cNvSpPr/>
          <p:nvPr/>
        </p:nvSpPr>
        <p:spPr>
          <a:xfrm>
            <a:off x="2287759" y="2283718"/>
            <a:ext cx="2016224" cy="576064"/>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a:t>
            </a:r>
          </a:p>
          <a:p>
            <a:pPr algn="ctr"/>
            <a:r>
              <a:rPr lang="en-US" dirty="0"/>
              <a:t>Oracle VM</a:t>
            </a:r>
          </a:p>
          <a:p>
            <a:pPr algn="ctr"/>
            <a:r>
              <a:rPr lang="en-US" dirty="0"/>
              <a:t> VMWare </a:t>
            </a:r>
            <a:r>
              <a:rPr lang="nl-NL" altLang="en-US" dirty="0" err="1"/>
              <a:t>esxi</a:t>
            </a:r>
            <a:r>
              <a:rPr lang="en-US" dirty="0"/>
              <a:t>,  Hyper-V</a:t>
            </a:r>
          </a:p>
        </p:txBody>
      </p:sp>
      <p:sp>
        <p:nvSpPr>
          <p:cNvPr id="21" name="Rechthoek 20">
            <a:extLst>
              <a:ext uri="{FF2B5EF4-FFF2-40B4-BE49-F238E27FC236}">
                <a16:creationId xmlns:a16="http://schemas.microsoft.com/office/drawing/2014/main" id="{56970E61-7039-4A19-B451-1CB89E2EB842}"/>
              </a:ext>
            </a:extLst>
          </p:cNvPr>
          <p:cNvSpPr/>
          <p:nvPr/>
        </p:nvSpPr>
        <p:spPr>
          <a:xfrm>
            <a:off x="2287759" y="1779662"/>
            <a:ext cx="844081"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OS 1</a:t>
            </a:r>
            <a:br>
              <a:rPr lang="en-US" sz="1050" dirty="0"/>
            </a:br>
            <a:r>
              <a:rPr lang="en-US" sz="1050" dirty="0"/>
              <a:t>Windows</a:t>
            </a:r>
            <a:endParaRPr lang="en-US" sz="900" dirty="0"/>
          </a:p>
        </p:txBody>
      </p:sp>
      <p:sp>
        <p:nvSpPr>
          <p:cNvPr id="22" name="Rechthoek 21">
            <a:extLst>
              <a:ext uri="{FF2B5EF4-FFF2-40B4-BE49-F238E27FC236}">
                <a16:creationId xmlns:a16="http://schemas.microsoft.com/office/drawing/2014/main" id="{7A3EBDB3-CAA9-48CA-B7C9-43660E139429}"/>
              </a:ext>
            </a:extLst>
          </p:cNvPr>
          <p:cNvSpPr/>
          <p:nvPr/>
        </p:nvSpPr>
        <p:spPr>
          <a:xfrm>
            <a:off x="3419872" y="1779662"/>
            <a:ext cx="844081"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OS 2</a:t>
            </a:r>
            <a:br>
              <a:rPr lang="en-US" sz="1050" dirty="0"/>
            </a:br>
            <a:r>
              <a:rPr lang="en-US" sz="1050" dirty="0"/>
              <a:t>Linux</a:t>
            </a:r>
            <a:endParaRPr lang="en-US" sz="900" dirty="0"/>
          </a:p>
        </p:txBody>
      </p:sp>
      <p:sp>
        <p:nvSpPr>
          <p:cNvPr id="23" name="Rechthoek 22">
            <a:extLst>
              <a:ext uri="{FF2B5EF4-FFF2-40B4-BE49-F238E27FC236}">
                <a16:creationId xmlns:a16="http://schemas.microsoft.com/office/drawing/2014/main" id="{4420121D-BD78-444E-96FA-DD4C9712C283}"/>
              </a:ext>
            </a:extLst>
          </p:cNvPr>
          <p:cNvSpPr/>
          <p:nvPr/>
        </p:nvSpPr>
        <p:spPr>
          <a:xfrm>
            <a:off x="4427984" y="3003798"/>
            <a:ext cx="2016224"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Host OS</a:t>
            </a:r>
          </a:p>
          <a:p>
            <a:pPr algn="ctr"/>
            <a:r>
              <a:rPr lang="en-US" sz="1050" dirty="0"/>
              <a:t>Windows, Linux</a:t>
            </a:r>
          </a:p>
        </p:txBody>
      </p:sp>
      <p:sp>
        <p:nvSpPr>
          <p:cNvPr id="24" name="Rechthoek 23">
            <a:extLst>
              <a:ext uri="{FF2B5EF4-FFF2-40B4-BE49-F238E27FC236}">
                <a16:creationId xmlns:a16="http://schemas.microsoft.com/office/drawing/2014/main" id="{8A02CA46-34BD-499F-9D5C-70E1A34F3450}"/>
              </a:ext>
            </a:extLst>
          </p:cNvPr>
          <p:cNvSpPr/>
          <p:nvPr/>
        </p:nvSpPr>
        <p:spPr>
          <a:xfrm>
            <a:off x="4427984" y="2283718"/>
            <a:ext cx="2016224" cy="576064"/>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a:t>
            </a:r>
          </a:p>
          <a:p>
            <a:pPr algn="ctr"/>
            <a:r>
              <a:rPr lang="en-US" dirty="0"/>
              <a:t>Virtual Box</a:t>
            </a:r>
            <a:br>
              <a:rPr lang="en-US" dirty="0"/>
            </a:br>
            <a:r>
              <a:rPr lang="en-US" dirty="0"/>
              <a:t>VMWare  Server/WS</a:t>
            </a:r>
            <a:r>
              <a:rPr lang="en-US" sz="1000" dirty="0"/>
              <a:t> </a:t>
            </a:r>
          </a:p>
        </p:txBody>
      </p:sp>
      <p:sp>
        <p:nvSpPr>
          <p:cNvPr id="25" name="Rechthoek 24">
            <a:extLst>
              <a:ext uri="{FF2B5EF4-FFF2-40B4-BE49-F238E27FC236}">
                <a16:creationId xmlns:a16="http://schemas.microsoft.com/office/drawing/2014/main" id="{7DAE1AE7-1EC0-4A80-BCB5-817C4ED94BA8}"/>
              </a:ext>
            </a:extLst>
          </p:cNvPr>
          <p:cNvSpPr/>
          <p:nvPr/>
        </p:nvSpPr>
        <p:spPr>
          <a:xfrm>
            <a:off x="2267744" y="771550"/>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26" name="Rechthoek 25">
            <a:extLst>
              <a:ext uri="{FF2B5EF4-FFF2-40B4-BE49-F238E27FC236}">
                <a16:creationId xmlns:a16="http://schemas.microsoft.com/office/drawing/2014/main" id="{8BC8CB98-9A66-4A71-BB8B-953D9A97ED1B}"/>
              </a:ext>
            </a:extLst>
          </p:cNvPr>
          <p:cNvSpPr/>
          <p:nvPr/>
        </p:nvSpPr>
        <p:spPr>
          <a:xfrm>
            <a:off x="3419872" y="771550"/>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29" name="Rechthoek 28">
            <a:extLst>
              <a:ext uri="{FF2B5EF4-FFF2-40B4-BE49-F238E27FC236}">
                <a16:creationId xmlns:a16="http://schemas.microsoft.com/office/drawing/2014/main" id="{2274A4B1-E3D1-42A6-9DF6-A445CC8964B3}"/>
              </a:ext>
            </a:extLst>
          </p:cNvPr>
          <p:cNvSpPr/>
          <p:nvPr/>
        </p:nvSpPr>
        <p:spPr>
          <a:xfrm>
            <a:off x="4427984" y="771550"/>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30" name="Rechthoek 29">
            <a:extLst>
              <a:ext uri="{FF2B5EF4-FFF2-40B4-BE49-F238E27FC236}">
                <a16:creationId xmlns:a16="http://schemas.microsoft.com/office/drawing/2014/main" id="{1F9C8309-9C04-437B-9853-EA5800B3AAF4}"/>
              </a:ext>
            </a:extLst>
          </p:cNvPr>
          <p:cNvSpPr/>
          <p:nvPr/>
        </p:nvSpPr>
        <p:spPr>
          <a:xfrm>
            <a:off x="5580112" y="771550"/>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31" name="Rechthoek 30">
            <a:extLst>
              <a:ext uri="{FF2B5EF4-FFF2-40B4-BE49-F238E27FC236}">
                <a16:creationId xmlns:a16="http://schemas.microsoft.com/office/drawing/2014/main" id="{3735CF05-52B5-4CB4-BAE3-0508E14BAAB5}"/>
              </a:ext>
            </a:extLst>
          </p:cNvPr>
          <p:cNvSpPr/>
          <p:nvPr/>
        </p:nvSpPr>
        <p:spPr>
          <a:xfrm>
            <a:off x="4468014" y="1779662"/>
            <a:ext cx="844081"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Guest OS 1</a:t>
            </a:r>
            <a:br>
              <a:rPr lang="en-US" sz="1050" dirty="0"/>
            </a:br>
            <a:r>
              <a:rPr lang="en-US" sz="1050" dirty="0"/>
              <a:t>Windows</a:t>
            </a:r>
            <a:endParaRPr lang="en-US" sz="900" dirty="0"/>
          </a:p>
        </p:txBody>
      </p:sp>
      <p:sp>
        <p:nvSpPr>
          <p:cNvPr id="32" name="Rechthoek 31">
            <a:extLst>
              <a:ext uri="{FF2B5EF4-FFF2-40B4-BE49-F238E27FC236}">
                <a16:creationId xmlns:a16="http://schemas.microsoft.com/office/drawing/2014/main" id="{ACAB2F9F-7FFB-4936-BF9A-5E130D23B84C}"/>
              </a:ext>
            </a:extLst>
          </p:cNvPr>
          <p:cNvSpPr/>
          <p:nvPr/>
        </p:nvSpPr>
        <p:spPr>
          <a:xfrm>
            <a:off x="5600127" y="1779662"/>
            <a:ext cx="844081"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Guest OS 2</a:t>
            </a:r>
            <a:br>
              <a:rPr lang="en-US" sz="1050" dirty="0"/>
            </a:br>
            <a:r>
              <a:rPr lang="en-US" sz="1050" dirty="0"/>
              <a:t>Linux</a:t>
            </a:r>
            <a:endParaRPr lang="en-US" sz="900" dirty="0"/>
          </a:p>
        </p:txBody>
      </p:sp>
      <p:sp>
        <p:nvSpPr>
          <p:cNvPr id="33" name="Rechthoek 32">
            <a:extLst>
              <a:ext uri="{FF2B5EF4-FFF2-40B4-BE49-F238E27FC236}">
                <a16:creationId xmlns:a16="http://schemas.microsoft.com/office/drawing/2014/main" id="{75A8CE03-2457-4167-9534-3EA936936DBB}"/>
              </a:ext>
            </a:extLst>
          </p:cNvPr>
          <p:cNvSpPr/>
          <p:nvPr/>
        </p:nvSpPr>
        <p:spPr>
          <a:xfrm>
            <a:off x="6588224" y="2283718"/>
            <a:ext cx="2016224" cy="576064"/>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a:t>
            </a:r>
          </a:p>
          <a:p>
            <a:pPr algn="ctr"/>
            <a:r>
              <a:rPr lang="en-US" dirty="0"/>
              <a:t>Virtual Box, </a:t>
            </a:r>
            <a:r>
              <a:rPr lang="en-US" dirty="0" err="1"/>
              <a:t>Hyper-v</a:t>
            </a:r>
            <a:endParaRPr lang="en-US" dirty="0"/>
          </a:p>
        </p:txBody>
      </p:sp>
      <p:sp>
        <p:nvSpPr>
          <p:cNvPr id="34" name="Rechthoek 33">
            <a:extLst>
              <a:ext uri="{FF2B5EF4-FFF2-40B4-BE49-F238E27FC236}">
                <a16:creationId xmlns:a16="http://schemas.microsoft.com/office/drawing/2014/main" id="{0D11437A-0194-4C36-B79D-B77A62939752}"/>
              </a:ext>
            </a:extLst>
          </p:cNvPr>
          <p:cNvSpPr/>
          <p:nvPr/>
        </p:nvSpPr>
        <p:spPr>
          <a:xfrm>
            <a:off x="6588224" y="1779662"/>
            <a:ext cx="2016224"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Guest OS 2</a:t>
            </a:r>
            <a:br>
              <a:rPr lang="en-US" sz="1050" dirty="0"/>
            </a:br>
            <a:r>
              <a:rPr lang="en-US" sz="1050" dirty="0"/>
              <a:t>Windows, Linux</a:t>
            </a:r>
            <a:endParaRPr lang="en-US" sz="900" dirty="0"/>
          </a:p>
        </p:txBody>
      </p:sp>
      <p:sp>
        <p:nvSpPr>
          <p:cNvPr id="5" name="Rechteraccolade 4">
            <a:extLst>
              <a:ext uri="{FF2B5EF4-FFF2-40B4-BE49-F238E27FC236}">
                <a16:creationId xmlns:a16="http://schemas.microsoft.com/office/drawing/2014/main" id="{5C34C33A-76A4-43A7-A8D0-3C3865A49B75}"/>
              </a:ext>
            </a:extLst>
          </p:cNvPr>
          <p:cNvSpPr/>
          <p:nvPr/>
        </p:nvSpPr>
        <p:spPr>
          <a:xfrm>
            <a:off x="8604448" y="2250802"/>
            <a:ext cx="216024" cy="60898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kstvak 35">
            <a:extLst>
              <a:ext uri="{FF2B5EF4-FFF2-40B4-BE49-F238E27FC236}">
                <a16:creationId xmlns:a16="http://schemas.microsoft.com/office/drawing/2014/main" id="{14D421DA-FD3B-4BCF-A400-3CE02937CFD1}"/>
              </a:ext>
            </a:extLst>
          </p:cNvPr>
          <p:cNvSpPr txBox="1"/>
          <p:nvPr/>
        </p:nvSpPr>
        <p:spPr>
          <a:xfrm rot="5400000">
            <a:off x="7964666" y="2358471"/>
            <a:ext cx="1866665" cy="276999"/>
          </a:xfrm>
          <a:prstGeom prst="rect">
            <a:avLst/>
          </a:prstGeom>
          <a:noFill/>
        </p:spPr>
        <p:txBody>
          <a:bodyPr wrap="none" rtlCol="0">
            <a:spAutoFit/>
          </a:bodyPr>
          <a:lstStyle/>
          <a:p>
            <a:r>
              <a:rPr lang="en-US" dirty="0"/>
              <a:t>Hyper-V or Virtual Box </a:t>
            </a:r>
          </a:p>
        </p:txBody>
      </p:sp>
      <p:sp>
        <p:nvSpPr>
          <p:cNvPr id="37" name="Titel 1">
            <a:extLst>
              <a:ext uri="{FF2B5EF4-FFF2-40B4-BE49-F238E27FC236}">
                <a16:creationId xmlns:a16="http://schemas.microsoft.com/office/drawing/2014/main" id="{B09857F8-772E-4944-A68D-CD465CE39377}"/>
              </a:ext>
            </a:extLst>
          </p:cNvPr>
          <p:cNvSpPr txBox="1">
            <a:spLocks noChangeArrowheads="1"/>
          </p:cNvSpPr>
          <p:nvPr/>
        </p:nvSpPr>
        <p:spPr>
          <a:xfrm>
            <a:off x="230832" y="123478"/>
            <a:ext cx="8229600" cy="536972"/>
          </a:xfrm>
          <a:prstGeom prst="rect">
            <a:avLst/>
          </a:prstGeom>
        </p:spPr>
        <p:txBody>
          <a:bodyPr/>
          <a:lst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a:lstStyle>
          <a:p>
            <a:r>
              <a:rPr lang="nl-NL" altLang="en-US" b="0" dirty="0" err="1"/>
              <a:t>Virtualization</a:t>
            </a:r>
            <a:r>
              <a:rPr lang="nl-NL" altLang="en-US" b="0" dirty="0"/>
              <a:t> Types</a:t>
            </a:r>
            <a:endParaRPr lang="en-US" altLang="en-US" b="0" dirty="0"/>
          </a:p>
        </p:txBody>
      </p:sp>
      <p:cxnSp>
        <p:nvCxnSpPr>
          <p:cNvPr id="27" name="Rechte verbindingslijn 26">
            <a:extLst>
              <a:ext uri="{FF2B5EF4-FFF2-40B4-BE49-F238E27FC236}">
                <a16:creationId xmlns:a16="http://schemas.microsoft.com/office/drawing/2014/main" id="{ECE38AE4-B34C-459B-A05D-C4A55AF4B586}"/>
              </a:ext>
            </a:extLst>
          </p:cNvPr>
          <p:cNvCxnSpPr>
            <a:cxnSpLocks/>
          </p:cNvCxnSpPr>
          <p:nvPr/>
        </p:nvCxnSpPr>
        <p:spPr>
          <a:xfrm>
            <a:off x="2188703" y="771550"/>
            <a:ext cx="1" cy="3774033"/>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38" name="Footer Placeholder 4">
            <a:extLst>
              <a:ext uri="{FF2B5EF4-FFF2-40B4-BE49-F238E27FC236}">
                <a16:creationId xmlns:a16="http://schemas.microsoft.com/office/drawing/2014/main" id="{C73EAC94-D16D-4246-92E6-A7FFA9CED27D}"/>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9" name="Slide Number Placeholder 3">
            <a:extLst>
              <a:ext uri="{FF2B5EF4-FFF2-40B4-BE49-F238E27FC236}">
                <a16:creationId xmlns:a16="http://schemas.microsoft.com/office/drawing/2014/main" id="{1E28B5F9-D206-406D-AD7A-7C27570B4187}"/>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13</a:t>
            </a:fld>
            <a:endParaRPr lang="nl-NL" altLang="nl-NL" dirty="0"/>
          </a:p>
        </p:txBody>
      </p:sp>
    </p:spTree>
    <p:extLst>
      <p:ext uri="{BB962C8B-B14F-4D97-AF65-F5344CB8AC3E}">
        <p14:creationId xmlns:p14="http://schemas.microsoft.com/office/powerpoint/2010/main" val="394582750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jdelijke aanduiding voor dianummer 1">
            <a:extLst>
              <a:ext uri="{FF2B5EF4-FFF2-40B4-BE49-F238E27FC236}">
                <a16:creationId xmlns:a16="http://schemas.microsoft.com/office/drawing/2014/main" id="{7363E6F5-BC9B-4DAA-ADEA-08EBAF11AB40}"/>
              </a:ext>
            </a:extLst>
          </p:cNvPr>
          <p:cNvSpPr>
            <a:spLocks noGrp="1" noChangeArrowheads="1"/>
          </p:cNvSpPr>
          <p:nvPr>
            <p:ph type="sldNum" sz="quarter" idx="10"/>
          </p:nvPr>
        </p:nvSpPr>
        <p:spPr>
          <a:xfrm>
            <a:off x="12892088" y="5355431"/>
            <a:ext cx="1518047" cy="1321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398CC0-9D96-4C68-B666-A24573CAD903}" type="slidenum">
              <a:rPr lang="en-US" altLang="nl-NL" sz="900">
                <a:ea typeface="Tahoma" panose="020B0604030504040204" pitchFamily="34" charset="0"/>
              </a:rPr>
              <a:pPr/>
              <a:t>14</a:t>
            </a:fld>
            <a:endParaRPr lang="en-US" altLang="nl-NL" sz="900">
              <a:ea typeface="Tahoma" panose="020B0604030504040204" pitchFamily="34" charset="0"/>
            </a:endParaRPr>
          </a:p>
        </p:txBody>
      </p:sp>
      <p:pic>
        <p:nvPicPr>
          <p:cNvPr id="4" name="Afbeelding 3">
            <a:extLst>
              <a:ext uri="{FF2B5EF4-FFF2-40B4-BE49-F238E27FC236}">
                <a16:creationId xmlns:a16="http://schemas.microsoft.com/office/drawing/2014/main" id="{239E0DEC-66DF-48F4-A0B9-E11DF74B6460}"/>
              </a:ext>
            </a:extLst>
          </p:cNvPr>
          <p:cNvPicPr>
            <a:picLocks noChangeAspect="1"/>
          </p:cNvPicPr>
          <p:nvPr/>
        </p:nvPicPr>
        <p:blipFill>
          <a:blip r:embed="rId3"/>
          <a:stretch>
            <a:fillRect/>
          </a:stretch>
        </p:blipFill>
        <p:spPr>
          <a:xfrm>
            <a:off x="7380312" y="-2404848"/>
            <a:ext cx="3842263" cy="2103884"/>
          </a:xfrm>
          <a:prstGeom prst="rect">
            <a:avLst/>
          </a:prstGeom>
        </p:spPr>
      </p:pic>
      <p:sp>
        <p:nvSpPr>
          <p:cNvPr id="8" name="Rechthoek 7">
            <a:extLst>
              <a:ext uri="{FF2B5EF4-FFF2-40B4-BE49-F238E27FC236}">
                <a16:creationId xmlns:a16="http://schemas.microsoft.com/office/drawing/2014/main" id="{FDBC4CE4-6F48-4616-96CB-18A02D35287B}"/>
              </a:ext>
            </a:extLst>
          </p:cNvPr>
          <p:cNvSpPr/>
          <p:nvPr/>
        </p:nvSpPr>
        <p:spPr>
          <a:xfrm>
            <a:off x="171002" y="3435846"/>
            <a:ext cx="2736304"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9" name="Rechthoek 8">
            <a:extLst>
              <a:ext uri="{FF2B5EF4-FFF2-40B4-BE49-F238E27FC236}">
                <a16:creationId xmlns:a16="http://schemas.microsoft.com/office/drawing/2014/main" id="{F49A1939-E1B8-4526-93C5-A75E73CF1709}"/>
              </a:ext>
            </a:extLst>
          </p:cNvPr>
          <p:cNvSpPr/>
          <p:nvPr/>
        </p:nvSpPr>
        <p:spPr>
          <a:xfrm>
            <a:off x="171002" y="1763080"/>
            <a:ext cx="2672806"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a:p>
            <a:pPr algn="ctr"/>
            <a:r>
              <a:rPr lang="en-US" sz="1050" dirty="0"/>
              <a:t>Windows</a:t>
            </a:r>
          </a:p>
        </p:txBody>
      </p:sp>
      <p:sp>
        <p:nvSpPr>
          <p:cNvPr id="13" name="Tekstvak 12">
            <a:extLst>
              <a:ext uri="{FF2B5EF4-FFF2-40B4-BE49-F238E27FC236}">
                <a16:creationId xmlns:a16="http://schemas.microsoft.com/office/drawing/2014/main" id="{7796CA71-4B47-4E4F-9109-4FD958D94DB0}"/>
              </a:ext>
            </a:extLst>
          </p:cNvPr>
          <p:cNvSpPr txBox="1"/>
          <p:nvPr/>
        </p:nvSpPr>
        <p:spPr>
          <a:xfrm>
            <a:off x="35496" y="4083918"/>
            <a:ext cx="2913233" cy="461665"/>
          </a:xfrm>
          <a:prstGeom prst="rect">
            <a:avLst/>
          </a:prstGeom>
          <a:noFill/>
        </p:spPr>
        <p:txBody>
          <a:bodyPr wrap="none" rtlCol="0">
            <a:spAutoFit/>
          </a:bodyPr>
          <a:lstStyle/>
          <a:p>
            <a:pPr algn="ctr"/>
            <a:r>
              <a:rPr lang="en-US" dirty="0"/>
              <a:t>3a. Docker for Windows with Hyper-V</a:t>
            </a:r>
            <a:br>
              <a:rPr lang="en-US" dirty="0"/>
            </a:br>
            <a:r>
              <a:rPr lang="en-US" dirty="0"/>
              <a:t>(Bare Metal Virtualization)</a:t>
            </a:r>
          </a:p>
        </p:txBody>
      </p:sp>
      <p:sp>
        <p:nvSpPr>
          <p:cNvPr id="14" name="Rechthoek 13">
            <a:extLst>
              <a:ext uri="{FF2B5EF4-FFF2-40B4-BE49-F238E27FC236}">
                <a16:creationId xmlns:a16="http://schemas.microsoft.com/office/drawing/2014/main" id="{881A865E-7B4F-4484-B8FA-977CC7B7BD7A}"/>
              </a:ext>
            </a:extLst>
          </p:cNvPr>
          <p:cNvSpPr/>
          <p:nvPr/>
        </p:nvSpPr>
        <p:spPr>
          <a:xfrm>
            <a:off x="899592" y="1275606"/>
            <a:ext cx="1952057" cy="360040"/>
          </a:xfrm>
          <a:prstGeom prst="rect">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Docker for Windows</a:t>
            </a:r>
          </a:p>
        </p:txBody>
      </p:sp>
      <p:sp>
        <p:nvSpPr>
          <p:cNvPr id="15" name="Rechthoek 14">
            <a:extLst>
              <a:ext uri="{FF2B5EF4-FFF2-40B4-BE49-F238E27FC236}">
                <a16:creationId xmlns:a16="http://schemas.microsoft.com/office/drawing/2014/main" id="{DEB13326-4094-4CA2-BBFD-9918C75FD432}"/>
              </a:ext>
            </a:extLst>
          </p:cNvPr>
          <p:cNvSpPr/>
          <p:nvPr/>
        </p:nvSpPr>
        <p:spPr>
          <a:xfrm>
            <a:off x="899592" y="771550"/>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16" name="Rechthoek 15">
            <a:extLst>
              <a:ext uri="{FF2B5EF4-FFF2-40B4-BE49-F238E27FC236}">
                <a16:creationId xmlns:a16="http://schemas.microsoft.com/office/drawing/2014/main" id="{B6F54CD6-FB3C-42CE-969E-CF7DA8D04F41}"/>
              </a:ext>
            </a:extLst>
          </p:cNvPr>
          <p:cNvSpPr/>
          <p:nvPr/>
        </p:nvSpPr>
        <p:spPr>
          <a:xfrm>
            <a:off x="1979712" y="771550"/>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33" name="Rechthoek 32">
            <a:extLst>
              <a:ext uri="{FF2B5EF4-FFF2-40B4-BE49-F238E27FC236}">
                <a16:creationId xmlns:a16="http://schemas.microsoft.com/office/drawing/2014/main" id="{75A8CE03-2457-4167-9534-3EA936936DBB}"/>
              </a:ext>
            </a:extLst>
          </p:cNvPr>
          <p:cNvSpPr/>
          <p:nvPr/>
        </p:nvSpPr>
        <p:spPr>
          <a:xfrm>
            <a:off x="899592" y="2283718"/>
            <a:ext cx="1952057" cy="576064"/>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 (T1)</a:t>
            </a:r>
          </a:p>
          <a:p>
            <a:pPr algn="ctr"/>
            <a:r>
              <a:rPr lang="en-US" dirty="0" err="1"/>
              <a:t>Hyper-v</a:t>
            </a:r>
            <a:endParaRPr lang="en-US" dirty="0"/>
          </a:p>
        </p:txBody>
      </p:sp>
      <p:sp>
        <p:nvSpPr>
          <p:cNvPr id="42" name="Rechthoek 41">
            <a:extLst>
              <a:ext uri="{FF2B5EF4-FFF2-40B4-BE49-F238E27FC236}">
                <a16:creationId xmlns:a16="http://schemas.microsoft.com/office/drawing/2014/main" id="{8632DA3F-5715-4773-B697-D092BD711BED}"/>
              </a:ext>
            </a:extLst>
          </p:cNvPr>
          <p:cNvSpPr/>
          <p:nvPr/>
        </p:nvSpPr>
        <p:spPr>
          <a:xfrm>
            <a:off x="3051322" y="3446879"/>
            <a:ext cx="5769150"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43" name="Rechthoek 42">
            <a:extLst>
              <a:ext uri="{FF2B5EF4-FFF2-40B4-BE49-F238E27FC236}">
                <a16:creationId xmlns:a16="http://schemas.microsoft.com/office/drawing/2014/main" id="{C2F9E9D9-CA4F-4497-8A87-73A7C7CE5A29}"/>
              </a:ext>
            </a:extLst>
          </p:cNvPr>
          <p:cNvSpPr/>
          <p:nvPr/>
        </p:nvSpPr>
        <p:spPr>
          <a:xfrm>
            <a:off x="3051322" y="3014831"/>
            <a:ext cx="5769150"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Host OS</a:t>
            </a:r>
          </a:p>
          <a:p>
            <a:pPr algn="ctr"/>
            <a:r>
              <a:rPr lang="en-US" sz="1050" dirty="0"/>
              <a:t>Windows</a:t>
            </a:r>
          </a:p>
        </p:txBody>
      </p:sp>
      <p:sp>
        <p:nvSpPr>
          <p:cNvPr id="44" name="Tekstvak 43">
            <a:extLst>
              <a:ext uri="{FF2B5EF4-FFF2-40B4-BE49-F238E27FC236}">
                <a16:creationId xmlns:a16="http://schemas.microsoft.com/office/drawing/2014/main" id="{9FE1B519-562D-4F43-A782-A3998A45BEF3}"/>
              </a:ext>
            </a:extLst>
          </p:cNvPr>
          <p:cNvSpPr txBox="1"/>
          <p:nvPr/>
        </p:nvSpPr>
        <p:spPr>
          <a:xfrm>
            <a:off x="4499992" y="4094951"/>
            <a:ext cx="2879763" cy="461665"/>
          </a:xfrm>
          <a:prstGeom prst="rect">
            <a:avLst/>
          </a:prstGeom>
          <a:noFill/>
        </p:spPr>
        <p:txBody>
          <a:bodyPr wrap="none" rtlCol="0">
            <a:spAutoFit/>
          </a:bodyPr>
          <a:lstStyle/>
          <a:p>
            <a:pPr algn="ctr"/>
            <a:r>
              <a:rPr lang="en-US" u="sng" dirty="0"/>
              <a:t>3b. Docker for Linux with Virtual Box</a:t>
            </a:r>
            <a:br>
              <a:rPr lang="en-US" u="sng" dirty="0"/>
            </a:br>
            <a:r>
              <a:rPr lang="en-US" u="sng" dirty="0"/>
              <a:t>(Hosted Virtualization)</a:t>
            </a:r>
          </a:p>
        </p:txBody>
      </p:sp>
      <p:sp>
        <p:nvSpPr>
          <p:cNvPr id="45" name="Rechthoek 44">
            <a:extLst>
              <a:ext uri="{FF2B5EF4-FFF2-40B4-BE49-F238E27FC236}">
                <a16:creationId xmlns:a16="http://schemas.microsoft.com/office/drawing/2014/main" id="{DD819E83-C3BF-458B-8943-5C1995A1CFEE}"/>
              </a:ext>
            </a:extLst>
          </p:cNvPr>
          <p:cNvSpPr/>
          <p:nvPr/>
        </p:nvSpPr>
        <p:spPr>
          <a:xfrm>
            <a:off x="5004048" y="1286639"/>
            <a:ext cx="3816424" cy="360040"/>
          </a:xfrm>
          <a:prstGeom prst="rect">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Docker for Linux</a:t>
            </a:r>
          </a:p>
        </p:txBody>
      </p:sp>
      <p:sp>
        <p:nvSpPr>
          <p:cNvPr id="46" name="Rechthoek 45">
            <a:extLst>
              <a:ext uri="{FF2B5EF4-FFF2-40B4-BE49-F238E27FC236}">
                <a16:creationId xmlns:a16="http://schemas.microsoft.com/office/drawing/2014/main" id="{5D7FBC82-4C0E-4949-8A73-EE713EC4E550}"/>
              </a:ext>
            </a:extLst>
          </p:cNvPr>
          <p:cNvSpPr/>
          <p:nvPr/>
        </p:nvSpPr>
        <p:spPr>
          <a:xfrm>
            <a:off x="6804248" y="782583"/>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47" name="Rechthoek 46">
            <a:extLst>
              <a:ext uri="{FF2B5EF4-FFF2-40B4-BE49-F238E27FC236}">
                <a16:creationId xmlns:a16="http://schemas.microsoft.com/office/drawing/2014/main" id="{717ED59A-15EC-4AE6-A851-B7FE134EED64}"/>
              </a:ext>
            </a:extLst>
          </p:cNvPr>
          <p:cNvSpPr/>
          <p:nvPr/>
        </p:nvSpPr>
        <p:spPr>
          <a:xfrm>
            <a:off x="7956376" y="782583"/>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48" name="Rechthoek 47">
            <a:extLst>
              <a:ext uri="{FF2B5EF4-FFF2-40B4-BE49-F238E27FC236}">
                <a16:creationId xmlns:a16="http://schemas.microsoft.com/office/drawing/2014/main" id="{E9E932D2-10CF-442C-A707-DEE8114C134A}"/>
              </a:ext>
            </a:extLst>
          </p:cNvPr>
          <p:cNvSpPr/>
          <p:nvPr/>
        </p:nvSpPr>
        <p:spPr>
          <a:xfrm>
            <a:off x="5004048" y="2438767"/>
            <a:ext cx="3816424" cy="432048"/>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 (T2)</a:t>
            </a:r>
          </a:p>
          <a:p>
            <a:pPr algn="ctr"/>
            <a:r>
              <a:rPr lang="en-US" dirty="0"/>
              <a:t>Virtual Box</a:t>
            </a:r>
          </a:p>
        </p:txBody>
      </p:sp>
      <p:sp>
        <p:nvSpPr>
          <p:cNvPr id="49" name="Rechthoek 48">
            <a:extLst>
              <a:ext uri="{FF2B5EF4-FFF2-40B4-BE49-F238E27FC236}">
                <a16:creationId xmlns:a16="http://schemas.microsoft.com/office/drawing/2014/main" id="{91EBF507-05AA-41E0-8FE9-6056ACB7AA77}"/>
              </a:ext>
            </a:extLst>
          </p:cNvPr>
          <p:cNvSpPr/>
          <p:nvPr/>
        </p:nvSpPr>
        <p:spPr>
          <a:xfrm>
            <a:off x="5004048" y="1790695"/>
            <a:ext cx="3816424"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Guest OS</a:t>
            </a:r>
            <a:br>
              <a:rPr lang="en-US" sz="1050" dirty="0"/>
            </a:br>
            <a:r>
              <a:rPr lang="en-US" sz="1050" dirty="0"/>
              <a:t> Linux (e.g. Ubuntu Oracle </a:t>
            </a:r>
            <a:r>
              <a:rPr lang="en-US" sz="1050" dirty="0" err="1"/>
              <a:t>linux</a:t>
            </a:r>
            <a:r>
              <a:rPr lang="en-US" sz="1050" dirty="0"/>
              <a:t>)</a:t>
            </a:r>
            <a:endParaRPr lang="en-US" sz="900" dirty="0"/>
          </a:p>
        </p:txBody>
      </p:sp>
      <p:sp>
        <p:nvSpPr>
          <p:cNvPr id="50" name="Rechthoek 49">
            <a:extLst>
              <a:ext uri="{FF2B5EF4-FFF2-40B4-BE49-F238E27FC236}">
                <a16:creationId xmlns:a16="http://schemas.microsoft.com/office/drawing/2014/main" id="{4B246EFF-A82A-4F43-98B3-7CCC54525C32}"/>
              </a:ext>
            </a:extLst>
          </p:cNvPr>
          <p:cNvSpPr/>
          <p:nvPr/>
        </p:nvSpPr>
        <p:spPr>
          <a:xfrm>
            <a:off x="3059832" y="2510775"/>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Vagrant</a:t>
            </a:r>
          </a:p>
        </p:txBody>
      </p:sp>
      <p:sp>
        <p:nvSpPr>
          <p:cNvPr id="51" name="Titel 1">
            <a:extLst>
              <a:ext uri="{FF2B5EF4-FFF2-40B4-BE49-F238E27FC236}">
                <a16:creationId xmlns:a16="http://schemas.microsoft.com/office/drawing/2014/main" id="{B5B1B2AF-9D61-4F90-9B96-BC013C5B079A}"/>
              </a:ext>
            </a:extLst>
          </p:cNvPr>
          <p:cNvSpPr txBox="1">
            <a:spLocks noChangeArrowheads="1"/>
          </p:cNvSpPr>
          <p:nvPr/>
        </p:nvSpPr>
        <p:spPr>
          <a:xfrm>
            <a:off x="230832" y="90562"/>
            <a:ext cx="8229600" cy="536972"/>
          </a:xfrm>
          <a:prstGeom prst="rect">
            <a:avLst/>
          </a:prstGeom>
        </p:spPr>
        <p:txBody>
          <a:bodyPr/>
          <a:lst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a:lstStyle>
          <a:p>
            <a:r>
              <a:rPr lang="nl-NL" altLang="en-US" sz="2400" b="0" dirty="0"/>
              <a:t>Docker on a Windows Platform Deployment </a:t>
            </a:r>
            <a:r>
              <a:rPr lang="nl-NL" altLang="en-US" sz="2400" b="0" dirty="0" err="1"/>
              <a:t>Alternatives</a:t>
            </a:r>
            <a:endParaRPr lang="en-US" altLang="en-US" sz="2400" b="0" dirty="0"/>
          </a:p>
        </p:txBody>
      </p:sp>
      <p:sp>
        <p:nvSpPr>
          <p:cNvPr id="22" name="Rechthoek 21">
            <a:extLst>
              <a:ext uri="{FF2B5EF4-FFF2-40B4-BE49-F238E27FC236}">
                <a16:creationId xmlns:a16="http://schemas.microsoft.com/office/drawing/2014/main" id="{3CB97733-8F42-4C1A-8BDA-8907991BF96D}"/>
              </a:ext>
            </a:extLst>
          </p:cNvPr>
          <p:cNvSpPr/>
          <p:nvPr/>
        </p:nvSpPr>
        <p:spPr>
          <a:xfrm>
            <a:off x="171002" y="1275606"/>
            <a:ext cx="656582"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3</a:t>
            </a:r>
          </a:p>
        </p:txBody>
      </p:sp>
      <p:sp>
        <p:nvSpPr>
          <p:cNvPr id="23" name="Footer Placeholder 4">
            <a:extLst>
              <a:ext uri="{FF2B5EF4-FFF2-40B4-BE49-F238E27FC236}">
                <a16:creationId xmlns:a16="http://schemas.microsoft.com/office/drawing/2014/main" id="{3C65F363-CCBB-4705-96AA-E93E11DCC7A4}"/>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24" name="Slide Number Placeholder 3">
            <a:extLst>
              <a:ext uri="{FF2B5EF4-FFF2-40B4-BE49-F238E27FC236}">
                <a16:creationId xmlns:a16="http://schemas.microsoft.com/office/drawing/2014/main" id="{06B659AD-2948-455C-9776-8178A5EE7F81}"/>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14</a:t>
            </a:fld>
            <a:endParaRPr lang="nl-NL" altLang="nl-NL" dirty="0"/>
          </a:p>
        </p:txBody>
      </p:sp>
    </p:spTree>
    <p:extLst>
      <p:ext uri="{BB962C8B-B14F-4D97-AF65-F5344CB8AC3E}">
        <p14:creationId xmlns:p14="http://schemas.microsoft.com/office/powerpoint/2010/main" val="210821191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6385980D-F40A-4844-A6CB-0130F2D46EE9}"/>
              </a:ext>
            </a:extLst>
          </p:cNvPr>
          <p:cNvSpPr>
            <a:spLocks noGrp="1" noChangeArrowheads="1"/>
          </p:cNvSpPr>
          <p:nvPr>
            <p:ph type="title"/>
          </p:nvPr>
        </p:nvSpPr>
        <p:spPr>
          <a:xfrm>
            <a:off x="230832" y="162570"/>
            <a:ext cx="8669548" cy="536972"/>
          </a:xfrm>
        </p:spPr>
        <p:txBody>
          <a:bodyPr/>
          <a:lstStyle/>
          <a:p>
            <a:r>
              <a:rPr lang="nl-NL" altLang="en-US" sz="2400" dirty="0" err="1"/>
              <a:t>Preference</a:t>
            </a:r>
            <a:r>
              <a:rPr lang="nl-NL" altLang="en-US" sz="2400" dirty="0"/>
              <a:t> </a:t>
            </a:r>
            <a:r>
              <a:rPr lang="nl-NL" altLang="en-US" sz="2400" dirty="0" err="1"/>
              <a:t>for</a:t>
            </a:r>
            <a:r>
              <a:rPr lang="nl-NL" altLang="en-US" sz="2400" dirty="0"/>
              <a:t> </a:t>
            </a:r>
            <a:r>
              <a:rPr lang="nl-NL" altLang="en-US" sz="2400" dirty="0" err="1"/>
              <a:t>Hosted</a:t>
            </a:r>
            <a:r>
              <a:rPr lang="nl-NL" altLang="en-US" sz="2400" dirty="0"/>
              <a:t> </a:t>
            </a:r>
            <a:r>
              <a:rPr lang="nl-NL" altLang="en-US" sz="2400" dirty="0" err="1"/>
              <a:t>Virtualization</a:t>
            </a:r>
            <a:r>
              <a:rPr lang="nl-NL" altLang="en-US" sz="2400" dirty="0"/>
              <a:t> on a Windows box (3b)</a:t>
            </a:r>
            <a:endParaRPr lang="en-US" altLang="en-US" sz="2400" dirty="0"/>
          </a:p>
        </p:txBody>
      </p:sp>
      <p:sp>
        <p:nvSpPr>
          <p:cNvPr id="13315" name="Tijdelijke aanduiding voor inhoud 2">
            <a:extLst>
              <a:ext uri="{FF2B5EF4-FFF2-40B4-BE49-F238E27FC236}">
                <a16:creationId xmlns:a16="http://schemas.microsoft.com/office/drawing/2014/main" id="{040C7775-BB0A-4484-B58C-6B4AA9683F74}"/>
              </a:ext>
            </a:extLst>
          </p:cNvPr>
          <p:cNvSpPr>
            <a:spLocks noGrp="1" noChangeArrowheads="1"/>
          </p:cNvSpPr>
          <p:nvPr>
            <p:ph idx="1"/>
          </p:nvPr>
        </p:nvSpPr>
        <p:spPr>
          <a:xfrm>
            <a:off x="457200" y="973370"/>
            <a:ext cx="8669548" cy="3758620"/>
          </a:xfrm>
        </p:spPr>
        <p:txBody>
          <a:bodyPr/>
          <a:lstStyle/>
          <a:p>
            <a:r>
              <a:rPr lang="nl-NL" altLang="en-US" sz="2000" dirty="0" err="1"/>
              <a:t>Preferred</a:t>
            </a:r>
            <a:r>
              <a:rPr lang="nl-NL" altLang="en-US" sz="2000" dirty="0"/>
              <a:t> </a:t>
            </a:r>
            <a:r>
              <a:rPr lang="nl-NL" altLang="en-US" sz="2000" dirty="0" err="1"/>
              <a:t>deployment</a:t>
            </a:r>
            <a:r>
              <a:rPr lang="nl-NL" altLang="en-US" sz="2000" dirty="0"/>
              <a:t> </a:t>
            </a:r>
            <a:r>
              <a:rPr lang="nl-NL" altLang="en-US" sz="2000" dirty="0" err="1"/>
              <a:t>reasons</a:t>
            </a:r>
            <a:r>
              <a:rPr lang="nl-NL" altLang="en-US" sz="2000" dirty="0"/>
              <a:t> (type 2 hypervisor)</a:t>
            </a:r>
          </a:p>
          <a:p>
            <a:pPr lvl="1"/>
            <a:r>
              <a:rPr lang="nl-NL" altLang="en-US" sz="1600" dirty="0" err="1"/>
              <a:t>Alignment</a:t>
            </a:r>
            <a:r>
              <a:rPr lang="nl-NL" altLang="en-US" sz="1600" dirty="0"/>
              <a:t> of host os </a:t>
            </a:r>
            <a:r>
              <a:rPr lang="nl-NL" altLang="en-US" sz="1600" dirty="0" err="1"/>
              <a:t>with</a:t>
            </a:r>
            <a:r>
              <a:rPr lang="nl-NL" altLang="en-US" sz="1600" dirty="0"/>
              <a:t> </a:t>
            </a:r>
            <a:r>
              <a:rPr lang="nl-NL" altLang="en-US" sz="1600" dirty="0" err="1"/>
              <a:t>underlying</a:t>
            </a:r>
            <a:r>
              <a:rPr lang="nl-NL" altLang="en-US" sz="1600" dirty="0"/>
              <a:t> Docker os: Linux</a:t>
            </a:r>
          </a:p>
          <a:p>
            <a:pPr lvl="2"/>
            <a:r>
              <a:rPr lang="nl-NL" altLang="en-US" sz="1400" dirty="0"/>
              <a:t>No </a:t>
            </a:r>
            <a:r>
              <a:rPr lang="nl-NL" altLang="en-US" sz="1400" dirty="0" err="1"/>
              <a:t>portability</a:t>
            </a:r>
            <a:r>
              <a:rPr lang="nl-NL" altLang="en-US" sz="1400" dirty="0"/>
              <a:t> issues like directory </a:t>
            </a:r>
            <a:r>
              <a:rPr lang="nl-NL" altLang="en-US" sz="1400" dirty="0" err="1"/>
              <a:t>names</a:t>
            </a:r>
            <a:r>
              <a:rPr lang="nl-NL" altLang="en-US" sz="1400" dirty="0"/>
              <a:t>/</a:t>
            </a:r>
            <a:r>
              <a:rPr lang="nl-NL" altLang="en-US" sz="1400" dirty="0" err="1"/>
              <a:t>paths</a:t>
            </a:r>
            <a:r>
              <a:rPr lang="nl-NL" altLang="en-US" sz="1400" dirty="0"/>
              <a:t>, </a:t>
            </a:r>
            <a:r>
              <a:rPr lang="nl-NL" altLang="en-US" sz="1400" dirty="0" err="1"/>
              <a:t>upper</a:t>
            </a:r>
            <a:r>
              <a:rPr lang="nl-NL" altLang="en-US" sz="1400" dirty="0"/>
              <a:t>/</a:t>
            </a:r>
            <a:r>
              <a:rPr lang="nl-NL" altLang="en-US" sz="1400" dirty="0" err="1"/>
              <a:t>lowercase</a:t>
            </a:r>
            <a:endParaRPr lang="nl-NL" altLang="en-US" sz="1400" dirty="0"/>
          </a:p>
          <a:p>
            <a:pPr lvl="1"/>
            <a:r>
              <a:rPr lang="nl-NL" altLang="en-US" sz="1800" dirty="0"/>
              <a:t>Extended resource management </a:t>
            </a:r>
            <a:r>
              <a:rPr lang="nl-NL" altLang="en-US" sz="1800" dirty="0" err="1"/>
              <a:t>within</a:t>
            </a:r>
            <a:r>
              <a:rPr lang="nl-NL" altLang="en-US" sz="1800" dirty="0"/>
              <a:t> Virtual Box (versus Hyper-V)</a:t>
            </a:r>
          </a:p>
          <a:p>
            <a:pPr lvl="1"/>
            <a:r>
              <a:rPr lang="nl-NL" altLang="en-US" sz="1800" dirty="0" err="1"/>
              <a:t>Additional</a:t>
            </a:r>
            <a:r>
              <a:rPr lang="nl-NL" altLang="en-US" sz="1800" dirty="0"/>
              <a:t> management </a:t>
            </a:r>
            <a:r>
              <a:rPr lang="nl-NL" altLang="en-US" sz="1800" dirty="0" err="1"/>
              <a:t>capabillities</a:t>
            </a:r>
            <a:r>
              <a:rPr lang="nl-NL" altLang="en-US" sz="1800" dirty="0"/>
              <a:t> of Docker </a:t>
            </a:r>
            <a:r>
              <a:rPr lang="nl-NL" altLang="en-US" sz="1800" dirty="0" err="1"/>
              <a:t>installed</a:t>
            </a:r>
            <a:r>
              <a:rPr lang="nl-NL" altLang="en-US" sz="1800" dirty="0"/>
              <a:t> on a Linux platform versus </a:t>
            </a:r>
            <a:r>
              <a:rPr lang="nl-NL" altLang="en-US" sz="1800" dirty="0" err="1"/>
              <a:t>the</a:t>
            </a:r>
            <a:r>
              <a:rPr lang="nl-NL" altLang="en-US" sz="1800" dirty="0"/>
              <a:t> Windows Docker service</a:t>
            </a:r>
          </a:p>
          <a:p>
            <a:pPr lvl="2"/>
            <a:r>
              <a:rPr lang="nl-NL" altLang="en-US" sz="1600" dirty="0"/>
              <a:t>re-</a:t>
            </a:r>
            <a:r>
              <a:rPr lang="nl-NL" altLang="en-US" sz="1600" dirty="0" err="1"/>
              <a:t>allocate</a:t>
            </a:r>
            <a:r>
              <a:rPr lang="nl-NL" altLang="en-US" sz="1600" dirty="0"/>
              <a:t> </a:t>
            </a:r>
            <a:r>
              <a:rPr lang="nl-NL" altLang="en-US" sz="1600" dirty="0" err="1"/>
              <a:t>the</a:t>
            </a:r>
            <a:r>
              <a:rPr lang="nl-NL" altLang="en-US" sz="1600" dirty="0"/>
              <a:t> </a:t>
            </a:r>
            <a:r>
              <a:rPr lang="nl-NL" altLang="en-US" sz="1600" dirty="0" err="1"/>
              <a:t>docker</a:t>
            </a:r>
            <a:r>
              <a:rPr lang="nl-NL" altLang="en-US" sz="1600" dirty="0"/>
              <a:t> </a:t>
            </a:r>
            <a:r>
              <a:rPr lang="nl-NL" altLang="en-US" sz="1600" dirty="0" err="1"/>
              <a:t>runtime</a:t>
            </a:r>
            <a:r>
              <a:rPr lang="nl-NL" altLang="en-US" sz="1600" dirty="0"/>
              <a:t> (storage) environment</a:t>
            </a:r>
          </a:p>
          <a:p>
            <a:r>
              <a:rPr lang="nl-NL" altLang="en-US" sz="2000" dirty="0" err="1"/>
              <a:t>Despite</a:t>
            </a:r>
            <a:r>
              <a:rPr lang="nl-NL" altLang="en-US" sz="2000" dirty="0"/>
              <a:t> </a:t>
            </a:r>
            <a:r>
              <a:rPr lang="nl-NL" altLang="en-US" sz="2000" dirty="0" err="1"/>
              <a:t>the</a:t>
            </a:r>
            <a:r>
              <a:rPr lang="nl-NL" altLang="en-US" sz="2000" dirty="0"/>
              <a:t> </a:t>
            </a:r>
            <a:r>
              <a:rPr lang="nl-NL" altLang="en-US" sz="2000" dirty="0" err="1"/>
              <a:t>disadvantages</a:t>
            </a:r>
            <a:endParaRPr lang="nl-NL" altLang="en-US" sz="2000" dirty="0"/>
          </a:p>
          <a:p>
            <a:pPr lvl="1"/>
            <a:r>
              <a:rPr lang="nl-NL" altLang="en-US" sz="1600" dirty="0" err="1"/>
              <a:t>Additional</a:t>
            </a:r>
            <a:r>
              <a:rPr lang="nl-NL" altLang="en-US" sz="1600" dirty="0"/>
              <a:t> host Windows os as </a:t>
            </a:r>
            <a:r>
              <a:rPr lang="nl-NL" altLang="en-US" sz="1600" dirty="0" err="1"/>
              <a:t>the</a:t>
            </a:r>
            <a:r>
              <a:rPr lang="nl-NL" altLang="en-US" sz="1600" dirty="0"/>
              <a:t> Virtual Box platform</a:t>
            </a:r>
          </a:p>
        </p:txBody>
      </p:sp>
      <p:sp>
        <p:nvSpPr>
          <p:cNvPr id="8" name="Footer Placeholder 4">
            <a:extLst>
              <a:ext uri="{FF2B5EF4-FFF2-40B4-BE49-F238E27FC236}">
                <a16:creationId xmlns:a16="http://schemas.microsoft.com/office/drawing/2014/main" id="{A1F55AE6-90BB-495C-8187-46318855BAFF}"/>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9" name="Slide Number Placeholder 3">
            <a:extLst>
              <a:ext uri="{FF2B5EF4-FFF2-40B4-BE49-F238E27FC236}">
                <a16:creationId xmlns:a16="http://schemas.microsoft.com/office/drawing/2014/main" id="{9FC54428-F204-4639-9093-AFD6DE97AC23}"/>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15</a:t>
            </a:fld>
            <a:endParaRPr lang="nl-NL" altLang="nl-NL" dirty="0"/>
          </a:p>
        </p:txBody>
      </p:sp>
    </p:spTree>
    <p:extLst>
      <p:ext uri="{BB962C8B-B14F-4D97-AF65-F5344CB8AC3E}">
        <p14:creationId xmlns:p14="http://schemas.microsoft.com/office/powerpoint/2010/main" val="17683047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jdelijke aanduiding voor dianummer 1">
            <a:extLst>
              <a:ext uri="{FF2B5EF4-FFF2-40B4-BE49-F238E27FC236}">
                <a16:creationId xmlns:a16="http://schemas.microsoft.com/office/drawing/2014/main" id="{7363E6F5-BC9B-4DAA-ADEA-08EBAF11AB40}"/>
              </a:ext>
            </a:extLst>
          </p:cNvPr>
          <p:cNvSpPr>
            <a:spLocks noGrp="1" noChangeArrowheads="1"/>
          </p:cNvSpPr>
          <p:nvPr>
            <p:ph type="sldNum" sz="quarter" idx="10"/>
          </p:nvPr>
        </p:nvSpPr>
        <p:spPr>
          <a:xfrm>
            <a:off x="12892088" y="5355431"/>
            <a:ext cx="1518047" cy="1321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398CC0-9D96-4C68-B666-A24573CAD903}" type="slidenum">
              <a:rPr lang="en-US" altLang="nl-NL" sz="900">
                <a:ea typeface="Tahoma" panose="020B0604030504040204" pitchFamily="34" charset="0"/>
              </a:rPr>
              <a:pPr/>
              <a:t>16</a:t>
            </a:fld>
            <a:endParaRPr lang="en-US" altLang="nl-NL" sz="900">
              <a:ea typeface="Tahoma" panose="020B0604030504040204" pitchFamily="34" charset="0"/>
            </a:endParaRPr>
          </a:p>
        </p:txBody>
      </p:sp>
      <p:pic>
        <p:nvPicPr>
          <p:cNvPr id="4" name="Afbeelding 3">
            <a:extLst>
              <a:ext uri="{FF2B5EF4-FFF2-40B4-BE49-F238E27FC236}">
                <a16:creationId xmlns:a16="http://schemas.microsoft.com/office/drawing/2014/main" id="{239E0DEC-66DF-48F4-A0B9-E11DF74B6460}"/>
              </a:ext>
            </a:extLst>
          </p:cNvPr>
          <p:cNvPicPr>
            <a:picLocks noChangeAspect="1"/>
          </p:cNvPicPr>
          <p:nvPr/>
        </p:nvPicPr>
        <p:blipFill>
          <a:blip r:embed="rId3"/>
          <a:stretch>
            <a:fillRect/>
          </a:stretch>
        </p:blipFill>
        <p:spPr>
          <a:xfrm>
            <a:off x="7380312" y="-2404848"/>
            <a:ext cx="3842263" cy="2103884"/>
          </a:xfrm>
          <a:prstGeom prst="rect">
            <a:avLst/>
          </a:prstGeom>
        </p:spPr>
      </p:pic>
      <p:sp>
        <p:nvSpPr>
          <p:cNvPr id="7" name="Rechthoek 6">
            <a:extLst>
              <a:ext uri="{FF2B5EF4-FFF2-40B4-BE49-F238E27FC236}">
                <a16:creationId xmlns:a16="http://schemas.microsoft.com/office/drawing/2014/main" id="{8B1368B5-7D99-4D38-A44D-6BD53E558152}"/>
              </a:ext>
            </a:extLst>
          </p:cNvPr>
          <p:cNvSpPr/>
          <p:nvPr/>
        </p:nvSpPr>
        <p:spPr>
          <a:xfrm>
            <a:off x="1547664" y="3694261"/>
            <a:ext cx="2525315"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8" name="Rechthoek 7">
            <a:extLst>
              <a:ext uri="{FF2B5EF4-FFF2-40B4-BE49-F238E27FC236}">
                <a16:creationId xmlns:a16="http://schemas.microsoft.com/office/drawing/2014/main" id="{FDBC4CE4-6F48-4616-96CB-18A02D35287B}"/>
              </a:ext>
            </a:extLst>
          </p:cNvPr>
          <p:cNvSpPr/>
          <p:nvPr/>
        </p:nvSpPr>
        <p:spPr>
          <a:xfrm>
            <a:off x="5148063" y="3694261"/>
            <a:ext cx="2525315" cy="576064"/>
          </a:xfrm>
          <a:prstGeom prst="rect">
            <a:avLst/>
          </a:prstGeom>
          <a:gradFill>
            <a:gsLst>
              <a:gs pos="100000">
                <a:schemeClr val="bg2">
                  <a:lumMod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HW Infrastructure</a:t>
            </a:r>
          </a:p>
          <a:p>
            <a:pPr algn="ctr"/>
            <a:r>
              <a:rPr lang="en-US" sz="1050" dirty="0"/>
              <a:t>CPU, Storage, Network, Memory</a:t>
            </a:r>
          </a:p>
        </p:txBody>
      </p:sp>
      <p:sp>
        <p:nvSpPr>
          <p:cNvPr id="9" name="Rechthoek 8">
            <a:extLst>
              <a:ext uri="{FF2B5EF4-FFF2-40B4-BE49-F238E27FC236}">
                <a16:creationId xmlns:a16="http://schemas.microsoft.com/office/drawing/2014/main" id="{F49A1939-E1B8-4526-93C5-A75E73CF1709}"/>
              </a:ext>
            </a:extLst>
          </p:cNvPr>
          <p:cNvSpPr/>
          <p:nvPr/>
        </p:nvSpPr>
        <p:spPr>
          <a:xfrm>
            <a:off x="5148064" y="3262213"/>
            <a:ext cx="2525314" cy="360040"/>
          </a:xfrm>
          <a:prstGeom prst="rect">
            <a:avLst/>
          </a:prstGeom>
          <a:gradFill>
            <a:gsLst>
              <a:gs pos="100000">
                <a:schemeClr val="bg1">
                  <a:lumMod val="75000"/>
                </a:schemeClr>
              </a:gs>
              <a:gs pos="100000">
                <a:schemeClr val="accent1">
                  <a:tint val="50000"/>
                  <a:shade val="100000"/>
                  <a:satMod val="350000"/>
                </a:schemeClr>
              </a:gs>
            </a:gsLst>
          </a:gra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a:p>
            <a:pPr algn="ctr"/>
            <a:r>
              <a:rPr lang="en-US" sz="1050" dirty="0"/>
              <a:t>Windows, Linux</a:t>
            </a:r>
          </a:p>
        </p:txBody>
      </p:sp>
      <p:sp>
        <p:nvSpPr>
          <p:cNvPr id="12" name="Tekstvak 11">
            <a:extLst>
              <a:ext uri="{FF2B5EF4-FFF2-40B4-BE49-F238E27FC236}">
                <a16:creationId xmlns:a16="http://schemas.microsoft.com/office/drawing/2014/main" id="{E7019BCE-CD43-4CA4-A8C6-42704373C51B}"/>
              </a:ext>
            </a:extLst>
          </p:cNvPr>
          <p:cNvSpPr txBox="1"/>
          <p:nvPr/>
        </p:nvSpPr>
        <p:spPr>
          <a:xfrm>
            <a:off x="2051720" y="4342333"/>
            <a:ext cx="1864870" cy="461665"/>
          </a:xfrm>
          <a:prstGeom prst="rect">
            <a:avLst/>
          </a:prstGeom>
          <a:noFill/>
        </p:spPr>
        <p:txBody>
          <a:bodyPr wrap="none" rtlCol="0">
            <a:spAutoFit/>
          </a:bodyPr>
          <a:lstStyle/>
          <a:p>
            <a:pPr algn="ctr"/>
            <a:r>
              <a:rPr lang="en-US" dirty="0"/>
              <a:t>Virtualization Type 1&amp;2</a:t>
            </a:r>
            <a:br>
              <a:rPr lang="en-US" dirty="0"/>
            </a:br>
            <a:endParaRPr lang="en-US" dirty="0"/>
          </a:p>
        </p:txBody>
      </p:sp>
      <p:sp>
        <p:nvSpPr>
          <p:cNvPr id="13" name="Tekstvak 12">
            <a:extLst>
              <a:ext uri="{FF2B5EF4-FFF2-40B4-BE49-F238E27FC236}">
                <a16:creationId xmlns:a16="http://schemas.microsoft.com/office/drawing/2014/main" id="{7796CA71-4B47-4E4F-9109-4FD958D94DB0}"/>
              </a:ext>
            </a:extLst>
          </p:cNvPr>
          <p:cNvSpPr txBox="1"/>
          <p:nvPr/>
        </p:nvSpPr>
        <p:spPr>
          <a:xfrm>
            <a:off x="5724128" y="4342333"/>
            <a:ext cx="704039" cy="276999"/>
          </a:xfrm>
          <a:prstGeom prst="rect">
            <a:avLst/>
          </a:prstGeom>
          <a:noFill/>
        </p:spPr>
        <p:txBody>
          <a:bodyPr wrap="none" rtlCol="0">
            <a:spAutoFit/>
          </a:bodyPr>
          <a:lstStyle/>
          <a:p>
            <a:r>
              <a:rPr lang="en-US" dirty="0"/>
              <a:t>Docker</a:t>
            </a:r>
          </a:p>
        </p:txBody>
      </p:sp>
      <p:sp>
        <p:nvSpPr>
          <p:cNvPr id="14" name="Rechthoek 13">
            <a:extLst>
              <a:ext uri="{FF2B5EF4-FFF2-40B4-BE49-F238E27FC236}">
                <a16:creationId xmlns:a16="http://schemas.microsoft.com/office/drawing/2014/main" id="{881A865E-7B4F-4484-B8FA-977CC7B7BD7A}"/>
              </a:ext>
            </a:extLst>
          </p:cNvPr>
          <p:cNvSpPr/>
          <p:nvPr/>
        </p:nvSpPr>
        <p:spPr>
          <a:xfrm>
            <a:off x="5148063" y="1534021"/>
            <a:ext cx="2510657" cy="360040"/>
          </a:xfrm>
          <a:prstGeom prst="rect">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Docker</a:t>
            </a:r>
          </a:p>
        </p:txBody>
      </p:sp>
      <p:sp>
        <p:nvSpPr>
          <p:cNvPr id="15" name="Rechthoek 14">
            <a:extLst>
              <a:ext uri="{FF2B5EF4-FFF2-40B4-BE49-F238E27FC236}">
                <a16:creationId xmlns:a16="http://schemas.microsoft.com/office/drawing/2014/main" id="{DEB13326-4094-4CA2-BBFD-9918C75FD432}"/>
              </a:ext>
            </a:extLst>
          </p:cNvPr>
          <p:cNvSpPr/>
          <p:nvPr/>
        </p:nvSpPr>
        <p:spPr>
          <a:xfrm>
            <a:off x="5148064" y="1029965"/>
            <a:ext cx="1152128"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16" name="Rechthoek 15">
            <a:extLst>
              <a:ext uri="{FF2B5EF4-FFF2-40B4-BE49-F238E27FC236}">
                <a16:creationId xmlns:a16="http://schemas.microsoft.com/office/drawing/2014/main" id="{B6F54CD6-FB3C-42CE-969E-CF7DA8D04F41}"/>
              </a:ext>
            </a:extLst>
          </p:cNvPr>
          <p:cNvSpPr/>
          <p:nvPr/>
        </p:nvSpPr>
        <p:spPr>
          <a:xfrm>
            <a:off x="6660232" y="1029965"/>
            <a:ext cx="1008112"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23" name="Rechthoek 22">
            <a:extLst>
              <a:ext uri="{FF2B5EF4-FFF2-40B4-BE49-F238E27FC236}">
                <a16:creationId xmlns:a16="http://schemas.microsoft.com/office/drawing/2014/main" id="{4420121D-BD78-444E-96FA-DD4C9712C283}"/>
              </a:ext>
            </a:extLst>
          </p:cNvPr>
          <p:cNvSpPr/>
          <p:nvPr/>
        </p:nvSpPr>
        <p:spPr>
          <a:xfrm>
            <a:off x="1547664" y="3262213"/>
            <a:ext cx="2525315" cy="360040"/>
          </a:xfrm>
          <a:prstGeom prst="rect">
            <a:avLst/>
          </a:prstGeom>
          <a:gradFill>
            <a:gsLst>
              <a:gs pos="100000">
                <a:schemeClr val="bg1">
                  <a:lumMod val="75000"/>
                </a:schemeClr>
              </a:gs>
              <a:gs pos="100000">
                <a:schemeClr val="accent1">
                  <a:tint val="50000"/>
                  <a:shade val="100000"/>
                  <a:satMod val="350000"/>
                </a:schemeClr>
              </a:gs>
            </a:gsLst>
          </a:gra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a:p>
            <a:pPr algn="ctr"/>
            <a:r>
              <a:rPr lang="en-US" sz="1050" dirty="0"/>
              <a:t>Windows, Linux</a:t>
            </a:r>
          </a:p>
        </p:txBody>
      </p:sp>
      <p:sp>
        <p:nvSpPr>
          <p:cNvPr id="24" name="Rechthoek 23">
            <a:extLst>
              <a:ext uri="{FF2B5EF4-FFF2-40B4-BE49-F238E27FC236}">
                <a16:creationId xmlns:a16="http://schemas.microsoft.com/office/drawing/2014/main" id="{8A02CA46-34BD-499F-9D5C-70E1A34F3450}"/>
              </a:ext>
            </a:extLst>
          </p:cNvPr>
          <p:cNvSpPr/>
          <p:nvPr/>
        </p:nvSpPr>
        <p:spPr>
          <a:xfrm>
            <a:off x="1547664" y="2542133"/>
            <a:ext cx="2525315" cy="576064"/>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a:t>
            </a:r>
            <a:br>
              <a:rPr lang="en-US" sz="1600" dirty="0"/>
            </a:br>
            <a:r>
              <a:rPr lang="en-US" dirty="0"/>
              <a:t>VMWare,  Oracle VM/VirtualBox </a:t>
            </a:r>
          </a:p>
        </p:txBody>
      </p:sp>
      <p:sp>
        <p:nvSpPr>
          <p:cNvPr id="29" name="Rechthoek 28">
            <a:extLst>
              <a:ext uri="{FF2B5EF4-FFF2-40B4-BE49-F238E27FC236}">
                <a16:creationId xmlns:a16="http://schemas.microsoft.com/office/drawing/2014/main" id="{2274A4B1-E3D1-42A6-9DF6-A445CC8964B3}"/>
              </a:ext>
            </a:extLst>
          </p:cNvPr>
          <p:cNvSpPr/>
          <p:nvPr/>
        </p:nvSpPr>
        <p:spPr>
          <a:xfrm>
            <a:off x="1547664" y="1029965"/>
            <a:ext cx="864096" cy="360040"/>
          </a:xfrm>
          <a:prstGeom prst="rect">
            <a:avLst/>
          </a:prstGeom>
          <a:gradFill>
            <a:gsLst>
              <a:gs pos="100000">
                <a:srgbClr val="92D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1</a:t>
            </a:r>
          </a:p>
        </p:txBody>
      </p:sp>
      <p:sp>
        <p:nvSpPr>
          <p:cNvPr id="30" name="Rechthoek 29">
            <a:extLst>
              <a:ext uri="{FF2B5EF4-FFF2-40B4-BE49-F238E27FC236}">
                <a16:creationId xmlns:a16="http://schemas.microsoft.com/office/drawing/2014/main" id="{1F9C8309-9C04-437B-9853-EA5800B3AAF4}"/>
              </a:ext>
            </a:extLst>
          </p:cNvPr>
          <p:cNvSpPr/>
          <p:nvPr/>
        </p:nvSpPr>
        <p:spPr>
          <a:xfrm>
            <a:off x="3208883" y="1029965"/>
            <a:ext cx="864096" cy="360040"/>
          </a:xfrm>
          <a:prstGeom prst="rect">
            <a:avLst/>
          </a:prstGeom>
          <a:gradFill>
            <a:gsLst>
              <a:gs pos="100000">
                <a:srgbClr val="FFC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2</a:t>
            </a:r>
          </a:p>
        </p:txBody>
      </p:sp>
      <p:sp>
        <p:nvSpPr>
          <p:cNvPr id="31" name="Rechthoek 30">
            <a:extLst>
              <a:ext uri="{FF2B5EF4-FFF2-40B4-BE49-F238E27FC236}">
                <a16:creationId xmlns:a16="http://schemas.microsoft.com/office/drawing/2014/main" id="{3735CF05-52B5-4CB4-BAE3-0508E14BAAB5}"/>
              </a:ext>
            </a:extLst>
          </p:cNvPr>
          <p:cNvSpPr/>
          <p:nvPr/>
        </p:nvSpPr>
        <p:spPr>
          <a:xfrm>
            <a:off x="1547664" y="2038077"/>
            <a:ext cx="1105170"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Guest OS 1</a:t>
            </a:r>
            <a:br>
              <a:rPr lang="en-US" sz="1050" dirty="0"/>
            </a:br>
            <a:r>
              <a:rPr lang="en-US" sz="1050" dirty="0"/>
              <a:t>Windows</a:t>
            </a:r>
            <a:endParaRPr lang="en-US" sz="900" dirty="0"/>
          </a:p>
        </p:txBody>
      </p:sp>
      <p:sp>
        <p:nvSpPr>
          <p:cNvPr id="32" name="Rechthoek 31">
            <a:extLst>
              <a:ext uri="{FF2B5EF4-FFF2-40B4-BE49-F238E27FC236}">
                <a16:creationId xmlns:a16="http://schemas.microsoft.com/office/drawing/2014/main" id="{ACAB2F9F-7FFB-4936-BF9A-5E130D23B84C}"/>
              </a:ext>
            </a:extLst>
          </p:cNvPr>
          <p:cNvSpPr/>
          <p:nvPr/>
        </p:nvSpPr>
        <p:spPr>
          <a:xfrm>
            <a:off x="2920852" y="2038077"/>
            <a:ext cx="1152128" cy="360040"/>
          </a:xfrm>
          <a:prstGeom prst="rect">
            <a:avLst/>
          </a:prstGeom>
          <a:gradFill>
            <a:gsLst>
              <a:gs pos="100000">
                <a:schemeClr val="bg1">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Guest OS 2</a:t>
            </a:r>
            <a:br>
              <a:rPr lang="en-US" sz="1050" dirty="0"/>
            </a:br>
            <a:r>
              <a:rPr lang="en-US" sz="1050" dirty="0"/>
              <a:t>Linux</a:t>
            </a:r>
            <a:endParaRPr lang="en-US" sz="900" dirty="0"/>
          </a:p>
        </p:txBody>
      </p:sp>
      <p:sp>
        <p:nvSpPr>
          <p:cNvPr id="33" name="Rechthoek 32">
            <a:extLst>
              <a:ext uri="{FF2B5EF4-FFF2-40B4-BE49-F238E27FC236}">
                <a16:creationId xmlns:a16="http://schemas.microsoft.com/office/drawing/2014/main" id="{75A8CE03-2457-4167-9534-3EA936936DBB}"/>
              </a:ext>
            </a:extLst>
          </p:cNvPr>
          <p:cNvSpPr/>
          <p:nvPr/>
        </p:nvSpPr>
        <p:spPr>
          <a:xfrm>
            <a:off x="5148064" y="2542133"/>
            <a:ext cx="2525314" cy="576064"/>
          </a:xfrm>
          <a:prstGeom prst="rect">
            <a:avLst/>
          </a:prstGeom>
          <a:gradFill>
            <a:gsLst>
              <a:gs pos="10000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Hypervisor</a:t>
            </a:r>
            <a:br>
              <a:rPr lang="en-US" sz="1600" dirty="0"/>
            </a:br>
            <a:r>
              <a:rPr lang="en-US" dirty="0"/>
              <a:t>VB, Hyper-V</a:t>
            </a:r>
          </a:p>
        </p:txBody>
      </p:sp>
      <p:sp>
        <p:nvSpPr>
          <p:cNvPr id="37" name="Titel 1">
            <a:extLst>
              <a:ext uri="{FF2B5EF4-FFF2-40B4-BE49-F238E27FC236}">
                <a16:creationId xmlns:a16="http://schemas.microsoft.com/office/drawing/2014/main" id="{B09857F8-772E-4944-A68D-CD465CE39377}"/>
              </a:ext>
            </a:extLst>
          </p:cNvPr>
          <p:cNvSpPr txBox="1">
            <a:spLocks noChangeArrowheads="1"/>
          </p:cNvSpPr>
          <p:nvPr/>
        </p:nvSpPr>
        <p:spPr>
          <a:xfrm>
            <a:off x="230832" y="123478"/>
            <a:ext cx="8229600" cy="536972"/>
          </a:xfrm>
          <a:prstGeom prst="rect">
            <a:avLst/>
          </a:prstGeom>
        </p:spPr>
        <p:txBody>
          <a:bodyPr/>
          <a:lstStyle>
            <a:lvl1pPr algn="l" defTabSz="457148" rtl="0" eaLnBrk="0" fontAlgn="base" hangingPunct="0">
              <a:spcBef>
                <a:spcPct val="0"/>
              </a:spcBef>
              <a:spcAft>
                <a:spcPct val="0"/>
              </a:spcAft>
              <a:defRPr sz="3600" kern="1200">
                <a:solidFill>
                  <a:srgbClr val="B40000"/>
                </a:solidFill>
                <a:latin typeface="OfficinaSanITCBol" pitchFamily="2" charset="0"/>
                <a:ea typeface="ＭＳ Ｐゴシック" pitchFamily="34" charset="-128"/>
                <a:cs typeface="OfficinaSanITCBol" pitchFamily="2" charset="0"/>
              </a:defRPr>
            </a:lvl1pPr>
            <a:lvl2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2pPr>
            <a:lvl3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3pPr>
            <a:lvl4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4pPr>
            <a:lvl5pPr algn="l" defTabSz="457148" rtl="0" eaLnBrk="0" fontAlgn="base" hangingPunct="0">
              <a:spcBef>
                <a:spcPct val="0"/>
              </a:spcBef>
              <a:spcAft>
                <a:spcPct val="0"/>
              </a:spcAft>
              <a:defRPr sz="4000">
                <a:solidFill>
                  <a:srgbClr val="800000"/>
                </a:solidFill>
                <a:latin typeface="OfficinaSansISOCTT" pitchFamily="2" charset="0"/>
                <a:ea typeface="ＭＳ Ｐゴシック" pitchFamily="34" charset="-128"/>
                <a:cs typeface="OfficinaSansISOCTT" pitchFamily="2" charset="0"/>
              </a:defRPr>
            </a:lvl5pPr>
            <a:lvl6pPr marL="457148"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6pPr>
            <a:lvl7pPr marL="914296"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7pPr>
            <a:lvl8pPr marL="1371444"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8pPr>
            <a:lvl9pPr marL="1828592" algn="l" defTabSz="457148" rtl="0" fontAlgn="base">
              <a:spcBef>
                <a:spcPct val="0"/>
              </a:spcBef>
              <a:spcAft>
                <a:spcPct val="0"/>
              </a:spcAft>
              <a:defRPr sz="4000">
                <a:solidFill>
                  <a:srgbClr val="800000"/>
                </a:solidFill>
                <a:latin typeface="OfficinaSansISOCTT" pitchFamily="2" charset="0"/>
                <a:ea typeface="ＭＳ Ｐゴシック" pitchFamily="34" charset="-128"/>
              </a:defRPr>
            </a:lvl9pPr>
          </a:lstStyle>
          <a:p>
            <a:r>
              <a:rPr lang="nl-NL" altLang="en-US" b="0" dirty="0"/>
              <a:t>Docker versus </a:t>
            </a:r>
            <a:r>
              <a:rPr lang="nl-NL" altLang="en-US" b="0" dirty="0" err="1"/>
              <a:t>Virtualization</a:t>
            </a:r>
            <a:r>
              <a:rPr lang="nl-NL" altLang="en-US" b="0" dirty="0"/>
              <a:t> Types 1 &amp;2 </a:t>
            </a:r>
            <a:endParaRPr lang="en-US" altLang="en-US" b="0" dirty="0"/>
          </a:p>
        </p:txBody>
      </p:sp>
      <p:sp>
        <p:nvSpPr>
          <p:cNvPr id="38" name="Rechthoek 37">
            <a:extLst>
              <a:ext uri="{FF2B5EF4-FFF2-40B4-BE49-F238E27FC236}">
                <a16:creationId xmlns:a16="http://schemas.microsoft.com/office/drawing/2014/main" id="{EC5CCCFD-70C2-46EC-B4EA-E406D8E1FC56}"/>
              </a:ext>
            </a:extLst>
          </p:cNvPr>
          <p:cNvSpPr/>
          <p:nvPr/>
        </p:nvSpPr>
        <p:spPr>
          <a:xfrm>
            <a:off x="5133408" y="2038077"/>
            <a:ext cx="2525313" cy="360040"/>
          </a:xfrm>
          <a:prstGeom prst="rect">
            <a:avLst/>
          </a:prstGeom>
          <a:gradFill>
            <a:gsLst>
              <a:gs pos="100000">
                <a:schemeClr val="bg1">
                  <a:lumMod val="75000"/>
                </a:schemeClr>
              </a:gs>
              <a:gs pos="100000">
                <a:schemeClr val="accent1">
                  <a:tint val="50000"/>
                  <a:shade val="100000"/>
                  <a:satMod val="350000"/>
                </a:schemeClr>
              </a:gs>
            </a:gsLst>
          </a:gra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a:t>
            </a:r>
          </a:p>
          <a:p>
            <a:pPr algn="ctr"/>
            <a:r>
              <a:rPr lang="en-US" sz="1050" dirty="0"/>
              <a:t>Windows, Linux</a:t>
            </a:r>
          </a:p>
        </p:txBody>
      </p:sp>
      <p:sp>
        <p:nvSpPr>
          <p:cNvPr id="22" name="Footer Placeholder 4">
            <a:extLst>
              <a:ext uri="{FF2B5EF4-FFF2-40B4-BE49-F238E27FC236}">
                <a16:creationId xmlns:a16="http://schemas.microsoft.com/office/drawing/2014/main" id="{55FD6799-EFFF-41B2-968F-B77CE13E1CE8}"/>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dirty="0"/>
              <a:t>copyright ©2019 Darwin IT-Professionals B.V.</a:t>
            </a:r>
            <a:endParaRPr lang="nl-NL" dirty="0"/>
          </a:p>
        </p:txBody>
      </p:sp>
      <p:sp>
        <p:nvSpPr>
          <p:cNvPr id="25" name="Slide Number Placeholder 3">
            <a:extLst>
              <a:ext uri="{FF2B5EF4-FFF2-40B4-BE49-F238E27FC236}">
                <a16:creationId xmlns:a16="http://schemas.microsoft.com/office/drawing/2014/main" id="{832DBADE-E164-4CD8-9A68-C32B2611E8E2}"/>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16</a:t>
            </a:fld>
            <a:endParaRPr lang="nl-NL" altLang="nl-NL" dirty="0"/>
          </a:p>
        </p:txBody>
      </p:sp>
    </p:spTree>
    <p:extLst>
      <p:ext uri="{BB962C8B-B14F-4D97-AF65-F5344CB8AC3E}">
        <p14:creationId xmlns:p14="http://schemas.microsoft.com/office/powerpoint/2010/main" val="388621167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6385980D-F40A-4844-A6CB-0130F2D46EE9}"/>
              </a:ext>
            </a:extLst>
          </p:cNvPr>
          <p:cNvSpPr>
            <a:spLocks noGrp="1" noChangeArrowheads="1"/>
          </p:cNvSpPr>
          <p:nvPr>
            <p:ph type="title"/>
          </p:nvPr>
        </p:nvSpPr>
        <p:spPr>
          <a:xfrm>
            <a:off x="230832" y="162570"/>
            <a:ext cx="8229600" cy="536972"/>
          </a:xfrm>
        </p:spPr>
        <p:txBody>
          <a:bodyPr/>
          <a:lstStyle/>
          <a:p>
            <a:r>
              <a:rPr lang="nl-NL" altLang="en-US" dirty="0"/>
              <a:t>Docker </a:t>
            </a:r>
            <a:r>
              <a:rPr lang="nl-NL" altLang="en-US" dirty="0" err="1"/>
              <a:t>Characteristics</a:t>
            </a:r>
            <a:endParaRPr lang="en-US" altLang="en-US" dirty="0"/>
          </a:p>
        </p:txBody>
      </p:sp>
      <p:sp>
        <p:nvSpPr>
          <p:cNvPr id="13315" name="Tijdelijke aanduiding voor inhoud 2">
            <a:extLst>
              <a:ext uri="{FF2B5EF4-FFF2-40B4-BE49-F238E27FC236}">
                <a16:creationId xmlns:a16="http://schemas.microsoft.com/office/drawing/2014/main" id="{040C7775-BB0A-4484-B58C-6B4AA9683F74}"/>
              </a:ext>
            </a:extLst>
          </p:cNvPr>
          <p:cNvSpPr>
            <a:spLocks noGrp="1" noChangeArrowheads="1"/>
          </p:cNvSpPr>
          <p:nvPr>
            <p:ph idx="1"/>
          </p:nvPr>
        </p:nvSpPr>
        <p:spPr>
          <a:xfrm>
            <a:off x="457200" y="987574"/>
            <a:ext cx="8669548" cy="3758620"/>
          </a:xfrm>
        </p:spPr>
        <p:txBody>
          <a:bodyPr/>
          <a:lstStyle/>
          <a:p>
            <a:r>
              <a:rPr lang="nl-NL" altLang="en-US" sz="2000" dirty="0" err="1"/>
              <a:t>Released</a:t>
            </a:r>
            <a:r>
              <a:rPr lang="nl-NL" altLang="en-US" sz="2000" dirty="0"/>
              <a:t> in 2013</a:t>
            </a:r>
          </a:p>
          <a:p>
            <a:r>
              <a:rPr lang="nl-NL" altLang="en-US" sz="2000" dirty="0" err="1"/>
              <a:t>Virtualization</a:t>
            </a:r>
            <a:r>
              <a:rPr lang="nl-NL" altLang="en-US" sz="2000" dirty="0"/>
              <a:t> on app level (versus on OS level)</a:t>
            </a:r>
            <a:br>
              <a:rPr lang="nl-NL" altLang="en-US" sz="2000" dirty="0"/>
            </a:br>
            <a:r>
              <a:rPr lang="nl-NL" altLang="en-US" sz="2000" dirty="0" err="1"/>
              <a:t>Sharing</a:t>
            </a:r>
            <a:r>
              <a:rPr lang="nl-NL" altLang="en-US" sz="2000" dirty="0"/>
              <a:t> </a:t>
            </a:r>
            <a:r>
              <a:rPr lang="nl-NL" altLang="en-US" sz="2000" dirty="0" err="1"/>
              <a:t>the</a:t>
            </a:r>
            <a:r>
              <a:rPr lang="nl-NL" altLang="en-US" sz="2000" dirty="0"/>
              <a:t> OS </a:t>
            </a:r>
            <a:r>
              <a:rPr lang="nl-NL" altLang="en-US" sz="2000" dirty="0" err="1"/>
              <a:t>across</a:t>
            </a:r>
            <a:r>
              <a:rPr lang="nl-NL" altLang="en-US" sz="2000" dirty="0"/>
              <a:t> </a:t>
            </a:r>
            <a:r>
              <a:rPr lang="nl-NL" altLang="en-US" sz="2000" dirty="0" err="1"/>
              <a:t>the</a:t>
            </a:r>
            <a:r>
              <a:rPr lang="nl-NL" altLang="en-US" sz="2000" dirty="0"/>
              <a:t> containers</a:t>
            </a:r>
          </a:p>
          <a:p>
            <a:r>
              <a:rPr lang="nl-NL" altLang="en-US" sz="2000" dirty="0" err="1"/>
              <a:t>Based</a:t>
            </a:r>
            <a:r>
              <a:rPr lang="nl-NL" altLang="en-US" sz="2000" dirty="0"/>
              <a:t> on Linux </a:t>
            </a:r>
            <a:r>
              <a:rPr lang="nl-NL" altLang="en-US" sz="2000" dirty="0" err="1"/>
              <a:t>libs</a:t>
            </a:r>
            <a:r>
              <a:rPr lang="nl-NL" altLang="en-US" sz="2000" dirty="0"/>
              <a:t>/OS </a:t>
            </a:r>
            <a:br>
              <a:rPr lang="nl-NL" altLang="en-US" sz="2000" dirty="0"/>
            </a:br>
            <a:r>
              <a:rPr lang="nl-NL" altLang="en-US" sz="2000" dirty="0" err="1"/>
              <a:t>Note</a:t>
            </a:r>
            <a:r>
              <a:rPr lang="nl-NL" altLang="en-US" sz="2000" dirty="0"/>
              <a:t> </a:t>
            </a:r>
            <a:r>
              <a:rPr lang="nl-NL" altLang="en-US" sz="2000" dirty="0" err="1"/>
              <a:t>there</a:t>
            </a:r>
            <a:r>
              <a:rPr lang="nl-NL" altLang="en-US" sz="2000" dirty="0"/>
              <a:t> is </a:t>
            </a:r>
            <a:r>
              <a:rPr lang="nl-NL" altLang="en-US" sz="2000" dirty="0" err="1"/>
              <a:t>also</a:t>
            </a:r>
            <a:r>
              <a:rPr lang="nl-NL" altLang="en-US" sz="2000" dirty="0"/>
              <a:t> a (</a:t>
            </a:r>
            <a:r>
              <a:rPr lang="nl-NL" altLang="en-US" sz="2000" dirty="0" err="1"/>
              <a:t>not</a:t>
            </a:r>
            <a:r>
              <a:rPr lang="nl-NL" altLang="en-US" sz="2000" dirty="0"/>
              <a:t> as </a:t>
            </a:r>
            <a:r>
              <a:rPr lang="nl-NL" altLang="en-US" sz="2000" dirty="0" err="1"/>
              <a:t>popular</a:t>
            </a:r>
            <a:r>
              <a:rPr lang="nl-NL" altLang="en-US" sz="2000" dirty="0"/>
              <a:t>) Windows Docker flavour </a:t>
            </a:r>
          </a:p>
          <a:p>
            <a:r>
              <a:rPr lang="nl-NL" altLang="en-US" sz="2000" dirty="0"/>
              <a:t>Open-Source</a:t>
            </a:r>
          </a:p>
          <a:p>
            <a:r>
              <a:rPr lang="nl-NL" altLang="en-US" sz="2000" dirty="0" err="1"/>
              <a:t>Requires</a:t>
            </a:r>
            <a:r>
              <a:rPr lang="nl-NL" altLang="en-US" sz="2000" dirty="0"/>
              <a:t> a hypervisor </a:t>
            </a:r>
            <a:r>
              <a:rPr lang="nl-NL" altLang="en-US" sz="2000" dirty="0" err="1"/>
              <a:t>and</a:t>
            </a:r>
            <a:r>
              <a:rPr lang="nl-NL" altLang="en-US" sz="2000" dirty="0"/>
              <a:t> </a:t>
            </a:r>
            <a:r>
              <a:rPr lang="nl-NL" altLang="en-US" sz="2000" dirty="0" err="1"/>
              <a:t>an</a:t>
            </a:r>
            <a:r>
              <a:rPr lang="nl-NL" altLang="en-US" sz="2000" dirty="0"/>
              <a:t> OS</a:t>
            </a:r>
          </a:p>
        </p:txBody>
      </p:sp>
      <p:sp>
        <p:nvSpPr>
          <p:cNvPr id="6" name="Footer Placeholder 4">
            <a:extLst>
              <a:ext uri="{FF2B5EF4-FFF2-40B4-BE49-F238E27FC236}">
                <a16:creationId xmlns:a16="http://schemas.microsoft.com/office/drawing/2014/main" id="{1AE927B0-CD5D-446F-B3CE-56C4D904F45C}"/>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7" name="Slide Number Placeholder 3">
            <a:extLst>
              <a:ext uri="{FF2B5EF4-FFF2-40B4-BE49-F238E27FC236}">
                <a16:creationId xmlns:a16="http://schemas.microsoft.com/office/drawing/2014/main" id="{DC7EEDF8-EC95-44B3-BA2E-7292A12B9D1B}"/>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17</a:t>
            </a:fld>
            <a:endParaRPr lang="nl-NL" altLang="nl-NL" dirty="0"/>
          </a:p>
        </p:txBody>
      </p:sp>
    </p:spTree>
    <p:extLst>
      <p:ext uri="{BB962C8B-B14F-4D97-AF65-F5344CB8AC3E}">
        <p14:creationId xmlns:p14="http://schemas.microsoft.com/office/powerpoint/2010/main" val="39566463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6385980D-F40A-4844-A6CB-0130F2D46EE9}"/>
              </a:ext>
            </a:extLst>
          </p:cNvPr>
          <p:cNvSpPr>
            <a:spLocks noGrp="1" noChangeArrowheads="1"/>
          </p:cNvSpPr>
          <p:nvPr>
            <p:ph type="title"/>
          </p:nvPr>
        </p:nvSpPr>
        <p:spPr>
          <a:xfrm>
            <a:off x="230832" y="162570"/>
            <a:ext cx="8229600" cy="536972"/>
          </a:xfrm>
        </p:spPr>
        <p:txBody>
          <a:bodyPr/>
          <a:lstStyle/>
          <a:p>
            <a:r>
              <a:rPr lang="nl-NL" altLang="en-US" dirty="0"/>
              <a:t>Docker </a:t>
            </a:r>
            <a:r>
              <a:rPr lang="nl-NL" altLang="en-US" dirty="0" err="1"/>
              <a:t>Popularity</a:t>
            </a:r>
            <a:endParaRPr lang="en-US" altLang="en-US" dirty="0"/>
          </a:p>
        </p:txBody>
      </p:sp>
      <p:sp>
        <p:nvSpPr>
          <p:cNvPr id="13315" name="Tijdelijke aanduiding voor inhoud 2">
            <a:extLst>
              <a:ext uri="{FF2B5EF4-FFF2-40B4-BE49-F238E27FC236}">
                <a16:creationId xmlns:a16="http://schemas.microsoft.com/office/drawing/2014/main" id="{040C7775-BB0A-4484-B58C-6B4AA9683F74}"/>
              </a:ext>
            </a:extLst>
          </p:cNvPr>
          <p:cNvSpPr>
            <a:spLocks noGrp="1" noChangeArrowheads="1"/>
          </p:cNvSpPr>
          <p:nvPr>
            <p:ph idx="1"/>
          </p:nvPr>
        </p:nvSpPr>
        <p:spPr>
          <a:xfrm>
            <a:off x="457200" y="987574"/>
            <a:ext cx="8669548" cy="3758620"/>
          </a:xfrm>
        </p:spPr>
        <p:txBody>
          <a:bodyPr/>
          <a:lstStyle/>
          <a:p>
            <a:r>
              <a:rPr lang="nl-NL" altLang="en-US" sz="1400" dirty="0"/>
              <a:t>Speed: smaller footprint, e</a:t>
            </a:r>
            <a:r>
              <a:rPr lang="en-US" altLang="en-US" sz="1400" dirty="0" err="1"/>
              <a:t>nabling</a:t>
            </a:r>
            <a:r>
              <a:rPr lang="en-US" altLang="en-US" sz="1400" dirty="0"/>
              <a:t> quick and lightweight deployment and startup</a:t>
            </a:r>
          </a:p>
          <a:p>
            <a:r>
              <a:rPr lang="en-US" altLang="en-US" sz="1400" dirty="0"/>
              <a:t>Portability/re-use capability: they can run on any OS </a:t>
            </a:r>
            <a:br>
              <a:rPr lang="en-US" altLang="en-US" sz="1400" dirty="0"/>
            </a:br>
            <a:r>
              <a:rPr lang="en-US" altLang="en-US" sz="1400" dirty="0"/>
              <a:t>(e.g. Windows, Linux distributions)</a:t>
            </a:r>
          </a:p>
          <a:p>
            <a:r>
              <a:rPr lang="en-US" altLang="en-US" sz="1400" dirty="0"/>
              <a:t>Scale: by spinning additional containers (could be managed by Kubernetes)</a:t>
            </a:r>
          </a:p>
          <a:p>
            <a:r>
              <a:rPr lang="en-US" altLang="en-US" sz="1400" dirty="0"/>
              <a:t>Micro-services support: opposite of monolithic technology </a:t>
            </a:r>
            <a:br>
              <a:rPr lang="en-US" altLang="en-US" sz="1400" dirty="0"/>
            </a:br>
            <a:r>
              <a:rPr lang="en-US" altLang="en-US" sz="1400" dirty="0"/>
              <a:t>like hypervisors/bare metal)</a:t>
            </a:r>
          </a:p>
          <a:p>
            <a:r>
              <a:rPr lang="nl-NL" altLang="en-US" sz="1400" dirty="0" err="1"/>
              <a:t>Independancy</a:t>
            </a:r>
            <a:r>
              <a:rPr lang="nl-NL" altLang="en-US" sz="1400" dirty="0"/>
              <a:t>: pack </a:t>
            </a:r>
            <a:r>
              <a:rPr lang="nl-NL" altLang="en-US" sz="1400" dirty="0" err="1"/>
              <a:t>your</a:t>
            </a:r>
            <a:r>
              <a:rPr lang="nl-NL" altLang="en-US" sz="1400" dirty="0"/>
              <a:t> container app </a:t>
            </a:r>
            <a:r>
              <a:rPr lang="nl-NL" altLang="en-US" sz="1400" dirty="0" err="1"/>
              <a:t>with</a:t>
            </a:r>
            <a:r>
              <a:rPr lang="nl-NL" altLang="en-US" sz="1400" dirty="0"/>
              <a:t> </a:t>
            </a:r>
            <a:r>
              <a:rPr lang="nl-NL" altLang="en-US" sz="1400" dirty="0" err="1"/>
              <a:t>all</a:t>
            </a:r>
            <a:r>
              <a:rPr lang="nl-NL" altLang="en-US" sz="1400" dirty="0"/>
              <a:t> </a:t>
            </a:r>
            <a:r>
              <a:rPr lang="nl-NL" altLang="en-US" sz="1400" dirty="0" err="1"/>
              <a:t>required</a:t>
            </a:r>
            <a:r>
              <a:rPr lang="nl-NL" altLang="en-US" sz="1400" dirty="0"/>
              <a:t> </a:t>
            </a:r>
            <a:r>
              <a:rPr lang="nl-NL" altLang="en-US" sz="1400" dirty="0" err="1"/>
              <a:t>libraries</a:t>
            </a:r>
            <a:endParaRPr lang="en-US" altLang="en-US" sz="1400" dirty="0"/>
          </a:p>
          <a:p>
            <a:r>
              <a:rPr lang="en-US" altLang="en-US" sz="1400" dirty="0"/>
              <a:t>Popularity of Open-Source back in 2013</a:t>
            </a:r>
          </a:p>
          <a:p>
            <a:r>
              <a:rPr lang="en-US" altLang="en-US" sz="1400" dirty="0"/>
              <a:t>Leaner and meaner than hypervisors</a:t>
            </a:r>
          </a:p>
          <a:p>
            <a:r>
              <a:rPr lang="en-US" altLang="en-US" sz="1400" dirty="0"/>
              <a:t>Support of DevOps principles: emphasizes agility, flexibility </a:t>
            </a:r>
            <a:br>
              <a:rPr lang="en-US" altLang="en-US" sz="1400" dirty="0"/>
            </a:br>
            <a:r>
              <a:rPr lang="en-US" altLang="en-US" sz="1400" dirty="0"/>
              <a:t>and scalability in software delivery</a:t>
            </a:r>
          </a:p>
          <a:p>
            <a:r>
              <a:rPr lang="en-US" altLang="en-US" sz="1400" dirty="0"/>
              <a:t>Automating the creation of runtime environments through coding (e.g. Vagrant, Docker Build)</a:t>
            </a:r>
          </a:p>
          <a:p>
            <a:r>
              <a:rPr lang="en-US" altLang="en-US" sz="1400" dirty="0"/>
              <a:t>Massive availability of containerized apps in public registries </a:t>
            </a:r>
            <a:br>
              <a:rPr lang="en-US" altLang="en-US" sz="1400" dirty="0"/>
            </a:br>
            <a:r>
              <a:rPr lang="en-US" altLang="en-US" sz="1400" dirty="0"/>
              <a:t>(</a:t>
            </a:r>
            <a:r>
              <a:rPr lang="en-US" altLang="en-US" sz="1400" dirty="0" err="1"/>
              <a:t>e.g</a:t>
            </a:r>
            <a:r>
              <a:rPr lang="en-US" altLang="en-US" sz="1400" dirty="0"/>
              <a:t> search for Tomcat &gt; 10k hits)</a:t>
            </a:r>
          </a:p>
        </p:txBody>
      </p:sp>
      <p:sp>
        <p:nvSpPr>
          <p:cNvPr id="10" name="Slide Number Placeholder 9"/>
          <p:cNvSpPr>
            <a:spLocks noGrp="1"/>
          </p:cNvSpPr>
          <p:nvPr>
            <p:ph type="sldNum" sz="quarter" idx="10"/>
          </p:nvPr>
        </p:nvSpPr>
        <p:spPr/>
        <p:txBody>
          <a:bodyPr/>
          <a:lstStyle/>
          <a:p>
            <a:pPr>
              <a:defRPr/>
            </a:pPr>
            <a:endParaRPr lang="nl-NL" altLang="nl-NL"/>
          </a:p>
          <a:p>
            <a:pPr>
              <a:defRPr/>
            </a:pPr>
            <a:endParaRPr lang="nl-NL" altLang="nl-NL" dirty="0"/>
          </a:p>
        </p:txBody>
      </p:sp>
      <p:sp>
        <p:nvSpPr>
          <p:cNvPr id="6" name="Footer Placeholder 4">
            <a:extLst>
              <a:ext uri="{FF2B5EF4-FFF2-40B4-BE49-F238E27FC236}">
                <a16:creationId xmlns:a16="http://schemas.microsoft.com/office/drawing/2014/main" id="{5EEC6D32-C245-4A01-B49F-C201FFC60238}"/>
              </a:ext>
            </a:extLst>
          </p:cNvPr>
          <p:cNvSpPr txBox="1">
            <a:spLocks/>
          </p:cNvSpPr>
          <p:nvPr/>
        </p:nvSpPr>
        <p:spPr>
          <a:xfrm>
            <a:off x="3131840" y="4746178"/>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dirty="0"/>
              <a:t>copyright ©2019 Darwin IT-Professionals B.V.</a:t>
            </a:r>
            <a:endParaRPr lang="nl-NL" dirty="0"/>
          </a:p>
        </p:txBody>
      </p:sp>
      <p:sp>
        <p:nvSpPr>
          <p:cNvPr id="7" name="Slide Number Placeholder 3">
            <a:extLst>
              <a:ext uri="{FF2B5EF4-FFF2-40B4-BE49-F238E27FC236}">
                <a16:creationId xmlns:a16="http://schemas.microsoft.com/office/drawing/2014/main" id="{B37ADC57-FF84-41DB-BC21-AE9DE80C38AD}"/>
              </a:ext>
            </a:extLst>
          </p:cNvPr>
          <p:cNvSpPr txBox="1">
            <a:spLocks/>
          </p:cNvSpPr>
          <p:nvPr/>
        </p:nvSpPr>
        <p:spPr>
          <a:xfrm>
            <a:off x="8662901" y="4746178"/>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18</a:t>
            </a:fld>
            <a:endParaRPr lang="nl-NL" altLang="nl-NL" dirty="0"/>
          </a:p>
        </p:txBody>
      </p:sp>
    </p:spTree>
    <p:extLst>
      <p:ext uri="{BB962C8B-B14F-4D97-AF65-F5344CB8AC3E}">
        <p14:creationId xmlns:p14="http://schemas.microsoft.com/office/powerpoint/2010/main" val="5792320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a:extLst>
              <a:ext uri="{FF2B5EF4-FFF2-40B4-BE49-F238E27FC236}">
                <a16:creationId xmlns:a16="http://schemas.microsoft.com/office/drawing/2014/main" id="{6385980D-F40A-4844-A6CB-0130F2D46EE9}"/>
              </a:ext>
            </a:extLst>
          </p:cNvPr>
          <p:cNvSpPr>
            <a:spLocks noGrp="1" noChangeArrowheads="1"/>
          </p:cNvSpPr>
          <p:nvPr>
            <p:ph type="title"/>
          </p:nvPr>
        </p:nvSpPr>
        <p:spPr>
          <a:xfrm>
            <a:off x="230832" y="162570"/>
            <a:ext cx="8229600" cy="536972"/>
          </a:xfrm>
        </p:spPr>
        <p:txBody>
          <a:bodyPr/>
          <a:lstStyle/>
          <a:p>
            <a:r>
              <a:rPr lang="nl-NL" altLang="en-US" dirty="0"/>
              <a:t>Docker &amp; Cloud</a:t>
            </a:r>
            <a:endParaRPr lang="en-US" altLang="en-US" dirty="0"/>
          </a:p>
        </p:txBody>
      </p:sp>
      <p:sp>
        <p:nvSpPr>
          <p:cNvPr id="13315" name="Tijdelijke aanduiding voor inhoud 2">
            <a:extLst>
              <a:ext uri="{FF2B5EF4-FFF2-40B4-BE49-F238E27FC236}">
                <a16:creationId xmlns:a16="http://schemas.microsoft.com/office/drawing/2014/main" id="{040C7775-BB0A-4484-B58C-6B4AA9683F74}"/>
              </a:ext>
            </a:extLst>
          </p:cNvPr>
          <p:cNvSpPr>
            <a:spLocks noGrp="1" noChangeArrowheads="1"/>
          </p:cNvSpPr>
          <p:nvPr>
            <p:ph idx="1"/>
          </p:nvPr>
        </p:nvSpPr>
        <p:spPr>
          <a:xfrm>
            <a:off x="457200" y="987574"/>
            <a:ext cx="8669548" cy="3758620"/>
          </a:xfrm>
        </p:spPr>
        <p:txBody>
          <a:bodyPr/>
          <a:lstStyle/>
          <a:p>
            <a:r>
              <a:rPr lang="en-US" altLang="en-US" sz="1600" dirty="0"/>
              <a:t>Oracle Cloud provides a </a:t>
            </a:r>
            <a:r>
              <a:rPr lang="en-US" altLang="en-US" sz="1600" dirty="0" err="1"/>
              <a:t>Paas</a:t>
            </a:r>
            <a:r>
              <a:rPr lang="en-US" altLang="en-US" sz="1600" dirty="0"/>
              <a:t> like Container cloud service</a:t>
            </a:r>
          </a:p>
          <a:p>
            <a:pPr lvl="1"/>
            <a:r>
              <a:rPr lang="en-US" altLang="en-US" sz="1200" dirty="0"/>
              <a:t>VM Docker installation and engine</a:t>
            </a:r>
          </a:p>
          <a:p>
            <a:pPr lvl="1"/>
            <a:r>
              <a:rPr lang="en-US" altLang="en-US" sz="1200" dirty="0"/>
              <a:t>VM to store your (own) containers</a:t>
            </a:r>
          </a:p>
          <a:p>
            <a:pPr lvl="1"/>
            <a:r>
              <a:rPr lang="en-US" altLang="en-US" sz="1200" dirty="0"/>
              <a:t>(private/Public) registry to publish your containers</a:t>
            </a:r>
          </a:p>
          <a:p>
            <a:pPr lvl="1"/>
            <a:r>
              <a:rPr lang="en-US" altLang="en-US" sz="1200" dirty="0"/>
              <a:t>UI like </a:t>
            </a:r>
            <a:r>
              <a:rPr lang="en-US" altLang="en-US" sz="1200" dirty="0" err="1"/>
              <a:t>Kitematic</a:t>
            </a:r>
            <a:r>
              <a:rPr lang="en-US" altLang="en-US" sz="1200" dirty="0"/>
              <a:t> to manage all the above</a:t>
            </a:r>
            <a:endParaRPr lang="en-US" altLang="en-US" sz="1050" dirty="0"/>
          </a:p>
          <a:p>
            <a:r>
              <a:rPr lang="en-US" altLang="en-US" sz="1600" dirty="0"/>
              <a:t>AWS, Google and Azure provides similar container cloud services and additional tooling (e.g. Kubernetes)</a:t>
            </a:r>
          </a:p>
          <a:p>
            <a:r>
              <a:rPr lang="en-US" altLang="en-US" sz="1600" dirty="0"/>
              <a:t>It fits perfectly in the scaling capabilities of Docker</a:t>
            </a:r>
          </a:p>
          <a:p>
            <a:pPr lvl="1"/>
            <a:r>
              <a:rPr lang="en-US" altLang="en-US" sz="1200" dirty="0"/>
              <a:t>Spin additional containers when needed</a:t>
            </a:r>
          </a:p>
          <a:p>
            <a:r>
              <a:rPr lang="en-US" altLang="en-US" sz="1600" dirty="0"/>
              <a:t>For containers in the cloud you basically need a (</a:t>
            </a:r>
            <a:r>
              <a:rPr lang="en-US" altLang="en-US" sz="1600" dirty="0" err="1"/>
              <a:t>linux</a:t>
            </a:r>
            <a:r>
              <a:rPr lang="en-US" altLang="en-US" sz="1600" dirty="0"/>
              <a:t>) image with a Docker install/engine - thus easily to be provided by a - simple - </a:t>
            </a:r>
            <a:r>
              <a:rPr lang="en-US" altLang="en-US" sz="1600" dirty="0" err="1"/>
              <a:t>Iaas</a:t>
            </a:r>
            <a:r>
              <a:rPr lang="en-US" altLang="en-US" sz="1600" dirty="0"/>
              <a:t> service</a:t>
            </a:r>
          </a:p>
          <a:p>
            <a:r>
              <a:rPr lang="en-US" altLang="en-US" sz="1600" dirty="0"/>
              <a:t>Added value of CCS: Additional tooling</a:t>
            </a:r>
          </a:p>
          <a:p>
            <a:r>
              <a:rPr lang="en-US" altLang="en-US" sz="1600" dirty="0"/>
              <a:t>Threads: Not the latest Docker release</a:t>
            </a:r>
          </a:p>
        </p:txBody>
      </p:sp>
      <p:sp>
        <p:nvSpPr>
          <p:cNvPr id="6" name="Footer Placeholder 4">
            <a:extLst>
              <a:ext uri="{FF2B5EF4-FFF2-40B4-BE49-F238E27FC236}">
                <a16:creationId xmlns:a16="http://schemas.microsoft.com/office/drawing/2014/main" id="{6EB6CD15-0401-450E-8494-68C639EA8C17}"/>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7" name="Slide Number Placeholder 3">
            <a:extLst>
              <a:ext uri="{FF2B5EF4-FFF2-40B4-BE49-F238E27FC236}">
                <a16:creationId xmlns:a16="http://schemas.microsoft.com/office/drawing/2014/main" id="{C1CE14CE-A72C-4922-B3D3-059E41ABE33D}"/>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19</a:t>
            </a:fld>
            <a:endParaRPr lang="nl-NL" altLang="nl-NL" dirty="0"/>
          </a:p>
        </p:txBody>
      </p:sp>
    </p:spTree>
    <p:extLst>
      <p:ext uri="{BB962C8B-B14F-4D97-AF65-F5344CB8AC3E}">
        <p14:creationId xmlns:p14="http://schemas.microsoft.com/office/powerpoint/2010/main" val="19094579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DE85C8F-2F78-4877-8242-EDAB8F0E04CA}"/>
              </a:ext>
            </a:extLst>
          </p:cNvPr>
          <p:cNvGrpSpPr/>
          <p:nvPr/>
        </p:nvGrpSpPr>
        <p:grpSpPr>
          <a:xfrm>
            <a:off x="2190906" y="4146265"/>
            <a:ext cx="4762189" cy="369701"/>
            <a:chOff x="2258083" y="4083918"/>
            <a:chExt cx="4762189" cy="369701"/>
          </a:xfrm>
        </p:grpSpPr>
        <p:sp>
          <p:nvSpPr>
            <p:cNvPr id="12" name="TextBox 11">
              <a:extLst>
                <a:ext uri="{FF2B5EF4-FFF2-40B4-BE49-F238E27FC236}">
                  <a16:creationId xmlns:a16="http://schemas.microsoft.com/office/drawing/2014/main" id="{5958AEF4-274B-4D4F-9F71-56DF6DD47A2A}"/>
                </a:ext>
              </a:extLst>
            </p:cNvPr>
            <p:cNvSpPr txBox="1"/>
            <p:nvPr/>
          </p:nvSpPr>
          <p:spPr>
            <a:xfrm>
              <a:off x="2612504" y="4130269"/>
              <a:ext cx="2895600" cy="276999"/>
            </a:xfrm>
            <a:prstGeom prst="rect">
              <a:avLst/>
            </a:prstGeom>
            <a:noFill/>
          </p:spPr>
          <p:txBody>
            <a:bodyPr wrap="square" rtlCol="0">
              <a:spAutoFit/>
            </a:bodyPr>
            <a:lstStyle/>
            <a:p>
              <a:r>
                <a:rPr lang="en-GB" b="0" dirty="0">
                  <a:latin typeface="Futura Md"/>
                </a:rPr>
                <a:t>martien.van.den.akker@darwin-it.nl</a:t>
              </a:r>
              <a:endParaRPr lang="en-NL" b="0" dirty="0">
                <a:latin typeface="Futura Md"/>
              </a:endParaRPr>
            </a:p>
          </p:txBody>
        </p:sp>
        <p:pic>
          <p:nvPicPr>
            <p:cNvPr id="15" name="Picture 14">
              <a:extLst>
                <a:ext uri="{FF2B5EF4-FFF2-40B4-BE49-F238E27FC236}">
                  <a16:creationId xmlns:a16="http://schemas.microsoft.com/office/drawing/2014/main" id="{B3FEC1F9-645F-4763-B83E-876CE4DF5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083" y="4083918"/>
              <a:ext cx="369701" cy="369701"/>
            </a:xfrm>
            <a:prstGeom prst="rect">
              <a:avLst/>
            </a:prstGeom>
          </p:spPr>
        </p:pic>
        <p:pic>
          <p:nvPicPr>
            <p:cNvPr id="19" name="Picture 18">
              <a:extLst>
                <a:ext uri="{FF2B5EF4-FFF2-40B4-BE49-F238E27FC236}">
                  <a16:creationId xmlns:a16="http://schemas.microsoft.com/office/drawing/2014/main" id="{4D25A174-863C-4BB9-B380-AA0211E4C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3255" y="4083918"/>
              <a:ext cx="369700" cy="369700"/>
            </a:xfrm>
            <a:prstGeom prst="rect">
              <a:avLst/>
            </a:prstGeom>
          </p:spPr>
        </p:pic>
        <p:sp>
          <p:nvSpPr>
            <p:cNvPr id="22" name="TextBox 21">
              <a:extLst>
                <a:ext uri="{FF2B5EF4-FFF2-40B4-BE49-F238E27FC236}">
                  <a16:creationId xmlns:a16="http://schemas.microsoft.com/office/drawing/2014/main" id="{ACF476AD-09BC-4756-B618-976A4141D763}"/>
                </a:ext>
              </a:extLst>
            </p:cNvPr>
            <p:cNvSpPr txBox="1"/>
            <p:nvPr/>
          </p:nvSpPr>
          <p:spPr>
            <a:xfrm>
              <a:off x="5920245" y="4130269"/>
              <a:ext cx="1100027" cy="276999"/>
            </a:xfrm>
            <a:prstGeom prst="rect">
              <a:avLst/>
            </a:prstGeom>
            <a:noFill/>
          </p:spPr>
          <p:txBody>
            <a:bodyPr wrap="square" rtlCol="0">
              <a:spAutoFit/>
            </a:bodyPr>
            <a:lstStyle/>
            <a:p>
              <a:r>
                <a:rPr lang="en-GB" b="0" dirty="0">
                  <a:latin typeface="Futura Md"/>
                </a:rPr>
                <a:t>@</a:t>
              </a:r>
              <a:r>
                <a:rPr lang="en-GB" b="0" dirty="0" err="1">
                  <a:latin typeface="Futura Md"/>
                </a:rPr>
                <a:t>Makker_nl</a:t>
              </a:r>
              <a:endParaRPr lang="en-NL" b="0" dirty="0">
                <a:latin typeface="Futura Md"/>
              </a:endParaRPr>
            </a:p>
          </p:txBody>
        </p:sp>
      </p:grpSp>
      <p:sp>
        <p:nvSpPr>
          <p:cNvPr id="2" name="Title 1"/>
          <p:cNvSpPr>
            <a:spLocks noGrp="1"/>
          </p:cNvSpPr>
          <p:nvPr>
            <p:ph type="title"/>
          </p:nvPr>
        </p:nvSpPr>
        <p:spPr/>
        <p:txBody>
          <a:bodyPr/>
          <a:lstStyle/>
          <a:p>
            <a:r>
              <a:rPr lang="nl-NL" dirty="0" err="1"/>
              <a:t>Who</a:t>
            </a:r>
            <a:r>
              <a:rPr lang="nl-NL" dirty="0"/>
              <a:t> I </a:t>
            </a:r>
            <a:r>
              <a:rPr lang="nl-NL" dirty="0" err="1"/>
              <a:t>am</a:t>
            </a:r>
            <a:endParaRPr lang="nl-NL" dirty="0"/>
          </a:p>
        </p:txBody>
      </p:sp>
      <p:pic>
        <p:nvPicPr>
          <p:cNvPr id="6" name="Content Placeholder 5"/>
          <p:cNvPicPr>
            <a:picLocks noGrp="1" noChangeAspect="1"/>
          </p:cNvPicPr>
          <p:nvPr>
            <p:ph idx="1"/>
          </p:nvPr>
        </p:nvPicPr>
        <p:blipFill>
          <a:blip r:embed="rId4" cstate="print"/>
          <a:stretch>
            <a:fillRect/>
          </a:stretch>
        </p:blipFill>
        <p:spPr>
          <a:xfrm>
            <a:off x="1351946" y="623766"/>
            <a:ext cx="6440108" cy="34280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Footer Placeholder 4"/>
          <p:cNvSpPr>
            <a:spLocks noGrp="1"/>
          </p:cNvSpPr>
          <p:nvPr>
            <p:ph type="ftr" sz="quarter" idx="11"/>
          </p:nvPr>
        </p:nvSpPr>
        <p:spPr/>
        <p:txBody>
          <a:bodyPr/>
          <a:lstStyle/>
          <a:p>
            <a:pPr>
              <a:defRPr/>
            </a:pPr>
            <a:r>
              <a:rPr lang="en-US"/>
              <a:t>copyright ©2019 Darwin IT-Professionals B.V.</a:t>
            </a:r>
            <a:endParaRPr lang="nl-NL" dirty="0"/>
          </a:p>
        </p:txBody>
      </p:sp>
      <p:grpSp>
        <p:nvGrpSpPr>
          <p:cNvPr id="17" name="Group 16">
            <a:extLst>
              <a:ext uri="{FF2B5EF4-FFF2-40B4-BE49-F238E27FC236}">
                <a16:creationId xmlns:a16="http://schemas.microsoft.com/office/drawing/2014/main" id="{38E50856-1EE9-41F9-A0DC-73C8EA381005}"/>
              </a:ext>
            </a:extLst>
          </p:cNvPr>
          <p:cNvGrpSpPr/>
          <p:nvPr/>
        </p:nvGrpSpPr>
        <p:grpSpPr>
          <a:xfrm>
            <a:off x="1821056" y="1324828"/>
            <a:ext cx="5775280" cy="2565095"/>
            <a:chOff x="1821056" y="1324828"/>
            <a:chExt cx="5775280" cy="2565095"/>
          </a:xfrm>
        </p:grpSpPr>
        <p:sp>
          <p:nvSpPr>
            <p:cNvPr id="7" name="Rectangle 6"/>
            <p:cNvSpPr/>
            <p:nvPr/>
          </p:nvSpPr>
          <p:spPr>
            <a:xfrm>
              <a:off x="3527902" y="2416580"/>
              <a:ext cx="2249424"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8" name="Picture 7"/>
            <p:cNvPicPr>
              <a:picLocks noChangeAspect="1"/>
            </p:cNvPicPr>
            <p:nvPr/>
          </p:nvPicPr>
          <p:blipFill>
            <a:blip r:embed="rId5" cstate="print"/>
            <a:stretch>
              <a:fillRect/>
            </a:stretch>
          </p:blipFill>
          <p:spPr>
            <a:xfrm>
              <a:off x="1821056" y="2423653"/>
              <a:ext cx="1518845" cy="1466270"/>
            </a:xfrm>
            <a:prstGeom prst="rect">
              <a:avLst/>
            </a:prstGeom>
          </p:spPr>
        </p:pic>
        <p:pic>
          <p:nvPicPr>
            <p:cNvPr id="10" name="Picture 9"/>
            <p:cNvPicPr>
              <a:picLocks noChangeAspect="1"/>
            </p:cNvPicPr>
            <p:nvPr/>
          </p:nvPicPr>
          <p:blipFill>
            <a:blip r:embed="rId6" cstate="print"/>
            <a:stretch>
              <a:fillRect/>
            </a:stretch>
          </p:blipFill>
          <p:spPr>
            <a:xfrm>
              <a:off x="5796136" y="2423653"/>
              <a:ext cx="1522999" cy="1288692"/>
            </a:xfrm>
            <a:prstGeom prst="rect">
              <a:avLst/>
            </a:prstGeom>
          </p:spPr>
        </p:pic>
        <p:pic>
          <p:nvPicPr>
            <p:cNvPr id="11" name="Picture 10"/>
            <p:cNvPicPr>
              <a:picLocks noChangeAspect="1"/>
            </p:cNvPicPr>
            <p:nvPr/>
          </p:nvPicPr>
          <p:blipFill>
            <a:blip r:embed="rId7" cstate="print"/>
            <a:stretch>
              <a:fillRect/>
            </a:stretch>
          </p:blipFill>
          <p:spPr>
            <a:xfrm>
              <a:off x="3808318" y="2423652"/>
              <a:ext cx="1527365" cy="1466270"/>
            </a:xfrm>
            <a:prstGeom prst="rect">
              <a:avLst/>
            </a:prstGeom>
          </p:spPr>
        </p:pic>
        <p:pic>
          <p:nvPicPr>
            <p:cNvPr id="3" name="Picture 2">
              <a:extLst>
                <a:ext uri="{FF2B5EF4-FFF2-40B4-BE49-F238E27FC236}">
                  <a16:creationId xmlns:a16="http://schemas.microsoft.com/office/drawing/2014/main" id="{8A14DD9B-6BF0-4260-92BC-E6C9CBFBBA06}"/>
                </a:ext>
              </a:extLst>
            </p:cNvPr>
            <p:cNvPicPr>
              <a:picLocks noChangeAspect="1"/>
            </p:cNvPicPr>
            <p:nvPr/>
          </p:nvPicPr>
          <p:blipFill>
            <a:blip r:embed="rId8" cstate="print"/>
            <a:stretch>
              <a:fillRect/>
            </a:stretch>
          </p:blipFill>
          <p:spPr>
            <a:xfrm>
              <a:off x="5947792" y="1719563"/>
              <a:ext cx="1648544" cy="618204"/>
            </a:xfrm>
            <a:prstGeom prst="rect">
              <a:avLst/>
            </a:prstGeom>
          </p:spPr>
        </p:pic>
        <p:pic>
          <p:nvPicPr>
            <p:cNvPr id="9" name="Afbeelding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34602" y="1324828"/>
              <a:ext cx="1091752" cy="1091752"/>
            </a:xfrm>
            <a:prstGeom prst="rect">
              <a:avLst/>
            </a:prstGeom>
          </p:spPr>
        </p:pic>
      </p:grpSp>
      <p:sp>
        <p:nvSpPr>
          <p:cNvPr id="13" name="Tijdelijke aanduiding voor dianummer 12">
            <a:extLst>
              <a:ext uri="{FF2B5EF4-FFF2-40B4-BE49-F238E27FC236}">
                <a16:creationId xmlns:a16="http://schemas.microsoft.com/office/drawing/2014/main" id="{5DBB1345-53AA-4BF8-B0F9-624A706A9A48}"/>
              </a:ext>
            </a:extLst>
          </p:cNvPr>
          <p:cNvSpPr>
            <a:spLocks noGrp="1"/>
          </p:cNvSpPr>
          <p:nvPr>
            <p:ph type="sldNum" sz="quarter" idx="10"/>
          </p:nvPr>
        </p:nvSpPr>
        <p:spPr/>
        <p:txBody>
          <a:bodyPr/>
          <a:lstStyle/>
          <a:p>
            <a:pPr>
              <a:defRPr/>
            </a:pPr>
            <a:fld id="{BD0972CF-DF36-4388-AF46-F405E3E508A9}" type="slidenum">
              <a:rPr lang="nl-NL" altLang="nl-NL" smtClean="0"/>
              <a:pPr>
                <a:defRPr/>
              </a:pPr>
              <a:t>2</a:t>
            </a:fld>
            <a:endParaRPr lang="nl-NL" altLang="nl-NL" dirty="0"/>
          </a:p>
        </p:txBody>
      </p:sp>
    </p:spTree>
    <p:extLst>
      <p:ext uri="{BB962C8B-B14F-4D97-AF65-F5344CB8AC3E}">
        <p14:creationId xmlns:p14="http://schemas.microsoft.com/office/powerpoint/2010/main" val="30444265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err="1"/>
              <a:t>Weblogic</a:t>
            </a:r>
            <a:r>
              <a:rPr lang="en-GB" dirty="0"/>
              <a:t>: what’s next?</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20</a:t>
            </a:fld>
            <a:endParaRPr lang="nl-NL" altLang="nl-NL" dirty="0"/>
          </a:p>
        </p:txBody>
      </p:sp>
    </p:spTree>
    <p:extLst>
      <p:ext uri="{BB962C8B-B14F-4D97-AF65-F5344CB8AC3E}">
        <p14:creationId xmlns:p14="http://schemas.microsoft.com/office/powerpoint/2010/main" val="34656114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WebLogic, Coherence and Cloud Native Trends</a:t>
            </a:r>
          </a:p>
        </p:txBody>
      </p:sp>
      <p:sp>
        <p:nvSpPr>
          <p:cNvPr id="3" name="Text Placeholder 2"/>
          <p:cNvSpPr>
            <a:spLocks noGrp="1"/>
          </p:cNvSpPr>
          <p:nvPr>
            <p:ph idx="1"/>
          </p:nvPr>
        </p:nvSpPr>
        <p:spPr/>
        <p:txBody>
          <a:bodyPr/>
          <a:lstStyle/>
          <a:p>
            <a:r>
              <a:rPr lang="en-US" dirty="0"/>
              <a:t>Industry trends</a:t>
            </a:r>
          </a:p>
          <a:p>
            <a:pPr lvl="1"/>
            <a:r>
              <a:rPr lang="en-US" dirty="0"/>
              <a:t>Microservices, serverless </a:t>
            </a:r>
          </a:p>
          <a:p>
            <a:pPr lvl="1"/>
            <a:r>
              <a:rPr lang="en-US" dirty="0"/>
              <a:t>Private and public clouds</a:t>
            </a:r>
          </a:p>
          <a:p>
            <a:pPr lvl="1"/>
            <a:r>
              <a:rPr lang="en-US" dirty="0"/>
              <a:t>Containers, orchestration frameworks</a:t>
            </a:r>
          </a:p>
          <a:p>
            <a:r>
              <a:rPr lang="en-US" dirty="0"/>
              <a:t>WebLogic, Coherence customer demand</a:t>
            </a:r>
          </a:p>
          <a:p>
            <a:pPr lvl="1"/>
            <a:r>
              <a:rPr lang="en-US" dirty="0"/>
              <a:t>Leverage cloud neutral infrastructure</a:t>
            </a:r>
          </a:p>
          <a:p>
            <a:pPr lvl="1"/>
            <a:r>
              <a:rPr lang="en-US" dirty="0"/>
              <a:t>Integrate with new tools and services</a:t>
            </a:r>
          </a:p>
          <a:p>
            <a:pPr lvl="1"/>
            <a:r>
              <a:rPr lang="en-US" dirty="0"/>
              <a:t>Evolve WebLogic, Coherence for these environments</a:t>
            </a:r>
          </a:p>
        </p:txBody>
      </p:sp>
      <p:sp>
        <p:nvSpPr>
          <p:cNvPr id="7" name="Rounded Rectangle 6"/>
          <p:cNvSpPr/>
          <p:nvPr/>
        </p:nvSpPr>
        <p:spPr bwMode="gray">
          <a:xfrm>
            <a:off x="5887912" y="843558"/>
            <a:ext cx="3076576" cy="1676400"/>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8" name="Group 7"/>
          <p:cNvGrpSpPr/>
          <p:nvPr/>
        </p:nvGrpSpPr>
        <p:grpSpPr>
          <a:xfrm>
            <a:off x="6278865" y="939944"/>
            <a:ext cx="2384348" cy="426602"/>
            <a:chOff x="7587943" y="2146936"/>
            <a:chExt cx="3179131" cy="568802"/>
          </a:xfrm>
        </p:grpSpPr>
        <p:grpSp>
          <p:nvGrpSpPr>
            <p:cNvPr id="9" name="Group 8"/>
            <p:cNvGrpSpPr/>
            <p:nvPr/>
          </p:nvGrpSpPr>
          <p:grpSpPr>
            <a:xfrm>
              <a:off x="7587943" y="2146936"/>
              <a:ext cx="912330" cy="568802"/>
              <a:chOff x="6875476" y="631527"/>
              <a:chExt cx="1138992" cy="710115"/>
            </a:xfrm>
          </p:grpSpPr>
          <p:sp>
            <p:nvSpPr>
              <p:cNvPr id="15" name="Rounded Rectangle 14"/>
              <p:cNvSpPr>
                <a:spLocks noChangeAspect="1"/>
              </p:cNvSpPr>
              <p:nvPr/>
            </p:nvSpPr>
            <p:spPr>
              <a:xfrm>
                <a:off x="6875476" y="659517"/>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6" name="Picture 76"/>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7219059" y="631527"/>
                <a:ext cx="406285" cy="710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Rounded Rectangle 9"/>
            <p:cNvSpPr>
              <a:spLocks noChangeAspect="1"/>
            </p:cNvSpPr>
            <p:nvPr/>
          </p:nvSpPr>
          <p:spPr>
            <a:xfrm>
              <a:off x="9736961" y="2158859"/>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grpSp>
          <p:nvGrpSpPr>
            <p:cNvPr id="11" name="Group 10"/>
            <p:cNvGrpSpPr/>
            <p:nvPr/>
          </p:nvGrpSpPr>
          <p:grpSpPr>
            <a:xfrm>
              <a:off x="8668829" y="2158859"/>
              <a:ext cx="912330" cy="544957"/>
              <a:chOff x="9601229" y="4655784"/>
              <a:chExt cx="1138992" cy="680346"/>
            </a:xfrm>
            <a:solidFill>
              <a:schemeClr val="bg1"/>
            </a:solidFill>
          </p:grpSpPr>
          <p:sp>
            <p:nvSpPr>
              <p:cNvPr id="13" name="Rounded Rectangle 12"/>
              <p:cNvSpPr>
                <a:spLocks noChangeAspect="1"/>
              </p:cNvSpPr>
              <p:nvPr/>
            </p:nvSpPr>
            <p:spPr>
              <a:xfrm>
                <a:off x="9601229" y="4655784"/>
                <a:ext cx="1138992" cy="680346"/>
              </a:xfrm>
              <a:prstGeom prst="roundRect">
                <a:avLst/>
              </a:prstGeom>
              <a:grp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14" name="Picture 77"/>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607270" y="4778232"/>
                <a:ext cx="1110996" cy="381554"/>
              </a:xfrm>
              <a:prstGeom prst="rect">
                <a:avLst/>
              </a:prstGeom>
              <a:solidFill>
                <a:srgbClr val="FFFFFF"/>
              </a:solidFill>
              <a:ln w="19050" cmpd="sng">
                <a:noFill/>
                <a:miter lim="800000"/>
                <a:headEnd/>
                <a:tailEnd/>
              </a:ln>
            </p:spPr>
          </p:pic>
        </p:grpSp>
        <p:pic>
          <p:nvPicPr>
            <p:cNvPr id="12" name="Picture 11">
              <a:extLst>
                <a:ext uri="{FF2B5EF4-FFF2-40B4-BE49-F238E27FC236}">
                  <a16:creationId xmlns:a16="http://schemas.microsoft.com/office/drawing/2014/main" id="{924E85DF-6294-5C4C-B187-F850264D5E6B}"/>
                </a:ext>
              </a:extLst>
            </p:cNvPr>
            <p:cNvPicPr>
              <a:picLocks noChangeAspect="1"/>
            </p:cNvPicPr>
            <p:nvPr/>
          </p:nvPicPr>
          <p:blipFill>
            <a:blip r:embed="rId4"/>
            <a:stretch>
              <a:fillRect/>
            </a:stretch>
          </p:blipFill>
          <p:spPr>
            <a:xfrm>
              <a:off x="9655049" y="2263659"/>
              <a:ext cx="1112025" cy="335356"/>
            </a:xfrm>
            <a:prstGeom prst="rect">
              <a:avLst/>
            </a:prstGeom>
            <a:ln>
              <a:noFill/>
            </a:ln>
          </p:spPr>
        </p:pic>
      </p:grpSp>
      <p:grpSp>
        <p:nvGrpSpPr>
          <p:cNvPr id="56" name="Group 55"/>
          <p:cNvGrpSpPr/>
          <p:nvPr/>
        </p:nvGrpSpPr>
        <p:grpSpPr>
          <a:xfrm>
            <a:off x="6580975" y="2602925"/>
            <a:ext cx="1690265" cy="1383284"/>
            <a:chOff x="7959884" y="4669043"/>
            <a:chExt cx="2253686" cy="1844379"/>
          </a:xfrm>
        </p:grpSpPr>
        <p:sp>
          <p:nvSpPr>
            <p:cNvPr id="6" name="Left-Right Arrow 5"/>
            <p:cNvSpPr/>
            <p:nvPr/>
          </p:nvSpPr>
          <p:spPr>
            <a:xfrm rot="5400000">
              <a:off x="8746963" y="4867114"/>
              <a:ext cx="703061" cy="306920"/>
            </a:xfrm>
            <a:prstGeom prst="leftRightArrow">
              <a:avLst/>
            </a:prstGeom>
            <a:solidFill>
              <a:schemeClr val="accent3"/>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grpSp>
          <p:nvGrpSpPr>
            <p:cNvPr id="50" name="Group 49"/>
            <p:cNvGrpSpPr/>
            <p:nvPr/>
          </p:nvGrpSpPr>
          <p:grpSpPr>
            <a:xfrm>
              <a:off x="7959884" y="6042184"/>
              <a:ext cx="2253686" cy="471238"/>
              <a:chOff x="7519618" y="6042184"/>
              <a:chExt cx="2253686" cy="471238"/>
            </a:xfrm>
          </p:grpSpPr>
          <p:sp>
            <p:nvSpPr>
              <p:cNvPr id="25" name="Freeform 2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6" name="Freeform 2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7" name="Freeform 2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8" name="Freeform 2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9" name="Freeform 2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32" name="Rounded Rectangle 31"/>
            <p:cNvSpPr>
              <a:spLocks noChangeAspect="1"/>
            </p:cNvSpPr>
            <p:nvPr/>
          </p:nvSpPr>
          <p:spPr>
            <a:xfrm>
              <a:off x="8023974"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extBox 32"/>
            <p:cNvSpPr txBox="1"/>
            <p:nvPr/>
          </p:nvSpPr>
          <p:spPr>
            <a:xfrm>
              <a:off x="8129063" y="5479584"/>
              <a:ext cx="697405" cy="427205"/>
            </a:xfrm>
            <a:prstGeom prst="rect">
              <a:avLst/>
            </a:prstGeom>
            <a:noFill/>
          </p:spPr>
          <p:txBody>
            <a:bodyPr wrap="none" lIns="0" tIns="0" rIns="0" bIns="0" rtlCol="0" anchor="ctr">
              <a:noAutofit/>
            </a:bodyPr>
            <a:lstStyle/>
            <a:p>
              <a:pPr>
                <a:lnSpc>
                  <a:spcPct val="90000"/>
                </a:lnSpc>
              </a:pPr>
              <a:r>
                <a:rPr lang="en-US" sz="900" dirty="0">
                  <a:latin typeface="Arial"/>
                  <a:cs typeface="Arial"/>
                </a:rPr>
                <a:t>WebLogic</a:t>
              </a:r>
            </a:p>
          </p:txBody>
        </p:sp>
        <p:sp>
          <p:nvSpPr>
            <p:cNvPr id="34" name="Rounded Rectangle 33"/>
            <p:cNvSpPr>
              <a:spLocks noChangeAspect="1"/>
            </p:cNvSpPr>
            <p:nvPr/>
          </p:nvSpPr>
          <p:spPr>
            <a:xfrm>
              <a:off x="9206287" y="5483813"/>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5" name="TextBox 34"/>
            <p:cNvSpPr txBox="1"/>
            <p:nvPr/>
          </p:nvSpPr>
          <p:spPr>
            <a:xfrm>
              <a:off x="9311376" y="547958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grpSp>
        <p:nvGrpSpPr>
          <p:cNvPr id="39" name="Group 38"/>
          <p:cNvGrpSpPr/>
          <p:nvPr/>
        </p:nvGrpSpPr>
        <p:grpSpPr>
          <a:xfrm>
            <a:off x="6333098" y="1513649"/>
            <a:ext cx="2287563" cy="428207"/>
            <a:chOff x="8069648" y="2911876"/>
            <a:chExt cx="3050084" cy="570942"/>
          </a:xfrm>
        </p:grpSpPr>
        <p:sp>
          <p:nvSpPr>
            <p:cNvPr id="41" name="Rounded Rectangle 40"/>
            <p:cNvSpPr>
              <a:spLocks noChangeAspect="1"/>
            </p:cNvSpPr>
            <p:nvPr/>
          </p:nvSpPr>
          <p:spPr>
            <a:xfrm>
              <a:off x="8069648" y="2933180"/>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0" numCol="1" spcCol="0" rtlCol="0" fromWordArt="0" anchor="b" anchorCtr="0" forceAA="0" compatLnSpc="1">
              <a:prstTxWarp prst="textNoShape">
                <a:avLst/>
              </a:prstTxWarp>
              <a:noAutofit/>
            </a:bodyPr>
            <a:lstStyle/>
            <a:p>
              <a:pPr algn="ctr">
                <a:lnSpc>
                  <a:spcPct val="90000"/>
                </a:lnSpc>
              </a:pPr>
              <a:r>
                <a:rPr lang="en-US" sz="900" dirty="0">
                  <a:solidFill>
                    <a:schemeClr val="bg1">
                      <a:lumMod val="50000"/>
                    </a:schemeClr>
                  </a:solidFill>
                </a:rPr>
                <a:t>Blockchain</a:t>
              </a: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1656" y="2938742"/>
              <a:ext cx="408315" cy="390646"/>
            </a:xfrm>
            <a:prstGeom prst="rect">
              <a:avLst/>
            </a:prstGeom>
          </p:spPr>
        </p:pic>
        <p:grpSp>
          <p:nvGrpSpPr>
            <p:cNvPr id="44" name="Group 43"/>
            <p:cNvGrpSpPr/>
            <p:nvPr/>
          </p:nvGrpSpPr>
          <p:grpSpPr>
            <a:xfrm>
              <a:off x="10207402" y="2911876"/>
              <a:ext cx="912330" cy="544957"/>
              <a:chOff x="9153302" y="2924576"/>
              <a:chExt cx="912330" cy="544957"/>
            </a:xfrm>
          </p:grpSpPr>
          <p:sp>
            <p:nvSpPr>
              <p:cNvPr id="48" name="Rounded Rectangle 47"/>
              <p:cNvSpPr>
                <a:spLocks noChangeAspect="1"/>
              </p:cNvSpPr>
              <p:nvPr/>
            </p:nvSpPr>
            <p:spPr>
              <a:xfrm>
                <a:off x="9153302" y="2924576"/>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45712" rIns="6858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8239" y="3031320"/>
                <a:ext cx="704342" cy="393954"/>
              </a:xfrm>
              <a:prstGeom prst="rect">
                <a:avLst/>
              </a:prstGeom>
            </p:spPr>
          </p:pic>
        </p:grpSp>
        <p:grpSp>
          <p:nvGrpSpPr>
            <p:cNvPr id="45" name="Group 44"/>
            <p:cNvGrpSpPr/>
            <p:nvPr/>
          </p:nvGrpSpPr>
          <p:grpSpPr>
            <a:xfrm>
              <a:off x="9127523" y="2937861"/>
              <a:ext cx="912330" cy="544957"/>
              <a:chOff x="8195054" y="667984"/>
              <a:chExt cx="1138992" cy="680346"/>
            </a:xfrm>
          </p:grpSpPr>
          <p:sp>
            <p:nvSpPr>
              <p:cNvPr id="46" name="Rounded Rectangle 45"/>
              <p:cNvSpPr>
                <a:spLocks noChangeAspect="1"/>
              </p:cNvSpPr>
              <p:nvPr/>
            </p:nvSpPr>
            <p:spPr>
              <a:xfrm>
                <a:off x="8195054" y="667984"/>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accent4"/>
                  </a:solidFill>
                </a:endParaRPr>
              </a:p>
            </p:txBody>
          </p:sp>
          <p:pic>
            <p:nvPicPr>
              <p:cNvPr id="47" name="Shape 20" descr="fn-cropped.png">
                <a:extLst>
                  <a:ext uri="{FF2B5EF4-FFF2-40B4-BE49-F238E27FC236}">
                    <a16:creationId xmlns:a16="http://schemas.microsoft.com/office/drawing/2014/main" id="{B04BB67B-DAD0-2644-A062-F16D4F57403E}"/>
                  </a:ext>
                </a:extLst>
              </p:cNvPr>
              <p:cNvPicPr preferRelativeResize="0">
                <a:picLocks noChangeAspect="1"/>
              </p:cNvPicPr>
              <p:nvPr/>
            </p:nvPicPr>
            <p:blipFill>
              <a:blip r:embed="rId7">
                <a:alphaModFix/>
              </a:blip>
              <a:stretch>
                <a:fillRect/>
              </a:stretch>
            </p:blipFill>
            <p:spPr>
              <a:xfrm>
                <a:off x="8236238" y="782766"/>
                <a:ext cx="1058337" cy="439881"/>
              </a:xfrm>
              <a:prstGeom prst="rect">
                <a:avLst/>
              </a:prstGeom>
              <a:noFill/>
              <a:ln>
                <a:noFill/>
              </a:ln>
            </p:spPr>
          </p:pic>
        </p:grpSp>
      </p:grpSp>
      <p:grpSp>
        <p:nvGrpSpPr>
          <p:cNvPr id="51" name="Group 50"/>
          <p:cNvGrpSpPr>
            <a:grpSpLocks noChangeAspect="1"/>
          </p:cNvGrpSpPr>
          <p:nvPr/>
        </p:nvGrpSpPr>
        <p:grpSpPr>
          <a:xfrm>
            <a:off x="6667927" y="2048728"/>
            <a:ext cx="1754558" cy="395021"/>
            <a:chOff x="7855683" y="4755615"/>
            <a:chExt cx="3249180" cy="731520"/>
          </a:xfrm>
        </p:grpSpPr>
        <p:pic>
          <p:nvPicPr>
            <p:cNvPr id="52" name="Picture 51"/>
            <p:cNvPicPr>
              <a:picLocks noChangeAspect="1"/>
            </p:cNvPicPr>
            <p:nvPr/>
          </p:nvPicPr>
          <p:blipFill>
            <a:blip r:embed="rId8"/>
            <a:stretch>
              <a:fillRect/>
            </a:stretch>
          </p:blipFill>
          <p:spPr>
            <a:xfrm>
              <a:off x="9878044" y="4976594"/>
              <a:ext cx="1226819" cy="289560"/>
            </a:xfrm>
            <a:prstGeom prst="rect">
              <a:avLst/>
            </a:prstGeom>
          </p:spPr>
        </p:pic>
        <p:pic>
          <p:nvPicPr>
            <p:cNvPr id="53" name="Picture 5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p:spPr>
        </p:pic>
        <p:pic>
          <p:nvPicPr>
            <p:cNvPr id="54" name="Picture 53"/>
            <p:cNvPicPr preferRelativeResize="0">
              <a:picLocks noChangeAspect="1"/>
            </p:cNvPicPr>
            <p:nvPr/>
          </p:nvPicPr>
          <p:blipFill>
            <a:blip r:embed="rId10"/>
            <a:stretch>
              <a:fillRect/>
            </a:stretch>
          </p:blipFill>
          <p:spPr>
            <a:xfrm>
              <a:off x="7855683" y="4812765"/>
              <a:ext cx="617220" cy="617220"/>
            </a:xfrm>
            <a:prstGeom prst="rect">
              <a:avLst/>
            </a:prstGeom>
          </p:spPr>
        </p:pic>
      </p:grpSp>
      <p:sp>
        <p:nvSpPr>
          <p:cNvPr id="40" name="Footer Placeholder 4">
            <a:extLst>
              <a:ext uri="{FF2B5EF4-FFF2-40B4-BE49-F238E27FC236}">
                <a16:creationId xmlns:a16="http://schemas.microsoft.com/office/drawing/2014/main" id="{3B5E3CFB-55ED-4316-BB17-51D1011B2A9A}"/>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43" name="Slide Number Placeholder 3">
            <a:extLst>
              <a:ext uri="{FF2B5EF4-FFF2-40B4-BE49-F238E27FC236}">
                <a16:creationId xmlns:a16="http://schemas.microsoft.com/office/drawing/2014/main" id="{B06C5007-F3CD-4BF3-A858-B0066DF071F5}"/>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21</a:t>
            </a:fld>
            <a:endParaRPr lang="nl-NL" altLang="nl-NL" dirty="0"/>
          </a:p>
        </p:txBody>
      </p:sp>
    </p:spTree>
    <p:extLst>
      <p:ext uri="{BB962C8B-B14F-4D97-AF65-F5344CB8AC3E}">
        <p14:creationId xmlns:p14="http://schemas.microsoft.com/office/powerpoint/2010/main" val="104897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6794502" y="1613929"/>
            <a:ext cx="1828800" cy="342900"/>
            <a:chOff x="7969250" y="3778250"/>
            <a:chExt cx="2438400" cy="457200"/>
          </a:xfrm>
        </p:grpSpPr>
        <p:pic>
          <p:nvPicPr>
            <p:cNvPr id="66" name="Picture 65"/>
            <p:cNvPicPr>
              <a:picLocks noChangeAspect="1"/>
            </p:cNvPicPr>
            <p:nvPr/>
          </p:nvPicPr>
          <p:blipFill>
            <a:blip r:embed="rId2"/>
            <a:stretch>
              <a:fillRect/>
            </a:stretch>
          </p:blipFill>
          <p:spPr>
            <a:xfrm>
              <a:off x="7969250" y="3778250"/>
              <a:ext cx="457200" cy="457200"/>
            </a:xfrm>
            <a:prstGeom prst="rect">
              <a:avLst/>
            </a:prstGeom>
            <a:solidFill>
              <a:srgbClr val="DDDEDE"/>
            </a:solidFill>
          </p:spPr>
        </p:pic>
        <p:pic>
          <p:nvPicPr>
            <p:cNvPr id="67" name="Picture 66"/>
            <p:cNvPicPr>
              <a:picLocks noChangeAspect="1"/>
            </p:cNvPicPr>
            <p:nvPr/>
          </p:nvPicPr>
          <p:blipFill>
            <a:blip r:embed="rId2"/>
            <a:stretch>
              <a:fillRect/>
            </a:stretch>
          </p:blipFill>
          <p:spPr>
            <a:xfrm>
              <a:off x="8629650" y="3778250"/>
              <a:ext cx="457200" cy="457200"/>
            </a:xfrm>
            <a:prstGeom prst="rect">
              <a:avLst/>
            </a:prstGeom>
            <a:solidFill>
              <a:srgbClr val="DDDEDE"/>
            </a:solidFill>
          </p:spPr>
        </p:pic>
        <p:pic>
          <p:nvPicPr>
            <p:cNvPr id="68" name="Picture 67"/>
            <p:cNvPicPr>
              <a:picLocks noChangeAspect="1"/>
            </p:cNvPicPr>
            <p:nvPr/>
          </p:nvPicPr>
          <p:blipFill>
            <a:blip r:embed="rId2"/>
            <a:stretch>
              <a:fillRect/>
            </a:stretch>
          </p:blipFill>
          <p:spPr>
            <a:xfrm>
              <a:off x="9277350" y="3778250"/>
              <a:ext cx="457200" cy="457200"/>
            </a:xfrm>
            <a:prstGeom prst="rect">
              <a:avLst/>
            </a:prstGeom>
            <a:solidFill>
              <a:srgbClr val="DDDEDE"/>
            </a:solidFill>
          </p:spPr>
        </p:pic>
        <p:pic>
          <p:nvPicPr>
            <p:cNvPr id="69" name="Picture 68"/>
            <p:cNvPicPr>
              <a:picLocks noChangeAspect="1"/>
            </p:cNvPicPr>
            <p:nvPr/>
          </p:nvPicPr>
          <p:blipFill>
            <a:blip r:embed="rId2"/>
            <a:stretch>
              <a:fillRect/>
            </a:stretch>
          </p:blipFill>
          <p:spPr>
            <a:xfrm>
              <a:off x="9950450" y="3778250"/>
              <a:ext cx="457200" cy="457200"/>
            </a:xfrm>
            <a:prstGeom prst="rect">
              <a:avLst/>
            </a:prstGeom>
            <a:solidFill>
              <a:srgbClr val="DDDEDE"/>
            </a:solidFill>
          </p:spPr>
        </p:pic>
      </p:grpSp>
      <p:sp>
        <p:nvSpPr>
          <p:cNvPr id="2" name="Title 1"/>
          <p:cNvSpPr>
            <a:spLocks noGrp="1"/>
          </p:cNvSpPr>
          <p:nvPr>
            <p:ph type="title"/>
          </p:nvPr>
        </p:nvSpPr>
        <p:spPr/>
        <p:txBody>
          <a:bodyPr>
            <a:noAutofit/>
          </a:bodyPr>
          <a:lstStyle/>
          <a:p>
            <a:r>
              <a:rPr lang="en-US" sz="3200" dirty="0"/>
              <a:t>Oracle Enterprise Java Strategy</a:t>
            </a:r>
            <a:endParaRPr lang="en-US" sz="2800" dirty="0"/>
          </a:p>
        </p:txBody>
      </p:sp>
      <p:sp>
        <p:nvSpPr>
          <p:cNvPr id="3" name="Text Placeholder 2"/>
          <p:cNvSpPr>
            <a:spLocks noGrp="1"/>
          </p:cNvSpPr>
          <p:nvPr>
            <p:ph idx="1"/>
          </p:nvPr>
        </p:nvSpPr>
        <p:spPr/>
        <p:txBody>
          <a:bodyPr>
            <a:noAutofit/>
          </a:bodyPr>
          <a:lstStyle/>
          <a:p>
            <a:pPr marL="0" indent="0" fontAlgn="auto">
              <a:spcAft>
                <a:spcPts val="450"/>
              </a:spcAft>
              <a:buClr>
                <a:srgbClr val="58595B">
                  <a:lumMod val="60000"/>
                  <a:lumOff val="40000"/>
                </a:srgbClr>
              </a:buClr>
              <a:buNone/>
            </a:pPr>
            <a:r>
              <a:rPr lang="en-US" sz="2000" dirty="0">
                <a:solidFill>
                  <a:srgbClr val="C00000"/>
                </a:solidFill>
              </a:rPr>
              <a:t>Evolve Products to Meet Customer Demand</a:t>
            </a:r>
          </a:p>
          <a:p>
            <a:pPr fontAlgn="auto">
              <a:spcAft>
                <a:spcPts val="450"/>
              </a:spcAft>
              <a:buClr>
                <a:srgbClr val="58595B">
                  <a:lumMod val="60000"/>
                  <a:lumOff val="40000"/>
                </a:srgbClr>
              </a:buClr>
            </a:pPr>
            <a:r>
              <a:rPr lang="en-US" sz="1800" dirty="0">
                <a:solidFill>
                  <a:srgbClr val="58595B"/>
                </a:solidFill>
              </a:rPr>
              <a:t>Migrate to Kubernetes on premise</a:t>
            </a:r>
          </a:p>
          <a:p>
            <a:pPr marL="342695" lvl="2">
              <a:spcBef>
                <a:spcPts val="0"/>
              </a:spcBef>
              <a:spcAft>
                <a:spcPts val="450"/>
              </a:spcAft>
              <a:buClr>
                <a:srgbClr val="58595B">
                  <a:lumMod val="60000"/>
                  <a:lumOff val="40000"/>
                </a:srgbClr>
              </a:buClr>
            </a:pPr>
            <a:r>
              <a:rPr lang="en-US" sz="1500" dirty="0">
                <a:solidFill>
                  <a:srgbClr val="58595B"/>
                </a:solidFill>
              </a:rPr>
              <a:t>Tools for migration and management</a:t>
            </a:r>
          </a:p>
          <a:p>
            <a:pPr marL="342695" lvl="2">
              <a:spcBef>
                <a:spcPts val="0"/>
              </a:spcBef>
              <a:spcAft>
                <a:spcPts val="450"/>
              </a:spcAft>
              <a:buClr>
                <a:srgbClr val="58595B">
                  <a:lumMod val="60000"/>
                  <a:lumOff val="40000"/>
                </a:srgbClr>
              </a:buClr>
            </a:pPr>
            <a:r>
              <a:rPr lang="en-US" sz="1500" dirty="0">
                <a:solidFill>
                  <a:srgbClr val="58595B"/>
                </a:solidFill>
              </a:rPr>
              <a:t>Support existing and new applications</a:t>
            </a:r>
          </a:p>
          <a:p>
            <a:pPr fontAlgn="auto">
              <a:spcAft>
                <a:spcPts val="450"/>
              </a:spcAft>
              <a:buClr>
                <a:srgbClr val="58595B">
                  <a:lumMod val="60000"/>
                  <a:lumOff val="40000"/>
                </a:srgbClr>
              </a:buClr>
            </a:pPr>
            <a:r>
              <a:rPr lang="en-US" sz="1800" dirty="0">
                <a:solidFill>
                  <a:srgbClr val="58595B"/>
                </a:solidFill>
              </a:rPr>
              <a:t>Migrate to Kubernetes on Oracle Cloud</a:t>
            </a:r>
          </a:p>
          <a:p>
            <a:pPr marL="342695" lvl="2">
              <a:spcBef>
                <a:spcPts val="0"/>
              </a:spcBef>
              <a:spcAft>
                <a:spcPts val="450"/>
              </a:spcAft>
              <a:buClr>
                <a:srgbClr val="58595B">
                  <a:lumMod val="60000"/>
                  <a:lumOff val="40000"/>
                </a:srgbClr>
              </a:buClr>
            </a:pPr>
            <a:r>
              <a:rPr lang="en-US" sz="1500" dirty="0">
                <a:solidFill>
                  <a:srgbClr val="58595B"/>
                </a:solidFill>
              </a:rPr>
              <a:t>Leverage management tools on OCI</a:t>
            </a:r>
          </a:p>
          <a:p>
            <a:pPr marL="342695" lvl="2">
              <a:spcBef>
                <a:spcPts val="0"/>
              </a:spcBef>
              <a:spcAft>
                <a:spcPts val="450"/>
              </a:spcAft>
              <a:buClr>
                <a:srgbClr val="58595B">
                  <a:lumMod val="60000"/>
                  <a:lumOff val="40000"/>
                </a:srgbClr>
              </a:buClr>
            </a:pPr>
            <a:r>
              <a:rPr lang="en-US" sz="1500" dirty="0">
                <a:solidFill>
                  <a:srgbClr val="58595B"/>
                </a:solidFill>
              </a:rPr>
              <a:t>Availability, security, scaling, low-cost</a:t>
            </a:r>
          </a:p>
          <a:p>
            <a:pPr>
              <a:spcAft>
                <a:spcPts val="450"/>
              </a:spcAft>
              <a:buClr>
                <a:srgbClr val="58595B">
                  <a:lumMod val="60000"/>
                  <a:lumOff val="40000"/>
                </a:srgbClr>
              </a:buClr>
            </a:pPr>
            <a:r>
              <a:rPr lang="en-US" sz="1800" dirty="0">
                <a:solidFill>
                  <a:srgbClr val="58595B"/>
                </a:solidFill>
              </a:rPr>
              <a:t>Integrate with Microservices</a:t>
            </a:r>
          </a:p>
          <a:p>
            <a:pPr marL="342695" lvl="2">
              <a:spcBef>
                <a:spcPts val="0"/>
              </a:spcBef>
              <a:spcAft>
                <a:spcPts val="450"/>
              </a:spcAft>
              <a:buClr>
                <a:srgbClr val="58595B">
                  <a:lumMod val="60000"/>
                  <a:lumOff val="40000"/>
                </a:srgbClr>
              </a:buClr>
            </a:pPr>
            <a:r>
              <a:rPr lang="en-US" sz="1500" dirty="0">
                <a:solidFill>
                  <a:srgbClr val="58595B"/>
                </a:solidFill>
              </a:rPr>
              <a:t>Flexibility for developers </a:t>
            </a:r>
          </a:p>
          <a:p>
            <a:pPr marL="342695" lvl="2">
              <a:spcBef>
                <a:spcPts val="0"/>
              </a:spcBef>
              <a:spcAft>
                <a:spcPts val="450"/>
              </a:spcAft>
              <a:buClr>
                <a:srgbClr val="58595B">
                  <a:lumMod val="60000"/>
                  <a:lumOff val="40000"/>
                </a:srgbClr>
              </a:buClr>
            </a:pPr>
            <a:r>
              <a:rPr lang="en-US" sz="1500" dirty="0">
                <a:solidFill>
                  <a:srgbClr val="58595B"/>
                </a:solidFill>
              </a:rPr>
              <a:t>Evolve and manage applications</a:t>
            </a:r>
          </a:p>
        </p:txBody>
      </p:sp>
      <p:grpSp>
        <p:nvGrpSpPr>
          <p:cNvPr id="4" name="Group 3"/>
          <p:cNvGrpSpPr/>
          <p:nvPr/>
        </p:nvGrpSpPr>
        <p:grpSpPr>
          <a:xfrm>
            <a:off x="4177628" y="3581754"/>
            <a:ext cx="1690265" cy="353429"/>
            <a:chOff x="7519618" y="6042184"/>
            <a:chExt cx="2253686" cy="471238"/>
          </a:xfrm>
        </p:grpSpPr>
        <p:sp>
          <p:nvSpPr>
            <p:cNvPr id="5" name="Freeform 4"/>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6" name="Freeform 5"/>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7" name="Freeform 6"/>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8" name="Freeform 7"/>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9" name="Freeform 8"/>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grpSp>
        <p:nvGrpSpPr>
          <p:cNvPr id="82" name="Group 81"/>
          <p:cNvGrpSpPr/>
          <p:nvPr/>
        </p:nvGrpSpPr>
        <p:grpSpPr>
          <a:xfrm>
            <a:off x="4295550" y="3159800"/>
            <a:ext cx="1415075" cy="320405"/>
            <a:chOff x="5450110" y="4886912"/>
            <a:chExt cx="2096408" cy="427206"/>
          </a:xfrm>
        </p:grpSpPr>
        <p:sp>
          <p:nvSpPr>
            <p:cNvPr id="10" name="Rounded Rectangle 9"/>
            <p:cNvSpPr>
              <a:spLocks noChangeAspect="1"/>
            </p:cNvSpPr>
            <p:nvPr/>
          </p:nvSpPr>
          <p:spPr>
            <a:xfrm>
              <a:off x="5450110"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1" name="TextBox 10"/>
            <p:cNvSpPr txBox="1"/>
            <p:nvPr/>
          </p:nvSpPr>
          <p:spPr>
            <a:xfrm>
              <a:off x="5555199" y="4886913"/>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2" name="Rounded Rectangle 11"/>
            <p:cNvSpPr>
              <a:spLocks noChangeAspect="1"/>
            </p:cNvSpPr>
            <p:nvPr/>
          </p:nvSpPr>
          <p:spPr>
            <a:xfrm>
              <a:off x="6632423" y="4891142"/>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TextBox 12"/>
            <p:cNvSpPr txBox="1"/>
            <p:nvPr/>
          </p:nvSpPr>
          <p:spPr>
            <a:xfrm>
              <a:off x="6737512" y="4886912"/>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grpSp>
      <p:sp>
        <p:nvSpPr>
          <p:cNvPr id="27" name="Rounded Rectangle 26"/>
          <p:cNvSpPr/>
          <p:nvPr/>
        </p:nvSpPr>
        <p:spPr bwMode="gray">
          <a:xfrm>
            <a:off x="3973515" y="3025216"/>
            <a:ext cx="2032001" cy="990600"/>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28" name="Rectangle 27"/>
          <p:cNvSpPr/>
          <p:nvPr/>
        </p:nvSpPr>
        <p:spPr>
          <a:xfrm>
            <a:off x="4238349" y="4018218"/>
            <a:ext cx="1502334" cy="230832"/>
          </a:xfrm>
          <a:prstGeom prst="rect">
            <a:avLst/>
          </a:prstGeom>
        </p:spPr>
        <p:txBody>
          <a:bodyPr wrap="none">
            <a:spAutoFit/>
          </a:bodyPr>
          <a:lstStyle/>
          <a:p>
            <a:pPr algn="ctr">
              <a:buClr>
                <a:srgbClr val="58595B">
                  <a:lumMod val="60000"/>
                  <a:lumOff val="40000"/>
                </a:srgbClr>
              </a:buClr>
            </a:pPr>
            <a:r>
              <a:rPr lang="en-US" sz="900" dirty="0">
                <a:solidFill>
                  <a:srgbClr val="58595B"/>
                </a:solidFill>
                <a:latin typeface="Oracle Sans Bold"/>
                <a:cs typeface="Oracle Sans Bold"/>
              </a:rPr>
              <a:t>Physical &amp; VMs On Premise</a:t>
            </a:r>
          </a:p>
        </p:txBody>
      </p:sp>
      <p:sp>
        <p:nvSpPr>
          <p:cNvPr id="29" name="Rounded Rectangle 28"/>
          <p:cNvSpPr/>
          <p:nvPr/>
        </p:nvSpPr>
        <p:spPr bwMode="gray">
          <a:xfrm>
            <a:off x="6691312" y="2656919"/>
            <a:ext cx="2305050" cy="1371601"/>
          </a:xfrm>
          <a:prstGeom prst="roundRect">
            <a:avLst/>
          </a:prstGeom>
          <a:noFill/>
          <a:ln w="15875">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34" name="Content Placeholder 2"/>
          <p:cNvSpPr txBox="1">
            <a:spLocks/>
          </p:cNvSpPr>
          <p:nvPr/>
        </p:nvSpPr>
        <p:spPr>
          <a:xfrm>
            <a:off x="6866507" y="4053565"/>
            <a:ext cx="1869505" cy="23057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Kubernetes</a:t>
            </a:r>
            <a:r>
              <a:rPr lang="en-US" sz="1350" dirty="0">
                <a:solidFill>
                  <a:srgbClr val="58595B"/>
                </a:solidFill>
              </a:rPr>
              <a:t> on Premise</a:t>
            </a: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sp>
        <p:nvSpPr>
          <p:cNvPr id="60" name="Oval 59"/>
          <p:cNvSpPr>
            <a:spLocks noChangeAspect="1"/>
          </p:cNvSpPr>
          <p:nvPr/>
        </p:nvSpPr>
        <p:spPr>
          <a:xfrm>
            <a:off x="7376475" y="850331"/>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62" name="Group 61"/>
          <p:cNvGrpSpPr>
            <a:grpSpLocks noChangeAspect="1"/>
          </p:cNvGrpSpPr>
          <p:nvPr/>
        </p:nvGrpSpPr>
        <p:grpSpPr>
          <a:xfrm>
            <a:off x="6864902" y="1578601"/>
            <a:ext cx="1802182" cy="395021"/>
            <a:chOff x="7855683" y="4755615"/>
            <a:chExt cx="3337374" cy="731520"/>
          </a:xfrm>
          <a:solidFill>
            <a:schemeClr val="bg1">
              <a:alpha val="77000"/>
            </a:schemeClr>
          </a:solidFill>
        </p:grpSpPr>
        <p:pic>
          <p:nvPicPr>
            <p:cNvPr id="63" name="Picture 62"/>
            <p:cNvPicPr>
              <a:picLocks noChangeAspect="1"/>
            </p:cNvPicPr>
            <p:nvPr/>
          </p:nvPicPr>
          <p:blipFill>
            <a:blip r:embed="rId3"/>
            <a:stretch>
              <a:fillRect/>
            </a:stretch>
          </p:blipFill>
          <p:spPr>
            <a:xfrm>
              <a:off x="9966237" y="4976595"/>
              <a:ext cx="1226820" cy="289560"/>
            </a:xfrm>
            <a:prstGeom prst="rect">
              <a:avLst/>
            </a:prstGeom>
            <a:noFill/>
          </p:spPr>
        </p:pic>
        <p:pic>
          <p:nvPicPr>
            <p:cNvPr id="64" name="Picture 6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noFill/>
          </p:spPr>
        </p:pic>
        <p:pic>
          <p:nvPicPr>
            <p:cNvPr id="65" name="Picture 64"/>
            <p:cNvPicPr preferRelativeResize="0">
              <a:picLocks noChangeAspect="1"/>
            </p:cNvPicPr>
            <p:nvPr/>
          </p:nvPicPr>
          <p:blipFill>
            <a:blip r:embed="rId5"/>
            <a:stretch>
              <a:fillRect/>
            </a:stretch>
          </p:blipFill>
          <p:spPr>
            <a:xfrm>
              <a:off x="7855683" y="4812765"/>
              <a:ext cx="617220" cy="617220"/>
            </a:xfrm>
            <a:prstGeom prst="rect">
              <a:avLst/>
            </a:prstGeom>
            <a:noFill/>
          </p:spPr>
        </p:pic>
      </p:grpSp>
      <p:sp>
        <p:nvSpPr>
          <p:cNvPr id="73" name="Freeform 1"/>
          <p:cNvSpPr>
            <a:spLocks noChangeAspect="1" noChangeArrowheads="1"/>
          </p:cNvSpPr>
          <p:nvPr/>
        </p:nvSpPr>
        <p:spPr bwMode="auto">
          <a:xfrm>
            <a:off x="6436942" y="555526"/>
            <a:ext cx="2702914" cy="1597670"/>
          </a:xfrm>
          <a:custGeom>
            <a:avLst/>
            <a:gdLst>
              <a:gd name="T0" fmla="*/ 12062 w 22906"/>
              <a:gd name="T1" fmla="*/ 14093 h 14094"/>
              <a:gd name="T2" fmla="*/ 12062 w 22906"/>
              <a:gd name="T3" fmla="*/ 14093 h 14094"/>
              <a:gd name="T4" fmla="*/ 5406 w 22906"/>
              <a:gd name="T5" fmla="*/ 14093 h 14094"/>
              <a:gd name="T6" fmla="*/ 1031 w 22906"/>
              <a:gd name="T7" fmla="*/ 11312 h 14094"/>
              <a:gd name="T8" fmla="*/ 1844 w 22906"/>
              <a:gd name="T9" fmla="*/ 5313 h 14094"/>
              <a:gd name="T10" fmla="*/ 5406 w 22906"/>
              <a:gd name="T11" fmla="*/ 3719 h 14094"/>
              <a:gd name="T12" fmla="*/ 5594 w 22906"/>
              <a:gd name="T13" fmla="*/ 3594 h 14094"/>
              <a:gd name="T14" fmla="*/ 9375 w 22906"/>
              <a:gd name="T15" fmla="*/ 313 h 14094"/>
              <a:gd name="T16" fmla="*/ 14249 w 22906"/>
              <a:gd name="T17" fmla="*/ 2938 h 14094"/>
              <a:gd name="T18" fmla="*/ 14468 w 22906"/>
              <a:gd name="T19" fmla="*/ 3063 h 14094"/>
              <a:gd name="T20" fmla="*/ 18593 w 22906"/>
              <a:gd name="T21" fmla="*/ 5188 h 14094"/>
              <a:gd name="T22" fmla="*/ 18843 w 22906"/>
              <a:gd name="T23" fmla="*/ 5313 h 14094"/>
              <a:gd name="T24" fmla="*/ 22687 w 22906"/>
              <a:gd name="T25" fmla="*/ 8749 h 14094"/>
              <a:gd name="T26" fmla="*/ 21687 w 22906"/>
              <a:gd name="T27" fmla="*/ 12718 h 14094"/>
              <a:gd name="T28" fmla="*/ 19124 w 22906"/>
              <a:gd name="T29" fmla="*/ 14062 h 14094"/>
              <a:gd name="T30" fmla="*/ 18655 w 22906"/>
              <a:gd name="T31" fmla="*/ 14093 h 14094"/>
              <a:gd name="T32" fmla="*/ 12062 w 22906"/>
              <a:gd name="T33" fmla="*/ 14093 h 1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06" h="14094">
                <a:moveTo>
                  <a:pt x="12062" y="14093"/>
                </a:moveTo>
                <a:lnTo>
                  <a:pt x="12062" y="14093"/>
                </a:lnTo>
                <a:cubicBezTo>
                  <a:pt x="9844" y="14093"/>
                  <a:pt x="7625" y="14093"/>
                  <a:pt x="5406" y="14093"/>
                </a:cubicBezTo>
                <a:cubicBezTo>
                  <a:pt x="3438" y="14062"/>
                  <a:pt x="1969" y="13124"/>
                  <a:pt x="1031" y="11312"/>
                </a:cubicBezTo>
                <a:cubicBezTo>
                  <a:pt x="0" y="9374"/>
                  <a:pt x="406" y="6844"/>
                  <a:pt x="1844" y="5313"/>
                </a:cubicBezTo>
                <a:cubicBezTo>
                  <a:pt x="2844" y="4250"/>
                  <a:pt x="4000" y="3719"/>
                  <a:pt x="5406" y="3719"/>
                </a:cubicBezTo>
                <a:cubicBezTo>
                  <a:pt x="5500" y="3719"/>
                  <a:pt x="5531" y="3688"/>
                  <a:pt x="5594" y="3594"/>
                </a:cubicBezTo>
                <a:cubicBezTo>
                  <a:pt x="6250" y="1750"/>
                  <a:pt x="7531" y="657"/>
                  <a:pt x="9375" y="313"/>
                </a:cubicBezTo>
                <a:cubicBezTo>
                  <a:pt x="11344" y="0"/>
                  <a:pt x="13343" y="1063"/>
                  <a:pt x="14249" y="2938"/>
                </a:cubicBezTo>
                <a:cubicBezTo>
                  <a:pt x="14312" y="3032"/>
                  <a:pt x="14374" y="3063"/>
                  <a:pt x="14468" y="3063"/>
                </a:cubicBezTo>
                <a:cubicBezTo>
                  <a:pt x="16187" y="3032"/>
                  <a:pt x="17593" y="3719"/>
                  <a:pt x="18593" y="5188"/>
                </a:cubicBezTo>
                <a:cubicBezTo>
                  <a:pt x="18655" y="5282"/>
                  <a:pt x="18718" y="5313"/>
                  <a:pt x="18843" y="5313"/>
                </a:cubicBezTo>
                <a:cubicBezTo>
                  <a:pt x="20718" y="5313"/>
                  <a:pt x="22374" y="6782"/>
                  <a:pt x="22687" y="8749"/>
                </a:cubicBezTo>
                <a:cubicBezTo>
                  <a:pt x="22905" y="10218"/>
                  <a:pt x="22624" y="11593"/>
                  <a:pt x="21687" y="12718"/>
                </a:cubicBezTo>
                <a:cubicBezTo>
                  <a:pt x="21030" y="13531"/>
                  <a:pt x="20155" y="13968"/>
                  <a:pt x="19124" y="14062"/>
                </a:cubicBezTo>
                <a:cubicBezTo>
                  <a:pt x="18999" y="14093"/>
                  <a:pt x="18812" y="14093"/>
                  <a:pt x="18655" y="14093"/>
                </a:cubicBezTo>
                <a:cubicBezTo>
                  <a:pt x="16437" y="14093"/>
                  <a:pt x="14249" y="14093"/>
                  <a:pt x="12062" y="14093"/>
                </a:cubicBezTo>
              </a:path>
            </a:pathLst>
          </a:custGeom>
          <a:noFill/>
          <a:ln w="31750" cap="flat" cmpd="sng">
            <a:solidFill>
              <a:schemeClr val="accent1"/>
            </a:solidFill>
            <a:round/>
            <a:headEnd/>
            <a:tailEnd/>
          </a:ln>
          <a:effectLst>
            <a:outerShdw blurRad="63500" dist="38099" dir="2700000" algn="ctr" rotWithShape="0">
              <a:schemeClr val="bg1">
                <a:lumMod val="50000"/>
                <a:alpha val="43000"/>
              </a:schemeClr>
            </a:outerShdw>
          </a:effectLst>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US" sz="900" dirty="0">
              <a:solidFill>
                <a:srgbClr val="FFFFFF"/>
              </a:solidFill>
              <a:latin typeface="Calibri" charset="0"/>
              <a:ea typeface="ＭＳ Ｐゴシック" charset="0"/>
              <a:cs typeface=""/>
            </a:endParaRPr>
          </a:p>
        </p:txBody>
      </p:sp>
      <p:sp>
        <p:nvSpPr>
          <p:cNvPr id="74" name="Up Arrow 73"/>
          <p:cNvSpPr>
            <a:spLocks/>
          </p:cNvSpPr>
          <p:nvPr/>
        </p:nvSpPr>
        <p:spPr bwMode="gray">
          <a:xfrm rot="5400000">
            <a:off x="6266150" y="3068736"/>
            <a:ext cx="161264" cy="480632"/>
          </a:xfrm>
          <a:prstGeom prst="up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5" name="Right Arrow 74"/>
          <p:cNvSpPr/>
          <p:nvPr/>
        </p:nvSpPr>
        <p:spPr bwMode="gray">
          <a:xfrm rot="19246105">
            <a:off x="5478658" y="2270903"/>
            <a:ext cx="1074972" cy="152930"/>
          </a:xfrm>
          <a:prstGeom prst="rightArrow">
            <a:avLst/>
          </a:prstGeom>
          <a:solidFill>
            <a:schemeClr val="accent3"/>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900" dirty="0">
              <a:solidFill>
                <a:srgbClr val="FFFFFF"/>
              </a:solidFill>
            </a:endParaRPr>
          </a:p>
        </p:txBody>
      </p:sp>
      <p:sp>
        <p:nvSpPr>
          <p:cNvPr id="76" name="Content Placeholder 2"/>
          <p:cNvSpPr txBox="1">
            <a:spLocks/>
          </p:cNvSpPr>
          <p:nvPr/>
        </p:nvSpPr>
        <p:spPr>
          <a:xfrm>
            <a:off x="5726684" y="2673350"/>
            <a:ext cx="1076702" cy="341692"/>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Migrate</a:t>
            </a:r>
          </a:p>
        </p:txBody>
      </p:sp>
      <p:sp>
        <p:nvSpPr>
          <p:cNvPr id="77" name="Content Placeholder 2"/>
          <p:cNvSpPr txBox="1">
            <a:spLocks/>
          </p:cNvSpPr>
          <p:nvPr/>
        </p:nvSpPr>
        <p:spPr>
          <a:xfrm>
            <a:off x="6538913" y="2186665"/>
            <a:ext cx="2641599" cy="21625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None/>
            </a:pPr>
            <a:r>
              <a:rPr lang="en-US" sz="1350" dirty="0">
                <a:solidFill>
                  <a:srgbClr val="58595B"/>
                </a:solidFill>
                <a:latin typeface="Oracle Sans BOLD"/>
                <a:cs typeface="Oracle Sans BOLD"/>
              </a:rPr>
              <a:t>Oracle Cloud and Other Clouds</a:t>
            </a: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a:p>
            <a:pPr lvl="1" algn="ctr" fontAlgn="auto">
              <a:spcAft>
                <a:spcPts val="0"/>
              </a:spcAft>
              <a:buClr>
                <a:srgbClr val="58595B">
                  <a:lumMod val="60000"/>
                  <a:lumOff val="40000"/>
                </a:srgbClr>
              </a:buClr>
            </a:pPr>
            <a:endParaRPr lang="en-US" sz="1350" dirty="0">
              <a:solidFill>
                <a:srgbClr val="58595B"/>
              </a:solidFill>
            </a:endParaRPr>
          </a:p>
          <a:p>
            <a:pPr algn="ctr" fontAlgn="auto">
              <a:spcAft>
                <a:spcPts val="0"/>
              </a:spcAft>
              <a:buClr>
                <a:srgbClr val="58595B">
                  <a:lumMod val="60000"/>
                  <a:lumOff val="40000"/>
                </a:srgbClr>
              </a:buClr>
            </a:pPr>
            <a:endParaRPr lang="en-US" sz="1350" dirty="0">
              <a:solidFill>
                <a:srgbClr val="58595B"/>
              </a:solidFill>
            </a:endParaRPr>
          </a:p>
        </p:txBody>
      </p:sp>
      <p:grpSp>
        <p:nvGrpSpPr>
          <p:cNvPr id="16" name="Group 15"/>
          <p:cNvGrpSpPr/>
          <p:nvPr/>
        </p:nvGrpSpPr>
        <p:grpSpPr>
          <a:xfrm>
            <a:off x="6962101" y="3594454"/>
            <a:ext cx="1690265" cy="353429"/>
            <a:chOff x="7519618" y="6042184"/>
            <a:chExt cx="2253686" cy="471238"/>
          </a:xfrm>
        </p:grpSpPr>
        <p:sp>
          <p:nvSpPr>
            <p:cNvPr id="21" name="Freeform 20"/>
            <p:cNvSpPr>
              <a:spLocks noEditPoints="1"/>
            </p:cNvSpPr>
            <p:nvPr/>
          </p:nvSpPr>
          <p:spPr bwMode="gray">
            <a:xfrm>
              <a:off x="88784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2" name="Freeform 21"/>
            <p:cNvSpPr>
              <a:spLocks noEditPoints="1"/>
            </p:cNvSpPr>
            <p:nvPr/>
          </p:nvSpPr>
          <p:spPr bwMode="gray">
            <a:xfrm>
              <a:off x="93356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3" name="Freeform 22"/>
            <p:cNvSpPr>
              <a:spLocks noEditPoints="1"/>
            </p:cNvSpPr>
            <p:nvPr/>
          </p:nvSpPr>
          <p:spPr bwMode="gray">
            <a:xfrm>
              <a:off x="8433925"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4" name="Freeform 23"/>
            <p:cNvSpPr>
              <a:spLocks noEditPoints="1"/>
            </p:cNvSpPr>
            <p:nvPr/>
          </p:nvSpPr>
          <p:spPr bwMode="gray">
            <a:xfrm>
              <a:off x="7964117" y="60421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sp>
          <p:nvSpPr>
            <p:cNvPr id="25" name="Freeform 24"/>
            <p:cNvSpPr>
              <a:spLocks noEditPoints="1"/>
            </p:cNvSpPr>
            <p:nvPr/>
          </p:nvSpPr>
          <p:spPr bwMode="gray">
            <a:xfrm>
              <a:off x="7519618" y="60421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91412" tIns="45706" rIns="91412" bIns="457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26" name="Oval 25"/>
          <p:cNvSpPr>
            <a:spLocks noChangeAspect="1"/>
          </p:cNvSpPr>
          <p:nvPr/>
        </p:nvSpPr>
        <p:spPr>
          <a:xfrm>
            <a:off x="7481250" y="2806133"/>
            <a:ext cx="662684" cy="227176"/>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900" dirty="0">
                <a:solidFill>
                  <a:srgbClr val="FFFFFF"/>
                </a:solidFill>
              </a:rPr>
              <a:t>Operator</a:t>
            </a:r>
          </a:p>
        </p:txBody>
      </p:sp>
      <p:grpSp>
        <p:nvGrpSpPr>
          <p:cNvPr id="30" name="Group 29"/>
          <p:cNvGrpSpPr>
            <a:grpSpLocks noChangeAspect="1"/>
          </p:cNvGrpSpPr>
          <p:nvPr/>
        </p:nvGrpSpPr>
        <p:grpSpPr>
          <a:xfrm>
            <a:off x="6969677" y="3534402"/>
            <a:ext cx="1802182" cy="395021"/>
            <a:chOff x="7855683" y="4755615"/>
            <a:chExt cx="3337374" cy="731520"/>
          </a:xfrm>
          <a:solidFill>
            <a:schemeClr val="bg1">
              <a:alpha val="77000"/>
            </a:schemeClr>
          </a:solidFill>
        </p:grpSpPr>
        <p:pic>
          <p:nvPicPr>
            <p:cNvPr id="31" name="Picture 30"/>
            <p:cNvPicPr>
              <a:picLocks noChangeAspect="1"/>
            </p:cNvPicPr>
            <p:nvPr/>
          </p:nvPicPr>
          <p:blipFill>
            <a:blip r:embed="rId3"/>
            <a:stretch>
              <a:fillRect/>
            </a:stretch>
          </p:blipFill>
          <p:spPr>
            <a:xfrm>
              <a:off x="9966237" y="4976595"/>
              <a:ext cx="1226820" cy="289560"/>
            </a:xfrm>
            <a:prstGeom prst="rect">
              <a:avLst/>
            </a:prstGeom>
            <a:grpFill/>
          </p:spPr>
        </p:pic>
        <p:pic>
          <p:nvPicPr>
            <p:cNvPr id="32" name="Picture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2088" y="4755615"/>
              <a:ext cx="731520" cy="731520"/>
            </a:xfrm>
            <a:prstGeom prst="rect">
              <a:avLst/>
            </a:prstGeom>
            <a:grpFill/>
          </p:spPr>
        </p:pic>
        <p:pic>
          <p:nvPicPr>
            <p:cNvPr id="33" name="Picture 32"/>
            <p:cNvPicPr preferRelativeResize="0">
              <a:picLocks noChangeAspect="1"/>
            </p:cNvPicPr>
            <p:nvPr/>
          </p:nvPicPr>
          <p:blipFill>
            <a:blip r:embed="rId5"/>
            <a:stretch>
              <a:fillRect/>
            </a:stretch>
          </p:blipFill>
          <p:spPr>
            <a:xfrm>
              <a:off x="7855683" y="4812765"/>
              <a:ext cx="617220" cy="617220"/>
            </a:xfrm>
            <a:prstGeom prst="rect">
              <a:avLst/>
            </a:prstGeom>
            <a:grpFill/>
          </p:spPr>
        </p:pic>
      </p:grpSp>
      <p:grpSp>
        <p:nvGrpSpPr>
          <p:cNvPr id="83" name="Group 82"/>
          <p:cNvGrpSpPr/>
          <p:nvPr/>
        </p:nvGrpSpPr>
        <p:grpSpPr>
          <a:xfrm>
            <a:off x="6857770" y="3172500"/>
            <a:ext cx="1962290" cy="320405"/>
            <a:chOff x="8819842" y="4903846"/>
            <a:chExt cx="2907095" cy="427206"/>
          </a:xfrm>
        </p:grpSpPr>
        <p:sp>
          <p:nvSpPr>
            <p:cNvPr id="17" name="Rounded Rectangle 16"/>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8" name="TextBox 17"/>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19" name="Rounded Rectangle 18"/>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0" name="TextBox 19"/>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79" name="Rounded Rectangle 78"/>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85" name="Picture 84">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146269" y="3230828"/>
            <a:ext cx="733694" cy="221242"/>
          </a:xfrm>
          <a:prstGeom prst="rect">
            <a:avLst/>
          </a:prstGeom>
          <a:solidFill>
            <a:schemeClr val="bg1">
              <a:alpha val="0"/>
            </a:schemeClr>
          </a:solidFill>
          <a:ln>
            <a:noFill/>
          </a:ln>
        </p:spPr>
      </p:pic>
      <p:grpSp>
        <p:nvGrpSpPr>
          <p:cNvPr id="87" name="Group 86"/>
          <p:cNvGrpSpPr/>
          <p:nvPr/>
        </p:nvGrpSpPr>
        <p:grpSpPr>
          <a:xfrm>
            <a:off x="6772043" y="1210350"/>
            <a:ext cx="1962290" cy="320405"/>
            <a:chOff x="8819842" y="4903846"/>
            <a:chExt cx="2907095" cy="427206"/>
          </a:xfrm>
        </p:grpSpPr>
        <p:sp>
          <p:nvSpPr>
            <p:cNvPr id="88" name="Rounded Rectangle 87"/>
            <p:cNvSpPr>
              <a:spLocks noChangeAspect="1"/>
            </p:cNvSpPr>
            <p:nvPr/>
          </p:nvSpPr>
          <p:spPr>
            <a:xfrm>
              <a:off x="8819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9" name="TextBox 88"/>
            <p:cNvSpPr txBox="1"/>
            <p:nvPr/>
          </p:nvSpPr>
          <p:spPr>
            <a:xfrm>
              <a:off x="8924931" y="4903847"/>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WebLogic</a:t>
              </a:r>
            </a:p>
          </p:txBody>
        </p:sp>
        <p:sp>
          <p:nvSpPr>
            <p:cNvPr id="90" name="Rounded Rectangle 89"/>
            <p:cNvSpPr>
              <a:spLocks noChangeAspect="1"/>
            </p:cNvSpPr>
            <p:nvPr/>
          </p:nvSpPr>
          <p:spPr>
            <a:xfrm>
              <a:off x="981589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1" name="TextBox 90"/>
            <p:cNvSpPr txBox="1"/>
            <p:nvPr/>
          </p:nvSpPr>
          <p:spPr>
            <a:xfrm>
              <a:off x="9920981" y="4903846"/>
              <a:ext cx="697405" cy="427205"/>
            </a:xfrm>
            <a:prstGeom prst="rect">
              <a:avLst/>
            </a:prstGeom>
            <a:noFill/>
          </p:spPr>
          <p:txBody>
            <a:bodyPr wrap="none" lIns="0" tIns="0" rIns="0" bIns="0" rtlCol="0" anchor="ctr">
              <a:noAutofit/>
            </a:bodyPr>
            <a:lstStyle/>
            <a:p>
              <a:pPr algn="ctr">
                <a:lnSpc>
                  <a:spcPct val="90000"/>
                </a:lnSpc>
              </a:pPr>
              <a:r>
                <a:rPr lang="en-US" sz="900" dirty="0">
                  <a:latin typeface="Arial"/>
                  <a:cs typeface="Arial"/>
                </a:rPr>
                <a:t>Coherence</a:t>
              </a:r>
            </a:p>
          </p:txBody>
        </p:sp>
        <p:sp>
          <p:nvSpPr>
            <p:cNvPr id="92" name="Rounded Rectangle 91"/>
            <p:cNvSpPr>
              <a:spLocks noChangeAspect="1"/>
            </p:cNvSpPr>
            <p:nvPr/>
          </p:nvSpPr>
          <p:spPr>
            <a:xfrm>
              <a:off x="10812842" y="4908076"/>
              <a:ext cx="914095" cy="414849"/>
            </a:xfrm>
            <a:prstGeom prst="roundRect">
              <a:avLst/>
            </a:prstGeom>
            <a:solidFill>
              <a:schemeClr val="bg1"/>
            </a:solidFill>
            <a:ln w="1905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pic>
        <p:nvPicPr>
          <p:cNvPr id="93" name="Picture 92">
            <a:extLst>
              <a:ext uri="{FF2B5EF4-FFF2-40B4-BE49-F238E27FC236}">
                <a16:creationId xmlns:a16="http://schemas.microsoft.com/office/drawing/2014/main" id="{924E85DF-6294-5C4C-B187-F850264D5E6B}"/>
              </a:ext>
            </a:extLst>
          </p:cNvPr>
          <p:cNvPicPr preferRelativeResize="0">
            <a:picLocks noChangeAspect="1"/>
          </p:cNvPicPr>
          <p:nvPr/>
        </p:nvPicPr>
        <p:blipFill>
          <a:blip r:embed="rId6"/>
          <a:stretch>
            <a:fillRect/>
          </a:stretch>
        </p:blipFill>
        <p:spPr>
          <a:xfrm>
            <a:off x="8060546" y="1268678"/>
            <a:ext cx="733694" cy="221242"/>
          </a:xfrm>
          <a:prstGeom prst="rect">
            <a:avLst/>
          </a:prstGeom>
          <a:solidFill>
            <a:schemeClr val="bg1">
              <a:alpha val="0"/>
            </a:schemeClr>
          </a:solidFill>
          <a:ln>
            <a:noFill/>
          </a:ln>
        </p:spPr>
      </p:pic>
      <p:sp>
        <p:nvSpPr>
          <p:cNvPr id="59" name="Footer Placeholder 4">
            <a:extLst>
              <a:ext uri="{FF2B5EF4-FFF2-40B4-BE49-F238E27FC236}">
                <a16:creationId xmlns:a16="http://schemas.microsoft.com/office/drawing/2014/main" id="{3767B296-639D-41E1-9565-584D2920AF93}"/>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61" name="Slide Number Placeholder 3">
            <a:extLst>
              <a:ext uri="{FF2B5EF4-FFF2-40B4-BE49-F238E27FC236}">
                <a16:creationId xmlns:a16="http://schemas.microsoft.com/office/drawing/2014/main" id="{29D642DE-6265-4050-AC21-3076B64FF844}"/>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22</a:t>
            </a:fld>
            <a:endParaRPr lang="nl-NL" altLang="nl-NL" dirty="0"/>
          </a:p>
        </p:txBody>
      </p:sp>
    </p:spTree>
    <p:extLst>
      <p:ext uri="{BB962C8B-B14F-4D97-AF65-F5344CB8AC3E}">
        <p14:creationId xmlns:p14="http://schemas.microsoft.com/office/powerpoint/2010/main" val="150661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WebLogic on Kubernetes - Building Blocks</a:t>
            </a:r>
          </a:p>
        </p:txBody>
      </p:sp>
      <p:sp>
        <p:nvSpPr>
          <p:cNvPr id="3" name="Text Placeholder 2"/>
          <p:cNvSpPr>
            <a:spLocks noGrp="1"/>
          </p:cNvSpPr>
          <p:nvPr>
            <p:ph idx="1"/>
          </p:nvPr>
        </p:nvSpPr>
        <p:spPr>
          <a:xfrm>
            <a:off x="107504" y="987574"/>
            <a:ext cx="8229600" cy="3260785"/>
          </a:xfrm>
        </p:spPr>
        <p:txBody>
          <a:bodyPr/>
          <a:lstStyle/>
          <a:p>
            <a:r>
              <a:rPr lang="en-US" dirty="0"/>
              <a:t>Docker and CRI-O certification</a:t>
            </a:r>
          </a:p>
          <a:p>
            <a:pPr lvl="2"/>
            <a:r>
              <a:rPr lang="en-US" dirty="0">
                <a:hlinkClick r:id="rId2"/>
              </a:rPr>
              <a:t>Docker images</a:t>
            </a:r>
            <a:r>
              <a:rPr lang="en-US" dirty="0"/>
              <a:t>, </a:t>
            </a:r>
            <a:r>
              <a:rPr lang="en-US" dirty="0">
                <a:hlinkClick r:id="rId3"/>
              </a:rPr>
              <a:t>Dockerfiles</a:t>
            </a:r>
            <a:r>
              <a:rPr lang="en-US" dirty="0"/>
              <a:t>, </a:t>
            </a:r>
            <a:r>
              <a:rPr lang="en-US" dirty="0">
                <a:hlinkClick r:id="rId4"/>
              </a:rPr>
              <a:t>examples</a:t>
            </a:r>
            <a:endParaRPr lang="en-US" dirty="0"/>
          </a:p>
          <a:p>
            <a:r>
              <a:rPr lang="en-US" dirty="0"/>
              <a:t>WebLogic Kubernetes certification</a:t>
            </a:r>
          </a:p>
          <a:p>
            <a:pPr lvl="2"/>
            <a:r>
              <a:rPr lang="en-US" dirty="0">
                <a:hlinkClick r:id="rId5"/>
              </a:rPr>
              <a:t>How-to</a:t>
            </a:r>
            <a:r>
              <a:rPr lang="en-US" dirty="0"/>
              <a:t>, best practices</a:t>
            </a:r>
          </a:p>
          <a:p>
            <a:r>
              <a:rPr lang="en-US" dirty="0"/>
              <a:t>Value add integration </a:t>
            </a:r>
          </a:p>
          <a:p>
            <a:pPr lvl="2"/>
            <a:r>
              <a:rPr lang="en-US" dirty="0"/>
              <a:t>Management: </a:t>
            </a:r>
            <a:r>
              <a:rPr lang="en-US" dirty="0">
                <a:hlinkClick r:id="rId6"/>
              </a:rPr>
              <a:t>Operator</a:t>
            </a:r>
            <a:r>
              <a:rPr lang="en-US" dirty="0"/>
              <a:t> </a:t>
            </a:r>
          </a:p>
          <a:p>
            <a:pPr lvl="2"/>
            <a:r>
              <a:rPr lang="en-US" dirty="0"/>
              <a:t>Monitoring: </a:t>
            </a:r>
            <a:r>
              <a:rPr lang="en-US" dirty="0">
                <a:hlinkClick r:id="rId7"/>
              </a:rPr>
              <a:t>Exporter</a:t>
            </a:r>
            <a:r>
              <a:rPr lang="en-US" dirty="0"/>
              <a:t> for Prometheus</a:t>
            </a:r>
          </a:p>
          <a:p>
            <a:pPr lvl="2"/>
            <a:r>
              <a:rPr lang="en-US" dirty="0"/>
              <a:t>Migration:  </a:t>
            </a:r>
            <a:r>
              <a:rPr lang="en-US" dirty="0">
                <a:hlinkClick r:id="rId8"/>
              </a:rPr>
              <a:t>Deploy tooling </a:t>
            </a:r>
            <a:endParaRPr lang="en-US" dirty="0"/>
          </a:p>
          <a:p>
            <a:pPr lvl="2"/>
            <a:r>
              <a:rPr lang="en-US" dirty="0"/>
              <a:t>Logging: </a:t>
            </a:r>
            <a:r>
              <a:rPr lang="en-US" dirty="0">
                <a:hlinkClick r:id="rId9"/>
              </a:rPr>
              <a:t>Exporter for Elastic Stack</a:t>
            </a:r>
            <a:endParaRPr lang="en-US" dirty="0"/>
          </a:p>
          <a:p>
            <a:pPr lvl="2"/>
            <a:r>
              <a:rPr lang="en-US" dirty="0"/>
              <a:t>Image Creation: </a:t>
            </a:r>
            <a:r>
              <a:rPr lang="en-US" dirty="0">
                <a:hlinkClick r:id="rId10"/>
              </a:rPr>
              <a:t>WebLogic Image Tool</a:t>
            </a:r>
            <a:endParaRPr lang="en-US" dirty="0"/>
          </a:p>
        </p:txBody>
      </p:sp>
      <p:sp>
        <p:nvSpPr>
          <p:cNvPr id="14" name="Rounded Rectangle 13"/>
          <p:cNvSpPr/>
          <p:nvPr/>
        </p:nvSpPr>
        <p:spPr bwMode="gray">
          <a:xfrm>
            <a:off x="4903822" y="1747037"/>
            <a:ext cx="4011930" cy="1348890"/>
          </a:xfrm>
          <a:prstGeom prst="roundRect">
            <a:avLst/>
          </a:prstGeom>
          <a:noFill/>
          <a:ln w="38100" cmpd="sng">
            <a:solidFill>
              <a:srgbClr val="0099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p>
        </p:txBody>
      </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74518" y="3198636"/>
            <a:ext cx="2537700" cy="1128251"/>
          </a:xfrm>
          <a:prstGeom prst="rect">
            <a:avLst/>
          </a:prstGeom>
        </p:spPr>
      </p:pic>
      <p:sp>
        <p:nvSpPr>
          <p:cNvPr id="26" name="Rounded Rectangle 25"/>
          <p:cNvSpPr>
            <a:spLocks noChangeAspect="1"/>
          </p:cNvSpPr>
          <p:nvPr/>
        </p:nvSpPr>
        <p:spPr>
          <a:xfrm>
            <a:off x="5470335"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7" name="TextBox 26"/>
          <p:cNvSpPr txBox="1"/>
          <p:nvPr/>
        </p:nvSpPr>
        <p:spPr>
          <a:xfrm>
            <a:off x="5612207" y="1871792"/>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WebLogic</a:t>
            </a:r>
          </a:p>
        </p:txBody>
      </p:sp>
      <p:sp>
        <p:nvSpPr>
          <p:cNvPr id="28" name="Rounded Rectangle 27"/>
          <p:cNvSpPr>
            <a:spLocks noChangeAspect="1"/>
          </p:cNvSpPr>
          <p:nvPr/>
        </p:nvSpPr>
        <p:spPr>
          <a:xfrm>
            <a:off x="7066507" y="1877001"/>
            <a:ext cx="1234067" cy="510607"/>
          </a:xfrm>
          <a:prstGeom prst="roundRect">
            <a:avLst/>
          </a:prstGeom>
          <a:solidFill>
            <a:schemeClr val="bg1"/>
          </a:solidFill>
          <a:ln w="76200" cmpd="sng">
            <a:solidFill>
              <a:schemeClr val="accent1"/>
            </a:solid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9" name="TextBox 28"/>
          <p:cNvSpPr txBox="1"/>
          <p:nvPr/>
        </p:nvSpPr>
        <p:spPr>
          <a:xfrm>
            <a:off x="7208381" y="1871791"/>
            <a:ext cx="941526" cy="525815"/>
          </a:xfrm>
          <a:prstGeom prst="rect">
            <a:avLst/>
          </a:prstGeom>
          <a:noFill/>
          <a:ln w="76200" cmpd="sng">
            <a:noFill/>
          </a:ln>
        </p:spPr>
        <p:txBody>
          <a:bodyPr wrap="none" lIns="0" tIns="0" rIns="0" bIns="0" rtlCol="0" anchor="ctr">
            <a:noAutofit/>
          </a:bodyPr>
          <a:lstStyle/>
          <a:p>
            <a:pPr algn="ctr">
              <a:lnSpc>
                <a:spcPct val="90000"/>
              </a:lnSpc>
            </a:pPr>
            <a:r>
              <a:rPr lang="en-US" sz="1500" dirty="0">
                <a:latin typeface="Oracle Sans Bold"/>
                <a:cs typeface="Oracle Sans Bold"/>
              </a:rPr>
              <a:t>Coherence</a:t>
            </a:r>
          </a:p>
        </p:txBody>
      </p:sp>
      <p:pic>
        <p:nvPicPr>
          <p:cNvPr id="30" name="Picture 29"/>
          <p:cNvPicPr>
            <a:picLocks noChangeAspect="1"/>
          </p:cNvPicPr>
          <p:nvPr/>
        </p:nvPicPr>
        <p:blipFill>
          <a:blip r:embed="rId12"/>
          <a:stretch>
            <a:fillRect/>
          </a:stretch>
        </p:blipFill>
        <p:spPr>
          <a:xfrm>
            <a:off x="7435027" y="2591760"/>
            <a:ext cx="920115" cy="217170"/>
          </a:xfrm>
          <a:prstGeom prst="rect">
            <a:avLst/>
          </a:prstGeom>
        </p:spPr>
      </p:pic>
      <p:pic>
        <p:nvPicPr>
          <p:cNvPr id="31" name="Picture 30"/>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621914" y="2426025"/>
            <a:ext cx="548641" cy="548640"/>
          </a:xfrm>
          <a:prstGeom prst="rect">
            <a:avLst/>
          </a:prstGeom>
        </p:spPr>
      </p:pic>
      <p:pic>
        <p:nvPicPr>
          <p:cNvPr id="32" name="Picture 31"/>
          <p:cNvPicPr preferRelativeResize="0">
            <a:picLocks noChangeAspect="1"/>
          </p:cNvPicPr>
          <p:nvPr/>
        </p:nvPicPr>
        <p:blipFill>
          <a:blip r:embed="rId14"/>
          <a:stretch>
            <a:fillRect/>
          </a:stretch>
        </p:blipFill>
        <p:spPr>
          <a:xfrm>
            <a:off x="5852112" y="2468888"/>
            <a:ext cx="462915" cy="462915"/>
          </a:xfrm>
          <a:prstGeom prst="rect">
            <a:avLst/>
          </a:prstGeom>
        </p:spPr>
      </p:pic>
      <p:sp>
        <p:nvSpPr>
          <p:cNvPr id="70" name="Oval 69"/>
          <p:cNvSpPr>
            <a:spLocks noChangeAspect="1"/>
          </p:cNvSpPr>
          <p:nvPr/>
        </p:nvSpPr>
        <p:spPr>
          <a:xfrm>
            <a:off x="6372200" y="901785"/>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pic>
        <p:nvPicPr>
          <p:cNvPr id="71" name="Picture 70"/>
          <p:cNvPicPr>
            <a:picLocks noChangeAspect="1"/>
          </p:cNvPicPr>
          <p:nvPr/>
        </p:nvPicPr>
        <p:blipFill>
          <a:blip r:embed="rId15"/>
          <a:stretch>
            <a:fillRect/>
          </a:stretch>
        </p:blipFill>
        <p:spPr>
          <a:xfrm>
            <a:off x="8006071" y="1043936"/>
            <a:ext cx="545903" cy="541735"/>
          </a:xfrm>
          <a:prstGeom prst="rect">
            <a:avLst/>
          </a:prstGeom>
        </p:spPr>
      </p:pic>
      <p:pic>
        <p:nvPicPr>
          <p:cNvPr id="72" name="Picture 71"/>
          <p:cNvPicPr>
            <a:picLocks noChangeAspect="1"/>
          </p:cNvPicPr>
          <p:nvPr/>
        </p:nvPicPr>
        <p:blipFill>
          <a:blip r:embed="rId16"/>
          <a:stretch>
            <a:fillRect/>
          </a:stretch>
        </p:blipFill>
        <p:spPr>
          <a:xfrm>
            <a:off x="5466077" y="1011701"/>
            <a:ext cx="581978" cy="581978"/>
          </a:xfrm>
          <a:prstGeom prst="rect">
            <a:avLst/>
          </a:prstGeom>
        </p:spPr>
      </p:pic>
      <p:sp>
        <p:nvSpPr>
          <p:cNvPr id="16" name="Footer Placeholder 4">
            <a:extLst>
              <a:ext uri="{FF2B5EF4-FFF2-40B4-BE49-F238E27FC236}">
                <a16:creationId xmlns:a16="http://schemas.microsoft.com/office/drawing/2014/main" id="{E29B7A53-2687-4026-8D4D-2FBC4FE9F9FE}"/>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17" name="Slide Number Placeholder 3">
            <a:extLst>
              <a:ext uri="{FF2B5EF4-FFF2-40B4-BE49-F238E27FC236}">
                <a16:creationId xmlns:a16="http://schemas.microsoft.com/office/drawing/2014/main" id="{7FF09BB7-6A50-4D60-9C46-C1FEA4F4161E}"/>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23</a:t>
            </a:fld>
            <a:endParaRPr lang="nl-NL" altLang="nl-NL" dirty="0"/>
          </a:p>
        </p:txBody>
      </p:sp>
    </p:spTree>
    <p:extLst>
      <p:ext uri="{BB962C8B-B14F-4D97-AF65-F5344CB8AC3E}">
        <p14:creationId xmlns:p14="http://schemas.microsoft.com/office/powerpoint/2010/main" val="19794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 y="1"/>
            <a:ext cx="8890892" cy="555525"/>
          </a:xfrm>
        </p:spPr>
        <p:txBody>
          <a:bodyPr/>
          <a:lstStyle/>
          <a:p>
            <a:r>
              <a:rPr lang="en-US" sz="2800" dirty="0"/>
              <a:t>WebLogic Domain in Kubernetes- Domain Custom Resource</a:t>
            </a:r>
          </a:p>
        </p:txBody>
      </p:sp>
      <p:sp>
        <p:nvSpPr>
          <p:cNvPr id="5" name="Content Placeholder 4">
            <a:extLst>
              <a:ext uri="{FF2B5EF4-FFF2-40B4-BE49-F238E27FC236}">
                <a16:creationId xmlns:a16="http://schemas.microsoft.com/office/drawing/2014/main" id="{0C54BD41-2A22-4681-982E-A6AA1CFFA602}"/>
              </a:ext>
            </a:extLst>
          </p:cNvPr>
          <p:cNvSpPr>
            <a:spLocks noGrp="1"/>
          </p:cNvSpPr>
          <p:nvPr>
            <p:ph idx="1"/>
          </p:nvPr>
        </p:nvSpPr>
        <p:spPr>
          <a:xfrm>
            <a:off x="179511" y="1005783"/>
            <a:ext cx="5432103" cy="3260785"/>
          </a:xfrm>
        </p:spPr>
        <p:txBody>
          <a:bodyPr/>
          <a:lstStyle/>
          <a:p>
            <a:r>
              <a:rPr lang="en-GB" sz="1800" dirty="0"/>
              <a:t>We create a Kubernetes Resource Object</a:t>
            </a:r>
            <a:br>
              <a:rPr lang="en-GB" sz="1800" dirty="0"/>
            </a:br>
            <a:r>
              <a:rPr lang="en-GB" sz="1800" dirty="0"/>
              <a:t>for the WebLogic domain. </a:t>
            </a:r>
          </a:p>
          <a:p>
            <a:r>
              <a:rPr lang="en-GB" sz="1800" dirty="0"/>
              <a:t>This is a data structure representation of  </a:t>
            </a:r>
            <a:br>
              <a:rPr lang="en-GB" sz="1800" dirty="0"/>
            </a:br>
            <a:r>
              <a:rPr lang="en-GB" sz="1800" dirty="0"/>
              <a:t>the WebLogic domain in Kubernetes. </a:t>
            </a:r>
          </a:p>
          <a:p>
            <a:r>
              <a:rPr lang="en-GB" sz="1800" dirty="0"/>
              <a:t>Domain Custom Resource allows you to </a:t>
            </a:r>
            <a:br>
              <a:rPr lang="en-GB" sz="1800" dirty="0"/>
            </a:br>
            <a:r>
              <a:rPr lang="en-GB" sz="1800" dirty="0"/>
              <a:t>declare or specify the desired state of the </a:t>
            </a:r>
            <a:br>
              <a:rPr lang="en-GB" sz="1800" dirty="0"/>
            </a:br>
            <a:r>
              <a:rPr lang="en-GB" sz="1800" dirty="0"/>
              <a:t>resource.  </a:t>
            </a:r>
          </a:p>
          <a:p>
            <a:r>
              <a:rPr lang="en-GB" sz="1800" dirty="0"/>
              <a:t>Allows the Kubernetes API server to begin </a:t>
            </a:r>
            <a:br>
              <a:rPr lang="en-GB" sz="1800" dirty="0"/>
            </a:br>
            <a:r>
              <a:rPr lang="en-GB" sz="1800" dirty="0"/>
              <a:t>serving the custom resource object.</a:t>
            </a:r>
          </a:p>
          <a:p>
            <a:r>
              <a:rPr lang="en-GB" sz="1800" dirty="0"/>
              <a:t>The WebLogic Kubernetes Operator is a controller that is always looking at the Domain Custom Resource and tries to match the actual state to this desired state.</a:t>
            </a:r>
          </a:p>
        </p:txBody>
      </p:sp>
      <p:sp>
        <p:nvSpPr>
          <p:cNvPr id="7" name="Can 6"/>
          <p:cNvSpPr/>
          <p:nvPr/>
        </p:nvSpPr>
        <p:spPr bwMode="gray">
          <a:xfrm>
            <a:off x="4682694" y="791405"/>
            <a:ext cx="4464496" cy="3004481"/>
          </a:xfrm>
          <a:prstGeom prst="can">
            <a:avLst>
              <a:gd name="adj" fmla="val 11925"/>
            </a:avLst>
          </a:prstGeom>
          <a:solidFill>
            <a:schemeClr val="accent2">
              <a:lumMod val="60000"/>
              <a:lumOff val="40000"/>
            </a:schemeClr>
          </a:solidFill>
          <a:ln w="15875"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lnSpc>
                <a:spcPct val="90000"/>
              </a:lnSpc>
            </a:pPr>
            <a:endParaRPr lang="en-US" sz="900" dirty="0">
              <a:solidFill>
                <a:schemeClr val="tx1">
                  <a:lumMod val="50000"/>
                </a:schemeClr>
              </a:solidFill>
            </a:endParaRPr>
          </a:p>
        </p:txBody>
      </p:sp>
      <p:sp>
        <p:nvSpPr>
          <p:cNvPr id="13" name="TextBox 12"/>
          <p:cNvSpPr txBox="1"/>
          <p:nvPr/>
        </p:nvSpPr>
        <p:spPr>
          <a:xfrm>
            <a:off x="4847832" y="1329529"/>
            <a:ext cx="4203729" cy="2322341"/>
          </a:xfrm>
          <a:prstGeom prst="rect">
            <a:avLst/>
          </a:prstGeom>
          <a:noFill/>
        </p:spPr>
        <p:txBody>
          <a:bodyPr wrap="square" lIns="0" tIns="0" rIns="0" bIns="0" rtlCol="0">
            <a:noAutofit/>
          </a:bodyPr>
          <a:lstStyle/>
          <a:p>
            <a:pPr>
              <a:lnSpc>
                <a:spcPct val="90000"/>
              </a:lnSpc>
            </a:pPr>
            <a:r>
              <a:rPr lang="en-US" dirty="0"/>
              <a:t>Meta Data</a:t>
            </a:r>
            <a:r>
              <a:rPr lang="en-US" b="0" dirty="0"/>
              <a:t>: Name of Resource, Namespace, Labels, </a:t>
            </a:r>
            <a:r>
              <a:rPr lang="mr-IN" b="0" dirty="0"/>
              <a:t>…</a:t>
            </a:r>
            <a:endParaRPr lang="en-US" b="0" dirty="0"/>
          </a:p>
          <a:p>
            <a:pPr>
              <a:lnSpc>
                <a:spcPct val="90000"/>
              </a:lnSpc>
            </a:pPr>
            <a:endParaRPr lang="en-US" b="0" dirty="0"/>
          </a:p>
          <a:p>
            <a:pPr>
              <a:lnSpc>
                <a:spcPct val="90000"/>
              </a:lnSpc>
            </a:pPr>
            <a:r>
              <a:rPr lang="en-US" dirty="0"/>
              <a:t>Admin Server</a:t>
            </a:r>
            <a:r>
              <a:rPr lang="en-US" b="0" dirty="0"/>
              <a:t>:  Node Ports to expose, Volumes, </a:t>
            </a:r>
            <a:r>
              <a:rPr lang="mr-IN" b="0" dirty="0"/>
              <a:t>…</a:t>
            </a:r>
            <a:endParaRPr lang="en-US" b="0" dirty="0"/>
          </a:p>
          <a:p>
            <a:pPr>
              <a:lnSpc>
                <a:spcPct val="90000"/>
              </a:lnSpc>
            </a:pPr>
            <a:endParaRPr lang="en-US" b="0" dirty="0"/>
          </a:p>
          <a:p>
            <a:pPr>
              <a:lnSpc>
                <a:spcPct val="90000"/>
              </a:lnSpc>
            </a:pPr>
            <a:r>
              <a:rPr lang="en-US" dirty="0"/>
              <a:t>Cluster</a:t>
            </a:r>
            <a:r>
              <a:rPr lang="en-US" b="0" dirty="0"/>
              <a:t>: Number of Replicas (Managed Servers), </a:t>
            </a:r>
            <a:r>
              <a:rPr lang="mr-IN" b="0" dirty="0"/>
              <a:t>…</a:t>
            </a:r>
            <a:endParaRPr lang="en-US" b="0" dirty="0"/>
          </a:p>
          <a:p>
            <a:pPr>
              <a:lnSpc>
                <a:spcPct val="90000"/>
              </a:lnSpc>
            </a:pPr>
            <a:endParaRPr lang="en-US" b="0" dirty="0"/>
          </a:p>
          <a:p>
            <a:pPr>
              <a:lnSpc>
                <a:spcPct val="90000"/>
              </a:lnSpc>
            </a:pPr>
            <a:r>
              <a:rPr lang="en-US" dirty="0"/>
              <a:t>Domain</a:t>
            </a:r>
            <a:r>
              <a:rPr lang="en-US" b="0" dirty="0"/>
              <a:t>: Image to base the Domain containers, Domain in PV or in Image, K8S secrets, Logs to pod</a:t>
            </a:r>
          </a:p>
          <a:p>
            <a:pPr>
              <a:lnSpc>
                <a:spcPct val="90000"/>
              </a:lnSpc>
            </a:pPr>
            <a:endParaRPr lang="en-US" b="0" dirty="0"/>
          </a:p>
          <a:p>
            <a:pPr>
              <a:lnSpc>
                <a:spcPct val="90000"/>
              </a:lnSpc>
            </a:pPr>
            <a:r>
              <a:rPr lang="en-US" dirty="0"/>
              <a:t>Managed Servers</a:t>
            </a:r>
            <a:r>
              <a:rPr lang="en-US" b="0" dirty="0"/>
              <a:t>: non-clustered MS</a:t>
            </a:r>
          </a:p>
          <a:p>
            <a:pPr>
              <a:lnSpc>
                <a:spcPct val="90000"/>
              </a:lnSpc>
            </a:pPr>
            <a:endParaRPr lang="en-US" b="0" dirty="0"/>
          </a:p>
          <a:p>
            <a:pPr>
              <a:lnSpc>
                <a:spcPct val="90000"/>
              </a:lnSpc>
            </a:pPr>
            <a:r>
              <a:rPr lang="en-US" dirty="0"/>
              <a:t>Server Pod</a:t>
            </a:r>
            <a:r>
              <a:rPr lang="en-US" b="0" dirty="0"/>
              <a:t>: Java Options, Start Policy (Lifecycle control)</a:t>
            </a:r>
          </a:p>
          <a:p>
            <a:pPr>
              <a:lnSpc>
                <a:spcPct val="90000"/>
              </a:lnSpc>
            </a:pPr>
            <a:endParaRPr lang="en-US" b="0" dirty="0"/>
          </a:p>
          <a:p>
            <a:pPr>
              <a:lnSpc>
                <a:spcPct val="90000"/>
              </a:lnSpc>
            </a:pPr>
            <a:r>
              <a:rPr lang="en-US" dirty="0"/>
              <a:t>Events</a:t>
            </a:r>
            <a:r>
              <a:rPr lang="en-US" b="0" dirty="0"/>
              <a:t>: </a:t>
            </a:r>
          </a:p>
        </p:txBody>
      </p:sp>
      <p:sp>
        <p:nvSpPr>
          <p:cNvPr id="14" name="TextBox 13"/>
          <p:cNvSpPr txBox="1"/>
          <p:nvPr/>
        </p:nvSpPr>
        <p:spPr>
          <a:xfrm>
            <a:off x="6014854" y="952000"/>
            <a:ext cx="2820629" cy="254410"/>
          </a:xfrm>
          <a:prstGeom prst="rect">
            <a:avLst/>
          </a:prstGeom>
          <a:noFill/>
        </p:spPr>
        <p:txBody>
          <a:bodyPr wrap="square" lIns="0" tIns="0" rIns="0" bIns="0" rtlCol="0">
            <a:noAutofit/>
          </a:bodyPr>
          <a:lstStyle/>
          <a:p>
            <a:pPr>
              <a:lnSpc>
                <a:spcPct val="90000"/>
              </a:lnSpc>
            </a:pPr>
            <a:r>
              <a:rPr lang="en-US" sz="900" dirty="0">
                <a:solidFill>
                  <a:srgbClr val="0070C0"/>
                </a:solidFill>
              </a:rPr>
              <a:t>Domain Custom Resource</a:t>
            </a:r>
          </a:p>
        </p:txBody>
      </p:sp>
      <p:sp>
        <p:nvSpPr>
          <p:cNvPr id="12" name="Text Placeholder 2"/>
          <p:cNvSpPr txBox="1">
            <a:spLocks/>
          </p:cNvSpPr>
          <p:nvPr/>
        </p:nvSpPr>
        <p:spPr>
          <a:xfrm>
            <a:off x="397878" y="1038919"/>
            <a:ext cx="8346073" cy="257474"/>
          </a:xfrm>
          <a:prstGeom prst="rect">
            <a:avLst/>
          </a:prstGeom>
        </p:spPr>
        <p:txBody>
          <a:bodyPr vert="horz" lIns="68580" tIns="34290" rIns="68580" bIns="34290" rtlCol="0">
            <a:noAutofit/>
          </a:bodyPr>
          <a:lstStyle>
            <a:lvl1pPr marL="1588" indent="0" algn="l" defTabSz="914400" rtl="0" eaLnBrk="1" latinLnBrk="0" hangingPunct="1">
              <a:lnSpc>
                <a:spcPct val="90000"/>
              </a:lnSpc>
              <a:spcBef>
                <a:spcPts val="0"/>
              </a:spcBef>
              <a:buFontTx/>
              <a:buNone/>
              <a:defRPr sz="2400" b="1" i="0" kern="1200" baseline="0">
                <a:solidFill>
                  <a:schemeClr val="tx1"/>
                </a:solidFill>
                <a:latin typeface="Oracle Sans Light" panose="020B0403020204020204" pitchFamily="34" charset="0"/>
                <a:ea typeface="+mn-ea"/>
                <a:cs typeface="Oracle Sans Light" panose="020B0403020204020204" pitchFamily="34" charset="0"/>
              </a:defRPr>
            </a:lvl1pPr>
            <a:lvl2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3pPr>
            <a:lvl4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4pPr>
            <a:lvl5pPr marL="1588" indent="0" algn="l" defTabSz="914400" rtl="0" eaLnBrk="1" latinLnBrk="0" hangingPunct="1">
              <a:lnSpc>
                <a:spcPct val="90000"/>
              </a:lnSpc>
              <a:spcBef>
                <a:spcPts val="500"/>
              </a:spcBef>
              <a:buFontTx/>
              <a:buNone/>
              <a:defRPr sz="2400" b="0" i="0" kern="1200">
                <a:solidFill>
                  <a:schemeClr val="tx1"/>
                </a:solidFill>
                <a:latin typeface="Oracle Sans Light" panose="020B0403020204020204" pitchFamily="34" charset="0"/>
                <a:ea typeface="+mn-ea"/>
                <a:cs typeface="Oracle Sans Light" panose="020B0403020204020204" pitchFamily="34" charset="0"/>
              </a:defRPr>
            </a:lvl5pPr>
            <a:lvl6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6pPr>
            <a:lvl7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7pPr>
            <a:lvl8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8pPr>
            <a:lvl9pPr marL="1588"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9pPr>
          </a:lstStyle>
          <a:p>
            <a:endParaRPr lang="en-US" sz="1800"/>
          </a:p>
        </p:txBody>
      </p:sp>
      <p:sp>
        <p:nvSpPr>
          <p:cNvPr id="8" name="Footer Placeholder 4">
            <a:extLst>
              <a:ext uri="{FF2B5EF4-FFF2-40B4-BE49-F238E27FC236}">
                <a16:creationId xmlns:a16="http://schemas.microsoft.com/office/drawing/2014/main" id="{A33087CD-9E19-4C0D-9143-F6B4F226B27E}"/>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9" name="Slide Number Placeholder 3">
            <a:extLst>
              <a:ext uri="{FF2B5EF4-FFF2-40B4-BE49-F238E27FC236}">
                <a16:creationId xmlns:a16="http://schemas.microsoft.com/office/drawing/2014/main" id="{922422A3-A6B7-4CA3-9C36-4A550EA900BF}"/>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24</a:t>
            </a:fld>
            <a:endParaRPr lang="nl-NL" altLang="nl-NL" dirty="0"/>
          </a:p>
        </p:txBody>
      </p:sp>
    </p:spTree>
    <p:extLst>
      <p:ext uri="{BB962C8B-B14F-4D97-AF65-F5344CB8AC3E}">
        <p14:creationId xmlns:p14="http://schemas.microsoft.com/office/powerpoint/2010/main" val="1603178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sz="3200" dirty="0"/>
              <a:t>Why build the WebLogic Kubernetes Operator?</a:t>
            </a:r>
          </a:p>
        </p:txBody>
      </p:sp>
      <p:sp>
        <p:nvSpPr>
          <p:cNvPr id="173" name="Content Placeholder 6"/>
          <p:cNvSpPr txBox="1">
            <a:spLocks noGrp="1"/>
          </p:cNvSpPr>
          <p:nvPr>
            <p:ph idx="1"/>
          </p:nvPr>
        </p:nvSpPr>
        <p:spPr>
          <a:xfrm>
            <a:off x="457200" y="1233578"/>
            <a:ext cx="4270126" cy="3260785"/>
          </a:xfrm>
        </p:spPr>
        <p:txBody>
          <a:bodyPr/>
          <a:lstStyle/>
          <a:p>
            <a:r>
              <a:rPr lang="en-US" sz="2000" dirty="0"/>
              <a:t>Contains built-in knowledge about how to perform lifecycle operations on a domain</a:t>
            </a:r>
          </a:p>
          <a:p>
            <a:r>
              <a:rPr lang="en-US" sz="2000" dirty="0"/>
              <a:t>Uses Kubernetes APIs to automate lifecycle operations.</a:t>
            </a:r>
          </a:p>
        </p:txBody>
      </p:sp>
      <p:pic>
        <p:nvPicPr>
          <p:cNvPr id="5" name="Picture 4"/>
          <p:cNvPicPr>
            <a:picLocks noChangeAspect="1"/>
          </p:cNvPicPr>
          <p:nvPr/>
        </p:nvPicPr>
        <p:blipFill>
          <a:blip r:embed="rId3"/>
          <a:stretch>
            <a:fillRect/>
          </a:stretch>
        </p:blipFill>
        <p:spPr>
          <a:xfrm>
            <a:off x="4817181" y="2487551"/>
            <a:ext cx="3992308" cy="1036700"/>
          </a:xfrm>
          <a:prstGeom prst="rect">
            <a:avLst/>
          </a:prstGeom>
        </p:spPr>
      </p:pic>
      <p:sp>
        <p:nvSpPr>
          <p:cNvPr id="7" name="Rectangle 6"/>
          <p:cNvSpPr>
            <a:spLocks noChangeAspect="1"/>
          </p:cNvSpPr>
          <p:nvPr/>
        </p:nvSpPr>
        <p:spPr>
          <a:xfrm>
            <a:off x="5166013" y="2725090"/>
            <a:ext cx="493277" cy="529399"/>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1</a:t>
            </a:r>
          </a:p>
        </p:txBody>
      </p:sp>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53519" y="2755729"/>
            <a:ext cx="324454" cy="348212"/>
          </a:xfrm>
          <a:prstGeom prst="rect">
            <a:avLst/>
          </a:prstGeom>
        </p:spPr>
      </p:pic>
      <p:sp>
        <p:nvSpPr>
          <p:cNvPr id="9" name="Rectangle 8"/>
          <p:cNvSpPr>
            <a:spLocks noChangeAspect="1"/>
          </p:cNvSpPr>
          <p:nvPr/>
        </p:nvSpPr>
        <p:spPr>
          <a:xfrm>
            <a:off x="5819282"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10" name="TextBox 9"/>
          <p:cNvSpPr txBox="1"/>
          <p:nvPr/>
        </p:nvSpPr>
        <p:spPr>
          <a:xfrm>
            <a:off x="5300590" y="2859782"/>
            <a:ext cx="208054" cy="104368"/>
          </a:xfrm>
          <a:prstGeom prst="rect">
            <a:avLst/>
          </a:prstGeom>
          <a:noFill/>
        </p:spPr>
        <p:txBody>
          <a:bodyPr wrap="square" lIns="0" tIns="0" rIns="0" bIns="0" rtlCol="0">
            <a:noAutofit/>
          </a:bodyPr>
          <a:lstStyle/>
          <a:p>
            <a:pPr>
              <a:lnSpc>
                <a:spcPct val="90000"/>
              </a:lnSpc>
            </a:pPr>
            <a:r>
              <a:rPr lang="en-US" sz="1050" b="0" dirty="0">
                <a:solidFill>
                  <a:schemeClr val="bg1"/>
                </a:solidFill>
              </a:rPr>
              <a:t>AS</a:t>
            </a:r>
          </a:p>
        </p:txBody>
      </p:sp>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27609" y="2760746"/>
            <a:ext cx="324454" cy="348212"/>
          </a:xfrm>
          <a:prstGeom prst="rect">
            <a:avLst/>
          </a:prstGeom>
        </p:spPr>
      </p:pic>
      <p:sp>
        <p:nvSpPr>
          <p:cNvPr id="12" name="TextBox 11"/>
          <p:cNvSpPr txBox="1"/>
          <p:nvPr/>
        </p:nvSpPr>
        <p:spPr>
          <a:xfrm>
            <a:off x="5978608" y="2859782"/>
            <a:ext cx="247472" cy="190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3" name="Rectangle 12"/>
          <p:cNvSpPr>
            <a:spLocks noChangeAspect="1"/>
          </p:cNvSpPr>
          <p:nvPr/>
        </p:nvSpPr>
        <p:spPr>
          <a:xfrm>
            <a:off x="6345416" y="2725090"/>
            <a:ext cx="493277" cy="529399"/>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3</a:t>
            </a:r>
          </a:p>
        </p:txBody>
      </p:sp>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42731" y="2772283"/>
            <a:ext cx="324454" cy="348212"/>
          </a:xfrm>
          <a:prstGeom prst="rect">
            <a:avLst/>
          </a:prstGeom>
        </p:spPr>
      </p:pic>
      <p:sp>
        <p:nvSpPr>
          <p:cNvPr id="15" name="TextBox 14"/>
          <p:cNvSpPr txBox="1"/>
          <p:nvPr/>
        </p:nvSpPr>
        <p:spPr>
          <a:xfrm>
            <a:off x="6516216" y="2859782"/>
            <a:ext cx="273037" cy="146721"/>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16" name="Rectangle 15"/>
          <p:cNvSpPr>
            <a:spLocks noChangeAspect="1"/>
          </p:cNvSpPr>
          <p:nvPr/>
        </p:nvSpPr>
        <p:spPr>
          <a:xfrm>
            <a:off x="6875779" y="2725090"/>
            <a:ext cx="493277" cy="529399"/>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7" name="Rectangle 16"/>
          <p:cNvSpPr>
            <a:spLocks noChangeAspect="1"/>
          </p:cNvSpPr>
          <p:nvPr/>
        </p:nvSpPr>
        <p:spPr>
          <a:xfrm>
            <a:off x="7411956" y="2725089"/>
            <a:ext cx="485460" cy="530466"/>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5</a:t>
            </a:r>
          </a:p>
        </p:txBody>
      </p:sp>
      <p:sp>
        <p:nvSpPr>
          <p:cNvPr id="18" name="Rectangle 17"/>
          <p:cNvSpPr>
            <a:spLocks noChangeAspect="1"/>
          </p:cNvSpPr>
          <p:nvPr/>
        </p:nvSpPr>
        <p:spPr>
          <a:xfrm>
            <a:off x="7939049" y="2726731"/>
            <a:ext cx="494805" cy="527744"/>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a:lnSpc>
                <a:spcPct val="90000"/>
              </a:lnSpc>
            </a:pPr>
            <a:r>
              <a:rPr lang="en-US" sz="1050">
                <a:solidFill>
                  <a:srgbClr val="0070C0"/>
                </a:solidFill>
              </a:rPr>
              <a:t>POD 6</a:t>
            </a:r>
          </a:p>
        </p:txBody>
      </p:sp>
      <p:sp>
        <p:nvSpPr>
          <p:cNvPr id="20" name="Cube 19"/>
          <p:cNvSpPr/>
          <p:nvPr/>
        </p:nvSpPr>
        <p:spPr>
          <a:xfrm>
            <a:off x="6990126"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1" name="TextBox 20"/>
          <p:cNvSpPr txBox="1"/>
          <p:nvPr/>
        </p:nvSpPr>
        <p:spPr>
          <a:xfrm>
            <a:off x="7008429" y="2859782"/>
            <a:ext cx="218499" cy="89277"/>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3" name="Cube 22"/>
          <p:cNvSpPr/>
          <p:nvPr/>
        </p:nvSpPr>
        <p:spPr>
          <a:xfrm>
            <a:off x="8040707" y="2787774"/>
            <a:ext cx="243492"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4" name="TextBox 23"/>
          <p:cNvSpPr txBox="1"/>
          <p:nvPr/>
        </p:nvSpPr>
        <p:spPr>
          <a:xfrm>
            <a:off x="8040707" y="2859782"/>
            <a:ext cx="217336"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6" name="Cube 25"/>
          <p:cNvSpPr/>
          <p:nvPr/>
        </p:nvSpPr>
        <p:spPr>
          <a:xfrm>
            <a:off x="7534588" y="2787774"/>
            <a:ext cx="243491" cy="291563"/>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b="0"/>
          </a:p>
        </p:txBody>
      </p:sp>
      <p:sp>
        <p:nvSpPr>
          <p:cNvPr id="27" name="TextBox 26"/>
          <p:cNvSpPr txBox="1"/>
          <p:nvPr/>
        </p:nvSpPr>
        <p:spPr>
          <a:xfrm>
            <a:off x="7550293" y="2859782"/>
            <a:ext cx="217539" cy="102312"/>
          </a:xfrm>
          <a:prstGeom prst="rect">
            <a:avLst/>
          </a:prstGeom>
          <a:noFill/>
        </p:spPr>
        <p:txBody>
          <a:bodyPr wrap="square" lIns="0" tIns="0" rIns="0" bIns="0" rtlCol="0">
            <a:noAutofit/>
          </a:bodyPr>
          <a:lstStyle/>
          <a:p>
            <a:pPr>
              <a:lnSpc>
                <a:spcPct val="90000"/>
              </a:lnSpc>
            </a:pPr>
            <a:r>
              <a:rPr lang="en-US" sz="1050" b="0" dirty="0">
                <a:solidFill>
                  <a:schemeClr val="bg1"/>
                </a:solidFill>
              </a:rPr>
              <a:t>MS</a:t>
            </a:r>
          </a:p>
        </p:txBody>
      </p:sp>
      <p:sp>
        <p:nvSpPr>
          <p:cNvPr id="28" name="Rectangle 27"/>
          <p:cNvSpPr/>
          <p:nvPr/>
        </p:nvSpPr>
        <p:spPr>
          <a:xfrm>
            <a:off x="5747707" y="2581275"/>
            <a:ext cx="2749427" cy="73212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sp>
        <p:nvSpPr>
          <p:cNvPr id="29" name="TextBox 28"/>
          <p:cNvSpPr txBox="1"/>
          <p:nvPr/>
        </p:nvSpPr>
        <p:spPr>
          <a:xfrm>
            <a:off x="5819281" y="2580006"/>
            <a:ext cx="1085026" cy="146721"/>
          </a:xfrm>
          <a:prstGeom prst="rect">
            <a:avLst/>
          </a:prstGeom>
          <a:noFill/>
        </p:spPr>
        <p:txBody>
          <a:bodyPr wrap="square" lIns="0" tIns="0" rIns="0" bIns="0" rtlCol="0">
            <a:noAutofit/>
          </a:bodyPr>
          <a:lstStyle/>
          <a:p>
            <a:pPr>
              <a:lnSpc>
                <a:spcPct val="90000"/>
              </a:lnSpc>
            </a:pPr>
            <a:r>
              <a:rPr lang="en-US" sz="1050" b="0" dirty="0"/>
              <a:t>WLS Cluster</a:t>
            </a:r>
          </a:p>
        </p:txBody>
      </p:sp>
      <p:sp>
        <p:nvSpPr>
          <p:cNvPr id="30" name="TextBox 29"/>
          <p:cNvSpPr txBox="1"/>
          <p:nvPr/>
        </p:nvSpPr>
        <p:spPr>
          <a:xfrm>
            <a:off x="6201967" y="3323730"/>
            <a:ext cx="1302367" cy="144988"/>
          </a:xfrm>
          <a:prstGeom prst="rect">
            <a:avLst/>
          </a:prstGeom>
          <a:noFill/>
        </p:spPr>
        <p:txBody>
          <a:bodyPr wrap="square" lIns="0" tIns="0" rIns="0" bIns="0" rtlCol="0">
            <a:noAutofit/>
          </a:bodyPr>
          <a:lstStyle/>
          <a:p>
            <a:pPr algn="ctr">
              <a:lnSpc>
                <a:spcPct val="90000"/>
              </a:lnSpc>
            </a:pPr>
            <a:r>
              <a:rPr lang="en-US" sz="1050" b="0" err="1"/>
              <a:t>Kubernetes</a:t>
            </a:r>
            <a:r>
              <a:rPr lang="en-US" sz="1050" b="0"/>
              <a:t> Cluster</a:t>
            </a:r>
          </a:p>
        </p:txBody>
      </p:sp>
      <p:sp>
        <p:nvSpPr>
          <p:cNvPr id="31" name="TextBox 30"/>
          <p:cNvSpPr txBox="1"/>
          <p:nvPr/>
        </p:nvSpPr>
        <p:spPr>
          <a:xfrm>
            <a:off x="7128427" y="2059823"/>
            <a:ext cx="1023531" cy="306563"/>
          </a:xfrm>
          <a:prstGeom prst="rect">
            <a:avLst/>
          </a:prstGeom>
          <a:noFill/>
        </p:spPr>
        <p:txBody>
          <a:bodyPr wrap="square" lIns="0" tIns="0" rIns="0" bIns="0" rtlCol="0">
            <a:noAutofit/>
          </a:bodyPr>
          <a:lstStyle/>
          <a:p>
            <a:pPr algn="ctr">
              <a:lnSpc>
                <a:spcPct val="90000"/>
              </a:lnSpc>
            </a:pPr>
            <a:r>
              <a:rPr lang="en-US" sz="1050" b="0" dirty="0"/>
              <a:t>Manage </a:t>
            </a:r>
          </a:p>
          <a:p>
            <a:pPr algn="ctr">
              <a:lnSpc>
                <a:spcPct val="90000"/>
              </a:lnSpc>
            </a:pPr>
            <a:r>
              <a:rPr lang="en-US" sz="1050" b="0" dirty="0"/>
              <a:t>Pods</a:t>
            </a:r>
          </a:p>
        </p:txBody>
      </p:sp>
      <p:pic>
        <p:nvPicPr>
          <p:cNvPr id="32" name="Picture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71002" y="1191682"/>
            <a:ext cx="725563" cy="640001"/>
          </a:xfrm>
          <a:prstGeom prst="rect">
            <a:avLst/>
          </a:prstGeom>
        </p:spPr>
      </p:pic>
      <p:sp>
        <p:nvSpPr>
          <p:cNvPr id="33" name="Rectangle 32"/>
          <p:cNvSpPr>
            <a:spLocks noChangeAspect="1"/>
          </p:cNvSpPr>
          <p:nvPr/>
        </p:nvSpPr>
        <p:spPr>
          <a:xfrm>
            <a:off x="7625019" y="1603752"/>
            <a:ext cx="1074851" cy="260032"/>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050"/>
          </a:p>
        </p:txBody>
      </p:sp>
      <p:pic>
        <p:nvPicPr>
          <p:cNvPr id="34" name="Picture 33"/>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645902" y="1651628"/>
            <a:ext cx="186838" cy="153321"/>
          </a:xfrm>
          <a:prstGeom prst="rect">
            <a:avLst/>
          </a:prstGeom>
        </p:spPr>
      </p:pic>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cxnSp>
        <p:nvCxnSpPr>
          <p:cNvPr id="36" name="Straight Arrow Connector 35"/>
          <p:cNvCxnSpPr/>
          <p:nvPr/>
        </p:nvCxnSpPr>
        <p:spPr>
          <a:xfrm flipH="1">
            <a:off x="7812272" y="1892080"/>
            <a:ext cx="350564" cy="59495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6824297" y="1875568"/>
            <a:ext cx="1352" cy="594935"/>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6280568" y="1620985"/>
            <a:ext cx="999282" cy="242550"/>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a:solidFill>
                  <a:schemeClr val="bg1"/>
                </a:solidFill>
              </a:rPr>
              <a:t>Operator</a:t>
            </a:r>
          </a:p>
        </p:txBody>
      </p:sp>
      <p:cxnSp>
        <p:nvCxnSpPr>
          <p:cNvPr id="39" name="Straight Arrow Connector 38"/>
          <p:cNvCxnSpPr/>
          <p:nvPr/>
        </p:nvCxnSpPr>
        <p:spPr>
          <a:xfrm flipH="1" flipV="1">
            <a:off x="7292253" y="1744086"/>
            <a:ext cx="317196" cy="367"/>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880776" y="2056013"/>
            <a:ext cx="1023531" cy="370314"/>
          </a:xfrm>
          <a:prstGeom prst="rect">
            <a:avLst/>
          </a:prstGeom>
          <a:noFill/>
        </p:spPr>
        <p:txBody>
          <a:bodyPr wrap="square" lIns="0" tIns="0" rIns="0" bIns="0" rtlCol="0">
            <a:noAutofit/>
          </a:bodyPr>
          <a:lstStyle/>
          <a:p>
            <a:pPr algn="ctr">
              <a:lnSpc>
                <a:spcPct val="90000"/>
              </a:lnSpc>
            </a:pPr>
            <a:r>
              <a:rPr lang="en-US" sz="1050" b="0" dirty="0"/>
              <a:t>Orchestrate WebLogic</a:t>
            </a:r>
          </a:p>
        </p:txBody>
      </p:sp>
      <p:sp>
        <p:nvSpPr>
          <p:cNvPr id="44" name="Oval 43"/>
          <p:cNvSpPr/>
          <p:nvPr/>
        </p:nvSpPr>
        <p:spPr bwMode="gray">
          <a:xfrm>
            <a:off x="5677599" y="1409701"/>
            <a:ext cx="2146114" cy="622300"/>
          </a:xfrm>
          <a:prstGeom prst="ellipse">
            <a:avLst/>
          </a:prstGeom>
          <a:noFill/>
          <a:ln w="28575" cmpd="sng">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solidFill>
                <a:schemeClr val="bg1"/>
              </a:solidFill>
            </a:endParaRPr>
          </a:p>
        </p:txBody>
      </p:sp>
      <p:sp>
        <p:nvSpPr>
          <p:cNvPr id="2" name="Rectangle 1"/>
          <p:cNvSpPr/>
          <p:nvPr/>
        </p:nvSpPr>
        <p:spPr>
          <a:xfrm>
            <a:off x="4482913" y="2433251"/>
            <a:ext cx="248786" cy="230832"/>
          </a:xfrm>
          <a:prstGeom prst="rect">
            <a:avLst/>
          </a:prstGeom>
        </p:spPr>
        <p:txBody>
          <a:bodyPr wrap="none">
            <a:spAutoFit/>
          </a:bodyPr>
          <a:lstStyle/>
          <a:p>
            <a:r>
              <a:rPr lang="sk-SK" sz="900" dirty="0"/>
              <a:t>  </a:t>
            </a:r>
            <a:endParaRPr lang="en-US" sz="900" dirty="0"/>
          </a:p>
        </p:txBody>
      </p:sp>
      <p:sp>
        <p:nvSpPr>
          <p:cNvPr id="41" name="Footer Placeholder 4">
            <a:extLst>
              <a:ext uri="{FF2B5EF4-FFF2-40B4-BE49-F238E27FC236}">
                <a16:creationId xmlns:a16="http://schemas.microsoft.com/office/drawing/2014/main" id="{DC64FED0-EA6C-4157-AF70-FEB4F623CE96}"/>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42" name="Slide Number Placeholder 3">
            <a:extLst>
              <a:ext uri="{FF2B5EF4-FFF2-40B4-BE49-F238E27FC236}">
                <a16:creationId xmlns:a16="http://schemas.microsoft.com/office/drawing/2014/main" id="{2A4E0B50-972E-40C1-866A-E79742AFEED6}"/>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25</a:t>
            </a:fld>
            <a:endParaRPr lang="nl-NL" altLang="nl-NL" dirty="0"/>
          </a:p>
        </p:txBody>
      </p:sp>
    </p:spTree>
    <p:extLst>
      <p:ext uri="{BB962C8B-B14F-4D97-AF65-F5344CB8AC3E}">
        <p14:creationId xmlns:p14="http://schemas.microsoft.com/office/powerpoint/2010/main" val="151793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p14="http://schemas.microsoft.com/office/powerpoint/2010/main" xmlns="" val="SMDATA_13_hAl8XRMAAAAlAAAAZAAAAA0AAAAAAAAAAEgAAAAAAAAASAAAAAAAAAAC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6BAAA0QQAAFtGAAACCgAAEAAAACYAAAAIAAAA/fD///////8="/>
              </a:ext>
            </a:extLst>
          </p:cNvSpPr>
          <p:nvPr>
            <p:ph type="title"/>
          </p:nvPr>
        </p:nvSpPr>
        <p:spPr/>
        <p:txBody>
          <a:bodyPr/>
          <a:lstStyle/>
          <a:p>
            <a:r>
              <a:rPr lang="en-GB" dirty="0"/>
              <a:t>WebLogic Kubernetes Operator</a:t>
            </a:r>
          </a:p>
        </p:txBody>
      </p:sp>
      <p:sp>
        <p:nvSpPr>
          <p:cNvPr id="3" name="Text Placeholder 4"/>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aCQAA0w4AAIgaAABjHgAAEAAAACYAAAAIAAAAffD///////8="/>
              </a:ext>
            </a:extLst>
          </p:cNvSpPr>
          <p:nvPr>
            <p:ph idx="1"/>
          </p:nvPr>
        </p:nvSpPr>
        <p:spPr>
          <a:xfrm>
            <a:off x="423180" y="1713228"/>
            <a:ext cx="2685600" cy="2685600"/>
          </a:xfrm>
        </p:spPr>
        <p:txBody>
          <a:bodyPr/>
          <a:lstStyle/>
          <a:p>
            <a:pPr marL="0" indent="0">
              <a:buNone/>
            </a:pPr>
            <a:r>
              <a:rPr lang="en-GB" sz="2000" dirty="0"/>
              <a:t>Manages lifecycle operations (start, stop, scale, rolling restart, etc.) in Kubernetes</a:t>
            </a:r>
          </a:p>
        </p:txBody>
      </p:sp>
      <p:sp>
        <p:nvSpPr>
          <p:cNvPr id="4" name="Text Placeholder 5"/>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KTkE1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CEHwAA0w4AAHIwAABjHgAAEAAAACYAAAAIAAAAffD///////8="/>
              </a:ext>
            </a:extLst>
          </p:cNvSpPr>
          <p:nvPr>
            <p:ph type="body" idx="4294967295"/>
          </p:nvPr>
        </p:nvSpPr>
        <p:spPr>
          <a:xfrm>
            <a:off x="344079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Automate configuration, e.g. clustering, channels/ports, configuration overrides </a:t>
            </a:r>
          </a:p>
        </p:txBody>
      </p:sp>
      <p:sp>
        <p:nvSpPr>
          <p:cNvPr id="5" name="Text Placeholder 6"/>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w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BtNQAA0w4AAFtGAABjHgAAEAAAACYAAAAIAAAAffD///////8="/>
              </a:ext>
            </a:extLst>
          </p:cNvSpPr>
          <p:nvPr>
            <p:ph type="body" idx="4294967295"/>
          </p:nvPr>
        </p:nvSpPr>
        <p:spPr>
          <a:xfrm>
            <a:off x="6458400" y="1713228"/>
            <a:ext cx="2685600" cy="2685600"/>
          </a:xfrm>
          <a:noFill/>
          <a:ln>
            <a:noFill/>
          </a:ln>
          <a:effectLst/>
        </p:spPr>
        <p:txBody>
          <a:bodyPr vert="horz" wrap="square" lIns="68580" tIns="34290" rIns="68580" bIns="34290" numCol="1" spcCol="215900" anchor="t" anchorCtr="0" compatLnSpc="1">
            <a:prstTxWarp prst="textNoShape">
              <a:avLst/>
            </a:prstTxWarp>
          </a:bodyPr>
          <a:lstStyle/>
          <a:p>
            <a:pPr marL="0" indent="0" defTabSz="685800">
              <a:spcBef>
                <a:spcPts val="0"/>
              </a:spcBef>
              <a:spcAft>
                <a:spcPts val="0"/>
              </a:spcAft>
              <a:buNone/>
              <a:defRPr lang="x-none" sz="2400">
                <a:latin typeface="Oracle Sans" pitchFamily="1" charset="0"/>
                <a:ea typeface="Oracle Sans" pitchFamily="1" charset="0"/>
                <a:cs typeface="Oracle Sans" pitchFamily="1" charset="0"/>
              </a:defRPr>
            </a:pPr>
            <a:r>
              <a:rPr sz="2000" dirty="0"/>
              <a:t>Supports standard k8s idioms like sidecars, init containers, custom resources</a:t>
            </a:r>
          </a:p>
        </p:txBody>
      </p:sp>
      <p:sp>
        <p:nvSpPr>
          <p:cNvPr id="6" name="Text Placeholder 7"/>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wBAAAYQwAACgJAAABEgAAEAAAACYAAAAIAAAAffD///////8="/>
              </a:ext>
            </a:extLst>
          </p:cNvSpPr>
          <p:nvPr>
            <p:ph type="body" idx="4294967295"/>
          </p:nvPr>
        </p:nvSpPr>
        <p:spPr>
          <a:xfrm>
            <a:off x="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1</a:t>
            </a:r>
          </a:p>
        </p:txBody>
      </p:sp>
      <p:sp>
        <p:nvSpPr>
          <p:cNvPr id="7" name="Text Placeholder 8"/>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iGgAAYQwAABofAAABEgAAEAAAACYAAAAIAAAAffD///////8="/>
              </a:ext>
            </a:extLst>
          </p:cNvSpPr>
          <p:nvPr>
            <p:ph type="body" idx="4294967295"/>
          </p:nvPr>
        </p:nvSpPr>
        <p:spPr>
          <a:xfrm>
            <a:off x="301761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2</a:t>
            </a:r>
          </a:p>
        </p:txBody>
      </p:sp>
      <p:sp>
        <p:nvSpPr>
          <p:cNvPr id="8" name="Text Placeholder 9"/>
          <p:cNvSpPr>
            <a:spLocks noGrp="1" noChangeArrowheads="1"/>
            <a:extLst>
              <a:ext uri="smNativeData">
                <pr:smNativeData xmlns:pr="smNativeData" xmlns:p14="http://schemas.microsoft.com/office/powerpoint/2010/main" xmlns="" val="SMDATA_13_hAl8XRMAAAAlAAAAZAAAAA0A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FhZWwk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AAAAAD/fwAA/38AAAAAAAAJAAAABAAAAG5kUG8MAAAAEAAAAAAAAAAAAAAAAAAAAAAAAAAeAAAAaAAAAAAAAAAAAAAAAAAAAAAAAAAAAAAAECcAABAnAAAAAAAAAAAAAAAAAAAAAAAAAAAAAAAAAAAAAAAAAAAAABQAAAAAAAAAwMD/AAAAAABkAAAAMgAAAAAAAABkAAAAAAAAAH9/fwAKAAAAHwAAAFQAAADRNQ8F////AQAAAAAAAAAAAAAAAAAAAAAAAAAAAAAAAAAAAAAAAAAATjYpAn9/fwDg4uEDzMzMAMDA/wB/f38AAAAAAAAAAAAAAAAAAAAAAAAAAAAhAAAAGAAAABQAAADUMAAAYQwAAAw1AAABEgAAEAAAACYAAAAIAAAAffD///////8="/>
              </a:ext>
            </a:extLst>
          </p:cNvSpPr>
          <p:nvPr>
            <p:ph type="body" idx="4294967295"/>
          </p:nvPr>
        </p:nvSpPr>
        <p:spPr>
          <a:xfrm>
            <a:off x="6035220" y="1713228"/>
            <a:ext cx="514350" cy="685800"/>
          </a:xfrm>
          <a:noFill/>
          <a:ln>
            <a:noFill/>
          </a:ln>
          <a:effectLst/>
        </p:spPr>
        <p:txBody>
          <a:bodyPr vert="horz" wrap="square" lIns="68580" tIns="34290" rIns="68580" bIns="34290" numCol="1" spcCol="215900" anchor="t" anchorCtr="0" compatLnSpc="1">
            <a:prstTxWarp prst="textNoShape">
              <a:avLst/>
            </a:prstTxWarp>
            <a:normAutofit fontScale="85000" lnSpcReduction="20000"/>
          </a:bodyPr>
          <a:lstStyle/>
          <a:p>
            <a:pPr marL="0" indent="0" defTabSz="685800">
              <a:lnSpc>
                <a:spcPct val="90000"/>
              </a:lnSpc>
              <a:spcBef>
                <a:spcPts val="750"/>
              </a:spcBef>
              <a:spcAft>
                <a:spcPts val="0"/>
              </a:spcAft>
              <a:buNone/>
              <a:defRPr lang="x-none" sz="6600">
                <a:solidFill>
                  <a:schemeClr val="accent2"/>
                </a:solidFill>
                <a:latin typeface="Georgia" charset="0"/>
                <a:ea typeface="Georgia" charset="0"/>
                <a:cs typeface="Georgia" charset="0"/>
              </a:defRPr>
            </a:pPr>
            <a:r>
              <a:rPr dirty="0"/>
              <a:t>3</a:t>
            </a:r>
          </a:p>
        </p:txBody>
      </p:sp>
      <p:sp>
        <p:nvSpPr>
          <p:cNvPr id="10" name="Textbox1"/>
          <p:cNvSpPr txBox="1">
            <a:extLst>
              <a:ext uri="smNativeData">
                <pr:smNativeData xmlns:pr="smNativeData" xmlns:p14="http://schemas.microsoft.com/office/powerpoint/2010/main" xmlns="" val="SMDATA_13_hAl8XRMAAAAlAAAAEgAAAE8BAAAAkAAAAEgAAACQAAAASAAAAAAAAAAAAAAAAAAAAAEAAABQAAAAAAAAAAAA4D8AAAAAAADgPwAAAAAAAOA/AAAAAAAA4D8AAAAAAADgPwAAAAAAAOA/AAAAAAAA4D8AAAAAAADgPwAAAAAAAOA/AAAAAAAA4D8CAAAAjAAAAAAAAAAAAAAABD5RDP///wg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8BAAAAf39/AAEAAABkAAAAAAAAABQAAABAHwAAAAAAACYAAAAAAAAAwOD//wAAAAAmAAAAZAAAABYAAABMAAAAAAAAAAAAAAAEAAAAAAAAAAEAAADI2d4KAAAAACgAAAAoAAAAZAAAAGQAAAAAAAAAzMzMAAAAAABQAAAAUAAAAGQAAABkAAAAAAAAABcAAAAUAAAAAAAAACsFAAD/fwAA/38AAAAAAAAJAAAABAAAAP/giTEMAAAAEAAAAAAAAAAAAAAAAAAAAAAAAAAeAAAAaAAAAAAAAAAAAAAAAAAAAAAAAAAAAAAAECcAABAnAAAAAAAAAAAAAAAAAAAAAAAAAAAAAAAAAAAAAAAAAAAAABQAAAAAAAAAwMD/AAAAAABkAAAAMgAAAAAAAABkAAAAAAAAAH9/fwAKAAAAHwAAAFQAAADRNQ8F////AQAAAAAAAAAAAAAAAAAAAAAAAAAAAAAAAAAAAAAAAAAAAAAAAH9/fwDg4uEDzMzMAMDA/wB/f38AAAAAAAAAAAAAAAAAAAAAAAAAAAAhAAAAGAAAABQAAACLBwAA9h8AAOs/AAA2IgAAECAAACYAAAAIAAAA//////////8="/>
              </a:ext>
            </a:extLst>
          </p:cNvSpPr>
          <p:nvPr/>
        </p:nvSpPr>
        <p:spPr>
          <a:xfrm>
            <a:off x="251520" y="3896678"/>
            <a:ext cx="8208912" cy="274320"/>
          </a:xfrm>
          <a:prstGeom prst="rect">
            <a:avLst/>
          </a:prstGeom>
          <a:noFill/>
          <a:ln>
            <a:noFill/>
          </a:ln>
          <a:effectLst/>
        </p:spPr>
        <p:txBody>
          <a:bodyPr vert="horz" wrap="square" numCol="1" spcCol="215900" anchor="t"/>
          <a:lstStyle/>
          <a:p>
            <a:pPr>
              <a:defRPr lang="x-none"/>
            </a:pPr>
            <a:r>
              <a:rPr sz="1600" b="0" dirty="0">
                <a:latin typeface="Futura Md" panose="020B0602020204020303" pitchFamily="34" charset="0"/>
              </a:rPr>
              <a:t>Open</a:t>
            </a:r>
            <a:r>
              <a:rPr sz="1600" b="0" dirty="0"/>
              <a:t> source and fully supported </a:t>
            </a:r>
            <a:r>
              <a:rPr lang="x-none" sz="1600" b="0" u="sng" dirty="0">
                <a:solidFill>
                  <a:schemeClr val="hlink"/>
                </a:solidFill>
                <a:hlinkClick r:id="rId2"/>
              </a:rPr>
              <a:t>https://github.com/oracle/weblogic-kubernetes-operator</a:t>
            </a:r>
            <a:r>
              <a:rPr sz="1600" b="0" dirty="0"/>
              <a:t> </a:t>
            </a:r>
          </a:p>
        </p:txBody>
      </p:sp>
      <p:sp>
        <p:nvSpPr>
          <p:cNvPr id="11" name="Footer Placeholder 4">
            <a:extLst>
              <a:ext uri="{FF2B5EF4-FFF2-40B4-BE49-F238E27FC236}">
                <a16:creationId xmlns:a16="http://schemas.microsoft.com/office/drawing/2014/main" id="{223036AF-6B20-4277-A500-1D8339A4B00C}"/>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12" name="Slide Number Placeholder 3">
            <a:extLst>
              <a:ext uri="{FF2B5EF4-FFF2-40B4-BE49-F238E27FC236}">
                <a16:creationId xmlns:a16="http://schemas.microsoft.com/office/drawing/2014/main" id="{6792001A-71DB-43E3-82E0-AE752A3272F0}"/>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26</a:t>
            </a:fld>
            <a:endParaRPr lang="nl-NL" altLang="nl-NL" dirty="0"/>
          </a:p>
        </p:txBody>
      </p:sp>
    </p:spTree>
    <p:extLst>
      <p:ext uri="{BB962C8B-B14F-4D97-AF65-F5344CB8AC3E}">
        <p14:creationId xmlns:p14="http://schemas.microsoft.com/office/powerpoint/2010/main" val="888394348"/>
      </p:ext>
    </p:extLst>
  </p:cSld>
  <p:clrMapOvr>
    <a:masterClrMapping/>
  </p:clrMapOvr>
  <mc:AlternateContent xmlns:mc="http://schemas.openxmlformats.org/markup-compatibility/2006" xmlns:p14="http://schemas.microsoft.com/office/powerpoint/2010/main">
    <mc:Choice Requires="p14">
      <p:transition p14:dur="250">
        <p:fade/>
        <p:extLst>
          <p:ext uri="smNativeData">
            <pr:smNativeData xmlns:pr="smNativeData" xmlns="" val="hAl8XQAAAAD6AAAAAAAAAAYAAAAAAAAAAAAAAAAAAAAAAAAAAQAAAAAAAAAAAAAAAAAAAAAAAAAAAAAA"/>
          </p:ext>
        </p:extLst>
      </p:transition>
    </mc:Choice>
    <mc:Fallback xmlns="">
      <p:transition>
        <p:fade/>
        <p:extLst>
          <p:ext uri="smNativeData">
            <pr:smNativeData xmlns="" xmlns:pr="smNativeData" xmlns:p14="http://schemas.microsoft.com/office/powerpoint/2010/main" val="hAl8XQAAAAD6AAAAAAAAAAYAAAAAAAAAAAAAAAAAAAAAAAAAAQAAAAAAAAAAAAAAAAAAAAAAAAAAAAAA"/>
          </p:ext>
        </p:extLs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Deploy </a:t>
            </a:r>
            <a:r>
              <a:rPr lang="en-GB" dirty="0" err="1"/>
              <a:t>Weblogic</a:t>
            </a:r>
            <a:r>
              <a:rPr lang="en-GB" dirty="0"/>
              <a:t> in Kubernetes</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27</a:t>
            </a:fld>
            <a:endParaRPr lang="nl-NL" altLang="nl-NL" dirty="0"/>
          </a:p>
        </p:txBody>
      </p:sp>
    </p:spTree>
    <p:extLst>
      <p:ext uri="{BB962C8B-B14F-4D97-AF65-F5344CB8AC3E}">
        <p14:creationId xmlns:p14="http://schemas.microsoft.com/office/powerpoint/2010/main" val="31874858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GB" dirty="0"/>
              <a:t>WebLogic Domain in Kubernetes Operator</a:t>
            </a:r>
          </a:p>
        </p:txBody>
      </p:sp>
      <p:sp>
        <p:nvSpPr>
          <p:cNvPr id="3" name="Content Placeholder 2">
            <a:extLst>
              <a:ext uri="{FF2B5EF4-FFF2-40B4-BE49-F238E27FC236}">
                <a16:creationId xmlns:a16="http://schemas.microsoft.com/office/drawing/2014/main" id="{185408ED-D313-443C-83A2-D99E44A5090A}"/>
              </a:ext>
            </a:extLst>
          </p:cNvPr>
          <p:cNvSpPr>
            <a:spLocks noGrp="1"/>
          </p:cNvSpPr>
          <p:nvPr>
            <p:ph idx="1"/>
          </p:nvPr>
        </p:nvSpPr>
        <p:spPr/>
        <p:txBody>
          <a:bodyPr/>
          <a:lstStyle/>
          <a:p>
            <a:pPr marL="0" indent="0">
              <a:buNone/>
            </a:pPr>
            <a:r>
              <a:rPr lang="en-GB" sz="2000" dirty="0">
                <a:solidFill>
                  <a:srgbClr val="C00000"/>
                </a:solidFill>
              </a:rPr>
              <a:t>Domain Home in Image</a:t>
            </a:r>
            <a:endParaRPr lang="en-NL" sz="2000" dirty="0">
              <a:solidFill>
                <a:srgbClr val="C00000"/>
              </a:solidFill>
            </a:endParaRPr>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492250" y="1406139"/>
            <a:ext cx="3511798" cy="76359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23528" y="1737429"/>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148" name="Rectangle 147"/>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150" name="TextBox 149"/>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151" name="Rectangle 150"/>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1" name="Content Placeholder 2">
            <a:extLst>
              <a:ext uri="{FF2B5EF4-FFF2-40B4-BE49-F238E27FC236}">
                <a16:creationId xmlns:a16="http://schemas.microsoft.com/office/drawing/2014/main" id="{2EF64BBD-69DA-4EC0-A45B-6000DB52FA9B}"/>
              </a:ext>
            </a:extLst>
          </p:cNvPr>
          <p:cNvSpPr txBox="1">
            <a:spLocks/>
          </p:cNvSpPr>
          <p:nvPr/>
        </p:nvSpPr>
        <p:spPr bwMode="auto">
          <a:xfrm>
            <a:off x="1748494" y="2049389"/>
            <a:ext cx="1708512"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Build Image</a:t>
            </a:r>
            <a:endParaRPr lang="en-NL" sz="1600" b="0" dirty="0">
              <a:solidFill>
                <a:srgbClr val="C00000"/>
              </a:solidFill>
            </a:endParaRPr>
          </a:p>
        </p:txBody>
      </p:sp>
      <p:sp>
        <p:nvSpPr>
          <p:cNvPr id="22" name="Content Placeholder 2">
            <a:extLst>
              <a:ext uri="{FF2B5EF4-FFF2-40B4-BE49-F238E27FC236}">
                <a16:creationId xmlns:a16="http://schemas.microsoft.com/office/drawing/2014/main" id="{E77B291E-BE32-4DAC-BDCF-DED43675551D}"/>
              </a:ext>
            </a:extLst>
          </p:cNvPr>
          <p:cNvSpPr txBox="1">
            <a:spLocks/>
          </p:cNvSpPr>
          <p:nvPr/>
        </p:nvSpPr>
        <p:spPr bwMode="auto">
          <a:xfrm>
            <a:off x="7086657" y="1265284"/>
            <a:ext cx="1960558" cy="3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b="0" dirty="0">
                <a:solidFill>
                  <a:srgbClr val="C00000"/>
                </a:solidFill>
              </a:rPr>
              <a:t>Create OKE Cluster</a:t>
            </a:r>
            <a:endParaRPr lang="en-NL" sz="1600" b="0" dirty="0">
              <a:solidFill>
                <a:srgbClr val="C00000"/>
              </a:solidFill>
            </a:endParaRPr>
          </a:p>
        </p:txBody>
      </p:sp>
      <p:sp>
        <p:nvSpPr>
          <p:cNvPr id="23" name="TextBox 22">
            <a:extLst>
              <a:ext uri="{FF2B5EF4-FFF2-40B4-BE49-F238E27FC236}">
                <a16:creationId xmlns:a16="http://schemas.microsoft.com/office/drawing/2014/main" id="{9D6B37D2-8A27-485A-95DC-29D2DBE03E74}"/>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24" name="Footer Placeholder 4">
            <a:extLst>
              <a:ext uri="{FF2B5EF4-FFF2-40B4-BE49-F238E27FC236}">
                <a16:creationId xmlns:a16="http://schemas.microsoft.com/office/drawing/2014/main" id="{2B183437-7BB4-4B74-A54F-BE4B749DE5B4}"/>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25" name="Slide Number Placeholder 3">
            <a:extLst>
              <a:ext uri="{FF2B5EF4-FFF2-40B4-BE49-F238E27FC236}">
                <a16:creationId xmlns:a16="http://schemas.microsoft.com/office/drawing/2014/main" id="{18ECB65A-7C25-467C-B1F6-25D924DEB1F4}"/>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28</a:t>
            </a:fld>
            <a:endParaRPr lang="nl-NL" altLang="nl-NL" dirty="0"/>
          </a:p>
        </p:txBody>
      </p:sp>
    </p:spTree>
    <p:extLst>
      <p:ext uri="{BB962C8B-B14F-4D97-AF65-F5344CB8AC3E}">
        <p14:creationId xmlns:p14="http://schemas.microsoft.com/office/powerpoint/2010/main" val="12748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90DA5F1-43F7-445B-9705-BD14F6DE6773}"/>
              </a:ext>
            </a:extLst>
          </p:cNvPr>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pic>
        <p:nvPicPr>
          <p:cNvPr id="20" name="Picture 19">
            <a:extLst>
              <a:ext uri="{FF2B5EF4-FFF2-40B4-BE49-F238E27FC236}">
                <a16:creationId xmlns:a16="http://schemas.microsoft.com/office/drawing/2014/main" id="{B269CC15-296B-4D20-B83E-BA943F08BDF5}"/>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1" name="Picture 20">
            <a:extLst>
              <a:ext uri="{FF2B5EF4-FFF2-40B4-BE49-F238E27FC236}">
                <a16:creationId xmlns:a16="http://schemas.microsoft.com/office/drawing/2014/main" id="{383877F8-A77A-4576-B4D9-33749438D29F}"/>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2" name="TextBox 21">
            <a:extLst>
              <a:ext uri="{FF2B5EF4-FFF2-40B4-BE49-F238E27FC236}">
                <a16:creationId xmlns:a16="http://schemas.microsoft.com/office/drawing/2014/main" id="{6D438C47-99AB-4BDF-81DF-278EFF206BFD}"/>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24" name="TextBox 23">
            <a:extLst>
              <a:ext uri="{FF2B5EF4-FFF2-40B4-BE49-F238E27FC236}">
                <a16:creationId xmlns:a16="http://schemas.microsoft.com/office/drawing/2014/main" id="{A724AC7E-415F-413C-91A1-959D83C56EF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25" name="Rectangle 24">
            <a:extLst>
              <a:ext uri="{FF2B5EF4-FFF2-40B4-BE49-F238E27FC236}">
                <a16:creationId xmlns:a16="http://schemas.microsoft.com/office/drawing/2014/main" id="{913CAE56-4160-4EBD-B2A1-9D062EC05337}"/>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6" name="Rectangle 25">
            <a:extLst>
              <a:ext uri="{FF2B5EF4-FFF2-40B4-BE49-F238E27FC236}">
                <a16:creationId xmlns:a16="http://schemas.microsoft.com/office/drawing/2014/main" id="{F02CBA2C-A3AC-4A59-861D-10F25F433A32}"/>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7" name="Picture 26">
            <a:extLst>
              <a:ext uri="{FF2B5EF4-FFF2-40B4-BE49-F238E27FC236}">
                <a16:creationId xmlns:a16="http://schemas.microsoft.com/office/drawing/2014/main" id="{5B1D2A0F-6FE8-4343-91A3-3D0D070731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28" name="TextBox 27">
            <a:extLst>
              <a:ext uri="{FF2B5EF4-FFF2-40B4-BE49-F238E27FC236}">
                <a16:creationId xmlns:a16="http://schemas.microsoft.com/office/drawing/2014/main" id="{1AD4C2F2-BFE8-4EB5-BF68-8DF7E53A6ACE}"/>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29" name="Rectangle 28">
            <a:extLst>
              <a:ext uri="{FF2B5EF4-FFF2-40B4-BE49-F238E27FC236}">
                <a16:creationId xmlns:a16="http://schemas.microsoft.com/office/drawing/2014/main" id="{3718D736-1E25-4AAC-9A97-E87FFC5BCBC9}"/>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flipV="1">
            <a:off x="1809361" y="2164952"/>
            <a:ext cx="5869882" cy="17703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52" name="Straight Arrow Connector 151">
            <a:extLst>
              <a:ext uri="{FF2B5EF4-FFF2-40B4-BE49-F238E27FC236}">
                <a16:creationId xmlns:a16="http://schemas.microsoft.com/office/drawing/2014/main" id="{94F21A84-EADA-704E-95F1-19A5D5B87C74}"/>
              </a:ext>
            </a:extLst>
          </p:cNvPr>
          <p:cNvCxnSpPr>
            <a:cxnSpLocks/>
          </p:cNvCxnSpPr>
          <p:nvPr/>
        </p:nvCxnSpPr>
        <p:spPr>
          <a:xfrm>
            <a:off x="896610" y="2894213"/>
            <a:ext cx="0" cy="4365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3" name="Can 22">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E28730DA-9726-4715-A1C7-77878165D32F}"/>
              </a:ext>
            </a:extLst>
          </p:cNvPr>
          <p:cNvSpPr>
            <a:spLocks noGrp="1"/>
          </p:cNvSpPr>
          <p:nvPr>
            <p:ph type="title"/>
          </p:nvPr>
        </p:nvSpPr>
        <p:spPr>
          <a:xfrm>
            <a:off x="1588" y="1"/>
            <a:ext cx="8774326" cy="536972"/>
          </a:xfrm>
        </p:spPr>
        <p:txBody>
          <a:bodyPr/>
          <a:lstStyle/>
          <a:p>
            <a:r>
              <a:rPr lang="en-GB" dirty="0"/>
              <a:t>Create Secrets</a:t>
            </a:r>
            <a:endParaRPr lang="en-NL" dirty="0"/>
          </a:p>
        </p:txBody>
      </p:sp>
      <p:sp>
        <p:nvSpPr>
          <p:cNvPr id="3" name="Content Placeholder 2">
            <a:extLst>
              <a:ext uri="{FF2B5EF4-FFF2-40B4-BE49-F238E27FC236}">
                <a16:creationId xmlns:a16="http://schemas.microsoft.com/office/drawing/2014/main" id="{413016E6-7911-48DF-9B17-C2425679E9A0}"/>
              </a:ext>
            </a:extLst>
          </p:cNvPr>
          <p:cNvSpPr>
            <a:spLocks noGrp="1"/>
          </p:cNvSpPr>
          <p:nvPr>
            <p:ph idx="1"/>
          </p:nvPr>
        </p:nvSpPr>
        <p:spPr>
          <a:xfrm>
            <a:off x="1306725" y="1233578"/>
            <a:ext cx="3056748" cy="3260785"/>
          </a:xfrm>
        </p:spPr>
        <p:txBody>
          <a:bodyPr/>
          <a:lstStyle/>
          <a:p>
            <a:r>
              <a:rPr lang="en-GB" dirty="0"/>
              <a:t>Create secrets </a:t>
            </a:r>
            <a:r>
              <a:rPr lang="en-GB" dirty="0" err="1"/>
              <a:t>Wls</a:t>
            </a:r>
            <a:r>
              <a:rPr lang="en-GB" dirty="0"/>
              <a:t> and Docker Image Repository (OCIR)</a:t>
            </a:r>
            <a:endParaRPr lang="en-NL" dirty="0"/>
          </a:p>
        </p:txBody>
      </p:sp>
      <p:sp>
        <p:nvSpPr>
          <p:cNvPr id="30" name="Footer Placeholder 4">
            <a:extLst>
              <a:ext uri="{FF2B5EF4-FFF2-40B4-BE49-F238E27FC236}">
                <a16:creationId xmlns:a16="http://schemas.microsoft.com/office/drawing/2014/main" id="{ECD575EA-F3AF-4946-98D9-A2B5E11DC30F}"/>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1" name="Slide Number Placeholder 3">
            <a:extLst>
              <a:ext uri="{FF2B5EF4-FFF2-40B4-BE49-F238E27FC236}">
                <a16:creationId xmlns:a16="http://schemas.microsoft.com/office/drawing/2014/main" id="{CBCC0C4F-9F05-42B9-8957-44AC2F6E5680}"/>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29</a:t>
            </a:fld>
            <a:endParaRPr lang="nl-NL" altLang="nl-NL" dirty="0"/>
          </a:p>
        </p:txBody>
      </p:sp>
    </p:spTree>
    <p:extLst>
      <p:ext uri="{BB962C8B-B14F-4D97-AF65-F5344CB8AC3E}">
        <p14:creationId xmlns:p14="http://schemas.microsoft.com/office/powerpoint/2010/main" val="164612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907704" y="1085850"/>
            <a:ext cx="6646862"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227013">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What is </a:t>
            </a: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12c?</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Virtualization - Containers</a:t>
            </a:r>
          </a:p>
          <a:p>
            <a:pPr marL="1587" indent="0" hangingPunct="1">
              <a:lnSpc>
                <a:spcPts val="1300"/>
              </a:lnSpc>
              <a:spcBef>
                <a:spcPts val="1200"/>
              </a:spcBef>
              <a:spcAft>
                <a:spcPts val="1425"/>
              </a:spcAft>
              <a:buClr>
                <a:srgbClr val="9F9F9F"/>
              </a:buClr>
              <a:buSzPct val="45000"/>
            </a:pP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what’s next?</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Deploy </a:t>
            </a:r>
            <a:r>
              <a:rPr lang="en-GB" altLang="en-US" sz="2000" dirty="0" err="1">
                <a:solidFill>
                  <a:srgbClr val="5F5F5F"/>
                </a:solidFill>
                <a:latin typeface="Calibri" panose="020F0502020204030204" pitchFamily="34" charset="0"/>
                <a:ea typeface="ＭＳ Ｐゴシック" panose="020B0600070205080204" pitchFamily="34" charset="-128"/>
              </a:rPr>
              <a:t>Weblogic</a:t>
            </a:r>
            <a:r>
              <a:rPr lang="en-GB" altLang="en-US" sz="2000" dirty="0">
                <a:solidFill>
                  <a:srgbClr val="5F5F5F"/>
                </a:solidFill>
                <a:latin typeface="Calibri" panose="020F0502020204030204" pitchFamily="34" charset="0"/>
                <a:ea typeface="ＭＳ Ｐゴシック" panose="020B0600070205080204" pitchFamily="34" charset="-128"/>
              </a:rPr>
              <a:t> in Kubernetes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Topology models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Configuration overrides</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HA/DR</a:t>
            </a:r>
          </a:p>
          <a:p>
            <a:pPr marL="1587" indent="0" hangingPunct="1">
              <a:lnSpc>
                <a:spcPts val="1300"/>
              </a:lnSpc>
              <a:spcBef>
                <a:spcPts val="1200"/>
              </a:spcBef>
              <a:spcAft>
                <a:spcPts val="1425"/>
              </a:spcAft>
              <a:buClr>
                <a:srgbClr val="9F9F9F"/>
              </a:buClr>
              <a:buSzPct val="45000"/>
            </a:pPr>
            <a:r>
              <a:rPr lang="en-GB" altLang="en-US" sz="2000" dirty="0">
                <a:solidFill>
                  <a:srgbClr val="5F5F5F"/>
                </a:solidFill>
                <a:latin typeface="Calibri" panose="020F0502020204030204" pitchFamily="34" charset="0"/>
                <a:ea typeface="ＭＳ Ｐゴシック" panose="020B0600070205080204" pitchFamily="34" charset="-128"/>
              </a:rPr>
              <a:t>Tooling </a:t>
            </a:r>
          </a:p>
        </p:txBody>
      </p:sp>
      <p:sp>
        <p:nvSpPr>
          <p:cNvPr id="8195" name="AutoShape 3"/>
          <p:cNvSpPr>
            <a:spLocks noChangeArrowheads="1"/>
          </p:cNvSpPr>
          <p:nvPr/>
        </p:nvSpPr>
        <p:spPr bwMode="auto">
          <a:xfrm>
            <a:off x="1428378" y="1059582"/>
            <a:ext cx="342900" cy="239316"/>
          </a:xfrm>
          <a:prstGeom prst="homePlate">
            <a:avLst>
              <a:gd name="adj" fmla="val 26866"/>
            </a:avLst>
          </a:prstGeom>
          <a:solidFill>
            <a:srgbClr val="C00000"/>
          </a:solidFill>
          <a:ln>
            <a:noFill/>
          </a:ln>
          <a:effec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1</a:t>
            </a:r>
          </a:p>
        </p:txBody>
      </p:sp>
      <p:sp>
        <p:nvSpPr>
          <p:cNvPr id="8196" name="AutoShape 4"/>
          <p:cNvSpPr>
            <a:spLocks noChangeArrowheads="1"/>
          </p:cNvSpPr>
          <p:nvPr/>
        </p:nvSpPr>
        <p:spPr bwMode="auto">
          <a:xfrm>
            <a:off x="1428378" y="1545637"/>
            <a:ext cx="342900" cy="239315"/>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2</a:t>
            </a:r>
          </a:p>
        </p:txBody>
      </p:sp>
      <p:sp>
        <p:nvSpPr>
          <p:cNvPr id="8197" name="AutoShape 5"/>
          <p:cNvSpPr>
            <a:spLocks noChangeArrowheads="1"/>
          </p:cNvSpPr>
          <p:nvPr/>
        </p:nvSpPr>
        <p:spPr bwMode="auto">
          <a:xfrm>
            <a:off x="1422028" y="203169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3</a:t>
            </a:r>
          </a:p>
        </p:txBody>
      </p:sp>
      <p:sp>
        <p:nvSpPr>
          <p:cNvPr id="8198" name="AutoShape 6"/>
          <p:cNvSpPr>
            <a:spLocks noChangeArrowheads="1"/>
          </p:cNvSpPr>
          <p:nvPr/>
        </p:nvSpPr>
        <p:spPr bwMode="auto">
          <a:xfrm>
            <a:off x="1422028" y="2517744"/>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a:solidFill>
                  <a:srgbClr val="FFFFFF"/>
                </a:solidFill>
                <a:latin typeface="Calibri" panose="020F0502020204030204" pitchFamily="34" charset="0"/>
              </a:rPr>
              <a:t>4</a:t>
            </a:r>
          </a:p>
        </p:txBody>
      </p:sp>
      <p:sp>
        <p:nvSpPr>
          <p:cNvPr id="8199" name="AutoShape 7"/>
          <p:cNvSpPr>
            <a:spLocks noChangeArrowheads="1"/>
          </p:cNvSpPr>
          <p:nvPr/>
        </p:nvSpPr>
        <p:spPr bwMode="auto">
          <a:xfrm>
            <a:off x="1423615" y="354385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6</a:t>
            </a:r>
            <a:endParaRPr lang="en-US" altLang="en-US" sz="1600" b="1" dirty="0">
              <a:solidFill>
                <a:srgbClr val="FFFFFF"/>
              </a:solidFill>
              <a:latin typeface="Calibri" panose="020F0502020204030204" pitchFamily="34" charset="0"/>
            </a:endParaRPr>
          </a:p>
        </p:txBody>
      </p:sp>
      <p:sp>
        <p:nvSpPr>
          <p:cNvPr id="17" name="Title 16"/>
          <p:cNvSpPr>
            <a:spLocks noGrp="1"/>
          </p:cNvSpPr>
          <p:nvPr>
            <p:ph type="title"/>
          </p:nvPr>
        </p:nvSpPr>
        <p:spPr/>
        <p:txBody>
          <a:bodyPr/>
          <a:lstStyle/>
          <a:p>
            <a:r>
              <a:rPr lang="nl-NL" dirty="0"/>
              <a:t>Agenda</a:t>
            </a:r>
          </a:p>
        </p:txBody>
      </p:sp>
      <p:sp>
        <p:nvSpPr>
          <p:cNvPr id="13" name="AutoShape 7">
            <a:extLst>
              <a:ext uri="{FF2B5EF4-FFF2-40B4-BE49-F238E27FC236}">
                <a16:creationId xmlns:a16="http://schemas.microsoft.com/office/drawing/2014/main" id="{8731DE52-61F8-4912-B06A-2DA71C8C5A0F}"/>
              </a:ext>
            </a:extLst>
          </p:cNvPr>
          <p:cNvSpPr>
            <a:spLocks noChangeArrowheads="1"/>
          </p:cNvSpPr>
          <p:nvPr/>
        </p:nvSpPr>
        <p:spPr bwMode="auto">
          <a:xfrm>
            <a:off x="1403648" y="4006620"/>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7</a:t>
            </a:r>
            <a:endParaRPr lang="en-US" altLang="en-US" sz="1600" b="1" dirty="0">
              <a:solidFill>
                <a:srgbClr val="FFFFFF"/>
              </a:solidFill>
              <a:latin typeface="Calibri" panose="020F0502020204030204" pitchFamily="34" charset="0"/>
            </a:endParaRPr>
          </a:p>
        </p:txBody>
      </p:sp>
      <p:sp>
        <p:nvSpPr>
          <p:cNvPr id="15" name="AutoShape 7">
            <a:extLst>
              <a:ext uri="{FF2B5EF4-FFF2-40B4-BE49-F238E27FC236}">
                <a16:creationId xmlns:a16="http://schemas.microsoft.com/office/drawing/2014/main" id="{8D8BC095-F5DE-4F12-8EB6-89A2626B9BF5}"/>
              </a:ext>
            </a:extLst>
          </p:cNvPr>
          <p:cNvSpPr>
            <a:spLocks noChangeArrowheads="1"/>
          </p:cNvSpPr>
          <p:nvPr/>
        </p:nvSpPr>
        <p:spPr bwMode="auto">
          <a:xfrm>
            <a:off x="1403648" y="3003798"/>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b="1" dirty="0">
                <a:solidFill>
                  <a:srgbClr val="FFFFFF"/>
                </a:solidFill>
                <a:latin typeface="Calibri" panose="020F0502020204030204" pitchFamily="34" charset="0"/>
              </a:rPr>
              <a:t>5</a:t>
            </a:r>
          </a:p>
        </p:txBody>
      </p:sp>
      <p:sp>
        <p:nvSpPr>
          <p:cNvPr id="24" name="Footer Placeholder 23"/>
          <p:cNvSpPr>
            <a:spLocks noGrp="1"/>
          </p:cNvSpPr>
          <p:nvPr>
            <p:ph type="ftr" sz="quarter" idx="11"/>
          </p:nvPr>
        </p:nvSpPr>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445DAD3F-E62F-4659-965A-B163AE24A088}"/>
              </a:ext>
            </a:extLst>
          </p:cNvPr>
          <p:cNvSpPr>
            <a:spLocks noGrp="1"/>
          </p:cNvSpPr>
          <p:nvPr>
            <p:ph type="sldNum" sz="quarter" idx="10"/>
          </p:nvPr>
        </p:nvSpPr>
        <p:spPr/>
        <p:txBody>
          <a:bodyPr/>
          <a:lstStyle/>
          <a:p>
            <a:pPr>
              <a:defRPr/>
            </a:pPr>
            <a:fld id="{BD0972CF-DF36-4388-AF46-F405E3E508A9}" type="slidenum">
              <a:rPr lang="nl-NL" altLang="nl-NL" smtClean="0"/>
              <a:pPr>
                <a:defRPr/>
              </a:pPr>
              <a:t>3</a:t>
            </a:fld>
            <a:endParaRPr lang="nl-NL" altLang="nl-NL" dirty="0"/>
          </a:p>
        </p:txBody>
      </p:sp>
      <p:sp>
        <p:nvSpPr>
          <p:cNvPr id="14" name="AutoShape 7">
            <a:extLst>
              <a:ext uri="{FF2B5EF4-FFF2-40B4-BE49-F238E27FC236}">
                <a16:creationId xmlns:a16="http://schemas.microsoft.com/office/drawing/2014/main" id="{2C43532A-2B6E-4DF7-9E70-21FF7596E36E}"/>
              </a:ext>
            </a:extLst>
          </p:cNvPr>
          <p:cNvSpPr>
            <a:spLocks noChangeArrowheads="1"/>
          </p:cNvSpPr>
          <p:nvPr/>
        </p:nvSpPr>
        <p:spPr bwMode="auto">
          <a:xfrm>
            <a:off x="1403648" y="4492674"/>
            <a:ext cx="342900" cy="239316"/>
          </a:xfrm>
          <a:prstGeom prst="homePlate">
            <a:avLst>
              <a:gd name="adj" fmla="val 26866"/>
            </a:avLst>
          </a:prstGeom>
          <a:solidFill>
            <a:srgbClr val="5F5F5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hangingPunct="1">
              <a:lnSpc>
                <a:spcPct val="90000"/>
              </a:lnSpc>
              <a:buClrTx/>
              <a:buFontTx/>
              <a:buNone/>
            </a:pPr>
            <a:r>
              <a:rPr lang="en-US" altLang="en-US" sz="1600" dirty="0">
                <a:solidFill>
                  <a:srgbClr val="FFFFFF"/>
                </a:solidFill>
                <a:latin typeface="Calibri" panose="020F0502020204030204" pitchFamily="34" charset="0"/>
              </a:rPr>
              <a:t>8</a:t>
            </a:r>
            <a:endParaRPr lang="en-US" altLang="en-US" sz="1600" b="1" dirty="0">
              <a:solidFill>
                <a:srgbClr val="FFFFFF"/>
              </a:solidFill>
              <a:latin typeface="Calibri" panose="020F0502020204030204" pitchFamily="34" charset="0"/>
            </a:endParaRPr>
          </a:p>
        </p:txBody>
      </p:sp>
    </p:spTree>
    <p:extLst>
      <p:ext uri="{BB962C8B-B14F-4D97-AF65-F5344CB8AC3E}">
        <p14:creationId xmlns:p14="http://schemas.microsoft.com/office/powerpoint/2010/main" val="1162430768"/>
      </p:ext>
    </p:extLst>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8F564A2-5834-4F12-8861-C16529C54A1C}"/>
              </a:ext>
            </a:extLst>
          </p:cNvPr>
          <p:cNvPicPr>
            <a:picLocks noChangeAspect="1"/>
          </p:cNvPicPr>
          <p:nvPr/>
        </p:nvPicPr>
        <p:blipFill>
          <a:blip r:embed="rId2"/>
          <a:stretch>
            <a:fillRect/>
          </a:stretch>
        </p:blipFill>
        <p:spPr>
          <a:xfrm>
            <a:off x="4549447" y="726461"/>
            <a:ext cx="4412442" cy="3594202"/>
          </a:xfrm>
          <a:prstGeom prst="rect">
            <a:avLst/>
          </a:prstGeom>
        </p:spPr>
      </p:pic>
      <p:pic>
        <p:nvPicPr>
          <p:cNvPr id="27" name="Picture 26">
            <a:extLst>
              <a:ext uri="{FF2B5EF4-FFF2-40B4-BE49-F238E27FC236}">
                <a16:creationId xmlns:a16="http://schemas.microsoft.com/office/drawing/2014/main" id="{6CB91E7A-A119-46D8-87E1-BD2AF0FB9F99}"/>
              </a:ext>
            </a:extLst>
          </p:cNvPr>
          <p:cNvPicPr>
            <a:picLocks noChangeAspect="1"/>
          </p:cNvPicPr>
          <p:nvPr/>
        </p:nvPicPr>
        <p:blipFill>
          <a:blip r:embed="rId2"/>
          <a:stretch>
            <a:fillRect/>
          </a:stretch>
        </p:blipFill>
        <p:spPr>
          <a:xfrm>
            <a:off x="4785685" y="1858651"/>
            <a:ext cx="3990229" cy="2296371"/>
          </a:xfrm>
          <a:prstGeom prst="rect">
            <a:avLst/>
          </a:prstGeom>
        </p:spPr>
      </p:pic>
      <p:sp>
        <p:nvSpPr>
          <p:cNvPr id="29" name="TextBox 28">
            <a:extLst>
              <a:ext uri="{FF2B5EF4-FFF2-40B4-BE49-F238E27FC236}">
                <a16:creationId xmlns:a16="http://schemas.microsoft.com/office/drawing/2014/main" id="{97780CD2-34B7-4DB1-8474-C8C8E59226CF}"/>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EE2BF0F3-964A-4584-8DAD-D6CCA68CCCE1}"/>
              </a:ext>
            </a:extLst>
          </p:cNvPr>
          <p:cNvSpPr>
            <a:spLocks noChangeAspect="1"/>
          </p:cNvSpPr>
          <p:nvPr/>
        </p:nvSpPr>
        <p:spPr>
          <a:xfrm>
            <a:off x="5089374" y="1112732"/>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D76F9CB6-4A0E-4374-9116-50032AEC3389}"/>
              </a:ext>
            </a:extLst>
          </p:cNvPr>
          <p:cNvSpPr/>
          <p:nvPr/>
        </p:nvSpPr>
        <p:spPr bwMode="gray">
          <a:xfrm>
            <a:off x="5155758" y="1154548"/>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7E8DED64-BF2A-448A-877E-955F6B9744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0212" y="1191927"/>
            <a:ext cx="574036" cy="513368"/>
          </a:xfrm>
          <a:prstGeom prst="rect">
            <a:avLst/>
          </a:prstGeom>
        </p:spPr>
      </p:pic>
      <p:sp>
        <p:nvSpPr>
          <p:cNvPr id="33" name="TextBox 32">
            <a:extLst>
              <a:ext uri="{FF2B5EF4-FFF2-40B4-BE49-F238E27FC236}">
                <a16:creationId xmlns:a16="http://schemas.microsoft.com/office/drawing/2014/main" id="{3B9FD67B-BA45-41D9-ADC5-5FC8CEF73997}"/>
              </a:ext>
            </a:extLst>
          </p:cNvPr>
          <p:cNvSpPr txBox="1"/>
          <p:nvPr/>
        </p:nvSpPr>
        <p:spPr>
          <a:xfrm>
            <a:off x="5108744" y="988478"/>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2BB66695-1CA9-48AB-9151-3FDA07C641CE}"/>
              </a:ext>
            </a:extLst>
          </p:cNvPr>
          <p:cNvSpPr/>
          <p:nvPr/>
        </p:nvSpPr>
        <p:spPr bwMode="gray">
          <a:xfrm>
            <a:off x="5155758" y="1450640"/>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p:cNvCxnSpPr>
          <p:nvPr/>
        </p:nvCxnSpPr>
        <p:spPr>
          <a:xfrm>
            <a:off x="3680179" y="2019595"/>
            <a:ext cx="1366327" cy="82542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CD22FF65-A9D2-46ED-9B4A-BBE9B882BF0E}"/>
              </a:ext>
            </a:extLst>
          </p:cNvPr>
          <p:cNvSpPr>
            <a:spLocks noGrp="1"/>
          </p:cNvSpPr>
          <p:nvPr>
            <p:ph type="title"/>
          </p:nvPr>
        </p:nvSpPr>
        <p:spPr/>
        <p:txBody>
          <a:bodyPr/>
          <a:lstStyle/>
          <a:p>
            <a:r>
              <a:rPr lang="en-GB" dirty="0"/>
              <a:t>Install </a:t>
            </a:r>
            <a:r>
              <a:rPr lang="en-GB" dirty="0" err="1"/>
              <a:t>Weblogic</a:t>
            </a:r>
            <a:r>
              <a:rPr lang="en-GB" dirty="0"/>
              <a:t> Operator using Helm</a:t>
            </a:r>
            <a:endParaRPr lang="en-NL" dirty="0"/>
          </a:p>
        </p:txBody>
      </p:sp>
      <p:sp>
        <p:nvSpPr>
          <p:cNvPr id="3" name="Content Placeholder 2">
            <a:extLst>
              <a:ext uri="{FF2B5EF4-FFF2-40B4-BE49-F238E27FC236}">
                <a16:creationId xmlns:a16="http://schemas.microsoft.com/office/drawing/2014/main" id="{7E875A0A-D92D-4C5E-BC6D-2075304C6585}"/>
              </a:ext>
            </a:extLst>
          </p:cNvPr>
          <p:cNvSpPr>
            <a:spLocks noGrp="1"/>
          </p:cNvSpPr>
          <p:nvPr>
            <p:ph idx="1"/>
          </p:nvPr>
        </p:nvSpPr>
        <p:spPr>
          <a:xfrm>
            <a:off x="1504154" y="2538329"/>
            <a:ext cx="2847860" cy="1956034"/>
          </a:xfrm>
        </p:spPr>
        <p:txBody>
          <a:bodyPr/>
          <a:lstStyle/>
          <a:p>
            <a:endParaRPr lang="en-NL" dirty="0"/>
          </a:p>
        </p:txBody>
      </p:sp>
      <p:sp>
        <p:nvSpPr>
          <p:cNvPr id="23" name="TextBox 22">
            <a:extLst>
              <a:ext uri="{FF2B5EF4-FFF2-40B4-BE49-F238E27FC236}">
                <a16:creationId xmlns:a16="http://schemas.microsoft.com/office/drawing/2014/main" id="{02F225F6-E0CF-4A7C-8D73-8702D739301B}"/>
              </a:ext>
            </a:extLst>
          </p:cNvPr>
          <p:cNvSpPr txBox="1"/>
          <p:nvPr/>
        </p:nvSpPr>
        <p:spPr>
          <a:xfrm>
            <a:off x="7954022" y="1672855"/>
            <a:ext cx="821891" cy="185796"/>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28" name="Footer Placeholder 4">
            <a:extLst>
              <a:ext uri="{FF2B5EF4-FFF2-40B4-BE49-F238E27FC236}">
                <a16:creationId xmlns:a16="http://schemas.microsoft.com/office/drawing/2014/main" id="{97B91DE7-62E7-4DA7-A4C5-31ABE0E594D6}"/>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5" name="Slide Number Placeholder 3">
            <a:extLst>
              <a:ext uri="{FF2B5EF4-FFF2-40B4-BE49-F238E27FC236}">
                <a16:creationId xmlns:a16="http://schemas.microsoft.com/office/drawing/2014/main" id="{BC069379-1249-40CE-AD9C-297E36414300}"/>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30</a:t>
            </a:fld>
            <a:endParaRPr lang="nl-NL" altLang="nl-NL" dirty="0"/>
          </a:p>
        </p:txBody>
      </p:sp>
    </p:spTree>
    <p:extLst>
      <p:ext uri="{BB962C8B-B14F-4D97-AF65-F5344CB8AC3E}">
        <p14:creationId xmlns:p14="http://schemas.microsoft.com/office/powerpoint/2010/main" val="37567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09EB4A80-E008-438E-94CA-0E40E68957C7}"/>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5" name="Picture 24">
            <a:extLst>
              <a:ext uri="{FF2B5EF4-FFF2-40B4-BE49-F238E27FC236}">
                <a16:creationId xmlns:a16="http://schemas.microsoft.com/office/drawing/2014/main" id="{A01505D5-61BE-423F-8650-4CD5D6F08016}"/>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9" name="TextBox 28">
            <a:extLst>
              <a:ext uri="{FF2B5EF4-FFF2-40B4-BE49-F238E27FC236}">
                <a16:creationId xmlns:a16="http://schemas.microsoft.com/office/drawing/2014/main" id="{4F7CE121-C503-4921-9916-99422474BF21}"/>
              </a:ext>
            </a:extLst>
          </p:cNvPr>
          <p:cNvSpPr txBox="1"/>
          <p:nvPr/>
        </p:nvSpPr>
        <p:spPr>
          <a:xfrm>
            <a:off x="6049704" y="874125"/>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sp>
        <p:nvSpPr>
          <p:cNvPr id="30" name="Rectangle 29">
            <a:extLst>
              <a:ext uri="{FF2B5EF4-FFF2-40B4-BE49-F238E27FC236}">
                <a16:creationId xmlns:a16="http://schemas.microsoft.com/office/drawing/2014/main" id="{11B18F36-F511-4098-AF56-A95247727528}"/>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31" name="Rectangle 30">
            <a:extLst>
              <a:ext uri="{FF2B5EF4-FFF2-40B4-BE49-F238E27FC236}">
                <a16:creationId xmlns:a16="http://schemas.microsoft.com/office/drawing/2014/main" id="{BE7544C5-D5DA-4BB0-AE30-1D64A1690E15}"/>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2" name="Picture 31">
            <a:extLst>
              <a:ext uri="{FF2B5EF4-FFF2-40B4-BE49-F238E27FC236}">
                <a16:creationId xmlns:a16="http://schemas.microsoft.com/office/drawing/2014/main" id="{B33E9FF0-3196-44BA-8650-7DD38A8851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3" name="TextBox 32">
            <a:extLst>
              <a:ext uri="{FF2B5EF4-FFF2-40B4-BE49-F238E27FC236}">
                <a16:creationId xmlns:a16="http://schemas.microsoft.com/office/drawing/2014/main" id="{EFBBAB00-706D-4183-AFC6-42389D676FA1}"/>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4" name="Rectangle 33">
            <a:extLst>
              <a:ext uri="{FF2B5EF4-FFF2-40B4-BE49-F238E27FC236}">
                <a16:creationId xmlns:a16="http://schemas.microsoft.com/office/drawing/2014/main" id="{0FD6A679-92C7-4002-86FE-6BFB73043473}"/>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36" name="TextBox 35">
            <a:extLst>
              <a:ext uri="{FF2B5EF4-FFF2-40B4-BE49-F238E27FC236}">
                <a16:creationId xmlns:a16="http://schemas.microsoft.com/office/drawing/2014/main" id="{9F143C74-B541-4FF4-A697-A7B45CE53E7A}"/>
              </a:ext>
            </a:extLst>
          </p:cNvPr>
          <p:cNvSpPr txBox="1"/>
          <p:nvPr/>
        </p:nvSpPr>
        <p:spPr>
          <a:xfrm>
            <a:off x="6202392" y="1999233"/>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35" name="TextBox 34"/>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cxnSp>
        <p:nvCxnSpPr>
          <p:cNvPr id="126" name="Straight Arrow Connector 125">
            <a:extLst>
              <a:ext uri="{FF2B5EF4-FFF2-40B4-BE49-F238E27FC236}">
                <a16:creationId xmlns:a16="http://schemas.microsoft.com/office/drawing/2014/main" id="{B824F1C7-C028-BD42-9C2B-A22D03365542}"/>
              </a:ext>
            </a:extLst>
          </p:cNvPr>
          <p:cNvCxnSpPr>
            <a:cxnSpLocks/>
            <a:endCxn id="27" idx="1"/>
          </p:cNvCxnSpPr>
          <p:nvPr/>
        </p:nvCxnSpPr>
        <p:spPr>
          <a:xfrm>
            <a:off x="3680178" y="2019593"/>
            <a:ext cx="4206726" cy="58661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94F21A84-EADA-704E-95F1-19A5D5B87C74}"/>
              </a:ext>
            </a:extLst>
          </p:cNvPr>
          <p:cNvCxnSpPr>
            <a:cxnSpLocks/>
          </p:cNvCxnSpPr>
          <p:nvPr/>
        </p:nvCxnSpPr>
        <p:spPr>
          <a:xfrm>
            <a:off x="1504158" y="1976208"/>
            <a:ext cx="926254" cy="269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4814" y="1692979"/>
            <a:ext cx="846171" cy="644903"/>
          </a:xfrm>
          <a:prstGeom prst="rect">
            <a:avLst/>
          </a:prstGeom>
        </p:spPr>
      </p:pic>
      <p:pic>
        <p:nvPicPr>
          <p:cNvPr id="27" name="Picture 26">
            <a:extLst>
              <a:ext uri="{FF2B5EF4-FFF2-40B4-BE49-F238E27FC236}">
                <a16:creationId xmlns:a16="http://schemas.microsoft.com/office/drawing/2014/main" id="{4BC77DB3-F15E-1047-9258-C89E5DD41A89}"/>
              </a:ext>
            </a:extLst>
          </p:cNvPr>
          <p:cNvPicPr>
            <a:picLocks noChangeAspect="1"/>
          </p:cNvPicPr>
          <p:nvPr/>
        </p:nvPicPr>
        <p:blipFill>
          <a:blip r:embed="rId7"/>
          <a:stretch>
            <a:fillRect/>
          </a:stretch>
        </p:blipFill>
        <p:spPr>
          <a:xfrm>
            <a:off x="7886905" y="2399389"/>
            <a:ext cx="604510" cy="413639"/>
          </a:xfrm>
          <a:prstGeom prst="rect">
            <a:avLst/>
          </a:prstGeom>
        </p:spPr>
      </p:pic>
      <p:sp>
        <p:nvSpPr>
          <p:cNvPr id="28" name="Can 27">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90F7E3CF-2D75-4A57-872A-B732785333FC}"/>
              </a:ext>
            </a:extLst>
          </p:cNvPr>
          <p:cNvSpPr>
            <a:spLocks noGrp="1"/>
          </p:cNvSpPr>
          <p:nvPr>
            <p:ph type="title"/>
          </p:nvPr>
        </p:nvSpPr>
        <p:spPr/>
        <p:txBody>
          <a:bodyPr/>
          <a:lstStyle/>
          <a:p>
            <a:r>
              <a:rPr lang="en-GB" dirty="0"/>
              <a:t>Install/Config </a:t>
            </a:r>
            <a:r>
              <a:rPr lang="en-GB" dirty="0" err="1"/>
              <a:t>Treafik</a:t>
            </a:r>
            <a:r>
              <a:rPr lang="en-GB" dirty="0"/>
              <a:t> </a:t>
            </a:r>
            <a:r>
              <a:rPr lang="en-GB" dirty="0" err="1"/>
              <a:t>LoadBalancer</a:t>
            </a:r>
            <a:endParaRPr lang="en-NL" dirty="0"/>
          </a:p>
        </p:txBody>
      </p:sp>
      <p:sp>
        <p:nvSpPr>
          <p:cNvPr id="3" name="Content Placeholder 2">
            <a:extLst>
              <a:ext uri="{FF2B5EF4-FFF2-40B4-BE49-F238E27FC236}">
                <a16:creationId xmlns:a16="http://schemas.microsoft.com/office/drawing/2014/main" id="{756A6FDD-309A-45D2-A839-66B447AB8A43}"/>
              </a:ext>
            </a:extLst>
          </p:cNvPr>
          <p:cNvSpPr>
            <a:spLocks noGrp="1"/>
          </p:cNvSpPr>
          <p:nvPr>
            <p:ph idx="1"/>
          </p:nvPr>
        </p:nvSpPr>
        <p:spPr>
          <a:xfrm>
            <a:off x="457200" y="1233578"/>
            <a:ext cx="3807748" cy="3260785"/>
          </a:xfrm>
        </p:spPr>
        <p:txBody>
          <a:bodyPr/>
          <a:lstStyle/>
          <a:p>
            <a:endParaRPr lang="en-NL" dirty="0"/>
          </a:p>
        </p:txBody>
      </p:sp>
      <p:sp>
        <p:nvSpPr>
          <p:cNvPr id="37" name="Footer Placeholder 4">
            <a:extLst>
              <a:ext uri="{FF2B5EF4-FFF2-40B4-BE49-F238E27FC236}">
                <a16:creationId xmlns:a16="http://schemas.microsoft.com/office/drawing/2014/main" id="{B1A781CD-2E30-486B-A2F4-6FEE4A5C3E98}"/>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8" name="Slide Number Placeholder 3">
            <a:extLst>
              <a:ext uri="{FF2B5EF4-FFF2-40B4-BE49-F238E27FC236}">
                <a16:creationId xmlns:a16="http://schemas.microsoft.com/office/drawing/2014/main" id="{86283D93-48B6-4BBF-95F6-783FFB3AA3BE}"/>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31</a:t>
            </a:fld>
            <a:endParaRPr lang="nl-NL" altLang="nl-NL" dirty="0"/>
          </a:p>
        </p:txBody>
      </p:sp>
    </p:spTree>
    <p:extLst>
      <p:ext uri="{BB962C8B-B14F-4D97-AF65-F5344CB8AC3E}">
        <p14:creationId xmlns:p14="http://schemas.microsoft.com/office/powerpoint/2010/main" val="32232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39CB6-A128-4AC2-B712-AA3D37A33AF9}"/>
              </a:ext>
            </a:extLst>
          </p:cNvPr>
          <p:cNvSpPr>
            <a:spLocks noGrp="1"/>
          </p:cNvSpPr>
          <p:nvPr>
            <p:ph idx="1"/>
          </p:nvPr>
        </p:nvSpPr>
        <p:spPr>
          <a:xfrm>
            <a:off x="457200" y="1233578"/>
            <a:ext cx="7243730" cy="3260785"/>
          </a:xfrm>
        </p:spPr>
        <p:txBody>
          <a:bodyPr/>
          <a:lstStyle/>
          <a:p>
            <a:endParaRPr lang="en-NL" dirty="0"/>
          </a:p>
        </p:txBody>
      </p:sp>
      <p:pic>
        <p:nvPicPr>
          <p:cNvPr id="26" name="Picture 25">
            <a:extLst>
              <a:ext uri="{FF2B5EF4-FFF2-40B4-BE49-F238E27FC236}">
                <a16:creationId xmlns:a16="http://schemas.microsoft.com/office/drawing/2014/main" id="{3AFC182E-50D3-4000-ADFF-66318A1CD270}"/>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6F49D1C-29E4-4645-81C9-975FE501660A}"/>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110643" y="2723810"/>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27" name="Straight Arrow Connector 826">
            <a:extLst>
              <a:ext uri="{FF2B5EF4-FFF2-40B4-BE49-F238E27FC236}">
                <a16:creationId xmlns:a16="http://schemas.microsoft.com/office/drawing/2014/main" id="{B824F1C7-C028-BD42-9C2B-A22D03365542}"/>
              </a:ext>
            </a:extLst>
          </p:cNvPr>
          <p:cNvCxnSpPr>
            <a:cxnSpLocks/>
          </p:cNvCxnSpPr>
          <p:nvPr/>
        </p:nvCxnSpPr>
        <p:spPr>
          <a:xfrm>
            <a:off x="1618451" y="2221174"/>
            <a:ext cx="4105677" cy="1502704"/>
          </a:xfrm>
          <a:prstGeom prst="straightConnector1">
            <a:avLst/>
          </a:prstGeom>
          <a:ln w="31750" cmpd="sng">
            <a:prstDash val="dashDot"/>
            <a:headEnd type="none"/>
            <a:tailEnd type="arrow"/>
          </a:ln>
        </p:spPr>
        <p:style>
          <a:lnRef idx="1">
            <a:schemeClr val="dk1"/>
          </a:lnRef>
          <a:fillRef idx="0">
            <a:schemeClr val="dk1"/>
          </a:fillRef>
          <a:effectRef idx="0">
            <a:schemeClr val="dk1"/>
          </a:effectRef>
          <a:fontRef idx="minor">
            <a:schemeClr val="tx1"/>
          </a:fontRef>
        </p:style>
      </p:cxnSp>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pic>
        <p:nvPicPr>
          <p:cNvPr id="31" name="Picture 30">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sp>
        <p:nvSpPr>
          <p:cNvPr id="25" name="Can 24">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64C6C2BE-269A-4D70-A989-CDBD93B3E6B6}"/>
              </a:ext>
            </a:extLst>
          </p:cNvPr>
          <p:cNvSpPr>
            <a:spLocks noGrp="1"/>
          </p:cNvSpPr>
          <p:nvPr>
            <p:ph type="title"/>
          </p:nvPr>
        </p:nvSpPr>
        <p:spPr/>
        <p:txBody>
          <a:bodyPr/>
          <a:lstStyle/>
          <a:p>
            <a:r>
              <a:rPr lang="en-GB" dirty="0"/>
              <a:t>Possibly create persistent volume</a:t>
            </a:r>
            <a:endParaRPr lang="en-NL" dirty="0"/>
          </a:p>
        </p:txBody>
      </p:sp>
      <p:sp>
        <p:nvSpPr>
          <p:cNvPr id="24" name="TextBox 23">
            <a:extLst>
              <a:ext uri="{FF2B5EF4-FFF2-40B4-BE49-F238E27FC236}">
                <a16:creationId xmlns:a16="http://schemas.microsoft.com/office/drawing/2014/main" id="{72D6C37C-DF4C-4C46-A2F1-1A43C328B92C}"/>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28" name="Rectangle 27">
            <a:extLst>
              <a:ext uri="{FF2B5EF4-FFF2-40B4-BE49-F238E27FC236}">
                <a16:creationId xmlns:a16="http://schemas.microsoft.com/office/drawing/2014/main" id="{A2678865-3922-4601-AFAD-D934197860C9}"/>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CEED54C3-6FC9-4BD1-A9C6-8AFAF1287DA1}"/>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A06BB71A-E4D3-44FD-A42A-494D50A918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2" name="TextBox 31">
            <a:extLst>
              <a:ext uri="{FF2B5EF4-FFF2-40B4-BE49-F238E27FC236}">
                <a16:creationId xmlns:a16="http://schemas.microsoft.com/office/drawing/2014/main" id="{CB9AAF90-F895-4EE7-82BF-F8E3EA1A4429}"/>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3" name="Rectangle 32">
            <a:extLst>
              <a:ext uri="{FF2B5EF4-FFF2-40B4-BE49-F238E27FC236}">
                <a16:creationId xmlns:a16="http://schemas.microsoft.com/office/drawing/2014/main" id="{D79323DF-B678-4E5B-BD55-2C08F1D747BC}"/>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3" name="Footer Placeholder 4">
            <a:extLst>
              <a:ext uri="{FF2B5EF4-FFF2-40B4-BE49-F238E27FC236}">
                <a16:creationId xmlns:a16="http://schemas.microsoft.com/office/drawing/2014/main" id="{3F5AAD78-0CB3-469A-9E98-80BC1819F0E5}"/>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4" name="Slide Number Placeholder 3">
            <a:extLst>
              <a:ext uri="{FF2B5EF4-FFF2-40B4-BE49-F238E27FC236}">
                <a16:creationId xmlns:a16="http://schemas.microsoft.com/office/drawing/2014/main" id="{F9DD7768-9347-490F-8CAB-C94F26522C87}"/>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32</a:t>
            </a:fld>
            <a:endParaRPr lang="nl-NL" altLang="nl-NL" dirty="0"/>
          </a:p>
        </p:txBody>
      </p:sp>
    </p:spTree>
    <p:extLst>
      <p:ext uri="{BB962C8B-B14F-4D97-AF65-F5344CB8AC3E}">
        <p14:creationId xmlns:p14="http://schemas.microsoft.com/office/powerpoint/2010/main" val="133021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251C408-8C88-45E8-AF5A-EE6910AE3E4A}"/>
              </a:ext>
            </a:extLst>
          </p:cNvPr>
          <p:cNvPicPr>
            <a:picLocks noChangeAspect="1"/>
          </p:cNvPicPr>
          <p:nvPr/>
        </p:nvPicPr>
        <p:blipFill>
          <a:blip r:embed="rId2"/>
          <a:stretch>
            <a:fillRect/>
          </a:stretch>
        </p:blipFill>
        <p:spPr>
          <a:xfrm>
            <a:off x="4701847" y="777748"/>
            <a:ext cx="4412442" cy="3594202"/>
          </a:xfrm>
          <a:prstGeom prst="rect">
            <a:avLst/>
          </a:prstGeom>
        </p:spPr>
      </p:pic>
      <p:pic>
        <p:nvPicPr>
          <p:cNvPr id="27" name="Picture 26">
            <a:extLst>
              <a:ext uri="{FF2B5EF4-FFF2-40B4-BE49-F238E27FC236}">
                <a16:creationId xmlns:a16="http://schemas.microsoft.com/office/drawing/2014/main" id="{D4983554-D014-4F4F-869F-D6F52F691B42}"/>
              </a:ext>
            </a:extLst>
          </p:cNvPr>
          <p:cNvPicPr>
            <a:picLocks noChangeAspect="1"/>
          </p:cNvPicPr>
          <p:nvPr/>
        </p:nvPicPr>
        <p:blipFill>
          <a:blip r:embed="rId2"/>
          <a:stretch>
            <a:fillRect/>
          </a:stretch>
        </p:blipFill>
        <p:spPr>
          <a:xfrm>
            <a:off x="4938085" y="1909938"/>
            <a:ext cx="3990229" cy="2296371"/>
          </a:xfrm>
          <a:prstGeom prst="rect">
            <a:avLst/>
          </a:prstGeom>
        </p:spPr>
      </p:pic>
      <p:sp>
        <p:nvSpPr>
          <p:cNvPr id="28" name="Rectangle 27">
            <a:extLst>
              <a:ext uri="{FF2B5EF4-FFF2-40B4-BE49-F238E27FC236}">
                <a16:creationId xmlns:a16="http://schemas.microsoft.com/office/drawing/2014/main" id="{E5E00717-AA22-40AC-9A24-65CF39AEE5A3}"/>
              </a:ext>
            </a:extLst>
          </p:cNvPr>
          <p:cNvSpPr>
            <a:spLocks noChangeAspect="1"/>
          </p:cNvSpPr>
          <p:nvPr/>
        </p:nvSpPr>
        <p:spPr>
          <a:xfrm>
            <a:off x="5241774" y="1183836"/>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9" name="Rectangle 28">
            <a:extLst>
              <a:ext uri="{FF2B5EF4-FFF2-40B4-BE49-F238E27FC236}">
                <a16:creationId xmlns:a16="http://schemas.microsoft.com/office/drawing/2014/main" id="{DADE20A6-52AC-4D65-8D28-7630A7E3D6E2}"/>
              </a:ext>
            </a:extLst>
          </p:cNvPr>
          <p:cNvSpPr/>
          <p:nvPr/>
        </p:nvSpPr>
        <p:spPr bwMode="gray">
          <a:xfrm>
            <a:off x="5308158" y="1225652"/>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30" name="Picture 29">
            <a:extLst>
              <a:ext uri="{FF2B5EF4-FFF2-40B4-BE49-F238E27FC236}">
                <a16:creationId xmlns:a16="http://schemas.microsoft.com/office/drawing/2014/main" id="{D3B620FB-FFA6-446E-8137-411D00B6C2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612" y="1263031"/>
            <a:ext cx="574036" cy="513368"/>
          </a:xfrm>
          <a:prstGeom prst="rect">
            <a:avLst/>
          </a:prstGeom>
        </p:spPr>
      </p:pic>
      <p:sp>
        <p:nvSpPr>
          <p:cNvPr id="31" name="TextBox 30">
            <a:extLst>
              <a:ext uri="{FF2B5EF4-FFF2-40B4-BE49-F238E27FC236}">
                <a16:creationId xmlns:a16="http://schemas.microsoft.com/office/drawing/2014/main" id="{62F98D25-A510-4521-8B64-61373BDCE602}"/>
              </a:ext>
            </a:extLst>
          </p:cNvPr>
          <p:cNvSpPr txBox="1"/>
          <p:nvPr/>
        </p:nvSpPr>
        <p:spPr>
          <a:xfrm>
            <a:off x="5261144" y="1059582"/>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63613D6A-1808-4479-B39B-6ABD5D3D520D}"/>
              </a:ext>
            </a:extLst>
          </p:cNvPr>
          <p:cNvSpPr/>
          <p:nvPr/>
        </p:nvSpPr>
        <p:spPr bwMode="gray">
          <a:xfrm>
            <a:off x="5308158" y="1521744"/>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cxnSp>
        <p:nvCxnSpPr>
          <p:cNvPr id="70" name="Straight Arrow Connector 69">
            <a:extLst>
              <a:ext uri="{FF2B5EF4-FFF2-40B4-BE49-F238E27FC236}">
                <a16:creationId xmlns:a16="http://schemas.microsoft.com/office/drawing/2014/main" id="{94F21A84-EADA-704E-95F1-19A5D5B87C74}"/>
              </a:ext>
            </a:extLst>
          </p:cNvPr>
          <p:cNvCxnSpPr>
            <a:cxnSpLocks/>
          </p:cNvCxnSpPr>
          <p:nvPr/>
        </p:nvCxnSpPr>
        <p:spPr>
          <a:xfrm>
            <a:off x="1504157" y="1976209"/>
            <a:ext cx="1527180" cy="918272"/>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26" name="Can 25">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A37D438D-BC6C-4920-AC0C-7FD45E8CAE96}"/>
              </a:ext>
            </a:extLst>
          </p:cNvPr>
          <p:cNvSpPr>
            <a:spLocks noGrp="1"/>
          </p:cNvSpPr>
          <p:nvPr>
            <p:ph type="title"/>
          </p:nvPr>
        </p:nvSpPr>
        <p:spPr/>
        <p:txBody>
          <a:bodyPr/>
          <a:lstStyle/>
          <a:p>
            <a:r>
              <a:rPr lang="en-GB" dirty="0"/>
              <a:t>Create a </a:t>
            </a:r>
            <a:r>
              <a:rPr lang="en-GB" dirty="0" err="1"/>
              <a:t>Domain.yaml</a:t>
            </a:r>
            <a:endParaRPr lang="en-NL" dirty="0"/>
          </a:p>
        </p:txBody>
      </p:sp>
      <p:sp>
        <p:nvSpPr>
          <p:cNvPr id="3" name="Content Placeholder 2">
            <a:extLst>
              <a:ext uri="{FF2B5EF4-FFF2-40B4-BE49-F238E27FC236}">
                <a16:creationId xmlns:a16="http://schemas.microsoft.com/office/drawing/2014/main" id="{E84022E5-EAA5-4D28-9A90-EDD9315231E4}"/>
              </a:ext>
            </a:extLst>
          </p:cNvPr>
          <p:cNvSpPr>
            <a:spLocks noGrp="1"/>
          </p:cNvSpPr>
          <p:nvPr>
            <p:ph idx="1"/>
          </p:nvPr>
        </p:nvSpPr>
        <p:spPr>
          <a:xfrm>
            <a:off x="457200" y="1233578"/>
            <a:ext cx="5987008" cy="3260785"/>
          </a:xfrm>
        </p:spPr>
        <p:txBody>
          <a:bodyPr/>
          <a:lstStyle/>
          <a:p>
            <a:endParaRPr lang="en-NL" dirty="0"/>
          </a:p>
        </p:txBody>
      </p:sp>
      <p:sp>
        <p:nvSpPr>
          <p:cNvPr id="24" name="TextBox 23">
            <a:extLst>
              <a:ext uri="{FF2B5EF4-FFF2-40B4-BE49-F238E27FC236}">
                <a16:creationId xmlns:a16="http://schemas.microsoft.com/office/drawing/2014/main" id="{025E231A-9086-4093-9615-AFA16F9CA873}"/>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33" name="Footer Placeholder 4">
            <a:extLst>
              <a:ext uri="{FF2B5EF4-FFF2-40B4-BE49-F238E27FC236}">
                <a16:creationId xmlns:a16="http://schemas.microsoft.com/office/drawing/2014/main" id="{21B40DED-90AE-4552-B2D4-75C29E840DC4}"/>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4" name="Slide Number Placeholder 3">
            <a:extLst>
              <a:ext uri="{FF2B5EF4-FFF2-40B4-BE49-F238E27FC236}">
                <a16:creationId xmlns:a16="http://schemas.microsoft.com/office/drawing/2014/main" id="{0FEC0538-91F5-4BF7-BDE6-DD531C055BCD}"/>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33</a:t>
            </a:fld>
            <a:endParaRPr lang="nl-NL" altLang="nl-NL" dirty="0"/>
          </a:p>
        </p:txBody>
      </p:sp>
    </p:spTree>
    <p:extLst>
      <p:ext uri="{BB962C8B-B14F-4D97-AF65-F5344CB8AC3E}">
        <p14:creationId xmlns:p14="http://schemas.microsoft.com/office/powerpoint/2010/main" val="160549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754438"/>
            <a:ext cx="4412442" cy="3603950"/>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858651"/>
            <a:ext cx="3990229" cy="2369283"/>
          </a:xfrm>
          <a:prstGeom prst="rect">
            <a:avLst/>
          </a:prstGeom>
        </p:spPr>
      </p:pic>
      <p:sp>
        <p:nvSpPr>
          <p:cNvPr id="117" name="TextBox 116">
            <a:extLst>
              <a:ext uri="{FF2B5EF4-FFF2-40B4-BE49-F238E27FC236}">
                <a16:creationId xmlns:a16="http://schemas.microsoft.com/office/drawing/2014/main" id="{895964C6-DE1B-314E-AD09-468F69041430}"/>
              </a:ext>
            </a:extLst>
          </p:cNvPr>
          <p:cNvSpPr txBox="1"/>
          <p:nvPr/>
        </p:nvSpPr>
        <p:spPr>
          <a:xfrm>
            <a:off x="6049992" y="1947946"/>
            <a:ext cx="1301689" cy="143295"/>
          </a:xfrm>
          <a:prstGeom prst="rect">
            <a:avLst/>
          </a:prstGeom>
          <a:noFill/>
        </p:spPr>
        <p:txBody>
          <a:bodyPr wrap="square" lIns="0" tIns="0" rIns="0" bIns="0" rtlCol="0">
            <a:noAutofit/>
          </a:bodyPr>
          <a:lstStyle/>
          <a:p>
            <a:pPr algn="ctr">
              <a:lnSpc>
                <a:spcPct val="90000"/>
              </a:lnSpc>
            </a:pPr>
            <a:r>
              <a:rPr lang="en-US" sz="1050" dirty="0"/>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780637"/>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2007594"/>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822838"/>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3"/>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4"/>
          <a:stretch>
            <a:fillRect/>
          </a:stretch>
        </p:blipFill>
        <p:spPr>
          <a:xfrm>
            <a:off x="7886905" y="2399389"/>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829" name="Can 828"/>
          <p:cNvSpPr/>
          <p:nvPr/>
        </p:nvSpPr>
        <p:spPr bwMode="gray">
          <a:xfrm>
            <a:off x="5577220" y="3795886"/>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71" name="Rectangle 70">
            <a:extLst>
              <a:ext uri="{FF2B5EF4-FFF2-40B4-BE49-F238E27FC236}">
                <a16:creationId xmlns:a16="http://schemas.microsoft.com/office/drawing/2014/main" id="{5612E1C6-2469-A348-B4C0-B67A667285A4}"/>
              </a:ext>
            </a:extLst>
          </p:cNvPr>
          <p:cNvSpPr/>
          <p:nvPr/>
        </p:nvSpPr>
        <p:spPr>
          <a:xfrm>
            <a:off x="2523707" y="2970570"/>
            <a:ext cx="1061658" cy="2956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Install Domain inputs (</a:t>
            </a:r>
            <a:r>
              <a:rPr lang="en-US" sz="1050" dirty="0" err="1"/>
              <a:t>yaml</a:t>
            </a:r>
            <a:r>
              <a:rPr lang="en-US" sz="1050" dirty="0"/>
              <a:t>)</a:t>
            </a:r>
          </a:p>
        </p:txBody>
      </p:sp>
      <p:sp>
        <p:nvSpPr>
          <p:cNvPr id="72" name="Rounded Rectangle 71"/>
          <p:cNvSpPr/>
          <p:nvPr/>
        </p:nvSpPr>
        <p:spPr bwMode="gray">
          <a:xfrm>
            <a:off x="2231997" y="3671038"/>
            <a:ext cx="1702459" cy="466313"/>
          </a:xfrm>
          <a:prstGeom prst="round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err="1">
                <a:solidFill>
                  <a:schemeClr val="bg1"/>
                </a:solidFill>
              </a:rPr>
              <a:t>kubectl</a:t>
            </a:r>
            <a:r>
              <a:rPr lang="en-US" sz="900" dirty="0">
                <a:solidFill>
                  <a:schemeClr val="bg1"/>
                </a:solidFill>
              </a:rPr>
              <a:t> apply </a:t>
            </a:r>
            <a:r>
              <a:rPr lang="mr-IN" sz="900" dirty="0">
                <a:solidFill>
                  <a:schemeClr val="bg1"/>
                </a:solidFill>
              </a:rPr>
              <a:t>…</a:t>
            </a:r>
            <a:endParaRPr lang="en-US" sz="900" dirty="0">
              <a:solidFill>
                <a:schemeClr val="bg1"/>
              </a:solidFill>
            </a:endParaRPr>
          </a:p>
        </p:txBody>
      </p:sp>
      <p:cxnSp>
        <p:nvCxnSpPr>
          <p:cNvPr id="77" name="Straight Arrow Connector 76">
            <a:extLst>
              <a:ext uri="{FF2B5EF4-FFF2-40B4-BE49-F238E27FC236}">
                <a16:creationId xmlns:a16="http://schemas.microsoft.com/office/drawing/2014/main" id="{94F21A84-EADA-704E-95F1-19A5D5B87C74}"/>
              </a:ext>
            </a:extLst>
          </p:cNvPr>
          <p:cNvCxnSpPr>
            <a:cxnSpLocks/>
          </p:cNvCxnSpPr>
          <p:nvPr/>
        </p:nvCxnSpPr>
        <p:spPr>
          <a:xfrm>
            <a:off x="3031338" y="3307765"/>
            <a:ext cx="1226" cy="23534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B824F1C7-C028-BD42-9C2B-A22D03365542}"/>
              </a:ext>
            </a:extLst>
          </p:cNvPr>
          <p:cNvCxnSpPr>
            <a:cxnSpLocks/>
          </p:cNvCxnSpPr>
          <p:nvPr/>
        </p:nvCxnSpPr>
        <p:spPr>
          <a:xfrm flipV="1">
            <a:off x="4053299" y="2359931"/>
            <a:ext cx="1036075" cy="153000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4F21A84-EADA-704E-95F1-19A5D5B87C74}"/>
              </a:ext>
            </a:extLst>
          </p:cNvPr>
          <p:cNvCxnSpPr>
            <a:cxnSpLocks/>
          </p:cNvCxnSpPr>
          <p:nvPr/>
        </p:nvCxnSpPr>
        <p:spPr>
          <a:xfrm>
            <a:off x="1464424" y="3918702"/>
            <a:ext cx="649454" cy="182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4F21A84-EADA-704E-95F1-19A5D5B87C74}"/>
              </a:ext>
            </a:extLst>
          </p:cNvPr>
          <p:cNvCxnSpPr>
            <a:cxnSpLocks/>
          </p:cNvCxnSpPr>
          <p:nvPr/>
        </p:nvCxnSpPr>
        <p:spPr>
          <a:xfrm>
            <a:off x="860732" y="2665794"/>
            <a:ext cx="8249" cy="8206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1" name="Can 30">
            <a:extLst>
              <a:ext uri="{FF2B5EF4-FFF2-40B4-BE49-F238E27FC236}">
                <a16:creationId xmlns:a16="http://schemas.microsoft.com/office/drawing/2014/main" id="{62811B09-68C0-3E4E-AF76-C014FA062586}"/>
              </a:ext>
            </a:extLst>
          </p:cNvPr>
          <p:cNvSpPr/>
          <p:nvPr/>
        </p:nvSpPr>
        <p:spPr bwMode="gray">
          <a:xfrm>
            <a:off x="7679242" y="1967440"/>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7" name="Rectangle 26">
            <a:extLst>
              <a:ext uri="{FF2B5EF4-FFF2-40B4-BE49-F238E27FC236}">
                <a16:creationId xmlns:a16="http://schemas.microsoft.com/office/drawing/2014/main" id="{92AE40CF-C0BB-4E83-A2AC-767455E7D71D}"/>
              </a:ext>
            </a:extLst>
          </p:cNvPr>
          <p:cNvSpPr>
            <a:spLocks noChangeAspect="1"/>
          </p:cNvSpPr>
          <p:nvPr/>
        </p:nvSpPr>
        <p:spPr>
          <a:xfrm>
            <a:off x="5241774" y="1164019"/>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28" name="Rectangle 27">
            <a:extLst>
              <a:ext uri="{FF2B5EF4-FFF2-40B4-BE49-F238E27FC236}">
                <a16:creationId xmlns:a16="http://schemas.microsoft.com/office/drawing/2014/main" id="{35CDEBBD-CE35-4620-96A3-FE9B29934E0F}"/>
              </a:ext>
            </a:extLst>
          </p:cNvPr>
          <p:cNvSpPr/>
          <p:nvPr/>
        </p:nvSpPr>
        <p:spPr bwMode="gray">
          <a:xfrm>
            <a:off x="5308158" y="1205835"/>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29" name="Picture 28">
            <a:extLst>
              <a:ext uri="{FF2B5EF4-FFF2-40B4-BE49-F238E27FC236}">
                <a16:creationId xmlns:a16="http://schemas.microsoft.com/office/drawing/2014/main" id="{ECF168D5-A5FA-4975-A7C7-9C348124E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2612" y="1243214"/>
            <a:ext cx="574036" cy="513368"/>
          </a:xfrm>
          <a:prstGeom prst="rect">
            <a:avLst/>
          </a:prstGeom>
        </p:spPr>
      </p:pic>
      <p:sp>
        <p:nvSpPr>
          <p:cNvPr id="30" name="TextBox 29">
            <a:extLst>
              <a:ext uri="{FF2B5EF4-FFF2-40B4-BE49-F238E27FC236}">
                <a16:creationId xmlns:a16="http://schemas.microsoft.com/office/drawing/2014/main" id="{7191B0A5-0ACC-492E-A565-205D847EDF92}"/>
              </a:ext>
            </a:extLst>
          </p:cNvPr>
          <p:cNvSpPr txBox="1"/>
          <p:nvPr/>
        </p:nvSpPr>
        <p:spPr>
          <a:xfrm>
            <a:off x="5261144" y="1039765"/>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32" name="Rectangle 31">
            <a:extLst>
              <a:ext uri="{FF2B5EF4-FFF2-40B4-BE49-F238E27FC236}">
                <a16:creationId xmlns:a16="http://schemas.microsoft.com/office/drawing/2014/main" id="{190567C6-0FFD-461E-8D5E-55CCE860B810}"/>
              </a:ext>
            </a:extLst>
          </p:cNvPr>
          <p:cNvSpPr/>
          <p:nvPr/>
        </p:nvSpPr>
        <p:spPr bwMode="gray">
          <a:xfrm>
            <a:off x="5308158" y="1501927"/>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 name="Title 1">
            <a:extLst>
              <a:ext uri="{FF2B5EF4-FFF2-40B4-BE49-F238E27FC236}">
                <a16:creationId xmlns:a16="http://schemas.microsoft.com/office/drawing/2014/main" id="{C0910D43-ECF0-4A92-ABCF-BE6D8F1686EB}"/>
              </a:ext>
            </a:extLst>
          </p:cNvPr>
          <p:cNvSpPr>
            <a:spLocks noGrp="1"/>
          </p:cNvSpPr>
          <p:nvPr>
            <p:ph type="title"/>
          </p:nvPr>
        </p:nvSpPr>
        <p:spPr/>
        <p:txBody>
          <a:bodyPr/>
          <a:lstStyle/>
          <a:p>
            <a:r>
              <a:rPr lang="en-GB" dirty="0"/>
              <a:t>Apply </a:t>
            </a:r>
            <a:r>
              <a:rPr lang="en-GB" dirty="0" err="1"/>
              <a:t>Domain.yaml</a:t>
            </a:r>
            <a:r>
              <a:rPr lang="en-GB" dirty="0"/>
              <a:t> to </a:t>
            </a:r>
            <a:r>
              <a:rPr lang="en-GB" dirty="0" err="1"/>
              <a:t>CustomResource</a:t>
            </a:r>
            <a:endParaRPr lang="en-NL" dirty="0"/>
          </a:p>
        </p:txBody>
      </p:sp>
      <p:sp>
        <p:nvSpPr>
          <p:cNvPr id="3" name="Content Placeholder 2">
            <a:extLst>
              <a:ext uri="{FF2B5EF4-FFF2-40B4-BE49-F238E27FC236}">
                <a16:creationId xmlns:a16="http://schemas.microsoft.com/office/drawing/2014/main" id="{24338A59-BBFC-41EA-AC63-1FF12DFD5CAD}"/>
              </a:ext>
            </a:extLst>
          </p:cNvPr>
          <p:cNvSpPr>
            <a:spLocks noGrp="1"/>
          </p:cNvSpPr>
          <p:nvPr>
            <p:ph idx="1"/>
          </p:nvPr>
        </p:nvSpPr>
        <p:spPr/>
        <p:txBody>
          <a:bodyPr/>
          <a:lstStyle/>
          <a:p>
            <a:endParaRPr lang="en-NL"/>
          </a:p>
        </p:txBody>
      </p:sp>
      <p:sp>
        <p:nvSpPr>
          <p:cNvPr id="37" name="TextBox 36">
            <a:extLst>
              <a:ext uri="{FF2B5EF4-FFF2-40B4-BE49-F238E27FC236}">
                <a16:creationId xmlns:a16="http://schemas.microsoft.com/office/drawing/2014/main" id="{712AB7F2-1E92-4E54-A3BB-66E6ADC675D2}"/>
              </a:ext>
            </a:extLst>
          </p:cNvPr>
          <p:cNvSpPr txBox="1"/>
          <p:nvPr/>
        </p:nvSpPr>
        <p:spPr>
          <a:xfrm>
            <a:off x="7954022" y="1672855"/>
            <a:ext cx="854543" cy="137657"/>
          </a:xfrm>
          <a:prstGeom prst="rect">
            <a:avLst/>
          </a:prstGeom>
          <a:noFill/>
        </p:spPr>
        <p:txBody>
          <a:bodyPr wrap="square" lIns="0" tIns="0" rIns="0" bIns="0" rtlCol="0">
            <a:noAutofit/>
          </a:bodyPr>
          <a:lstStyle/>
          <a:p>
            <a:pPr>
              <a:lnSpc>
                <a:spcPct val="90000"/>
              </a:lnSpc>
            </a:pPr>
            <a:r>
              <a:rPr lang="en-US" sz="1050" dirty="0">
                <a:solidFill>
                  <a:srgbClr val="C00000"/>
                </a:solidFill>
              </a:rPr>
              <a:t>Kubernetes</a:t>
            </a:r>
          </a:p>
        </p:txBody>
      </p:sp>
      <p:sp>
        <p:nvSpPr>
          <p:cNvPr id="33" name="Footer Placeholder 4">
            <a:extLst>
              <a:ext uri="{FF2B5EF4-FFF2-40B4-BE49-F238E27FC236}">
                <a16:creationId xmlns:a16="http://schemas.microsoft.com/office/drawing/2014/main" id="{2BF11A49-9296-4BFF-84C9-99F594B23625}"/>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38" name="Slide Number Placeholder 3">
            <a:extLst>
              <a:ext uri="{FF2B5EF4-FFF2-40B4-BE49-F238E27FC236}">
                <a16:creationId xmlns:a16="http://schemas.microsoft.com/office/drawing/2014/main" id="{C91E3202-7C3D-42D3-95D3-BFB09FBFB029}"/>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34</a:t>
            </a:fld>
            <a:endParaRPr lang="nl-NL" altLang="nl-NL" dirty="0"/>
          </a:p>
        </p:txBody>
      </p:sp>
    </p:spTree>
    <p:extLst>
      <p:ext uri="{BB962C8B-B14F-4D97-AF65-F5344CB8AC3E}">
        <p14:creationId xmlns:p14="http://schemas.microsoft.com/office/powerpoint/2010/main" val="43612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954023" y="1429913"/>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4549447" y="483518"/>
            <a:ext cx="4412442" cy="4033799"/>
          </a:xfrm>
          <a:prstGeom prst="rect">
            <a:avLst/>
          </a:prstGeom>
        </p:spPr>
      </p:pic>
      <p:pic>
        <p:nvPicPr>
          <p:cNvPr id="74" name="Picture 73">
            <a:extLst>
              <a:ext uri="{FF2B5EF4-FFF2-40B4-BE49-F238E27FC236}">
                <a16:creationId xmlns:a16="http://schemas.microsoft.com/office/drawing/2014/main" id="{67D3133C-C736-5A47-AD53-C99DEDD3DE4A}"/>
              </a:ext>
            </a:extLst>
          </p:cNvPr>
          <p:cNvPicPr>
            <a:picLocks noChangeAspect="1"/>
          </p:cNvPicPr>
          <p:nvPr/>
        </p:nvPicPr>
        <p:blipFill>
          <a:blip r:embed="rId2"/>
          <a:stretch>
            <a:fillRect/>
          </a:stretch>
        </p:blipFill>
        <p:spPr>
          <a:xfrm>
            <a:off x="4785685" y="1615709"/>
            <a:ext cx="3990229" cy="2759405"/>
          </a:xfrm>
          <a:prstGeom prst="rect">
            <a:avLst/>
          </a:prstGeom>
        </p:spPr>
      </p:pic>
      <p:sp>
        <p:nvSpPr>
          <p:cNvPr id="76" name="Rectangle 75">
            <a:extLst>
              <a:ext uri="{FF2B5EF4-FFF2-40B4-BE49-F238E27FC236}">
                <a16:creationId xmlns:a16="http://schemas.microsoft.com/office/drawing/2014/main" id="{8AA3C8BF-49B0-0F45-9F33-F2639436AEEE}"/>
              </a:ext>
            </a:extLst>
          </p:cNvPr>
          <p:cNvSpPr>
            <a:spLocks noChangeAspect="1"/>
          </p:cNvSpPr>
          <p:nvPr/>
        </p:nvSpPr>
        <p:spPr>
          <a:xfrm>
            <a:off x="5158047" y="3185526"/>
            <a:ext cx="493021" cy="529123"/>
          </a:xfrm>
          <a:prstGeom prst="rect">
            <a:avLst/>
          </a:prstGeom>
          <a:solidFill>
            <a:srgbClr val="759C6C"/>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1</a:t>
            </a:r>
          </a:p>
        </p:txBody>
      </p:sp>
      <p:pic>
        <p:nvPicPr>
          <p:cNvPr id="82" name="Picture 81">
            <a:extLst>
              <a:ext uri="{FF2B5EF4-FFF2-40B4-BE49-F238E27FC236}">
                <a16:creationId xmlns:a16="http://schemas.microsoft.com/office/drawing/2014/main" id="{77342462-D012-9545-9572-000EA39370D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56415" y="3267278"/>
            <a:ext cx="324285" cy="348031"/>
          </a:xfrm>
          <a:prstGeom prst="rect">
            <a:avLst/>
          </a:prstGeom>
        </p:spPr>
      </p:pic>
      <p:sp>
        <p:nvSpPr>
          <p:cNvPr id="83" name="Rectangle 82">
            <a:extLst>
              <a:ext uri="{FF2B5EF4-FFF2-40B4-BE49-F238E27FC236}">
                <a16:creationId xmlns:a16="http://schemas.microsoft.com/office/drawing/2014/main" id="{D1F11BD5-2526-464F-B342-1133415C91F1}"/>
              </a:ext>
            </a:extLst>
          </p:cNvPr>
          <p:cNvSpPr>
            <a:spLocks noChangeAspect="1"/>
          </p:cNvSpPr>
          <p:nvPr/>
        </p:nvSpPr>
        <p:spPr>
          <a:xfrm>
            <a:off x="5810976" y="3185526"/>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2</a:t>
            </a:r>
          </a:p>
        </p:txBody>
      </p:sp>
      <p:sp>
        <p:nvSpPr>
          <p:cNvPr id="85" name="TextBox 84">
            <a:extLst>
              <a:ext uri="{FF2B5EF4-FFF2-40B4-BE49-F238E27FC236}">
                <a16:creationId xmlns:a16="http://schemas.microsoft.com/office/drawing/2014/main" id="{932920A9-AFC1-864E-9F41-90A58A8A2BB8}"/>
              </a:ext>
            </a:extLst>
          </p:cNvPr>
          <p:cNvSpPr txBox="1"/>
          <p:nvPr/>
        </p:nvSpPr>
        <p:spPr>
          <a:xfrm>
            <a:off x="5339980" y="3371962"/>
            <a:ext cx="237239" cy="106133"/>
          </a:xfrm>
          <a:prstGeom prst="rect">
            <a:avLst/>
          </a:prstGeom>
          <a:noFill/>
        </p:spPr>
        <p:txBody>
          <a:bodyPr wrap="square" lIns="0" tIns="0" rIns="0" bIns="0" rtlCol="0">
            <a:noAutofit/>
          </a:bodyPr>
          <a:lstStyle/>
          <a:p>
            <a:pPr>
              <a:lnSpc>
                <a:spcPct val="90000"/>
              </a:lnSpc>
            </a:pPr>
            <a:r>
              <a:rPr lang="en-US" sz="1050" dirty="0">
                <a:solidFill>
                  <a:schemeClr val="bg1"/>
                </a:solidFill>
              </a:rPr>
              <a:t>AS</a:t>
            </a:r>
          </a:p>
        </p:txBody>
      </p:sp>
      <p:pic>
        <p:nvPicPr>
          <p:cNvPr id="87" name="Picture 86">
            <a:extLst>
              <a:ext uri="{FF2B5EF4-FFF2-40B4-BE49-F238E27FC236}">
                <a16:creationId xmlns:a16="http://schemas.microsoft.com/office/drawing/2014/main" id="{3D1B8D19-7BE2-3747-B730-50E6C1F12D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09345" y="3251878"/>
            <a:ext cx="324285" cy="348031"/>
          </a:xfrm>
          <a:prstGeom prst="rect">
            <a:avLst/>
          </a:prstGeom>
        </p:spPr>
      </p:pic>
      <p:sp>
        <p:nvSpPr>
          <p:cNvPr id="88" name="TextBox 87">
            <a:extLst>
              <a:ext uri="{FF2B5EF4-FFF2-40B4-BE49-F238E27FC236}">
                <a16:creationId xmlns:a16="http://schemas.microsoft.com/office/drawing/2014/main" id="{C2195648-8A13-6E43-9AD4-7B43EF64678D}"/>
              </a:ext>
            </a:extLst>
          </p:cNvPr>
          <p:cNvSpPr txBox="1"/>
          <p:nvPr/>
        </p:nvSpPr>
        <p:spPr>
          <a:xfrm>
            <a:off x="5973740" y="3371962"/>
            <a:ext cx="236743" cy="13724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91" name="Rectangle 90">
            <a:extLst>
              <a:ext uri="{FF2B5EF4-FFF2-40B4-BE49-F238E27FC236}">
                <a16:creationId xmlns:a16="http://schemas.microsoft.com/office/drawing/2014/main" id="{46F4942E-08F3-CF4C-8464-29C73A10D8AD}"/>
              </a:ext>
            </a:extLst>
          </p:cNvPr>
          <p:cNvSpPr>
            <a:spLocks noChangeAspect="1"/>
          </p:cNvSpPr>
          <p:nvPr/>
        </p:nvSpPr>
        <p:spPr>
          <a:xfrm>
            <a:off x="6336836" y="3185526"/>
            <a:ext cx="493021" cy="529123"/>
          </a:xfrm>
          <a:prstGeom prst="rect">
            <a:avLst/>
          </a:prstGeom>
          <a:solidFill>
            <a:srgbClr val="759C6C"/>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3</a:t>
            </a:r>
          </a:p>
        </p:txBody>
      </p:sp>
      <p:pic>
        <p:nvPicPr>
          <p:cNvPr id="93" name="Picture 92">
            <a:extLst>
              <a:ext uri="{FF2B5EF4-FFF2-40B4-BE49-F238E27FC236}">
                <a16:creationId xmlns:a16="http://schemas.microsoft.com/office/drawing/2014/main" id="{AB584751-CD2B-1841-BD67-3F55F30CCA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35205" y="3251878"/>
            <a:ext cx="324285" cy="348031"/>
          </a:xfrm>
          <a:prstGeom prst="rect">
            <a:avLst/>
          </a:prstGeom>
        </p:spPr>
      </p:pic>
      <p:sp>
        <p:nvSpPr>
          <p:cNvPr id="95" name="TextBox 94">
            <a:extLst>
              <a:ext uri="{FF2B5EF4-FFF2-40B4-BE49-F238E27FC236}">
                <a16:creationId xmlns:a16="http://schemas.microsoft.com/office/drawing/2014/main" id="{63F1E822-6030-F24D-B36A-F2C00EE9E8EF}"/>
              </a:ext>
            </a:extLst>
          </p:cNvPr>
          <p:cNvSpPr txBox="1"/>
          <p:nvPr/>
        </p:nvSpPr>
        <p:spPr>
          <a:xfrm>
            <a:off x="6500551" y="3371962"/>
            <a:ext cx="232170" cy="127335"/>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1" name="Rectangle 100">
            <a:extLst>
              <a:ext uri="{FF2B5EF4-FFF2-40B4-BE49-F238E27FC236}">
                <a16:creationId xmlns:a16="http://schemas.microsoft.com/office/drawing/2014/main" id="{99D32AFE-920C-B247-9C2D-19B3A1D8C2B7}"/>
              </a:ext>
            </a:extLst>
          </p:cNvPr>
          <p:cNvSpPr>
            <a:spLocks noChangeAspect="1"/>
          </p:cNvSpPr>
          <p:nvPr/>
        </p:nvSpPr>
        <p:spPr>
          <a:xfrm>
            <a:off x="6866923" y="3185526"/>
            <a:ext cx="493021" cy="529123"/>
          </a:xfrm>
          <a:prstGeom prst="rect">
            <a:avLst/>
          </a:prstGeom>
          <a:solidFill>
            <a:schemeClr val="accent3">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4</a:t>
            </a:r>
          </a:p>
        </p:txBody>
      </p:sp>
      <p:sp>
        <p:nvSpPr>
          <p:cNvPr id="103" name="Rectangle 102">
            <a:extLst>
              <a:ext uri="{FF2B5EF4-FFF2-40B4-BE49-F238E27FC236}">
                <a16:creationId xmlns:a16="http://schemas.microsoft.com/office/drawing/2014/main" id="{4B9BF467-2814-F548-B88C-06BCAA92F696}"/>
              </a:ext>
            </a:extLst>
          </p:cNvPr>
          <p:cNvSpPr>
            <a:spLocks noChangeAspect="1"/>
          </p:cNvSpPr>
          <p:nvPr/>
        </p:nvSpPr>
        <p:spPr>
          <a:xfrm>
            <a:off x="7402822" y="3185526"/>
            <a:ext cx="485207" cy="530190"/>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5</a:t>
            </a:r>
          </a:p>
        </p:txBody>
      </p:sp>
      <p:sp>
        <p:nvSpPr>
          <p:cNvPr id="104" name="Rectangle 103">
            <a:extLst>
              <a:ext uri="{FF2B5EF4-FFF2-40B4-BE49-F238E27FC236}">
                <a16:creationId xmlns:a16="http://schemas.microsoft.com/office/drawing/2014/main" id="{B27B9FCB-8868-6542-9313-D3C5E63A698D}"/>
              </a:ext>
            </a:extLst>
          </p:cNvPr>
          <p:cNvSpPr>
            <a:spLocks noChangeAspect="1"/>
          </p:cNvSpPr>
          <p:nvPr/>
        </p:nvSpPr>
        <p:spPr>
          <a:xfrm>
            <a:off x="7929641" y="3187168"/>
            <a:ext cx="494547" cy="527469"/>
          </a:xfrm>
          <a:prstGeom prst="rect">
            <a:avLst/>
          </a:prstGeom>
          <a:solidFill>
            <a:schemeClr val="accent1">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b" anchorCtr="0" forceAA="0" compatLnSpc="1">
            <a:prstTxWarp prst="textNoShape">
              <a:avLst/>
            </a:prstTxWarp>
            <a:noAutofit/>
          </a:bodyPr>
          <a:lstStyle/>
          <a:p>
            <a:pPr algn="ctr">
              <a:lnSpc>
                <a:spcPct val="90000"/>
              </a:lnSpc>
            </a:pPr>
            <a:r>
              <a:rPr lang="en-US" sz="1050" dirty="0">
                <a:solidFill>
                  <a:srgbClr val="0070C0"/>
                </a:solidFill>
              </a:rPr>
              <a:t>POD 6</a:t>
            </a:r>
          </a:p>
        </p:txBody>
      </p:sp>
      <p:sp>
        <p:nvSpPr>
          <p:cNvPr id="115" name="Cube 114">
            <a:extLst>
              <a:ext uri="{FF2B5EF4-FFF2-40B4-BE49-F238E27FC236}">
                <a16:creationId xmlns:a16="http://schemas.microsoft.com/office/drawing/2014/main" id="{69A461DC-3C55-B344-A983-1EE2E10DEB18}"/>
              </a:ext>
            </a:extLst>
          </p:cNvPr>
          <p:cNvSpPr/>
          <p:nvPr/>
        </p:nvSpPr>
        <p:spPr>
          <a:xfrm>
            <a:off x="6989583" y="3244037"/>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6" name="TextBox 115">
            <a:extLst>
              <a:ext uri="{FF2B5EF4-FFF2-40B4-BE49-F238E27FC236}">
                <a16:creationId xmlns:a16="http://schemas.microsoft.com/office/drawing/2014/main" id="{B307B452-C82D-A648-8719-BC41859B95D4}"/>
              </a:ext>
            </a:extLst>
          </p:cNvPr>
          <p:cNvSpPr txBox="1"/>
          <p:nvPr/>
        </p:nvSpPr>
        <p:spPr>
          <a:xfrm>
            <a:off x="7007877" y="3371962"/>
            <a:ext cx="218385" cy="89230"/>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3" name="Cube 112">
            <a:extLst>
              <a:ext uri="{FF2B5EF4-FFF2-40B4-BE49-F238E27FC236}">
                <a16:creationId xmlns:a16="http://schemas.microsoft.com/office/drawing/2014/main" id="{4A05D52D-4B40-7A4D-BC19-1D8A196838A2}"/>
              </a:ext>
            </a:extLst>
          </p:cNvPr>
          <p:cNvSpPr/>
          <p:nvPr/>
        </p:nvSpPr>
        <p:spPr>
          <a:xfrm>
            <a:off x="8046622" y="3262407"/>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4" name="TextBox 113">
            <a:extLst>
              <a:ext uri="{FF2B5EF4-FFF2-40B4-BE49-F238E27FC236}">
                <a16:creationId xmlns:a16="http://schemas.microsoft.com/office/drawing/2014/main" id="{7A8270FC-6A49-3C43-8DFA-4865600F16D0}"/>
              </a:ext>
            </a:extLst>
          </p:cNvPr>
          <p:cNvSpPr txBox="1"/>
          <p:nvPr/>
        </p:nvSpPr>
        <p:spPr>
          <a:xfrm>
            <a:off x="8072764" y="3371962"/>
            <a:ext cx="217222"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11" name="Cube 110">
            <a:extLst>
              <a:ext uri="{FF2B5EF4-FFF2-40B4-BE49-F238E27FC236}">
                <a16:creationId xmlns:a16="http://schemas.microsoft.com/office/drawing/2014/main" id="{F81A3D05-7853-D049-B9A9-7700CBAB1720}"/>
              </a:ext>
            </a:extLst>
          </p:cNvPr>
          <p:cNvSpPr/>
          <p:nvPr/>
        </p:nvSpPr>
        <p:spPr>
          <a:xfrm>
            <a:off x="7525297" y="3263609"/>
            <a:ext cx="243364" cy="291411"/>
          </a:xfrm>
          <a:prstGeom prst="cube">
            <a:avLst/>
          </a:prstGeom>
          <a:solidFill>
            <a:srgbClr val="FF0000">
              <a:alpha val="20000"/>
            </a:srgb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2" name="TextBox 111">
            <a:extLst>
              <a:ext uri="{FF2B5EF4-FFF2-40B4-BE49-F238E27FC236}">
                <a16:creationId xmlns:a16="http://schemas.microsoft.com/office/drawing/2014/main" id="{10B3285A-343F-8244-8B88-8F387E558D4A}"/>
              </a:ext>
            </a:extLst>
          </p:cNvPr>
          <p:cNvSpPr txBox="1"/>
          <p:nvPr/>
        </p:nvSpPr>
        <p:spPr>
          <a:xfrm>
            <a:off x="7543591" y="3371962"/>
            <a:ext cx="217426" cy="102259"/>
          </a:xfrm>
          <a:prstGeom prst="rect">
            <a:avLst/>
          </a:prstGeom>
          <a:noFill/>
        </p:spPr>
        <p:txBody>
          <a:bodyPr wrap="square" lIns="0" tIns="0" rIns="0" bIns="0" rtlCol="0">
            <a:noAutofit/>
          </a:bodyPr>
          <a:lstStyle/>
          <a:p>
            <a:pPr>
              <a:lnSpc>
                <a:spcPct val="90000"/>
              </a:lnSpc>
            </a:pPr>
            <a:r>
              <a:rPr lang="en-US" sz="1050" dirty="0">
                <a:solidFill>
                  <a:schemeClr val="bg1"/>
                </a:solidFill>
              </a:rPr>
              <a:t>MS</a:t>
            </a:r>
          </a:p>
        </p:txBody>
      </p:sp>
      <p:sp>
        <p:nvSpPr>
          <p:cNvPr id="109" name="Rectangle 108">
            <a:extLst>
              <a:ext uri="{FF2B5EF4-FFF2-40B4-BE49-F238E27FC236}">
                <a16:creationId xmlns:a16="http://schemas.microsoft.com/office/drawing/2014/main" id="{B6CEDE45-EA4B-4A4A-95C5-7BA5027D9916}"/>
              </a:ext>
            </a:extLst>
          </p:cNvPr>
          <p:cNvSpPr/>
          <p:nvPr/>
        </p:nvSpPr>
        <p:spPr>
          <a:xfrm>
            <a:off x="5739440" y="3041787"/>
            <a:ext cx="2747994" cy="73173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10" name="TextBox 109">
            <a:extLst>
              <a:ext uri="{FF2B5EF4-FFF2-40B4-BE49-F238E27FC236}">
                <a16:creationId xmlns:a16="http://schemas.microsoft.com/office/drawing/2014/main" id="{3AB2E563-F4C8-BE43-A9F0-939EF5C17AA3}"/>
              </a:ext>
            </a:extLst>
          </p:cNvPr>
          <p:cNvSpPr txBox="1"/>
          <p:nvPr/>
        </p:nvSpPr>
        <p:spPr>
          <a:xfrm>
            <a:off x="5810976" y="3040518"/>
            <a:ext cx="868550" cy="140377"/>
          </a:xfrm>
          <a:prstGeom prst="rect">
            <a:avLst/>
          </a:prstGeom>
          <a:noFill/>
        </p:spPr>
        <p:txBody>
          <a:bodyPr wrap="square" lIns="0" tIns="0" rIns="0" bIns="0" rtlCol="0">
            <a:noAutofit/>
          </a:bodyPr>
          <a:lstStyle/>
          <a:p>
            <a:pPr>
              <a:lnSpc>
                <a:spcPct val="90000"/>
              </a:lnSpc>
            </a:pPr>
            <a:r>
              <a:rPr lang="en-US" sz="1050" b="0" dirty="0"/>
              <a:t>WLS Cluster</a:t>
            </a:r>
          </a:p>
        </p:txBody>
      </p:sp>
      <p:sp>
        <p:nvSpPr>
          <p:cNvPr id="117" name="TextBox 116">
            <a:extLst>
              <a:ext uri="{FF2B5EF4-FFF2-40B4-BE49-F238E27FC236}">
                <a16:creationId xmlns:a16="http://schemas.microsoft.com/office/drawing/2014/main" id="{895964C6-DE1B-314E-AD09-468F69041430}"/>
              </a:ext>
            </a:extLst>
          </p:cNvPr>
          <p:cNvSpPr txBox="1"/>
          <p:nvPr/>
        </p:nvSpPr>
        <p:spPr>
          <a:xfrm>
            <a:off x="6049992" y="1705004"/>
            <a:ext cx="1443275" cy="174909"/>
          </a:xfrm>
          <a:prstGeom prst="rect">
            <a:avLst/>
          </a:prstGeom>
          <a:solidFill>
            <a:schemeClr val="accent1">
              <a:lumMod val="75000"/>
            </a:schemeClr>
          </a:solidFill>
        </p:spPr>
        <p:txBody>
          <a:bodyPr wrap="square" lIns="0" tIns="0" rIns="0" bIns="0" rtlCol="0">
            <a:noAutofit/>
          </a:bodyPr>
          <a:lstStyle/>
          <a:p>
            <a:pPr algn="ctr">
              <a:lnSpc>
                <a:spcPct val="90000"/>
              </a:lnSpc>
            </a:pPr>
            <a:r>
              <a:rPr lang="en-US" sz="1050" dirty="0">
                <a:solidFill>
                  <a:schemeClr val="bg1"/>
                </a:solidFill>
              </a:rPr>
              <a:t>Kubernetes  Cluster</a:t>
            </a:r>
          </a:p>
        </p:txBody>
      </p:sp>
      <p:sp>
        <p:nvSpPr>
          <p:cNvPr id="118" name="Oval 117">
            <a:extLst>
              <a:ext uri="{FF2B5EF4-FFF2-40B4-BE49-F238E27FC236}">
                <a16:creationId xmlns:a16="http://schemas.microsoft.com/office/drawing/2014/main" id="{10BD5AA8-3D26-6A42-8F5D-739C6CD47C22}"/>
              </a:ext>
            </a:extLst>
          </p:cNvPr>
          <p:cNvSpPr>
            <a:spLocks noChangeAspect="1"/>
          </p:cNvSpPr>
          <p:nvPr/>
        </p:nvSpPr>
        <p:spPr>
          <a:xfrm>
            <a:off x="5089372" y="2537695"/>
            <a:ext cx="998762" cy="242424"/>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19" name="Can 118">
            <a:extLst>
              <a:ext uri="{FF2B5EF4-FFF2-40B4-BE49-F238E27FC236}">
                <a16:creationId xmlns:a16="http://schemas.microsoft.com/office/drawing/2014/main" id="{1414AB89-CA5E-B045-B0D0-FD0AC3548F31}"/>
              </a:ext>
            </a:extLst>
          </p:cNvPr>
          <p:cNvSpPr/>
          <p:nvPr/>
        </p:nvSpPr>
        <p:spPr bwMode="gray">
          <a:xfrm>
            <a:off x="5129763" y="1764652"/>
            <a:ext cx="749655" cy="533888"/>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Domain CR</a:t>
            </a:r>
          </a:p>
        </p:txBody>
      </p:sp>
      <p:sp>
        <p:nvSpPr>
          <p:cNvPr id="123" name="TextBox 122">
            <a:extLst>
              <a:ext uri="{FF2B5EF4-FFF2-40B4-BE49-F238E27FC236}">
                <a16:creationId xmlns:a16="http://schemas.microsoft.com/office/drawing/2014/main" id="{34ADEA44-FFED-A846-A26A-71AE3116AD90}"/>
              </a:ext>
            </a:extLst>
          </p:cNvPr>
          <p:cNvSpPr txBox="1"/>
          <p:nvPr/>
        </p:nvSpPr>
        <p:spPr>
          <a:xfrm>
            <a:off x="5897304" y="579896"/>
            <a:ext cx="1301689" cy="143295"/>
          </a:xfrm>
          <a:prstGeom prst="rect">
            <a:avLst/>
          </a:prstGeom>
          <a:noFill/>
        </p:spPr>
        <p:txBody>
          <a:bodyPr wrap="square" lIns="0" tIns="0" rIns="0" bIns="0" rtlCol="0">
            <a:noAutofit/>
          </a:bodyPr>
          <a:lstStyle/>
          <a:p>
            <a:pPr algn="ctr">
              <a:lnSpc>
                <a:spcPct val="90000"/>
              </a:lnSpc>
            </a:pPr>
            <a:r>
              <a:rPr lang="en-US" sz="1050" dirty="0"/>
              <a:t>Customer Tenancy</a:t>
            </a:r>
          </a:p>
        </p:txBody>
      </p:sp>
      <p:cxnSp>
        <p:nvCxnSpPr>
          <p:cNvPr id="127" name="Straight Arrow Connector 126">
            <a:extLst>
              <a:ext uri="{FF2B5EF4-FFF2-40B4-BE49-F238E27FC236}">
                <a16:creationId xmlns:a16="http://schemas.microsoft.com/office/drawing/2014/main" id="{AFA32433-DF30-5C49-A4EB-ECAB3BC9F70B}"/>
              </a:ext>
            </a:extLst>
          </p:cNvPr>
          <p:cNvCxnSpPr>
            <a:cxnSpLocks/>
          </p:cNvCxnSpPr>
          <p:nvPr/>
        </p:nvCxnSpPr>
        <p:spPr>
          <a:xfrm>
            <a:off x="5651066" y="2804700"/>
            <a:ext cx="246237" cy="140378"/>
          </a:xfrm>
          <a:prstGeom prst="straightConnector1">
            <a:avLst/>
          </a:prstGeom>
          <a:ln w="12700" cmpd="sng">
            <a:headEnd type="none"/>
            <a:tailEnd type="arrow"/>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05FFBD0B-30BD-4542-A71D-1347BE61FFA2}"/>
              </a:ext>
            </a:extLst>
          </p:cNvPr>
          <p:cNvSpPr/>
          <p:nvPr/>
        </p:nvSpPr>
        <p:spPr>
          <a:xfrm>
            <a:off x="5021068" y="2907151"/>
            <a:ext cx="3580636" cy="980645"/>
          </a:xfrm>
          <a:prstGeom prst="rect">
            <a:avLst/>
          </a:prstGeom>
          <a:noFill/>
          <a:ln w="19050">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endParaRPr lang="en-US" sz="1050"/>
          </a:p>
        </p:txBody>
      </p:sp>
      <p:sp>
        <p:nvSpPr>
          <p:cNvPr id="132" name="TextBox 131">
            <a:extLst>
              <a:ext uri="{FF2B5EF4-FFF2-40B4-BE49-F238E27FC236}">
                <a16:creationId xmlns:a16="http://schemas.microsoft.com/office/drawing/2014/main" id="{64D87DA3-3499-BE4F-8BE9-7C73B448B210}"/>
              </a:ext>
            </a:extLst>
          </p:cNvPr>
          <p:cNvSpPr txBox="1"/>
          <p:nvPr/>
        </p:nvSpPr>
        <p:spPr>
          <a:xfrm>
            <a:off x="7300015" y="2704722"/>
            <a:ext cx="1358538" cy="174909"/>
          </a:xfrm>
          <a:prstGeom prst="rect">
            <a:avLst/>
          </a:prstGeom>
          <a:noFill/>
        </p:spPr>
        <p:txBody>
          <a:bodyPr wrap="square" lIns="0" tIns="0" rIns="0" bIns="0" rtlCol="0">
            <a:noAutofit/>
          </a:bodyPr>
          <a:lstStyle/>
          <a:p>
            <a:pPr algn="ctr">
              <a:lnSpc>
                <a:spcPct val="90000"/>
              </a:lnSpc>
            </a:pPr>
            <a:r>
              <a:rPr lang="en-US" sz="1050" b="0" dirty="0"/>
              <a:t>WebLogic Domain(s)</a:t>
            </a:r>
          </a:p>
        </p:txBody>
      </p:sp>
      <p:pic>
        <p:nvPicPr>
          <p:cNvPr id="133" name="Picture 132">
            <a:extLst>
              <a:ext uri="{FF2B5EF4-FFF2-40B4-BE49-F238E27FC236}">
                <a16:creationId xmlns:a16="http://schemas.microsoft.com/office/drawing/2014/main" id="{12523F5E-5E41-F54B-BA8E-77E2324D7281}"/>
              </a:ext>
            </a:extLst>
          </p:cNvPr>
          <p:cNvPicPr>
            <a:picLocks noChangeAspect="1"/>
          </p:cNvPicPr>
          <p:nvPr/>
        </p:nvPicPr>
        <p:blipFill>
          <a:blip r:embed="rId4"/>
          <a:stretch>
            <a:fillRect/>
          </a:stretch>
        </p:blipFill>
        <p:spPr>
          <a:xfrm>
            <a:off x="486495" y="3634882"/>
            <a:ext cx="820230" cy="723506"/>
          </a:xfrm>
          <a:prstGeom prst="rect">
            <a:avLst/>
          </a:prstGeom>
        </p:spPr>
      </p:pic>
      <p:sp>
        <p:nvSpPr>
          <p:cNvPr id="134" name="Rectangle 133">
            <a:extLst>
              <a:ext uri="{FF2B5EF4-FFF2-40B4-BE49-F238E27FC236}">
                <a16:creationId xmlns:a16="http://schemas.microsoft.com/office/drawing/2014/main" id="{08F74853-29F0-5A4A-808E-9AFBB71E6FE8}"/>
              </a:ext>
            </a:extLst>
          </p:cNvPr>
          <p:cNvSpPr>
            <a:spLocks noChangeAspect="1"/>
          </p:cNvSpPr>
          <p:nvPr/>
        </p:nvSpPr>
        <p:spPr>
          <a:xfrm>
            <a:off x="289066" y="4122020"/>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pic>
        <p:nvPicPr>
          <p:cNvPr id="136" name="Picture 135">
            <a:extLst>
              <a:ext uri="{FF2B5EF4-FFF2-40B4-BE49-F238E27FC236}">
                <a16:creationId xmlns:a16="http://schemas.microsoft.com/office/drawing/2014/main" id="{4BC77DB3-F15E-1047-9258-C89E5DD41A89}"/>
              </a:ext>
            </a:extLst>
          </p:cNvPr>
          <p:cNvPicPr>
            <a:picLocks noChangeAspect="1"/>
          </p:cNvPicPr>
          <p:nvPr/>
        </p:nvPicPr>
        <p:blipFill>
          <a:blip r:embed="rId5"/>
          <a:stretch>
            <a:fillRect/>
          </a:stretch>
        </p:blipFill>
        <p:spPr>
          <a:xfrm>
            <a:off x="7886905" y="2156447"/>
            <a:ext cx="604510" cy="413639"/>
          </a:xfrm>
          <a:prstGeom prst="rect">
            <a:avLst/>
          </a:prstGeom>
        </p:spPr>
      </p:pic>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35434" y="1543904"/>
            <a:ext cx="1122353" cy="1122353"/>
          </a:xfrm>
          <a:prstGeom prst="rect">
            <a:avLst/>
          </a:prstGeom>
          <a:noFill/>
          <a:extLst>
            <a:ext uri="{909E8E84-426E-40dd-AFC4-6F175D3DCCD1}">
              <a14:hiddenFill xmlns:a14="http://schemas.microsoft.com/office/drawing/2010/main" xmlns="">
                <a:solidFill>
                  <a:srgbClr val="FFFFFF"/>
                </a:solidFill>
              </a14:hiddenFill>
            </a:ext>
          </a:extLst>
        </p:spPr>
      </p:pic>
      <p:sp>
        <p:nvSpPr>
          <p:cNvPr id="829" name="Can 828"/>
          <p:cNvSpPr/>
          <p:nvPr/>
        </p:nvSpPr>
        <p:spPr bwMode="gray">
          <a:xfrm>
            <a:off x="5577220" y="4002648"/>
            <a:ext cx="2720613" cy="321098"/>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349" dirty="0">
              <a:solidFill>
                <a:schemeClr val="bg1"/>
              </a:solidFill>
            </a:endParaRPr>
          </a:p>
        </p:txBody>
      </p:sp>
      <p:sp>
        <p:nvSpPr>
          <p:cNvPr id="63" name="Rounded Rectangle 62"/>
          <p:cNvSpPr/>
          <p:nvPr/>
        </p:nvSpPr>
        <p:spPr bwMode="gray">
          <a:xfrm>
            <a:off x="5819540" y="4147148"/>
            <a:ext cx="548141" cy="116573"/>
          </a:xfrm>
          <a:prstGeom prst="roundRect">
            <a:avLst/>
          </a:prstGeom>
          <a:solidFill>
            <a:srgbClr val="7030A0"/>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Logs </a:t>
            </a:r>
          </a:p>
        </p:txBody>
      </p:sp>
      <p:cxnSp>
        <p:nvCxnSpPr>
          <p:cNvPr id="54" name="Straight Arrow Connector 53">
            <a:extLst>
              <a:ext uri="{FF2B5EF4-FFF2-40B4-BE49-F238E27FC236}">
                <a16:creationId xmlns:a16="http://schemas.microsoft.com/office/drawing/2014/main" id="{AFA32433-DF30-5C49-A4EB-ECAB3BC9F70B}"/>
              </a:ext>
            </a:extLst>
          </p:cNvPr>
          <p:cNvCxnSpPr>
            <a:cxnSpLocks/>
          </p:cNvCxnSpPr>
          <p:nvPr/>
        </p:nvCxnSpPr>
        <p:spPr>
          <a:xfrm>
            <a:off x="5504534" y="2306255"/>
            <a:ext cx="58" cy="224810"/>
          </a:xfrm>
          <a:prstGeom prst="straightConnector1">
            <a:avLst/>
          </a:prstGeom>
          <a:ln w="12700" cmpd="sng">
            <a:headEnd type="arrow"/>
            <a:tailEnd type="arrow"/>
          </a:ln>
        </p:spPr>
        <p:style>
          <a:lnRef idx="1">
            <a:schemeClr val="dk1"/>
          </a:lnRef>
          <a:fillRef idx="0">
            <a:schemeClr val="dk1"/>
          </a:fillRef>
          <a:effectRef idx="0">
            <a:schemeClr val="dk1"/>
          </a:effectRef>
          <a:fontRef idx="minor">
            <a:schemeClr val="tx1"/>
          </a:fontRef>
        </p:style>
      </p:cxnSp>
      <p:sp>
        <p:nvSpPr>
          <p:cNvPr id="57" name="Can 56">
            <a:extLst>
              <a:ext uri="{FF2B5EF4-FFF2-40B4-BE49-F238E27FC236}">
                <a16:creationId xmlns:a16="http://schemas.microsoft.com/office/drawing/2014/main" id="{62811B09-68C0-3E4E-AF76-C014FA062586}"/>
              </a:ext>
            </a:extLst>
          </p:cNvPr>
          <p:cNvSpPr/>
          <p:nvPr/>
        </p:nvSpPr>
        <p:spPr bwMode="gray">
          <a:xfrm>
            <a:off x="7679242" y="1724498"/>
            <a:ext cx="676857" cy="395027"/>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p>
            <a:pPr algn="ctr">
              <a:lnSpc>
                <a:spcPct val="90000"/>
              </a:lnSpc>
            </a:pPr>
            <a:r>
              <a:rPr lang="en-US" sz="1349" dirty="0">
                <a:solidFill>
                  <a:schemeClr val="bg1"/>
                </a:solidFill>
              </a:rPr>
              <a:t>Secrets</a:t>
            </a:r>
          </a:p>
        </p:txBody>
      </p:sp>
      <p:sp>
        <p:nvSpPr>
          <p:cNvPr id="2" name="Title 1">
            <a:extLst>
              <a:ext uri="{FF2B5EF4-FFF2-40B4-BE49-F238E27FC236}">
                <a16:creationId xmlns:a16="http://schemas.microsoft.com/office/drawing/2014/main" id="{07FC9A52-BEB1-495B-8D65-9E07BA139A26}"/>
              </a:ext>
            </a:extLst>
          </p:cNvPr>
          <p:cNvSpPr>
            <a:spLocks noGrp="1"/>
          </p:cNvSpPr>
          <p:nvPr>
            <p:ph type="title"/>
          </p:nvPr>
        </p:nvSpPr>
        <p:spPr/>
        <p:txBody>
          <a:bodyPr/>
          <a:lstStyle/>
          <a:p>
            <a:r>
              <a:rPr lang="en-GB" dirty="0"/>
              <a:t>Operator creating pods</a:t>
            </a:r>
            <a:endParaRPr lang="en-NL" dirty="0"/>
          </a:p>
        </p:txBody>
      </p:sp>
      <p:sp>
        <p:nvSpPr>
          <p:cNvPr id="52" name="Rectangle 51">
            <a:extLst>
              <a:ext uri="{FF2B5EF4-FFF2-40B4-BE49-F238E27FC236}">
                <a16:creationId xmlns:a16="http://schemas.microsoft.com/office/drawing/2014/main" id="{C16D534A-4037-4D0F-B60D-CDC8390C7245}"/>
              </a:ext>
            </a:extLst>
          </p:cNvPr>
          <p:cNvSpPr>
            <a:spLocks noChangeAspect="1"/>
          </p:cNvSpPr>
          <p:nvPr/>
        </p:nvSpPr>
        <p:spPr>
          <a:xfrm>
            <a:off x="5241774" y="921077"/>
            <a:ext cx="1930898" cy="6141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endParaRPr lang="en-US" sz="1050" dirty="0"/>
          </a:p>
        </p:txBody>
      </p:sp>
      <p:sp>
        <p:nvSpPr>
          <p:cNvPr id="53" name="Rectangle 52">
            <a:extLst>
              <a:ext uri="{FF2B5EF4-FFF2-40B4-BE49-F238E27FC236}">
                <a16:creationId xmlns:a16="http://schemas.microsoft.com/office/drawing/2014/main" id="{B76955C3-9561-40BA-9883-5C2A70B28C47}"/>
              </a:ext>
            </a:extLst>
          </p:cNvPr>
          <p:cNvSpPr/>
          <p:nvPr/>
        </p:nvSpPr>
        <p:spPr bwMode="gray">
          <a:xfrm>
            <a:off x="5308158" y="962893"/>
            <a:ext cx="733385" cy="25159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55" name="Picture 54">
            <a:extLst>
              <a:ext uri="{FF2B5EF4-FFF2-40B4-BE49-F238E27FC236}">
                <a16:creationId xmlns:a16="http://schemas.microsoft.com/office/drawing/2014/main" id="{BEF2CD65-0572-44F4-8094-2424FCB2E8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2612" y="1000272"/>
            <a:ext cx="574036" cy="513368"/>
          </a:xfrm>
          <a:prstGeom prst="rect">
            <a:avLst/>
          </a:prstGeom>
        </p:spPr>
      </p:pic>
      <p:sp>
        <p:nvSpPr>
          <p:cNvPr id="56" name="TextBox 55">
            <a:extLst>
              <a:ext uri="{FF2B5EF4-FFF2-40B4-BE49-F238E27FC236}">
                <a16:creationId xmlns:a16="http://schemas.microsoft.com/office/drawing/2014/main" id="{158B67B6-ECA6-49E6-A3F6-C5225FEA4CCA}"/>
              </a:ext>
            </a:extLst>
          </p:cNvPr>
          <p:cNvSpPr txBox="1"/>
          <p:nvPr/>
        </p:nvSpPr>
        <p:spPr>
          <a:xfrm>
            <a:off x="5261144" y="796823"/>
            <a:ext cx="780400" cy="34289"/>
          </a:xfrm>
          <a:prstGeom prst="rect">
            <a:avLst/>
          </a:prstGeom>
          <a:noFill/>
        </p:spPr>
        <p:txBody>
          <a:bodyPr wrap="square" lIns="0" tIns="0" rIns="0" bIns="0" rtlCol="0">
            <a:noAutofit/>
          </a:bodyPr>
          <a:lstStyle/>
          <a:p>
            <a:pPr>
              <a:lnSpc>
                <a:spcPct val="90000"/>
              </a:lnSpc>
            </a:pPr>
            <a:r>
              <a:rPr lang="en-US" sz="900" dirty="0"/>
              <a:t>Repository</a:t>
            </a:r>
          </a:p>
        </p:txBody>
      </p:sp>
      <p:sp>
        <p:nvSpPr>
          <p:cNvPr id="58" name="Rectangle 57">
            <a:extLst>
              <a:ext uri="{FF2B5EF4-FFF2-40B4-BE49-F238E27FC236}">
                <a16:creationId xmlns:a16="http://schemas.microsoft.com/office/drawing/2014/main" id="{95E8313D-8121-4F51-A657-50EA7AF91AAC}"/>
              </a:ext>
            </a:extLst>
          </p:cNvPr>
          <p:cNvSpPr/>
          <p:nvPr/>
        </p:nvSpPr>
        <p:spPr bwMode="gray">
          <a:xfrm>
            <a:off x="5308158" y="1258985"/>
            <a:ext cx="733385"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47" name="Footer Placeholder 4">
            <a:extLst>
              <a:ext uri="{FF2B5EF4-FFF2-40B4-BE49-F238E27FC236}">
                <a16:creationId xmlns:a16="http://schemas.microsoft.com/office/drawing/2014/main" id="{E53F3F0F-B96A-41A5-B30D-0C849FC00D9D}"/>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48" name="Slide Number Placeholder 3">
            <a:extLst>
              <a:ext uri="{FF2B5EF4-FFF2-40B4-BE49-F238E27FC236}">
                <a16:creationId xmlns:a16="http://schemas.microsoft.com/office/drawing/2014/main" id="{0796177A-5B33-4FE5-BFF5-A3531540D1F2}"/>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35</a:t>
            </a:fld>
            <a:endParaRPr lang="nl-NL" altLang="nl-NL" dirty="0"/>
          </a:p>
        </p:txBody>
      </p:sp>
    </p:spTree>
    <p:extLst>
      <p:ext uri="{BB962C8B-B14F-4D97-AF65-F5344CB8AC3E}">
        <p14:creationId xmlns:p14="http://schemas.microsoft.com/office/powerpoint/2010/main" val="52972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B9FD55-8994-48B6-B5AC-DEB56DC306A6}"/>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2723" b="-10320"/>
          <a:stretch/>
        </p:blipFill>
        <p:spPr>
          <a:xfrm>
            <a:off x="611560" y="1086674"/>
            <a:ext cx="6840760" cy="3563612"/>
          </a:xfrm>
          <a:prstGeom prst="rect">
            <a:avLst/>
          </a:prstGeom>
        </p:spPr>
      </p:pic>
      <p:sp>
        <p:nvSpPr>
          <p:cNvPr id="3" name="Title 2">
            <a:extLst>
              <a:ext uri="{FF2B5EF4-FFF2-40B4-BE49-F238E27FC236}">
                <a16:creationId xmlns:a16="http://schemas.microsoft.com/office/drawing/2014/main" id="{AF5A4D25-61D5-44EE-B601-D485665E9592}"/>
              </a:ext>
            </a:extLst>
          </p:cNvPr>
          <p:cNvSpPr>
            <a:spLocks noGrp="1"/>
          </p:cNvSpPr>
          <p:nvPr>
            <p:ph type="title"/>
          </p:nvPr>
        </p:nvSpPr>
        <p:spPr>
          <a:xfrm>
            <a:off x="251520" y="123478"/>
            <a:ext cx="8229600" cy="536972"/>
          </a:xfrm>
        </p:spPr>
        <p:txBody>
          <a:bodyPr/>
          <a:lstStyle/>
          <a:p>
            <a:r>
              <a:rPr lang="en-US" dirty="0"/>
              <a:t>GitHub, </a:t>
            </a:r>
            <a:r>
              <a:rPr lang="en-US" dirty="0" err="1"/>
              <a:t>Wercker</a:t>
            </a:r>
            <a:r>
              <a:rPr lang="en-US" dirty="0"/>
              <a:t>, OCI Registry &amp; OKE</a:t>
            </a:r>
          </a:p>
        </p:txBody>
      </p:sp>
      <p:cxnSp>
        <p:nvCxnSpPr>
          <p:cNvPr id="42" name="Straight Arrow Connector 41">
            <a:extLst>
              <a:ext uri="{FF2B5EF4-FFF2-40B4-BE49-F238E27FC236}">
                <a16:creationId xmlns:a16="http://schemas.microsoft.com/office/drawing/2014/main" id="{96DFF41B-ACCF-435B-8CDE-BD8154EFC989}"/>
              </a:ext>
            </a:extLst>
          </p:cNvPr>
          <p:cNvCxnSpPr>
            <a:cxnSpLocks/>
          </p:cNvCxnSpPr>
          <p:nvPr/>
        </p:nvCxnSpPr>
        <p:spPr>
          <a:xfrm flipH="1">
            <a:off x="1907704" y="3930206"/>
            <a:ext cx="1152128"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object 5">
            <a:extLst>
              <a:ext uri="{FF2B5EF4-FFF2-40B4-BE49-F238E27FC236}">
                <a16:creationId xmlns:a16="http://schemas.microsoft.com/office/drawing/2014/main" id="{764CEC88-D9A7-4AED-8898-23E5662C835C}"/>
              </a:ext>
            </a:extLst>
          </p:cNvPr>
          <p:cNvSpPr/>
          <p:nvPr/>
        </p:nvSpPr>
        <p:spPr>
          <a:xfrm>
            <a:off x="3707905" y="897180"/>
            <a:ext cx="3888431" cy="1862346"/>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9" name="TextBox 8">
            <a:extLst>
              <a:ext uri="{FF2B5EF4-FFF2-40B4-BE49-F238E27FC236}">
                <a16:creationId xmlns:a16="http://schemas.microsoft.com/office/drawing/2014/main" id="{AF25B002-A121-44F4-B8A0-FDAFAA319579}"/>
              </a:ext>
            </a:extLst>
          </p:cNvPr>
          <p:cNvSpPr txBox="1"/>
          <p:nvPr/>
        </p:nvSpPr>
        <p:spPr>
          <a:xfrm>
            <a:off x="2195736" y="3653207"/>
            <a:ext cx="561372" cy="276999"/>
          </a:xfrm>
          <a:prstGeom prst="rect">
            <a:avLst/>
          </a:prstGeom>
          <a:noFill/>
        </p:spPr>
        <p:txBody>
          <a:bodyPr wrap="none" rtlCol="0">
            <a:spAutoFit/>
          </a:bodyPr>
          <a:lstStyle/>
          <a:p>
            <a:r>
              <a:rPr lang="en-US" dirty="0"/>
              <a:t>Push</a:t>
            </a:r>
          </a:p>
        </p:txBody>
      </p:sp>
      <p:pic>
        <p:nvPicPr>
          <p:cNvPr id="1026" name="Picture 2" descr="Image result for virtual box">
            <a:extLst>
              <a:ext uri="{FF2B5EF4-FFF2-40B4-BE49-F238E27FC236}">
                <a16:creationId xmlns:a16="http://schemas.microsoft.com/office/drawing/2014/main" id="{A31BF6DE-3703-4B59-8B44-23B04DC2AA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8" b="-4732"/>
          <a:stretch/>
        </p:blipFill>
        <p:spPr bwMode="auto">
          <a:xfrm>
            <a:off x="2915816" y="3155685"/>
            <a:ext cx="1929755" cy="150429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BC2AD595-1B82-4552-9E8D-D8FDB000FE1D}"/>
              </a:ext>
            </a:extLst>
          </p:cNvPr>
          <p:cNvSpPr txBox="1"/>
          <p:nvPr/>
        </p:nvSpPr>
        <p:spPr>
          <a:xfrm>
            <a:off x="3816031" y="2523210"/>
            <a:ext cx="2601994" cy="276999"/>
          </a:xfrm>
          <a:prstGeom prst="rect">
            <a:avLst/>
          </a:prstGeom>
          <a:noFill/>
        </p:spPr>
        <p:txBody>
          <a:bodyPr wrap="none" rtlCol="0">
            <a:spAutoFit/>
          </a:bodyPr>
          <a:lstStyle/>
          <a:p>
            <a:r>
              <a:rPr lang="en-US" dirty="0"/>
              <a:t>Oracle Cloud Developer Services</a:t>
            </a:r>
          </a:p>
        </p:txBody>
      </p:sp>
      <p:pic>
        <p:nvPicPr>
          <p:cNvPr id="10" name="Picture 9">
            <a:extLst>
              <a:ext uri="{FF2B5EF4-FFF2-40B4-BE49-F238E27FC236}">
                <a16:creationId xmlns:a16="http://schemas.microsoft.com/office/drawing/2014/main" id="{EBF32900-83CE-4F1B-AB40-54A59B811ADF}"/>
              </a:ext>
            </a:extLst>
          </p:cNvPr>
          <p:cNvPicPr>
            <a:picLocks noChangeAspect="1"/>
          </p:cNvPicPr>
          <p:nvPr/>
        </p:nvPicPr>
        <p:blipFill>
          <a:blip r:embed="rId5"/>
          <a:stretch>
            <a:fillRect/>
          </a:stretch>
        </p:blipFill>
        <p:spPr>
          <a:xfrm>
            <a:off x="4769429" y="3426150"/>
            <a:ext cx="820230" cy="723506"/>
          </a:xfrm>
          <a:prstGeom prst="rect">
            <a:avLst/>
          </a:prstGeom>
        </p:spPr>
      </p:pic>
      <p:sp>
        <p:nvSpPr>
          <p:cNvPr id="11" name="Rectangle 10">
            <a:extLst>
              <a:ext uri="{FF2B5EF4-FFF2-40B4-BE49-F238E27FC236}">
                <a16:creationId xmlns:a16="http://schemas.microsoft.com/office/drawing/2014/main" id="{B9ED1A01-C906-440B-A986-3F39B108353C}"/>
              </a:ext>
            </a:extLst>
          </p:cNvPr>
          <p:cNvSpPr>
            <a:spLocks noChangeAspect="1"/>
          </p:cNvSpPr>
          <p:nvPr/>
        </p:nvSpPr>
        <p:spPr>
          <a:xfrm>
            <a:off x="4572000" y="3913288"/>
            <a:ext cx="1215092" cy="293960"/>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349" dirty="0"/>
              <a:t>Kubernetes</a:t>
            </a:r>
          </a:p>
        </p:txBody>
      </p:sp>
      <p:cxnSp>
        <p:nvCxnSpPr>
          <p:cNvPr id="12" name="Straight Arrow Connector 11">
            <a:extLst>
              <a:ext uri="{FF2B5EF4-FFF2-40B4-BE49-F238E27FC236}">
                <a16:creationId xmlns:a16="http://schemas.microsoft.com/office/drawing/2014/main" id="{C743AFC8-2EE0-42F5-B5AA-CC62D64B69DB}"/>
              </a:ext>
            </a:extLst>
          </p:cNvPr>
          <p:cNvCxnSpPr>
            <a:cxnSpLocks/>
            <a:stCxn id="10" idx="3"/>
          </p:cNvCxnSpPr>
          <p:nvPr/>
        </p:nvCxnSpPr>
        <p:spPr>
          <a:xfrm flipV="1">
            <a:off x="5589659" y="2562054"/>
            <a:ext cx="936492" cy="12258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 name="Footer Placeholder 4">
            <a:extLst>
              <a:ext uri="{FF2B5EF4-FFF2-40B4-BE49-F238E27FC236}">
                <a16:creationId xmlns:a16="http://schemas.microsoft.com/office/drawing/2014/main" id="{DA381DCF-7413-46A6-B5F3-98418A2BD810}"/>
              </a:ext>
            </a:extLst>
          </p:cNvPr>
          <p:cNvSpPr txBox="1">
            <a:spLocks/>
          </p:cNvSpPr>
          <p:nvPr/>
        </p:nvSpPr>
        <p:spPr>
          <a:xfrm>
            <a:off x="3124200" y="4746194"/>
            <a:ext cx="2895600"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l" defTabSz="457200" rtl="0" fontAlgn="base">
              <a:spcBef>
                <a:spcPct val="0"/>
              </a:spcBef>
              <a:spcAft>
                <a:spcPct val="0"/>
              </a:spcAft>
              <a:defRPr sz="900" b="0" i="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r>
              <a:rPr lang="en-US"/>
              <a:t>copyright ©2019 Darwin IT-Professionals B.V.</a:t>
            </a:r>
            <a:endParaRPr lang="nl-NL" dirty="0"/>
          </a:p>
        </p:txBody>
      </p:sp>
      <p:sp>
        <p:nvSpPr>
          <p:cNvPr id="14" name="Slide Number Placeholder 3">
            <a:extLst>
              <a:ext uri="{FF2B5EF4-FFF2-40B4-BE49-F238E27FC236}">
                <a16:creationId xmlns:a16="http://schemas.microsoft.com/office/drawing/2014/main" id="{9470E9B2-CDD8-4C35-B1FF-0C637FE6FE45}"/>
              </a:ext>
            </a:extLst>
          </p:cNvPr>
          <p:cNvSpPr txBox="1">
            <a:spLocks/>
          </p:cNvSpPr>
          <p:nvPr/>
        </p:nvSpPr>
        <p:spPr>
          <a:xfrm>
            <a:off x="8655261" y="4746194"/>
            <a:ext cx="471487" cy="273844"/>
          </a:xfrm>
          <a:prstGeom prst="rect">
            <a:avLst/>
          </a:prstGeom>
        </p:spPr>
        <p:txBody>
          <a:bodyPr vert="horz" wrap="square" lIns="91430" tIns="45715" rIns="91430" bIns="45715" numCol="1" anchor="ctr" anchorCtr="0" compatLnSpc="1">
            <a:prstTxWarp prst="textNoShape">
              <a:avLst/>
            </a:prstTxWarp>
          </a:bodyPr>
          <a:lstStyle>
            <a:defPPr>
              <a:defRPr lang="en-GB"/>
            </a:defPPr>
            <a:lvl1pPr algn="ctr" defTabSz="457200" rtl="0" fontAlgn="base">
              <a:spcBef>
                <a:spcPct val="0"/>
              </a:spcBef>
              <a:spcAft>
                <a:spcPct val="0"/>
              </a:spcAft>
              <a:defRPr sz="900" b="0" kern="1200">
                <a:solidFill>
                  <a:schemeClr val="bg1">
                    <a:lumMod val="50000"/>
                  </a:schemeClr>
                </a:solidFill>
                <a:latin typeface="Futura Lt" panose="020B0402020204020303" pitchFamily="34" charset="0"/>
                <a:ea typeface="+mn-ea"/>
                <a:cs typeface="Tahoma" pitchFamily="34" charset="0"/>
              </a:defRPr>
            </a:lvl1pPr>
            <a:lvl2pPr marL="742950" indent="-28575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2pPr>
            <a:lvl3pPr marL="11430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3pPr>
            <a:lvl4pPr marL="16002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4pPr>
            <a:lvl5pPr marL="2057400" indent="-228600" algn="l" defTabSz="457200" rtl="0" fontAlgn="base">
              <a:spcBef>
                <a:spcPct val="0"/>
              </a:spcBef>
              <a:spcAft>
                <a:spcPct val="0"/>
              </a:spcAft>
              <a:defRPr sz="1200" b="1" kern="1200">
                <a:solidFill>
                  <a:schemeClr val="tx1"/>
                </a:solidFill>
                <a:latin typeface="Arial" pitchFamily="34" charset="0"/>
                <a:ea typeface="+mn-ea"/>
                <a:cs typeface="Tahoma" pitchFamily="34" charset="0"/>
              </a:defRPr>
            </a:lvl5pPr>
            <a:lvl6pPr marL="2286000" algn="l" defTabSz="914400" rtl="0" eaLnBrk="1" latinLnBrk="0" hangingPunct="1">
              <a:defRPr sz="1200" b="1" kern="1200">
                <a:solidFill>
                  <a:schemeClr val="tx1"/>
                </a:solidFill>
                <a:latin typeface="Arial" pitchFamily="34" charset="0"/>
                <a:ea typeface="+mn-ea"/>
                <a:cs typeface="Tahoma" pitchFamily="34" charset="0"/>
              </a:defRPr>
            </a:lvl6pPr>
            <a:lvl7pPr marL="2743200" algn="l" defTabSz="914400" rtl="0" eaLnBrk="1" latinLnBrk="0" hangingPunct="1">
              <a:defRPr sz="1200" b="1" kern="1200">
                <a:solidFill>
                  <a:schemeClr val="tx1"/>
                </a:solidFill>
                <a:latin typeface="Arial" pitchFamily="34" charset="0"/>
                <a:ea typeface="+mn-ea"/>
                <a:cs typeface="Tahoma" pitchFamily="34" charset="0"/>
              </a:defRPr>
            </a:lvl7pPr>
            <a:lvl8pPr marL="3200400" algn="l" defTabSz="914400" rtl="0" eaLnBrk="1" latinLnBrk="0" hangingPunct="1">
              <a:defRPr sz="1200" b="1" kern="1200">
                <a:solidFill>
                  <a:schemeClr val="tx1"/>
                </a:solidFill>
                <a:latin typeface="Arial" pitchFamily="34" charset="0"/>
                <a:ea typeface="+mn-ea"/>
                <a:cs typeface="Tahoma" pitchFamily="34" charset="0"/>
              </a:defRPr>
            </a:lvl8pPr>
            <a:lvl9pPr marL="3657600" algn="l" defTabSz="914400" rtl="0" eaLnBrk="1" latinLnBrk="0" hangingPunct="1">
              <a:defRPr sz="1200" b="1" kern="1200">
                <a:solidFill>
                  <a:schemeClr val="tx1"/>
                </a:solidFill>
                <a:latin typeface="Arial" pitchFamily="34" charset="0"/>
                <a:ea typeface="+mn-ea"/>
                <a:cs typeface="Tahoma" pitchFamily="34" charset="0"/>
              </a:defRPr>
            </a:lvl9pPr>
          </a:lstStyle>
          <a:p>
            <a:pPr>
              <a:defRPr/>
            </a:pPr>
            <a:fld id="{BD0972CF-DF36-4388-AF46-F405E3E508A9}" type="slidenum">
              <a:rPr lang="nl-NL" altLang="nl-NL" smtClean="0"/>
              <a:pPr>
                <a:defRPr/>
              </a:pPr>
              <a:t>36</a:t>
            </a:fld>
            <a:endParaRPr lang="nl-NL" altLang="nl-NL" dirty="0"/>
          </a:p>
        </p:txBody>
      </p:sp>
    </p:spTree>
    <p:extLst>
      <p:ext uri="{BB962C8B-B14F-4D97-AF65-F5344CB8AC3E}">
        <p14:creationId xmlns:p14="http://schemas.microsoft.com/office/powerpoint/2010/main" val="263661108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353472-C68A-41CA-8932-C4F11A77131B}"/>
              </a:ext>
            </a:extLst>
          </p:cNvPr>
          <p:cNvSpPr>
            <a:spLocks noGrp="1"/>
          </p:cNvSpPr>
          <p:nvPr>
            <p:ph type="title"/>
          </p:nvPr>
        </p:nvSpPr>
        <p:spPr/>
        <p:txBody>
          <a:bodyPr/>
          <a:lstStyle/>
          <a:p>
            <a:r>
              <a:rPr lang="en-GB" dirty="0"/>
              <a:t>Topology models</a:t>
            </a:r>
            <a:endParaRPr lang="en-NL" dirty="0"/>
          </a:p>
        </p:txBody>
      </p:sp>
      <p:sp>
        <p:nvSpPr>
          <p:cNvPr id="7" name="Text Placeholder 6">
            <a:extLst>
              <a:ext uri="{FF2B5EF4-FFF2-40B4-BE49-F238E27FC236}">
                <a16:creationId xmlns:a16="http://schemas.microsoft.com/office/drawing/2014/main" id="{6B795367-DFEE-430D-974A-378033ED610E}"/>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A109511A-8175-4FC1-B886-E0E3E88B1842}"/>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67D051F3-4ACC-4F5D-8DFA-AC507961C7AE}"/>
              </a:ext>
            </a:extLst>
          </p:cNvPr>
          <p:cNvSpPr>
            <a:spLocks noGrp="1"/>
          </p:cNvSpPr>
          <p:nvPr>
            <p:ph type="sldNum" sz="quarter" idx="11"/>
          </p:nvPr>
        </p:nvSpPr>
        <p:spPr/>
        <p:txBody>
          <a:bodyPr/>
          <a:lstStyle/>
          <a:p>
            <a:pPr>
              <a:defRPr/>
            </a:pPr>
            <a:fld id="{BD0972CF-DF36-4388-AF46-F405E3E508A9}" type="slidenum">
              <a:rPr lang="nl-NL" altLang="nl-NL" smtClean="0"/>
              <a:pPr>
                <a:defRPr/>
              </a:pPr>
              <a:t>37</a:t>
            </a:fld>
            <a:endParaRPr lang="nl-NL" altLang="nl-NL" dirty="0"/>
          </a:p>
        </p:txBody>
      </p:sp>
    </p:spTree>
    <p:extLst>
      <p:ext uri="{BB962C8B-B14F-4D97-AF65-F5344CB8AC3E}">
        <p14:creationId xmlns:p14="http://schemas.microsoft.com/office/powerpoint/2010/main" val="92968074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383197-185E-4A21-8DB9-BA082C38F668}"/>
              </a:ext>
            </a:extLst>
          </p:cNvPr>
          <p:cNvSpPr>
            <a:spLocks noGrp="1"/>
          </p:cNvSpPr>
          <p:nvPr>
            <p:ph type="title"/>
          </p:nvPr>
        </p:nvSpPr>
        <p:spPr/>
        <p:txBody>
          <a:bodyPr/>
          <a:lstStyle/>
          <a:p>
            <a:r>
              <a:rPr lang="en-GB" dirty="0"/>
              <a:t>2 Topology Models</a:t>
            </a:r>
            <a:endParaRPr lang="en-NL" dirty="0"/>
          </a:p>
        </p:txBody>
      </p:sp>
      <p:sp>
        <p:nvSpPr>
          <p:cNvPr id="5" name="Slide Number Placeholder 4">
            <a:extLst>
              <a:ext uri="{FF2B5EF4-FFF2-40B4-BE49-F238E27FC236}">
                <a16:creationId xmlns:a16="http://schemas.microsoft.com/office/drawing/2014/main" id="{07DDE9E6-0DA2-4992-A08B-A7BCED00DA06}"/>
              </a:ext>
            </a:extLst>
          </p:cNvPr>
          <p:cNvSpPr>
            <a:spLocks noGrp="1"/>
          </p:cNvSpPr>
          <p:nvPr>
            <p:ph type="sldNum" sz="quarter" idx="10"/>
          </p:nvPr>
        </p:nvSpPr>
        <p:spPr/>
        <p:txBody>
          <a:bodyPr/>
          <a:lstStyle/>
          <a:p>
            <a:fld id="{825F50E3-C2CF-4EE1-838F-E497E2ECDFF7}" type="slidenum">
              <a:rPr lang="nl-NL" altLang="nl-NL" smtClean="0"/>
              <a:pPr/>
              <a:t>38</a:t>
            </a:fld>
            <a:endParaRPr lang="nl-NL" altLang="nl-NL" dirty="0"/>
          </a:p>
        </p:txBody>
      </p:sp>
      <p:sp>
        <p:nvSpPr>
          <p:cNvPr id="4" name="Footer Placeholder 3">
            <a:extLst>
              <a:ext uri="{FF2B5EF4-FFF2-40B4-BE49-F238E27FC236}">
                <a16:creationId xmlns:a16="http://schemas.microsoft.com/office/drawing/2014/main" id="{D59E6A26-233C-4963-B875-C13FA704CDA2}"/>
              </a:ext>
            </a:extLst>
          </p:cNvPr>
          <p:cNvSpPr>
            <a:spLocks noGrp="1"/>
          </p:cNvSpPr>
          <p:nvPr>
            <p:ph type="ftr" sz="quarter" idx="11"/>
          </p:nvPr>
        </p:nvSpPr>
        <p:spPr/>
        <p:txBody>
          <a:bodyPr/>
          <a:lstStyle/>
          <a:p>
            <a:r>
              <a:rPr lang="en-US"/>
              <a:t>copyright ©2019 Darwin IT-Professionals B.V.</a:t>
            </a:r>
            <a:endParaRPr lang="nl-NL"/>
          </a:p>
        </p:txBody>
      </p:sp>
      <p:graphicFrame>
        <p:nvGraphicFramePr>
          <p:cNvPr id="25" name="Content Placeholder 7">
            <a:extLst>
              <a:ext uri="{FF2B5EF4-FFF2-40B4-BE49-F238E27FC236}">
                <a16:creationId xmlns:a16="http://schemas.microsoft.com/office/drawing/2014/main" id="{63579B28-6FD4-48B8-B2F6-F471EA6C6550}"/>
              </a:ext>
            </a:extLst>
          </p:cNvPr>
          <p:cNvGraphicFramePr>
            <a:graphicFrameLocks/>
          </p:cNvGraphicFramePr>
          <p:nvPr>
            <p:extLst>
              <p:ext uri="{D42A27DB-BD31-4B8C-83A1-F6EECF244321}">
                <p14:modId xmlns:p14="http://schemas.microsoft.com/office/powerpoint/2010/main" val="2796186096"/>
              </p:ext>
            </p:extLst>
          </p:nvPr>
        </p:nvGraphicFramePr>
        <p:xfrm>
          <a:off x="107504" y="771550"/>
          <a:ext cx="8856986" cy="3734404"/>
        </p:xfrm>
        <a:graphic>
          <a:graphicData uri="http://schemas.openxmlformats.org/drawingml/2006/table">
            <a:tbl>
              <a:tblPr/>
              <a:tblGrid>
                <a:gridCol w="2376264">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gridCol w="3168354">
                  <a:extLst>
                    <a:ext uri="{9D8B030D-6E8A-4147-A177-3AD203B41FA5}">
                      <a16:colId xmlns:a16="http://schemas.microsoft.com/office/drawing/2014/main" val="4022560051"/>
                    </a:ext>
                  </a:extLst>
                </a:gridCol>
              </a:tblGrid>
              <a:tr h="173436">
                <a:tc>
                  <a:txBody>
                    <a:bodyPr/>
                    <a:lstStyle/>
                    <a:p>
                      <a:pPr>
                        <a:spcAft>
                          <a:spcPts val="0"/>
                        </a:spcAft>
                      </a:pPr>
                      <a:r>
                        <a:rPr lang="en-US" sz="1400" b="1" dirty="0">
                          <a:solidFill>
                            <a:srgbClr val="FFFFFF"/>
                          </a:solidFill>
                          <a:latin typeface="Futura Bk" pitchFamily="34" charset="0"/>
                          <a:ea typeface="Calibri"/>
                          <a:cs typeface="Times New Roman"/>
                        </a:rPr>
                        <a:t>Options</a:t>
                      </a:r>
                      <a:endParaRPr lang="nl-NL" sz="140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PV/C</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spcAft>
                          <a:spcPts val="0"/>
                        </a:spcAft>
                      </a:pPr>
                      <a:r>
                        <a:rPr lang="en-US" sz="1400" b="1" dirty="0">
                          <a:solidFill>
                            <a:srgbClr val="FFFFFF"/>
                          </a:solidFill>
                          <a:latin typeface="Futura Bk" pitchFamily="34" charset="0"/>
                          <a:ea typeface="Calibri"/>
                          <a:cs typeface="Times New Roman"/>
                        </a:rPr>
                        <a:t>Domain in Image</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0000"/>
                  </a:ext>
                </a:extLst>
              </a:tr>
              <a:tr h="195048">
                <a:tc>
                  <a:txBody>
                    <a:bodyPr/>
                    <a:lstStyle/>
                    <a:p>
                      <a:pPr>
                        <a:spcAft>
                          <a:spcPts val="0"/>
                        </a:spcAft>
                      </a:pPr>
                      <a:r>
                        <a:rPr lang="nl-NL" sz="1400" b="0" kern="1200" baseline="0" dirty="0">
                          <a:solidFill>
                            <a:schemeClr val="tx1"/>
                          </a:solidFill>
                          <a:latin typeface="Futura Bk" pitchFamily="34" charset="0"/>
                          <a:ea typeface="+mn-ea"/>
                          <a:cs typeface="+mn-cs"/>
                        </a:rPr>
                        <a:t>Domain </a:t>
                      </a:r>
                      <a:r>
                        <a:rPr lang="nl-NL" sz="1400" b="0" kern="1200" baseline="0" dirty="0" err="1">
                          <a:solidFill>
                            <a:schemeClr val="tx1"/>
                          </a:solidFill>
                          <a:latin typeface="Futura Bk" pitchFamily="34" charset="0"/>
                          <a:ea typeface="+mn-ea"/>
                          <a:cs typeface="+mn-cs"/>
                        </a:rPr>
                        <a:t>Topology</a:t>
                      </a:r>
                      <a:r>
                        <a:rPr lang="nl-NL" sz="1400" b="0" kern="1200" baseline="0" dirty="0">
                          <a:solidFill>
                            <a:schemeClr val="tx1"/>
                          </a:solidFill>
                          <a:latin typeface="Futura Bk" pitchFamily="34" charset="0"/>
                          <a:ea typeface="+mn-ea"/>
                          <a:cs typeface="+mn-cs"/>
                        </a:rPr>
                        <a:t> Changes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en-GB" sz="1400" kern="1200" baseline="0" dirty="0">
                          <a:solidFill>
                            <a:schemeClr val="tx1"/>
                          </a:solidFill>
                          <a:latin typeface="Futura Bk" pitchFamily="34" charset="0"/>
                          <a:ea typeface="+mn-ea"/>
                          <a:cs typeface="+mn-cs"/>
                        </a:rPr>
                        <a:t>Apply to domain in PV (</a:t>
                      </a:r>
                      <a:r>
                        <a:rPr lang="en-GB" sz="1400" kern="1200" baseline="0" dirty="0" err="1">
                          <a:solidFill>
                            <a:schemeClr val="tx1"/>
                          </a:solidFill>
                          <a:latin typeface="Futura Bk" pitchFamily="34" charset="0"/>
                          <a:ea typeface="+mn-ea"/>
                          <a:cs typeface="+mn-cs"/>
                        </a:rPr>
                        <a:t>wlst</a:t>
                      </a:r>
                      <a:r>
                        <a:rPr lang="en-GB" sz="1400" kern="1200" baseline="0" dirty="0">
                          <a:solidFill>
                            <a:schemeClr val="tx1"/>
                          </a:solidFill>
                          <a:latin typeface="Futura Bk" pitchFamily="34" charset="0"/>
                          <a:ea typeface="+mn-ea"/>
                          <a:cs typeface="+mn-cs"/>
                        </a:rPr>
                        <a:t> online)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indent="0">
                        <a:buFont typeface="Arial" pitchFamily="34" charset="0"/>
                        <a:buNone/>
                      </a:pPr>
                      <a:r>
                        <a:rPr lang="nl-NL" sz="1400" dirty="0">
                          <a:latin typeface="Futura Bk" pitchFamily="34" charset="0"/>
                          <a:ea typeface="Calibri"/>
                          <a:cs typeface="Times New Roman"/>
                        </a:rPr>
                        <a:t>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1"/>
                  </a:ext>
                </a:extLst>
              </a:tr>
              <a:tr h="400502">
                <a:tc>
                  <a:txBody>
                    <a:bodyPr/>
                    <a:lstStyle/>
                    <a:p>
                      <a:pPr>
                        <a:spcAft>
                          <a:spcPts val="0"/>
                        </a:spcAft>
                      </a:pPr>
                      <a:r>
                        <a:rPr lang="nl-NL" sz="1400" b="0" kern="1200" baseline="0" dirty="0" err="1">
                          <a:solidFill>
                            <a:schemeClr val="tx1"/>
                          </a:solidFill>
                          <a:latin typeface="Futura Bk" pitchFamily="34" charset="0"/>
                          <a:ea typeface="+mn-ea"/>
                          <a:cs typeface="+mn-cs"/>
                        </a:rPr>
                        <a:t>Configuration</a:t>
                      </a:r>
                      <a:r>
                        <a:rPr lang="nl-NL" sz="1400" b="0" kern="1200" baseline="0" dirty="0">
                          <a:solidFill>
                            <a:schemeClr val="tx1"/>
                          </a:solidFill>
                          <a:latin typeface="Futura Bk" pitchFamily="34" charset="0"/>
                          <a:ea typeface="+mn-ea"/>
                          <a:cs typeface="+mn-cs"/>
                        </a:rPr>
                        <a:t> Changes (</a:t>
                      </a:r>
                      <a:r>
                        <a:rPr lang="nl-NL" sz="1400" b="0" kern="1200" baseline="0" dirty="0" err="1">
                          <a:solidFill>
                            <a:schemeClr val="tx1"/>
                          </a:solidFill>
                          <a:latin typeface="Futura Bk" pitchFamily="34" charset="0"/>
                          <a:ea typeface="+mn-ea"/>
                          <a:cs typeface="+mn-cs"/>
                        </a:rPr>
                        <a:t>tunables</a:t>
                      </a:r>
                      <a:r>
                        <a:rPr lang="nl-NL" sz="1400" b="0" kern="1200" baseline="0" dirty="0">
                          <a:solidFill>
                            <a:schemeClr val="tx1"/>
                          </a:solidFill>
                          <a:latin typeface="Futura Bk" pitchFamily="34" charset="0"/>
                          <a:ea typeface="+mn-ea"/>
                          <a:cs typeface="+mn-cs"/>
                        </a:rPr>
                        <a:t>, </a:t>
                      </a:r>
                      <a:r>
                        <a:rPr lang="nl-NL" sz="1400" b="0" kern="1200" baseline="0" dirty="0" err="1">
                          <a:solidFill>
                            <a:schemeClr val="tx1"/>
                          </a:solidFill>
                          <a:latin typeface="Futura Bk" pitchFamily="34" charset="0"/>
                          <a:ea typeface="+mn-ea"/>
                          <a:cs typeface="+mn-cs"/>
                        </a:rPr>
                        <a:t>credentials</a:t>
                      </a:r>
                      <a:r>
                        <a:rPr lang="nl-NL" sz="1400" b="0" kern="1200" baseline="0" dirty="0">
                          <a:solidFill>
                            <a:schemeClr val="tx1"/>
                          </a:solidFill>
                          <a:latin typeface="Futura Bk" pitchFamily="34" charset="0"/>
                          <a:ea typeface="+mn-ea"/>
                          <a:cs typeface="+mn-cs"/>
                        </a:rPr>
                        <a:t>, …)</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Change configuration in domain in PV</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Overrides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Only</a:t>
                      </a:r>
                      <a:endParaRPr lang="nl-NL" sz="1400" dirty="0">
                        <a:latin typeface="Futura Bk" pitchFamily="34" charset="0"/>
                        <a:ea typeface="Calibri"/>
                        <a:cs typeface="Times New Roman"/>
                      </a:endParaRP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2"/>
                  </a:ext>
                </a:extLst>
              </a:tr>
              <a:tr h="267002">
                <a:tc>
                  <a:txBody>
                    <a:bodyPr/>
                    <a:lstStyle/>
                    <a:p>
                      <a:pPr>
                        <a:spcAft>
                          <a:spcPts val="0"/>
                        </a:spcAft>
                      </a:pPr>
                      <a:r>
                        <a:rPr lang="nl-NL" sz="1400" b="0" kern="1200" baseline="0" dirty="0" err="1">
                          <a:solidFill>
                            <a:schemeClr val="tx1"/>
                          </a:solidFill>
                          <a:latin typeface="Futura Bk" pitchFamily="34" charset="0"/>
                          <a:ea typeface="+mn-ea"/>
                          <a:cs typeface="+mn-cs"/>
                        </a:rPr>
                        <a:t>Patching</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en-US" sz="1400" kern="1200" baseline="0" dirty="0">
                          <a:solidFill>
                            <a:schemeClr val="tx1"/>
                          </a:solidFill>
                          <a:latin typeface="Futura Bk" pitchFamily="34" charset="0"/>
                          <a:ea typeface="+mn-ea"/>
                          <a:cs typeface="+mn-cs"/>
                        </a:rPr>
                        <a:t>New Image</a:t>
                      </a:r>
                      <a:endParaRPr lang="nl-NL" sz="1400" dirty="0">
                        <a:latin typeface="Futura Bk" pitchFamily="34" charset="0"/>
                        <a:ea typeface="Calibri"/>
                        <a:cs typeface="Times New Roman"/>
                      </a:endParaRP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3"/>
                  </a:ext>
                </a:extLst>
              </a:tr>
              <a:tr h="267002">
                <a:tc>
                  <a:txBody>
                    <a:bodyPr/>
                    <a:lstStyle/>
                    <a:p>
                      <a:pPr>
                        <a:spcAft>
                          <a:spcPts val="0"/>
                        </a:spcAft>
                      </a:pPr>
                      <a:r>
                        <a:rPr lang="nl-NL" sz="1400" b="0" dirty="0">
                          <a:latin typeface="Futura Bk" pitchFamily="34" charset="0"/>
                          <a:ea typeface="Calibri"/>
                          <a:cs typeface="Times New Roman"/>
                        </a:rPr>
                        <a:t>Application Updates</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Apply</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domain in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CI/CD (new image)</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221657735"/>
                  </a:ext>
                </a:extLst>
              </a:tr>
              <a:tr h="267002">
                <a:tc>
                  <a:txBody>
                    <a:bodyPr/>
                    <a:lstStyle/>
                    <a:p>
                      <a:pPr>
                        <a:spcAft>
                          <a:spcPts val="0"/>
                        </a:spcAft>
                      </a:pPr>
                      <a:r>
                        <a:rPr lang="nl-NL" sz="1400" b="0" dirty="0">
                          <a:latin typeface="Futura Bk" pitchFamily="34" charset="0"/>
                          <a:ea typeface="Calibri"/>
                          <a:cs typeface="Times New Roman"/>
                        </a:rPr>
                        <a:t>Management of PV/PVC</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More complex (filesystem shared per domain)</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Simple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shared, per server)</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473030475"/>
                  </a:ext>
                </a:extLst>
              </a:tr>
              <a:tr h="267002">
                <a:tc>
                  <a:txBody>
                    <a:bodyPr/>
                    <a:lstStyle/>
                    <a:p>
                      <a:pPr>
                        <a:spcAft>
                          <a:spcPts val="0"/>
                        </a:spcAft>
                      </a:pPr>
                      <a:r>
                        <a:rPr lang="nl-NL" sz="1400" b="0" dirty="0">
                          <a:latin typeface="Futura Bk" pitchFamily="34" charset="0"/>
                          <a:ea typeface="Calibri"/>
                          <a:cs typeface="Times New Roman"/>
                        </a:rPr>
                        <a:t>Administration Console</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App </a:t>
                      </a:r>
                      <a:r>
                        <a:rPr lang="nl-NL" sz="1400" dirty="0" err="1">
                          <a:latin typeface="Futura Bk" pitchFamily="34" charset="0"/>
                          <a:ea typeface="Calibri"/>
                          <a:cs typeface="Times New Roman"/>
                        </a:rPr>
                        <a:t>deployments</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 </a:t>
                      </a:r>
                      <a:r>
                        <a:rPr lang="nl-NL" sz="1400" dirty="0" err="1">
                          <a:latin typeface="Futura Bk" pitchFamily="34" charset="0"/>
                          <a:ea typeface="Calibri"/>
                          <a:cs typeface="Times New Roman"/>
                        </a:rPr>
                        <a:t>can</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do </a:t>
                      </a:r>
                      <a:r>
                        <a:rPr lang="nl-NL" sz="1400" dirty="0" err="1">
                          <a:latin typeface="Futura Bk" pitchFamily="34" charset="0"/>
                          <a:ea typeface="Calibri"/>
                          <a:cs typeface="Times New Roman"/>
                        </a:rPr>
                        <a:t>lifecycle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mgt</a:t>
                      </a:r>
                      <a:r>
                        <a:rPr lang="nl-NL" sz="1400" dirty="0">
                          <a:latin typeface="Futura Bk" pitchFamily="34" charset="0"/>
                          <a:ea typeface="Calibri"/>
                          <a:cs typeface="Times New Roman"/>
                        </a:rPr>
                        <a: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Monitoring </a:t>
                      </a:r>
                      <a:r>
                        <a:rPr lang="nl-NL" sz="1400" dirty="0" err="1">
                          <a:latin typeface="Futura Bk" pitchFamily="34" charset="0"/>
                          <a:ea typeface="Calibri"/>
                          <a:cs typeface="Times New Roman"/>
                        </a:rPr>
                        <a:t>and</a:t>
                      </a:r>
                      <a:r>
                        <a:rPr lang="nl-NL" sz="1400" dirty="0">
                          <a:latin typeface="Futura Bk" pitchFamily="34" charset="0"/>
                          <a:ea typeface="Calibri"/>
                          <a:cs typeface="Times New Roman"/>
                        </a:rPr>
                        <a:t> Diagnosis. </a:t>
                      </a:r>
                      <a:r>
                        <a:rPr lang="nl-NL" sz="1400" dirty="0" err="1">
                          <a:latin typeface="Futura Bk" pitchFamily="34" charset="0"/>
                          <a:ea typeface="Calibri"/>
                          <a:cs typeface="Times New Roman"/>
                        </a:rPr>
                        <a:t>Invalidate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configuration</a:t>
                      </a:r>
                      <a:r>
                        <a:rPr lang="nl-NL" sz="1400" dirty="0">
                          <a:latin typeface="Futura Bk" pitchFamily="34" charset="0"/>
                          <a:ea typeface="Calibri"/>
                          <a:cs typeface="Times New Roman"/>
                        </a:rPr>
                        <a:t> changes.</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164419728"/>
                  </a:ext>
                </a:extLst>
              </a:tr>
              <a:tr h="267002">
                <a:tc>
                  <a:txBody>
                    <a:bodyPr/>
                    <a:lstStyle/>
                    <a:p>
                      <a:pPr>
                        <a:spcAft>
                          <a:spcPts val="0"/>
                        </a:spcAft>
                      </a:pPr>
                      <a:r>
                        <a:rPr lang="nl-NL" sz="1400" b="0" dirty="0">
                          <a:latin typeface="Futura Bk" pitchFamily="34" charset="0"/>
                          <a:ea typeface="Calibri"/>
                          <a:cs typeface="Times New Roman"/>
                        </a:rPr>
                        <a:t>Log </a:t>
                      </a:r>
                      <a:r>
                        <a:rPr lang="nl-NL" sz="1400" b="0" dirty="0" err="1">
                          <a:latin typeface="Futura Bk" pitchFamily="34" charset="0"/>
                          <a:ea typeface="Calibri"/>
                          <a:cs typeface="Times New Roman"/>
                        </a:rPr>
                        <a:t>Persistence</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(PV, </a:t>
                      </a:r>
                      <a:r>
                        <a:rPr lang="nl-NL" sz="1400" dirty="0" err="1">
                          <a:latin typeface="Futura Bk" pitchFamily="34" charset="0"/>
                          <a:ea typeface="Calibri"/>
                          <a:cs typeface="Times New Roman"/>
                        </a:rPr>
                        <a:t>Pod</a:t>
                      </a:r>
                      <a:r>
                        <a:rPr lang="nl-NL" sz="1400" dirty="0">
                          <a:latin typeface="Futura Bk" pitchFamily="34" charset="0"/>
                          <a:ea typeface="Calibri"/>
                          <a:cs typeface="Times New Roman"/>
                        </a:rPr>
                        <a:t> FS, </a:t>
                      </a:r>
                      <a:r>
                        <a:rPr lang="nl-NL" sz="1400" dirty="0" err="1">
                          <a:latin typeface="Futura Bk" pitchFamily="34" charset="0"/>
                          <a:ea typeface="Calibri"/>
                          <a:cs typeface="Times New Roman"/>
                        </a:rPr>
                        <a:t>Elastic</a:t>
                      </a:r>
                      <a:r>
                        <a:rPr lang="nl-NL" sz="1400" dirty="0">
                          <a:latin typeface="Futura Bk" pitchFamily="34" charset="0"/>
                          <a:ea typeface="Calibri"/>
                          <a:cs typeface="Times New Roman"/>
                        </a:rPr>
                        <a:t> Stack, Standard Out)</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690775958"/>
                  </a:ext>
                </a:extLst>
              </a:tr>
              <a:tr h="267002">
                <a:tc>
                  <a:txBody>
                    <a:bodyPr/>
                    <a:lstStyle/>
                    <a:p>
                      <a:pPr>
                        <a:spcAft>
                          <a:spcPts val="0"/>
                        </a:spcAft>
                      </a:pPr>
                      <a:r>
                        <a:rPr lang="nl-NL" sz="1400" b="0" dirty="0">
                          <a:latin typeface="Futura Bk" pitchFamily="34" charset="0"/>
                          <a:ea typeface="Calibri"/>
                          <a:cs typeface="Times New Roman"/>
                        </a:rPr>
                        <a:t>HA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Availability Domain</a:t>
                      </a: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a:latin typeface="Futura Bk" pitchFamily="34" charset="0"/>
                          <a:ea typeface="Calibri"/>
                          <a:cs typeface="Times New Roman"/>
                        </a:rPr>
                        <a:t>Limited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(No </a:t>
                      </a:r>
                      <a:r>
                        <a:rPr lang="nl-NL" sz="1400" dirty="0" err="1">
                          <a:latin typeface="Futura Bk" pitchFamily="34" charset="0"/>
                          <a:ea typeface="Calibri"/>
                          <a:cs typeface="Times New Roman"/>
                        </a:rPr>
                        <a:t>requirement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shared PV)</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838520755"/>
                  </a:ext>
                </a:extLst>
              </a:tr>
              <a:tr h="267002">
                <a:tc>
                  <a:txBody>
                    <a:bodyPr/>
                    <a:lstStyle/>
                    <a:p>
                      <a:pPr>
                        <a:spcAft>
                          <a:spcPts val="0"/>
                        </a:spcAft>
                      </a:pPr>
                      <a:r>
                        <a:rPr lang="nl-NL" sz="1400" b="0" dirty="0">
                          <a:latin typeface="Futura Bk" pitchFamily="34" charset="0"/>
                          <a:ea typeface="Calibri"/>
                          <a:cs typeface="Times New Roman"/>
                        </a:rPr>
                        <a:t>DR </a:t>
                      </a:r>
                      <a:r>
                        <a:rPr lang="nl-NL" sz="1400" b="0" dirty="0" err="1">
                          <a:latin typeface="Futura Bk" pitchFamily="34" charset="0"/>
                          <a:ea typeface="Calibri"/>
                          <a:cs typeface="Times New Roman"/>
                        </a:rPr>
                        <a:t>across</a:t>
                      </a:r>
                      <a:r>
                        <a:rPr lang="nl-NL" sz="1400" b="0" dirty="0">
                          <a:latin typeface="Futura Bk" pitchFamily="34" charset="0"/>
                          <a:ea typeface="Calibri"/>
                          <a:cs typeface="Times New Roman"/>
                        </a:rPr>
                        <a:t> </a:t>
                      </a:r>
                      <a:r>
                        <a:rPr lang="nl-NL" sz="1400" b="0" dirty="0" err="1">
                          <a:latin typeface="Futura Bk" pitchFamily="34" charset="0"/>
                          <a:ea typeface="Calibri"/>
                          <a:cs typeface="Times New Roman"/>
                        </a:rPr>
                        <a:t>Regions</a:t>
                      </a:r>
                      <a:endParaRPr lang="nl-NL" sz="1400" b="0" dirty="0">
                        <a:latin typeface="Futura Bk" pitchFamily="34" charset="0"/>
                        <a:ea typeface="Calibri"/>
                        <a:cs typeface="Times New Roman"/>
                      </a:endParaRPr>
                    </a:p>
                  </a:txBody>
                  <a:tcPr marL="68580" marR="68580" marT="0" marB="0">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(like on </a:t>
                      </a:r>
                      <a:r>
                        <a:rPr lang="nl-NL" sz="1400" dirty="0" err="1">
                          <a:latin typeface="Futura Bk" pitchFamily="34" charset="0"/>
                          <a:ea typeface="Calibri"/>
                          <a:cs typeface="Times New Roman"/>
                        </a:rPr>
                        <a:t>Premise</a:t>
                      </a:r>
                      <a:r>
                        <a:rPr lang="nl-NL" sz="1400" dirty="0">
                          <a:latin typeface="Futura Bk" pitchFamily="34" charset="0"/>
                          <a:ea typeface="Calibri"/>
                          <a:cs typeface="Times New Roman"/>
                        </a:rPr>
                        <a:t> user </a:t>
                      </a:r>
                      <a:r>
                        <a:rPr lang="nl-NL" sz="1400" dirty="0" err="1">
                          <a:latin typeface="Futura Bk" pitchFamily="34" charset="0"/>
                          <a:ea typeface="Calibri"/>
                          <a:cs typeface="Times New Roman"/>
                        </a:rPr>
                        <a:t>responsible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for</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a:t>
                      </a:r>
                    </a:p>
                  </a:txBody>
                  <a:tcPr marL="68580" marR="68580" marT="0" marB="0">
                    <a:lnL>
                      <a:noFill/>
                    </a:lnL>
                    <a:lnR w="12700" cap="flat" cmpd="sng" algn="ctr">
                      <a:no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r>
                        <a:rPr lang="nl-NL" sz="1400" dirty="0" err="1">
                          <a:latin typeface="Futura Bk" pitchFamily="34" charset="0"/>
                          <a:ea typeface="Calibri"/>
                          <a:cs typeface="Times New Roman"/>
                        </a:rPr>
                        <a:t>Supported</a:t>
                      </a:r>
                      <a:r>
                        <a:rPr lang="nl-NL" sz="1400" dirty="0">
                          <a:latin typeface="Futura Bk" pitchFamily="34" charset="0"/>
                          <a:ea typeface="Calibri"/>
                          <a:cs typeface="Times New Roman"/>
                        </a:rPr>
                        <a:t> Active/</a:t>
                      </a:r>
                      <a:r>
                        <a:rPr lang="nl-NL" sz="1400" dirty="0" err="1">
                          <a:latin typeface="Futura Bk" pitchFamily="34" charset="0"/>
                          <a:ea typeface="Calibri"/>
                          <a:cs typeface="Times New Roman"/>
                        </a:rPr>
                        <a:t>Passive</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easier</a:t>
                      </a:r>
                      <a:r>
                        <a:rPr lang="nl-NL" sz="1400" dirty="0">
                          <a:latin typeface="Futura Bk" pitchFamily="34" charset="0"/>
                          <a:ea typeface="Calibri"/>
                          <a:cs typeface="Times New Roman"/>
                        </a:rPr>
                        <a:t>, user does </a:t>
                      </a:r>
                      <a:r>
                        <a:rPr lang="nl-NL" sz="1400" dirty="0" err="1">
                          <a:latin typeface="Futura Bk" pitchFamily="34" charset="0"/>
                          <a:ea typeface="Calibri"/>
                          <a:cs typeface="Times New Roman"/>
                        </a:rPr>
                        <a:t>not</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need</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to</a:t>
                      </a:r>
                      <a:r>
                        <a:rPr lang="nl-NL" sz="1400" dirty="0">
                          <a:latin typeface="Futura Bk" pitchFamily="34" charset="0"/>
                          <a:ea typeface="Calibri"/>
                          <a:cs typeface="Times New Roman"/>
                        </a:rPr>
                        <a:t> sync domain </a:t>
                      </a:r>
                      <a:r>
                        <a:rPr lang="nl-NL" sz="1400" dirty="0" err="1">
                          <a:latin typeface="Futura Bk" pitchFamily="34" charset="0"/>
                          <a:ea typeface="Calibri"/>
                          <a:cs typeface="Times New Roman"/>
                        </a:rPr>
                        <a:t>config</a:t>
                      </a:r>
                      <a:r>
                        <a:rPr lang="nl-NL" sz="1400" dirty="0">
                          <a:latin typeface="Futura Bk" pitchFamily="34" charset="0"/>
                          <a:ea typeface="Calibri"/>
                          <a:cs typeface="Times New Roman"/>
                        </a:rPr>
                        <a:t> </a:t>
                      </a:r>
                      <a:r>
                        <a:rPr lang="nl-NL" sz="1400" dirty="0" err="1">
                          <a:latin typeface="Futura Bk" pitchFamily="34" charset="0"/>
                          <a:ea typeface="Calibri"/>
                          <a:cs typeface="Times New Roman"/>
                        </a:rPr>
                        <a:t>across</a:t>
                      </a:r>
                      <a:r>
                        <a:rPr lang="nl-NL" sz="1400" dirty="0">
                          <a:latin typeface="Futura Bk" pitchFamily="34" charset="0"/>
                          <a:ea typeface="Calibri"/>
                          <a:cs typeface="Times New Roman"/>
                        </a:rPr>
                        <a:t> DC)	</a:t>
                      </a:r>
                    </a:p>
                  </a:txBody>
                  <a:tcPr marL="68580" marR="68580" marT="0" marB="0">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746305787"/>
                  </a:ext>
                </a:extLst>
              </a:tr>
            </a:tbl>
          </a:graphicData>
        </a:graphic>
      </p:graphicFrame>
    </p:spTree>
    <p:extLst>
      <p:ext uri="{BB962C8B-B14F-4D97-AF65-F5344CB8AC3E}">
        <p14:creationId xmlns:p14="http://schemas.microsoft.com/office/powerpoint/2010/main" val="294146431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model should I use?</a:t>
            </a:r>
          </a:p>
        </p:txBody>
      </p:sp>
      <p:sp>
        <p:nvSpPr>
          <p:cNvPr id="3" name="Content Placeholder 2"/>
          <p:cNvSpPr>
            <a:spLocks noGrp="1"/>
          </p:cNvSpPr>
          <p:nvPr>
            <p:ph idx="1"/>
          </p:nvPr>
        </p:nvSpPr>
        <p:spPr>
          <a:xfrm>
            <a:off x="398467" y="1059582"/>
            <a:ext cx="8347065" cy="3398118"/>
          </a:xfrm>
        </p:spPr>
        <p:txBody>
          <a:bodyPr/>
          <a:lstStyle/>
          <a:p>
            <a:r>
              <a:rPr lang="en-US" sz="1800" dirty="0"/>
              <a:t>The key difference is how updates  are handled </a:t>
            </a:r>
          </a:p>
          <a:p>
            <a:pPr lvl="1"/>
            <a:r>
              <a:rPr lang="en-US" sz="1600" dirty="0"/>
              <a:t>Java updates</a:t>
            </a:r>
          </a:p>
          <a:p>
            <a:pPr lvl="1"/>
            <a:r>
              <a:rPr lang="en-US" sz="1600" dirty="0"/>
              <a:t>WebLogic patching</a:t>
            </a:r>
          </a:p>
          <a:p>
            <a:pPr lvl="1"/>
            <a:r>
              <a:rPr lang="en-US" sz="1600" dirty="0"/>
              <a:t>WebLogic configuration changes</a:t>
            </a:r>
          </a:p>
          <a:p>
            <a:pPr lvl="1"/>
            <a:r>
              <a:rPr lang="en-US" sz="1600" dirty="0"/>
              <a:t>Application updates</a:t>
            </a:r>
          </a:p>
          <a:p>
            <a:r>
              <a:rPr lang="en-US" sz="1800" dirty="0"/>
              <a:t>Are you fully embracing the CI/CD "DevOps" model and intend to manage change through that process? </a:t>
            </a:r>
          </a:p>
          <a:p>
            <a:pPr lvl="2"/>
            <a:r>
              <a:rPr lang="en-US" sz="1400" dirty="0"/>
              <a:t>E.g. create new images every time there is an update.</a:t>
            </a:r>
          </a:p>
          <a:p>
            <a:r>
              <a:rPr lang="en-US" sz="1800" dirty="0"/>
              <a:t>Are you making changes to configurations and deployments in running systems? </a:t>
            </a:r>
          </a:p>
          <a:p>
            <a:pPr lvl="2"/>
            <a:r>
              <a:rPr lang="en-US" sz="1400" dirty="0"/>
              <a:t>E.g. run WLST online to dynamically change your domain configuration.</a:t>
            </a:r>
          </a:p>
          <a:p>
            <a:endParaRPr lang="en-US" sz="1800" dirty="0"/>
          </a:p>
        </p:txBody>
      </p:sp>
    </p:spTree>
    <p:extLst>
      <p:ext uri="{BB962C8B-B14F-4D97-AF65-F5344CB8AC3E}">
        <p14:creationId xmlns:p14="http://schemas.microsoft.com/office/powerpoint/2010/main" val="43890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1BE536-BA29-423D-946A-AFE251D66B80}"/>
              </a:ext>
            </a:extLst>
          </p:cNvPr>
          <p:cNvSpPr>
            <a:spLocks noGrp="1"/>
          </p:cNvSpPr>
          <p:nvPr>
            <p:ph type="title"/>
          </p:nvPr>
        </p:nvSpPr>
        <p:spPr/>
        <p:txBody>
          <a:bodyPr/>
          <a:lstStyle/>
          <a:p>
            <a:r>
              <a:rPr lang="en-GB" b="0" dirty="0"/>
              <a:t>What is </a:t>
            </a:r>
            <a:r>
              <a:rPr lang="en-GB" b="0" dirty="0" err="1"/>
              <a:t>Weblogic</a:t>
            </a:r>
            <a:r>
              <a:rPr lang="en-GB" b="0" dirty="0"/>
              <a:t> 12c?</a:t>
            </a:r>
          </a:p>
        </p:txBody>
      </p:sp>
      <p:sp>
        <p:nvSpPr>
          <p:cNvPr id="7" name="Text Placeholder 6">
            <a:extLst>
              <a:ext uri="{FF2B5EF4-FFF2-40B4-BE49-F238E27FC236}">
                <a16:creationId xmlns:a16="http://schemas.microsoft.com/office/drawing/2014/main" id="{AC9E8F7B-E949-4E90-9A6E-796B86287A92}"/>
              </a:ext>
            </a:extLst>
          </p:cNvPr>
          <p:cNvSpPr>
            <a:spLocks noGrp="1"/>
          </p:cNvSpPr>
          <p:nvPr>
            <p:ph type="body" idx="1"/>
          </p:nvPr>
        </p:nvSpPr>
        <p:spPr/>
        <p:txBody>
          <a:bodyPr/>
          <a:lstStyle/>
          <a:p>
            <a:endParaRPr lang="en-GB" dirty="0"/>
          </a:p>
        </p:txBody>
      </p:sp>
      <p:sp>
        <p:nvSpPr>
          <p:cNvPr id="5" name="Footer Placeholder 4">
            <a:extLst>
              <a:ext uri="{FF2B5EF4-FFF2-40B4-BE49-F238E27FC236}">
                <a16:creationId xmlns:a16="http://schemas.microsoft.com/office/drawing/2014/main" id="{EB323888-E1AF-4AD1-A5BD-3D900E287C8F}"/>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550C5368-ED1D-4C56-88EC-BB43194E2857}"/>
              </a:ext>
            </a:extLst>
          </p:cNvPr>
          <p:cNvSpPr>
            <a:spLocks noGrp="1"/>
          </p:cNvSpPr>
          <p:nvPr>
            <p:ph type="sldNum" sz="quarter" idx="11"/>
          </p:nvPr>
        </p:nvSpPr>
        <p:spPr/>
        <p:txBody>
          <a:bodyPr/>
          <a:lstStyle/>
          <a:p>
            <a:pPr>
              <a:defRPr/>
            </a:pPr>
            <a:fld id="{825F50E3-C2CF-4EE1-838F-E497E2ECDFF7}" type="slidenum">
              <a:rPr lang="nl-NL" altLang="nl-NL" smtClean="0"/>
              <a:pPr>
                <a:defRPr/>
              </a:pPr>
              <a:t>4</a:t>
            </a:fld>
            <a:endParaRPr lang="nl-NL" altLang="nl-NL" dirty="0"/>
          </a:p>
        </p:txBody>
      </p:sp>
    </p:spTree>
    <p:extLst>
      <p:ext uri="{BB962C8B-B14F-4D97-AF65-F5344CB8AC3E}">
        <p14:creationId xmlns:p14="http://schemas.microsoft.com/office/powerpoint/2010/main" val="155947096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54F147-E581-48C2-95CD-1D22DC33193A}"/>
              </a:ext>
            </a:extLst>
          </p:cNvPr>
          <p:cNvSpPr>
            <a:spLocks noGrp="1"/>
          </p:cNvSpPr>
          <p:nvPr>
            <p:ph type="title"/>
          </p:nvPr>
        </p:nvSpPr>
        <p:spPr/>
        <p:txBody>
          <a:bodyPr/>
          <a:lstStyle/>
          <a:p>
            <a:r>
              <a:rPr lang="en-GB" dirty="0"/>
              <a:t>Configuration overrides</a:t>
            </a:r>
            <a:endParaRPr lang="en-NL" dirty="0"/>
          </a:p>
        </p:txBody>
      </p:sp>
      <p:sp>
        <p:nvSpPr>
          <p:cNvPr id="8" name="Text Placeholder 7">
            <a:extLst>
              <a:ext uri="{FF2B5EF4-FFF2-40B4-BE49-F238E27FC236}">
                <a16:creationId xmlns:a16="http://schemas.microsoft.com/office/drawing/2014/main" id="{8F3091DD-625D-4683-8C72-03CCF04C488F}"/>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F8F0B69E-CEE2-4387-8E4D-E7821995E2A5}"/>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FD6511BA-F489-4ECA-BD4B-9945105E0A19}"/>
              </a:ext>
            </a:extLst>
          </p:cNvPr>
          <p:cNvSpPr>
            <a:spLocks noGrp="1"/>
          </p:cNvSpPr>
          <p:nvPr>
            <p:ph type="sldNum" sz="quarter" idx="11"/>
          </p:nvPr>
        </p:nvSpPr>
        <p:spPr/>
        <p:txBody>
          <a:bodyPr/>
          <a:lstStyle/>
          <a:p>
            <a:fld id="{C51EAA63-D034-42AE-91FA-B13B9518C7BE}" type="slidenum">
              <a:rPr lang="en-NL" smtClean="0"/>
              <a:t>40</a:t>
            </a:fld>
            <a:endParaRPr lang="en-NL" dirty="0"/>
          </a:p>
        </p:txBody>
      </p:sp>
    </p:spTree>
    <p:extLst>
      <p:ext uri="{BB962C8B-B14F-4D97-AF65-F5344CB8AC3E}">
        <p14:creationId xmlns:p14="http://schemas.microsoft.com/office/powerpoint/2010/main" val="33333828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98467" y="1131590"/>
            <a:ext cx="8347065" cy="2971800"/>
          </a:xfrm>
        </p:spPr>
        <p:txBody>
          <a:bodyPr/>
          <a:lstStyle/>
          <a:p>
            <a:r>
              <a:rPr lang="en-US" dirty="0"/>
              <a:t>WebLogic Images containing Application, domain configuration, resources are immutable.</a:t>
            </a:r>
          </a:p>
          <a:p>
            <a:r>
              <a:rPr lang="en-US" dirty="0"/>
              <a:t>These Docker images must be portable  </a:t>
            </a:r>
          </a:p>
          <a:p>
            <a:pPr lvl="2"/>
            <a:r>
              <a:rPr lang="en-US" dirty="0"/>
              <a:t>Development -&gt; Testing -&gt; Production.</a:t>
            </a:r>
          </a:p>
          <a:p>
            <a:r>
              <a:rPr lang="en-US" dirty="0"/>
              <a:t>Follow the customer’s CI/CD process.</a:t>
            </a:r>
          </a:p>
          <a:p>
            <a:r>
              <a:rPr lang="en-US" dirty="0"/>
              <a:t>Therefore, customers need a mechanism to override certain domain configuration</a:t>
            </a:r>
          </a:p>
          <a:p>
            <a:pPr lvl="2"/>
            <a:r>
              <a:rPr lang="en-US" dirty="0"/>
              <a:t>E.g. Provide data source URL and credentials</a:t>
            </a:r>
          </a:p>
        </p:txBody>
      </p:sp>
    </p:spTree>
    <p:extLst>
      <p:ext uri="{BB962C8B-B14F-4D97-AF65-F5344CB8AC3E}">
        <p14:creationId xmlns:p14="http://schemas.microsoft.com/office/powerpoint/2010/main" val="5875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7EAA-1940-C444-8D55-006012DD3567}"/>
              </a:ext>
            </a:extLst>
          </p:cNvPr>
          <p:cNvSpPr>
            <a:spLocks noGrp="1"/>
          </p:cNvSpPr>
          <p:nvPr>
            <p:ph type="title"/>
          </p:nvPr>
        </p:nvSpPr>
        <p:spPr>
          <a:xfrm>
            <a:off x="1588" y="1"/>
            <a:ext cx="9142412" cy="536972"/>
          </a:xfrm>
        </p:spPr>
        <p:txBody>
          <a:bodyPr/>
          <a:lstStyle/>
          <a:p>
            <a:r>
              <a:rPr lang="en-US" sz="3200" dirty="0"/>
              <a:t>Domain Introspection and Config Override Generation</a:t>
            </a:r>
          </a:p>
        </p:txBody>
      </p:sp>
      <p:sp>
        <p:nvSpPr>
          <p:cNvPr id="4" name="Content Placeholder 3">
            <a:extLst>
              <a:ext uri="{FF2B5EF4-FFF2-40B4-BE49-F238E27FC236}">
                <a16:creationId xmlns:a16="http://schemas.microsoft.com/office/drawing/2014/main" id="{97C449E4-D78D-415D-9905-CB7EEAA9A00A}"/>
              </a:ext>
            </a:extLst>
          </p:cNvPr>
          <p:cNvSpPr>
            <a:spLocks noGrp="1"/>
          </p:cNvSpPr>
          <p:nvPr>
            <p:ph idx="1"/>
          </p:nvPr>
        </p:nvSpPr>
        <p:spPr/>
        <p:txBody>
          <a:bodyPr/>
          <a:lstStyle/>
          <a:p>
            <a:endParaRPr lang="en-NL"/>
          </a:p>
        </p:txBody>
      </p:sp>
      <p:pic>
        <p:nvPicPr>
          <p:cNvPr id="7" name="Picture 6">
            <a:extLst>
              <a:ext uri="{FF2B5EF4-FFF2-40B4-BE49-F238E27FC236}">
                <a16:creationId xmlns:a16="http://schemas.microsoft.com/office/drawing/2014/main" id="{4097A5E1-6108-DE4F-96B2-D8FCF91B1067}"/>
              </a:ext>
            </a:extLst>
          </p:cNvPr>
          <p:cNvPicPr>
            <a:picLocks noChangeAspect="1"/>
          </p:cNvPicPr>
          <p:nvPr/>
        </p:nvPicPr>
        <p:blipFill>
          <a:blip r:embed="rId2"/>
          <a:stretch>
            <a:fillRect/>
          </a:stretch>
        </p:blipFill>
        <p:spPr>
          <a:xfrm>
            <a:off x="3821474" y="1493301"/>
            <a:ext cx="3989190" cy="2758687"/>
          </a:xfrm>
          <a:prstGeom prst="rect">
            <a:avLst/>
          </a:prstGeom>
        </p:spPr>
      </p:pic>
      <p:sp>
        <p:nvSpPr>
          <p:cNvPr id="8" name="TextBox 7">
            <a:extLst>
              <a:ext uri="{FF2B5EF4-FFF2-40B4-BE49-F238E27FC236}">
                <a16:creationId xmlns:a16="http://schemas.microsoft.com/office/drawing/2014/main" id="{38D88F22-5542-2145-9FFA-A78276C85ED0}"/>
              </a:ext>
            </a:extLst>
          </p:cNvPr>
          <p:cNvSpPr txBox="1"/>
          <p:nvPr/>
        </p:nvSpPr>
        <p:spPr>
          <a:xfrm>
            <a:off x="5031889" y="1350040"/>
            <a:ext cx="1301350" cy="143258"/>
          </a:xfrm>
          <a:prstGeom prst="rect">
            <a:avLst/>
          </a:prstGeom>
          <a:noFill/>
        </p:spPr>
        <p:txBody>
          <a:bodyPr wrap="square" lIns="0" tIns="0" rIns="0" bIns="0" rtlCol="0">
            <a:noAutofit/>
          </a:bodyPr>
          <a:lstStyle/>
          <a:p>
            <a:pPr algn="ctr">
              <a:lnSpc>
                <a:spcPct val="90000"/>
              </a:lnSpc>
            </a:pPr>
            <a:r>
              <a:rPr lang="en-US" sz="1050" b="0" dirty="0"/>
              <a:t>Introspection Job</a:t>
            </a:r>
          </a:p>
        </p:txBody>
      </p:sp>
      <p:pic>
        <p:nvPicPr>
          <p:cNvPr id="9"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36537" y="1544172"/>
            <a:ext cx="1122060" cy="112206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an 9">
            <a:extLst>
              <a:ext uri="{FF2B5EF4-FFF2-40B4-BE49-F238E27FC236}">
                <a16:creationId xmlns:a16="http://schemas.microsoft.com/office/drawing/2014/main" id="{867A784D-4D9E-1B46-B3A1-001AA7D07A37}"/>
              </a:ext>
            </a:extLst>
          </p:cNvPr>
          <p:cNvSpPr/>
          <p:nvPr/>
        </p:nvSpPr>
        <p:spPr bwMode="gray">
          <a:xfrm>
            <a:off x="1615808" y="1838328"/>
            <a:ext cx="749460" cy="533750"/>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348" dirty="0">
                <a:solidFill>
                  <a:schemeClr val="bg1"/>
                </a:solidFill>
              </a:rPr>
              <a:t>Domain</a:t>
            </a:r>
          </a:p>
        </p:txBody>
      </p:sp>
      <p:sp>
        <p:nvSpPr>
          <p:cNvPr id="11" name="TextBox 10">
            <a:extLst>
              <a:ext uri="{FF2B5EF4-FFF2-40B4-BE49-F238E27FC236}">
                <a16:creationId xmlns:a16="http://schemas.microsoft.com/office/drawing/2014/main" id="{F2449288-7ED7-B342-8473-157C31314304}"/>
              </a:ext>
            </a:extLst>
          </p:cNvPr>
          <p:cNvSpPr txBox="1"/>
          <p:nvPr/>
        </p:nvSpPr>
        <p:spPr>
          <a:xfrm>
            <a:off x="1338687" y="2500121"/>
            <a:ext cx="1301350" cy="143258"/>
          </a:xfrm>
          <a:prstGeom prst="rect">
            <a:avLst/>
          </a:prstGeom>
          <a:noFill/>
        </p:spPr>
        <p:txBody>
          <a:bodyPr wrap="square" lIns="0" tIns="0" rIns="0" bIns="0" rtlCol="0">
            <a:noAutofit/>
          </a:bodyPr>
          <a:lstStyle/>
          <a:p>
            <a:pPr algn="ctr">
              <a:lnSpc>
                <a:spcPct val="90000"/>
              </a:lnSpc>
            </a:pPr>
            <a:r>
              <a:rPr lang="en-US" sz="1050" b="0" dirty="0"/>
              <a:t>Customer provided override templates</a:t>
            </a:r>
          </a:p>
        </p:txBody>
      </p:sp>
      <p:sp>
        <p:nvSpPr>
          <p:cNvPr id="12" name="Oval 11">
            <a:extLst>
              <a:ext uri="{FF2B5EF4-FFF2-40B4-BE49-F238E27FC236}">
                <a16:creationId xmlns:a16="http://schemas.microsoft.com/office/drawing/2014/main" id="{56D74352-772C-C943-A9A1-845F2A4E219C}"/>
              </a:ext>
            </a:extLst>
          </p:cNvPr>
          <p:cNvSpPr>
            <a:spLocks noChangeAspect="1"/>
          </p:cNvSpPr>
          <p:nvPr/>
        </p:nvSpPr>
        <p:spPr>
          <a:xfrm>
            <a:off x="811098" y="3411830"/>
            <a:ext cx="1349504" cy="24236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lnSpc>
                <a:spcPct val="90000"/>
              </a:lnSpc>
            </a:pPr>
            <a:r>
              <a:rPr lang="en-US" sz="1050" dirty="0">
                <a:solidFill>
                  <a:schemeClr val="bg1"/>
                </a:solidFill>
              </a:rPr>
              <a:t>Operator</a:t>
            </a:r>
          </a:p>
        </p:txBody>
      </p:sp>
      <p:sp>
        <p:nvSpPr>
          <p:cNvPr id="13" name="TextBox 12">
            <a:extLst>
              <a:ext uri="{FF2B5EF4-FFF2-40B4-BE49-F238E27FC236}">
                <a16:creationId xmlns:a16="http://schemas.microsoft.com/office/drawing/2014/main" id="{951627CC-58FA-DD4B-97DB-C0983E3F8AD4}"/>
              </a:ext>
            </a:extLst>
          </p:cNvPr>
          <p:cNvSpPr txBox="1"/>
          <p:nvPr/>
        </p:nvSpPr>
        <p:spPr>
          <a:xfrm>
            <a:off x="1338687" y="3711937"/>
            <a:ext cx="1301350" cy="143258"/>
          </a:xfrm>
          <a:prstGeom prst="rect">
            <a:avLst/>
          </a:prstGeom>
          <a:noFill/>
        </p:spPr>
        <p:txBody>
          <a:bodyPr wrap="square" lIns="0" tIns="0" rIns="0" bIns="0" rtlCol="0">
            <a:noAutofit/>
          </a:bodyPr>
          <a:lstStyle/>
          <a:p>
            <a:pPr algn="ctr">
              <a:lnSpc>
                <a:spcPct val="90000"/>
              </a:lnSpc>
            </a:pPr>
            <a:r>
              <a:rPr lang="en-US" sz="1050" b="0" dirty="0"/>
              <a:t>Operator overrides</a:t>
            </a:r>
          </a:p>
        </p:txBody>
      </p:sp>
      <p:cxnSp>
        <p:nvCxnSpPr>
          <p:cNvPr id="14" name="Straight Arrow Connector 13">
            <a:extLst>
              <a:ext uri="{FF2B5EF4-FFF2-40B4-BE49-F238E27FC236}">
                <a16:creationId xmlns:a16="http://schemas.microsoft.com/office/drawing/2014/main" id="{DD0086A3-E748-604C-B59C-4F82753CFF37}"/>
              </a:ext>
            </a:extLst>
          </p:cNvPr>
          <p:cNvCxnSpPr>
            <a:cxnSpLocks/>
          </p:cNvCxnSpPr>
          <p:nvPr/>
        </p:nvCxnSpPr>
        <p:spPr>
          <a:xfrm>
            <a:off x="2519900" y="2153951"/>
            <a:ext cx="1781009" cy="61906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B2064CC-24A5-3B40-8A89-14BD7065905C}"/>
              </a:ext>
            </a:extLst>
          </p:cNvPr>
          <p:cNvCxnSpPr>
            <a:cxnSpLocks/>
          </p:cNvCxnSpPr>
          <p:nvPr/>
        </p:nvCxnSpPr>
        <p:spPr>
          <a:xfrm flipV="1">
            <a:off x="2301561" y="2872409"/>
            <a:ext cx="1999347" cy="62616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CF65740-C66B-A348-A974-D313B3894BA8}"/>
              </a:ext>
            </a:extLst>
          </p:cNvPr>
          <p:cNvSpPr txBox="1"/>
          <p:nvPr/>
        </p:nvSpPr>
        <p:spPr>
          <a:xfrm>
            <a:off x="4664438" y="2448879"/>
            <a:ext cx="2303259" cy="1334689"/>
          </a:xfrm>
          <a:prstGeom prst="rect">
            <a:avLst/>
          </a:prstGeom>
          <a:noFill/>
        </p:spPr>
        <p:txBody>
          <a:bodyPr wrap="square" lIns="0" tIns="0" rIns="0" bIns="0" rtlCol="0">
            <a:noAutofit/>
          </a:bodyPr>
          <a:lstStyle/>
          <a:p>
            <a:pPr marL="214248" indent="-214248">
              <a:lnSpc>
                <a:spcPct val="90000"/>
              </a:lnSpc>
              <a:buFont typeface="Arial" charset="0"/>
              <a:buChar char="•"/>
            </a:pPr>
            <a:r>
              <a:rPr lang="en-US" sz="1349" b="0" dirty="0">
                <a:latin typeface="Oracle Sans" charset="0"/>
                <a:ea typeface="Oracle Sans" charset="0"/>
                <a:cs typeface="Oracle Sans" charset="0"/>
              </a:rPr>
              <a:t>Scan domain configuration for topology and to validate</a:t>
            </a:r>
          </a:p>
          <a:p>
            <a:pPr marL="214248" indent="-214248">
              <a:lnSpc>
                <a:spcPct val="90000"/>
              </a:lnSpc>
              <a:buFont typeface="Arial" charset="0"/>
              <a:buChar char="•"/>
            </a:pPr>
            <a:r>
              <a:rPr lang="en-US" sz="1349" b="0" dirty="0">
                <a:latin typeface="Oracle Sans" charset="0"/>
                <a:ea typeface="Oracle Sans" charset="0"/>
                <a:cs typeface="Oracle Sans" charset="0"/>
              </a:rPr>
              <a:t>Generation of final configuration overrides </a:t>
            </a:r>
          </a:p>
        </p:txBody>
      </p:sp>
      <p:sp>
        <p:nvSpPr>
          <p:cNvPr id="16" name="Left Brace 15"/>
          <p:cNvSpPr/>
          <p:nvPr/>
        </p:nvSpPr>
        <p:spPr>
          <a:xfrm>
            <a:off x="4463860" y="2233058"/>
            <a:ext cx="129209" cy="1178772"/>
          </a:xfrm>
          <a:prstGeom prst="leftBrace">
            <a:avLst/>
          </a:prstGeom>
          <a:ln w="19050">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p>
        </p:txBody>
      </p:sp>
      <p:sp>
        <p:nvSpPr>
          <p:cNvPr id="24" name="Rectangle 23"/>
          <p:cNvSpPr/>
          <p:nvPr/>
        </p:nvSpPr>
        <p:spPr bwMode="gray">
          <a:xfrm>
            <a:off x="4847646" y="1675538"/>
            <a:ext cx="1485592" cy="47841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000" dirty="0">
                <a:solidFill>
                  <a:schemeClr val="bg1"/>
                </a:solidFill>
              </a:rPr>
              <a:t>WLS Domain Image</a:t>
            </a:r>
          </a:p>
        </p:txBody>
      </p:sp>
    </p:spTree>
    <p:extLst>
      <p:ext uri="{BB962C8B-B14F-4D97-AF65-F5344CB8AC3E}">
        <p14:creationId xmlns:p14="http://schemas.microsoft.com/office/powerpoint/2010/main" val="16018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Configuration Overrides</a:t>
            </a:r>
          </a:p>
        </p:txBody>
      </p:sp>
      <p:sp>
        <p:nvSpPr>
          <p:cNvPr id="3" name="Content Placeholder 2"/>
          <p:cNvSpPr>
            <a:spLocks noGrp="1"/>
          </p:cNvSpPr>
          <p:nvPr>
            <p:ph idx="1"/>
          </p:nvPr>
        </p:nvSpPr>
        <p:spPr>
          <a:xfrm>
            <a:off x="398467" y="1203598"/>
            <a:ext cx="8347065" cy="2971800"/>
          </a:xfrm>
        </p:spPr>
        <p:txBody>
          <a:bodyPr/>
          <a:lstStyle/>
          <a:p>
            <a:r>
              <a:rPr lang="en-US" dirty="0"/>
              <a:t>Typical attributes for overrides include:</a:t>
            </a:r>
          </a:p>
          <a:p>
            <a:pPr lvl="1"/>
            <a:r>
              <a:rPr lang="en-US" dirty="0"/>
              <a:t>User names, passwords, and URLs for: </a:t>
            </a:r>
          </a:p>
          <a:p>
            <a:pPr lvl="2"/>
            <a:r>
              <a:rPr lang="en-US" dirty="0"/>
              <a:t>JDBC </a:t>
            </a:r>
            <a:r>
              <a:rPr lang="en-US" dirty="0" err="1"/>
              <a:t>datasources</a:t>
            </a:r>
            <a:endParaRPr lang="en-US" dirty="0"/>
          </a:p>
          <a:p>
            <a:pPr lvl="2"/>
            <a:r>
              <a:rPr lang="en-US" dirty="0"/>
              <a:t>JMS bridges, foreign servers, and SAF</a:t>
            </a:r>
          </a:p>
          <a:p>
            <a:pPr lvl="1"/>
            <a:r>
              <a:rPr lang="en-US" dirty="0"/>
              <a:t>Network channel public addresses: </a:t>
            </a:r>
          </a:p>
          <a:p>
            <a:pPr lvl="2"/>
            <a:r>
              <a:rPr lang="en-US" dirty="0"/>
              <a:t>For remote RMI clients (T3, JMS, EJB, JTA)</a:t>
            </a:r>
          </a:p>
          <a:p>
            <a:pPr lvl="2"/>
            <a:r>
              <a:rPr lang="en-US" dirty="0"/>
              <a:t>For remote WLST clients</a:t>
            </a:r>
          </a:p>
          <a:p>
            <a:pPr lvl="1"/>
            <a:r>
              <a:rPr lang="en-US" dirty="0"/>
              <a:t>Debugging</a:t>
            </a:r>
          </a:p>
          <a:p>
            <a:pPr lvl="1"/>
            <a:r>
              <a:rPr lang="en-US" dirty="0"/>
              <a:t>Tuning (</a:t>
            </a:r>
            <a:r>
              <a:rPr lang="en-US" dirty="0" err="1"/>
              <a:t>MaxMessageSize</a:t>
            </a:r>
            <a:r>
              <a:rPr lang="en-US" dirty="0"/>
              <a:t>, etc.)</a:t>
            </a:r>
          </a:p>
        </p:txBody>
      </p:sp>
    </p:spTree>
    <p:extLst>
      <p:ext uri="{BB962C8B-B14F-4D97-AF65-F5344CB8AC3E}">
        <p14:creationId xmlns:p14="http://schemas.microsoft.com/office/powerpoint/2010/main" val="151331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a:xfrm>
            <a:off x="35496" y="1203598"/>
            <a:ext cx="8347065" cy="2971800"/>
          </a:xfrm>
        </p:spPr>
        <p:txBody>
          <a:bodyPr/>
          <a:lstStyle/>
          <a:p>
            <a:r>
              <a:rPr lang="en-US" sz="2000" dirty="0"/>
              <a:t>Create a Kubernetes configuration map that contains: </a:t>
            </a:r>
          </a:p>
          <a:p>
            <a:pPr lvl="1"/>
            <a:r>
              <a:rPr lang="en-US" sz="1800" dirty="0"/>
              <a:t>Override templates </a:t>
            </a:r>
          </a:p>
          <a:p>
            <a:r>
              <a:rPr lang="en-US" sz="2000" dirty="0"/>
              <a:t>Create Kubernetes secrets that contains:</a:t>
            </a:r>
          </a:p>
          <a:p>
            <a:pPr lvl="1"/>
            <a:r>
              <a:rPr lang="en-US" sz="1800" dirty="0"/>
              <a:t> Data source username and password.</a:t>
            </a:r>
          </a:p>
          <a:p>
            <a:r>
              <a:rPr lang="en-US" sz="2000" dirty="0"/>
              <a:t>Set your domain CR</a:t>
            </a:r>
          </a:p>
          <a:p>
            <a:pPr lvl="1"/>
            <a:r>
              <a:rPr lang="en-US" sz="1800" dirty="0" err="1"/>
              <a:t>Config</a:t>
            </a:r>
            <a:r>
              <a:rPr lang="en-US" sz="1800" dirty="0"/>
              <a:t> map.</a:t>
            </a:r>
          </a:p>
          <a:p>
            <a:pPr lvl="1"/>
            <a:r>
              <a:rPr lang="en-US" sz="1800" dirty="0"/>
              <a:t>Secret with the </a:t>
            </a:r>
            <a:r>
              <a:rPr lang="en-US" sz="1800" dirty="0" err="1"/>
              <a:t>Config</a:t>
            </a:r>
            <a:r>
              <a:rPr lang="en-US" sz="1800" dirty="0"/>
              <a:t> Override</a:t>
            </a:r>
          </a:p>
          <a:p>
            <a:r>
              <a:rPr lang="en-US" sz="2000" dirty="0"/>
              <a:t>Start or restart your domain.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858" y="1704975"/>
            <a:ext cx="3908630" cy="2533650"/>
          </a:xfrm>
          <a:prstGeom prst="rect">
            <a:avLst/>
          </a:prstGeom>
        </p:spPr>
      </p:pic>
      <p:sp>
        <p:nvSpPr>
          <p:cNvPr id="8" name="Rectangle 7"/>
          <p:cNvSpPr/>
          <p:nvPr/>
        </p:nvSpPr>
        <p:spPr bwMode="gray">
          <a:xfrm>
            <a:off x="5048077" y="3628104"/>
            <a:ext cx="3908630" cy="309716"/>
          </a:xfrm>
          <a:prstGeom prst="rect">
            <a:avLst/>
          </a:prstGeom>
          <a:noFill/>
          <a:ln w="158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dirty="0">
              <a:solidFill>
                <a:schemeClr val="bg1"/>
              </a:solidFill>
            </a:endParaRPr>
          </a:p>
        </p:txBody>
      </p:sp>
    </p:spTree>
    <p:extLst>
      <p:ext uri="{BB962C8B-B14F-4D97-AF65-F5344CB8AC3E}">
        <p14:creationId xmlns:p14="http://schemas.microsoft.com/office/powerpoint/2010/main" val="158353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3F0264-5D51-4F8C-B825-3766460314EF}"/>
              </a:ext>
            </a:extLst>
          </p:cNvPr>
          <p:cNvSpPr>
            <a:spLocks noGrp="1"/>
          </p:cNvSpPr>
          <p:nvPr>
            <p:ph type="title"/>
          </p:nvPr>
        </p:nvSpPr>
        <p:spPr/>
        <p:txBody>
          <a:bodyPr/>
          <a:lstStyle/>
          <a:p>
            <a:r>
              <a:rPr lang="en-GB" dirty="0"/>
              <a:t>Assign Pods to Nodes</a:t>
            </a:r>
            <a:endParaRPr lang="en-NL" dirty="0"/>
          </a:p>
        </p:txBody>
      </p:sp>
      <p:sp>
        <p:nvSpPr>
          <p:cNvPr id="8" name="Text Placeholder 7">
            <a:extLst>
              <a:ext uri="{FF2B5EF4-FFF2-40B4-BE49-F238E27FC236}">
                <a16:creationId xmlns:a16="http://schemas.microsoft.com/office/drawing/2014/main" id="{2E61A03C-29BF-49F7-8A6A-520B75FB2B14}"/>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311DA909-3AF9-489C-8A25-F00894327CDF}"/>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AEDB8C32-57FB-4EFB-AF88-B684D5E80DD7}"/>
              </a:ext>
            </a:extLst>
          </p:cNvPr>
          <p:cNvSpPr>
            <a:spLocks noGrp="1"/>
          </p:cNvSpPr>
          <p:nvPr>
            <p:ph type="sldNum" sz="quarter" idx="11"/>
          </p:nvPr>
        </p:nvSpPr>
        <p:spPr/>
        <p:txBody>
          <a:bodyPr/>
          <a:lstStyle/>
          <a:p>
            <a:fld id="{C51EAA63-D034-42AE-91FA-B13B9518C7BE}" type="slidenum">
              <a:rPr lang="en-NL" smtClean="0"/>
              <a:t>45</a:t>
            </a:fld>
            <a:endParaRPr lang="en-NL" dirty="0"/>
          </a:p>
        </p:txBody>
      </p:sp>
    </p:spTree>
    <p:extLst>
      <p:ext uri="{BB962C8B-B14F-4D97-AF65-F5344CB8AC3E}">
        <p14:creationId xmlns:p14="http://schemas.microsoft.com/office/powerpoint/2010/main" val="206525764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301092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07504" y="1485900"/>
            <a:ext cx="4239581" cy="2886044"/>
          </a:xfrm>
        </p:spPr>
        <p:txBody>
          <a:bodyPr/>
          <a:lstStyle/>
          <a:p>
            <a:r>
              <a:rPr lang="en-GB" sz="1800" dirty="0"/>
              <a:t>Use Node Selector to constrain a pod to only be able to run on particular nodes.</a:t>
            </a:r>
          </a:p>
          <a:p>
            <a:r>
              <a:rPr lang="en-GB" sz="1800" dirty="0"/>
              <a:t>Assign a label (key=value) to the node: </a:t>
            </a:r>
          </a:p>
          <a:p>
            <a:r>
              <a:rPr lang="en-GB" sz="1800" dirty="0" err="1"/>
              <a:t>kubectl</a:t>
            </a:r>
            <a:r>
              <a:rPr lang="en-GB" sz="1800" dirty="0"/>
              <a:t> label nodes kubernetes-foo-node-1 licensed-for-</a:t>
            </a:r>
            <a:r>
              <a:rPr lang="en-GB" sz="1800" dirty="0" err="1"/>
              <a:t>weblogic</a:t>
            </a:r>
            <a:r>
              <a:rPr lang="en-GB" sz="1800" dirty="0"/>
              <a:t>=true</a:t>
            </a:r>
          </a:p>
          <a:p>
            <a:r>
              <a:rPr lang="en-GB" sz="1800" dirty="0"/>
              <a:t>Edit the Domain Custom Resource at the domain/cluster/server level and assign </a:t>
            </a:r>
            <a:r>
              <a:rPr lang="en-GB" sz="1800" dirty="0" err="1"/>
              <a:t>key:value</a:t>
            </a:r>
            <a:r>
              <a:rPr lang="en-GB" sz="1800" dirty="0"/>
              <a:t>  </a:t>
            </a:r>
            <a:r>
              <a:rPr lang="en-GB" sz="1800" dirty="0" err="1"/>
              <a:t>nodeSelector</a:t>
            </a:r>
            <a:r>
              <a:rPr lang="en-GB" sz="1800" dirty="0"/>
              <a:t>.</a:t>
            </a:r>
          </a:p>
          <a:p>
            <a:endParaRPr lang="en-GB"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27553" y="2462546"/>
            <a:ext cx="1024565" cy="112206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5897007" y="2433658"/>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699797"/>
            <a:ext cx="2126974" cy="563504"/>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t>
            </a:r>
            <a:r>
              <a:rPr lang="en-US" sz="1050" b="0" dirty="0" err="1"/>
              <a:t>nodeSelector</a:t>
            </a:r>
            <a:r>
              <a:rPr lang="en-US" sz="1050" b="0" dirty="0"/>
              <a:t>:     </a:t>
            </a:r>
          </a:p>
          <a:p>
            <a:pPr>
              <a:lnSpc>
                <a:spcPct val="90000"/>
              </a:lnSpc>
            </a:pPr>
            <a:r>
              <a:rPr lang="en-US" sz="1050" b="0" dirty="0"/>
              <a:t>          licensed-for-</a:t>
            </a:r>
            <a:r>
              <a:rPr lang="en-US" sz="1050" b="0" dirty="0" err="1"/>
              <a:t>weblogic</a:t>
            </a:r>
            <a:r>
              <a:rPr lang="en-US" sz="1050" b="0" dirty="0"/>
              <a:t>: true </a:t>
            </a:r>
          </a:p>
        </p:txBody>
      </p:sp>
      <p:cxnSp>
        <p:nvCxnSpPr>
          <p:cNvPr id="19" name="Straight Connector 18"/>
          <p:cNvCxnSpPr/>
          <p:nvPr/>
        </p:nvCxnSpPr>
        <p:spPr>
          <a:xfrm>
            <a:off x="4999756" y="301092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Content Placeholder 8">
            <a:extLst>
              <a:ext uri="{FF2B5EF4-FFF2-40B4-BE49-F238E27FC236}">
                <a16:creationId xmlns:a16="http://schemas.microsoft.com/office/drawing/2014/main" id="{8E5C99B5-E35C-4E11-AACB-4E070F3C9B61}"/>
              </a:ext>
            </a:extLst>
          </p:cNvPr>
          <p:cNvSpPr txBox="1">
            <a:spLocks/>
          </p:cNvSpPr>
          <p:nvPr/>
        </p:nvSpPr>
        <p:spPr bwMode="gray">
          <a:xfrm>
            <a:off x="8113427" y="2434327"/>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39674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7590264" y="2860984"/>
            <a:ext cx="510128"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Assigning WebLogic Pods to Nodes</a:t>
            </a:r>
          </a:p>
        </p:txBody>
      </p:sp>
      <p:sp>
        <p:nvSpPr>
          <p:cNvPr id="9" name="Content Placeholder 8">
            <a:extLst>
              <a:ext uri="{FF2B5EF4-FFF2-40B4-BE49-F238E27FC236}">
                <a16:creationId xmlns:a16="http://schemas.microsoft.com/office/drawing/2014/main" id="{1414AB89-CA5E-B045-B0D0-FD0AC3548F31}"/>
              </a:ext>
            </a:extLst>
          </p:cNvPr>
          <p:cNvSpPr>
            <a:spLocks noGrp="1"/>
          </p:cNvSpPr>
          <p:nvPr>
            <p:ph idx="1"/>
          </p:nvPr>
        </p:nvSpPr>
        <p:spPr>
          <a:xfrm>
            <a:off x="179512" y="1275606"/>
            <a:ext cx="4244299" cy="2971800"/>
          </a:xfrm>
        </p:spPr>
        <p:txBody>
          <a:bodyPr/>
          <a:lstStyle/>
          <a:p>
            <a:r>
              <a:rPr lang="en-GB" sz="2000" dirty="0"/>
              <a:t>Assign pods to Nodes based on resources, e.g. CPU and Memory usage</a:t>
            </a:r>
          </a:p>
          <a:p>
            <a:r>
              <a:rPr lang="en-GB" sz="2000" dirty="0"/>
              <a:t>A Pod is scheduled to run on a Node only if the Node has enough CPU resources available.</a:t>
            </a:r>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98428" y="2499742"/>
            <a:ext cx="853689" cy="934924"/>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5897007" y="2283718"/>
            <a:ext cx="1024564" cy="216024"/>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463291" y="2549857"/>
            <a:ext cx="2126974" cy="1304611"/>
          </a:xfrm>
          <a:prstGeom prst="rect">
            <a:avLst/>
          </a:prstGeom>
          <a:solidFill>
            <a:schemeClr val="bg1"/>
          </a:solidFill>
          <a:ln w="41275" cap="rnd">
            <a:solidFill>
              <a:srgbClr val="0070C0"/>
            </a:solidFill>
          </a:ln>
        </p:spPr>
        <p:txBody>
          <a:bodyPr wrap="square" lIns="0" tIns="3600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resources:     </a:t>
            </a:r>
          </a:p>
          <a:p>
            <a:pPr>
              <a:lnSpc>
                <a:spcPct val="90000"/>
              </a:lnSpc>
            </a:pPr>
            <a:r>
              <a:rPr lang="en-US" sz="1050" b="0" dirty="0"/>
              <a:t>          requests:       </a:t>
            </a:r>
          </a:p>
          <a:p>
            <a:pPr>
              <a:lnSpc>
                <a:spcPct val="90000"/>
              </a:lnSpc>
            </a:pPr>
            <a:r>
              <a:rPr lang="en-US" sz="1050" b="0" dirty="0"/>
              <a:t>                  memory: "8Gb"       </a:t>
            </a:r>
          </a:p>
          <a:p>
            <a:pPr>
              <a:lnSpc>
                <a:spcPct val="90000"/>
              </a:lnSpc>
            </a:pPr>
            <a:r>
              <a:rPr lang="en-US" sz="1050" b="0" dirty="0"/>
              <a:t>                  </a:t>
            </a:r>
            <a:r>
              <a:rPr lang="en-US" sz="1050" b="0" dirty="0" err="1"/>
              <a:t>cpu</a:t>
            </a:r>
            <a:r>
              <a:rPr lang="en-US" sz="1050" b="0" dirty="0"/>
              <a:t>: "250m"     </a:t>
            </a:r>
          </a:p>
          <a:p>
            <a:pPr>
              <a:lnSpc>
                <a:spcPct val="90000"/>
              </a:lnSpc>
            </a:pPr>
            <a:r>
              <a:rPr lang="en-US" sz="1050" b="0" dirty="0"/>
              <a:t>              limits:       </a:t>
            </a:r>
          </a:p>
          <a:p>
            <a:pPr>
              <a:lnSpc>
                <a:spcPct val="90000"/>
              </a:lnSpc>
            </a:pPr>
            <a:r>
              <a:rPr lang="en-US" sz="1050" b="0" dirty="0"/>
              <a:t>                  memory: "128Mi"       </a:t>
            </a:r>
          </a:p>
          <a:p>
            <a:pPr>
              <a:lnSpc>
                <a:spcPct val="90000"/>
              </a:lnSpc>
            </a:pPr>
            <a:r>
              <a:rPr lang="en-US" sz="1050" b="0" dirty="0"/>
              <a:t>                  </a:t>
            </a:r>
            <a:r>
              <a:rPr lang="en-US" sz="1050" b="0" dirty="0" err="1"/>
              <a:t>cpu</a:t>
            </a:r>
            <a:r>
              <a:rPr lang="en-US" sz="1050" b="0" dirty="0"/>
              <a:t>: "500m"`</a:t>
            </a:r>
          </a:p>
        </p:txBody>
      </p:sp>
      <p:cxnSp>
        <p:nvCxnSpPr>
          <p:cNvPr id="19" name="Straight Connector 18"/>
          <p:cNvCxnSpPr/>
          <p:nvPr/>
        </p:nvCxnSpPr>
        <p:spPr>
          <a:xfrm>
            <a:off x="4999756" y="2860984"/>
            <a:ext cx="463535"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Content Placeholder 8">
            <a:extLst>
              <a:ext uri="{FF2B5EF4-FFF2-40B4-BE49-F238E27FC236}">
                <a16:creationId xmlns:a16="http://schemas.microsoft.com/office/drawing/2014/main" id="{66B21DF4-2443-4029-B4A1-2ED3ABDE7585}"/>
              </a:ext>
            </a:extLst>
          </p:cNvPr>
          <p:cNvSpPr txBox="1">
            <a:spLocks/>
          </p:cNvSpPr>
          <p:nvPr/>
        </p:nvSpPr>
        <p:spPr bwMode="gray">
          <a:xfrm>
            <a:off x="8130526" y="2363028"/>
            <a:ext cx="923069" cy="1217543"/>
          </a:xfrm>
          <a:prstGeom prst="can">
            <a:avLst/>
          </a:prstGeom>
          <a:solidFill>
            <a:srgbClr val="00B0F0"/>
          </a:solidFill>
          <a:ln w="15875"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44" tIns="34272" rIns="68544" bIns="34272" numCol="1" spcCol="0" rtlCol="0" fromWordArt="0" anchor="ctr" anchorCtr="0" forceAA="0" compatLnSpc="1">
            <a:prstTxWarp prst="textNoShape">
              <a:avLst/>
            </a:prstTxWarp>
            <a:noAutofit/>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lt1"/>
                </a:solidFill>
                <a:latin typeface="+mn-lt"/>
                <a:ea typeface="+mn-ea"/>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lt1"/>
                </a:solidFill>
                <a:latin typeface="+mn-lt"/>
                <a:ea typeface="+mn-ea"/>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lt1"/>
                </a:solidFill>
                <a:latin typeface="+mn-lt"/>
                <a:ea typeface="+mn-ea"/>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lt1"/>
                </a:solidFill>
                <a:latin typeface="+mn-lt"/>
                <a:ea typeface="+mn-ea"/>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400" kern="1200">
                <a:solidFill>
                  <a:schemeClr val="lt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lt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lt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lt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1349" b="0" dirty="0">
                <a:solidFill>
                  <a:schemeClr val="bg1"/>
                </a:solidFill>
              </a:rPr>
              <a:t>Domain Custom Resource</a:t>
            </a:r>
          </a:p>
        </p:txBody>
      </p:sp>
    </p:spTree>
    <p:extLst>
      <p:ext uri="{BB962C8B-B14F-4D97-AF65-F5344CB8AC3E}">
        <p14:creationId xmlns:p14="http://schemas.microsoft.com/office/powerpoint/2010/main" val="14107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Inter-Pod Affinity and Anti-Affinity</a:t>
            </a:r>
          </a:p>
        </p:txBody>
      </p:sp>
      <p:sp>
        <p:nvSpPr>
          <p:cNvPr id="4" name="Content Placeholder 3">
            <a:extLst>
              <a:ext uri="{FF2B5EF4-FFF2-40B4-BE49-F238E27FC236}">
                <a16:creationId xmlns:a16="http://schemas.microsoft.com/office/drawing/2014/main" id="{139C615C-926B-480F-8C88-25CC0BAEE276}"/>
              </a:ext>
            </a:extLst>
          </p:cNvPr>
          <p:cNvSpPr>
            <a:spLocks noGrp="1"/>
          </p:cNvSpPr>
          <p:nvPr>
            <p:ph idx="1"/>
          </p:nvPr>
        </p:nvSpPr>
        <p:spPr>
          <a:xfrm>
            <a:off x="179512" y="1117599"/>
            <a:ext cx="4821605" cy="3340101"/>
          </a:xfrm>
        </p:spPr>
        <p:txBody>
          <a:bodyPr/>
          <a:lstStyle/>
          <a:p>
            <a:pPr marL="214313" indent="-214313">
              <a:lnSpc>
                <a:spcPct val="90000"/>
              </a:lnSpc>
              <a:buFont typeface="Arial" charset="0"/>
              <a:buChar char="•"/>
            </a:pPr>
            <a:r>
              <a:rPr lang="en-US" sz="1800" dirty="0">
                <a:latin typeface="Oracle Sans" charset="0"/>
                <a:ea typeface="Oracle Sans" charset="0"/>
                <a:cs typeface="Oracle Sans" charset="0"/>
              </a:rPr>
              <a:t>Which K8s nodes to schedule or re-schedule pods with respect to other WebLogic pods </a:t>
            </a:r>
          </a:p>
          <a:p>
            <a:pPr marL="214313" indent="-214313">
              <a:lnSpc>
                <a:spcPct val="90000"/>
              </a:lnSpc>
              <a:buFont typeface="Arial" charset="0"/>
              <a:buChar char="•"/>
            </a:pPr>
            <a:r>
              <a:rPr lang="en-US" sz="1800" dirty="0">
                <a:latin typeface="Oracle Sans" charset="0"/>
                <a:ea typeface="Oracle Sans" charset="0"/>
                <a:cs typeface="Oracle Sans" charset="0"/>
              </a:rPr>
              <a:t>Possible types of Node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Preferred (soft affinity)</a:t>
            </a:r>
          </a:p>
          <a:p>
            <a:pPr marL="557213" lvl="1" indent="-214313">
              <a:lnSpc>
                <a:spcPct val="90000"/>
              </a:lnSpc>
              <a:buFont typeface="Arial" charset="0"/>
              <a:buChar char="•"/>
            </a:pPr>
            <a:r>
              <a:rPr lang="en-US" sz="1800" dirty="0">
                <a:latin typeface="Oracle Sans" charset="0"/>
                <a:ea typeface="Oracle Sans" charset="0"/>
                <a:cs typeface="Oracle Sans" charset="0"/>
              </a:rPr>
              <a:t>Required  (hard affinity)</a:t>
            </a:r>
          </a:p>
          <a:p>
            <a:pPr marL="214313" indent="-214313">
              <a:lnSpc>
                <a:spcPct val="90000"/>
              </a:lnSpc>
              <a:buFont typeface="Arial" charset="0"/>
              <a:buChar char="•"/>
            </a:pPr>
            <a:r>
              <a:rPr lang="en-US" sz="1800" dirty="0">
                <a:latin typeface="Oracle Sans" charset="0"/>
                <a:ea typeface="Oracle Sans" charset="0"/>
                <a:cs typeface="Oracle Sans" charset="0"/>
              </a:rPr>
              <a:t>Match labels for Affinity/Anti-affinity</a:t>
            </a:r>
          </a:p>
          <a:p>
            <a:pPr marL="557213" lvl="1" indent="-214313">
              <a:lnSpc>
                <a:spcPct val="90000"/>
              </a:lnSpc>
              <a:buFont typeface="Arial" charset="0"/>
              <a:buChar char="•"/>
            </a:pPr>
            <a:r>
              <a:rPr lang="en-US" sz="1800" dirty="0">
                <a:latin typeface="Oracle Sans" charset="0"/>
                <a:ea typeface="Oracle Sans" charset="0"/>
                <a:cs typeface="Oracle Sans" charset="0"/>
              </a:rPr>
              <a:t>Operator: In </a:t>
            </a:r>
          </a:p>
          <a:p>
            <a:pPr marL="557213" lvl="1" indent="-214313">
              <a:lnSpc>
                <a:spcPct val="90000"/>
              </a:lnSpc>
              <a:buFont typeface="Arial" charset="0"/>
              <a:buChar char="•"/>
            </a:pPr>
            <a:r>
              <a:rPr lang="en-US" sz="1800" dirty="0">
                <a:latin typeface="Oracle Sans" charset="0"/>
                <a:ea typeface="Oracle Sans" charset="0"/>
                <a:cs typeface="Oracle Sans" charset="0"/>
              </a:rPr>
              <a:t>Operator: Exists</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NotIn</a:t>
            </a:r>
            <a:r>
              <a:rPr lang="en-US" sz="1800" dirty="0">
                <a:latin typeface="Oracle Sans" charset="0"/>
                <a:ea typeface="Oracle Sans" charset="0"/>
                <a:cs typeface="Oracle Sans" charset="0"/>
              </a:rPr>
              <a:t> </a:t>
            </a:r>
          </a:p>
          <a:p>
            <a:pPr marL="557213" lvl="1" indent="-214313">
              <a:lnSpc>
                <a:spcPct val="90000"/>
              </a:lnSpc>
              <a:buFont typeface="Arial" charset="0"/>
              <a:buChar char="•"/>
            </a:pPr>
            <a:r>
              <a:rPr lang="en-US" sz="1800" dirty="0">
                <a:latin typeface="Oracle Sans" charset="0"/>
                <a:ea typeface="Oracle Sans" charset="0"/>
                <a:cs typeface="Oracle Sans" charset="0"/>
              </a:rPr>
              <a:t>Operator: </a:t>
            </a:r>
            <a:r>
              <a:rPr lang="en-US" sz="1800" dirty="0" err="1">
                <a:latin typeface="Oracle Sans" charset="0"/>
                <a:ea typeface="Oracle Sans" charset="0"/>
                <a:cs typeface="Oracle Sans" charset="0"/>
              </a:rPr>
              <a:t>DoesNotExist</a:t>
            </a:r>
            <a:endParaRPr lang="en-US" sz="1800" dirty="0">
              <a:latin typeface="Oracle Sans" charset="0"/>
              <a:ea typeface="Oracle Sans" charset="0"/>
              <a:cs typeface="Oracle Sans" charset="0"/>
            </a:endParaRPr>
          </a:p>
          <a:p>
            <a:pPr marL="0" indent="0">
              <a:lnSpc>
                <a:spcPct val="90000"/>
              </a:lnSpc>
              <a:buNone/>
            </a:pPr>
            <a:endParaRPr lang="en-US" sz="1800" dirty="0"/>
          </a:p>
        </p:txBody>
      </p:sp>
      <p:pic>
        <p:nvPicPr>
          <p:cNvPr id="10" name="Picture 12" descr="Image result for customer icon">
            <a:extLst>
              <a:ext uri="{FF2B5EF4-FFF2-40B4-BE49-F238E27FC236}">
                <a16:creationId xmlns:a16="http://schemas.microsoft.com/office/drawing/2014/main" id="{CC2F5CE2-D5C4-4F46-B6E1-D2E66A7DC8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33325" y="2499742"/>
            <a:ext cx="859098" cy="940848"/>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484246" y="2108667"/>
            <a:ext cx="685800" cy="685800"/>
          </a:xfrm>
          <a:prstGeom prst="rect">
            <a:avLst/>
          </a:prstGeom>
          <a:noFill/>
        </p:spPr>
        <p:txBody>
          <a:bodyPr wrap="none" lIns="0" tIns="0" rIns="0" bIns="0" rtlCol="0">
            <a:noAutofit/>
          </a:bodyPr>
          <a:lstStyle/>
          <a:p>
            <a:pPr>
              <a:lnSpc>
                <a:spcPct val="90000"/>
              </a:lnSpc>
            </a:pPr>
            <a:r>
              <a:rPr lang="en-US" sz="900" b="0" dirty="0"/>
              <a:t>Edit Domain CR</a:t>
            </a:r>
          </a:p>
        </p:txBody>
      </p:sp>
      <p:sp>
        <p:nvSpPr>
          <p:cNvPr id="13" name="TextBox 12"/>
          <p:cNvSpPr txBox="1"/>
          <p:nvPr/>
        </p:nvSpPr>
        <p:spPr>
          <a:xfrm>
            <a:off x="5303597" y="2555781"/>
            <a:ext cx="3732899" cy="1470120"/>
          </a:xfrm>
          <a:prstGeom prst="rect">
            <a:avLst/>
          </a:prstGeom>
          <a:solidFill>
            <a:schemeClr val="bg1"/>
          </a:solidFill>
          <a:ln w="41275" cap="rnd">
            <a:solidFill>
              <a:srgbClr val="0070C0"/>
            </a:solidFill>
          </a:ln>
        </p:spPr>
        <p:txBody>
          <a:bodyPr wrap="square" lIns="0" tIns="0" rIns="0" bIns="0" rtlCol="0">
            <a:noAutofit/>
          </a:bodyPr>
          <a:lstStyle/>
          <a:p>
            <a:pPr>
              <a:lnSpc>
                <a:spcPct val="90000"/>
              </a:lnSpc>
            </a:pPr>
            <a:r>
              <a:rPr lang="en-US" sz="900" b="0" dirty="0"/>
              <a:t> </a:t>
            </a:r>
            <a:r>
              <a:rPr lang="en-US" sz="1050" b="0" dirty="0" err="1"/>
              <a:t>serverPod</a:t>
            </a:r>
            <a:r>
              <a:rPr lang="en-US" sz="1050" b="0" dirty="0"/>
              <a:t>:   </a:t>
            </a:r>
          </a:p>
          <a:p>
            <a:pPr>
              <a:lnSpc>
                <a:spcPct val="90000"/>
              </a:lnSpc>
            </a:pPr>
            <a:r>
              <a:rPr lang="en-US" sz="1050" b="0" dirty="0"/>
              <a:t>     affinity: </a:t>
            </a:r>
            <a:r>
              <a:rPr lang="en-US" sz="1050" b="0" dirty="0" err="1"/>
              <a:t>podAntiAffinity</a:t>
            </a:r>
            <a:r>
              <a:rPr lang="en-US" sz="1050" b="0" dirty="0"/>
              <a:t>:         </a:t>
            </a:r>
          </a:p>
          <a:p>
            <a:pPr>
              <a:lnSpc>
                <a:spcPct val="90000"/>
              </a:lnSpc>
            </a:pPr>
            <a:r>
              <a:rPr lang="en-US" sz="1050" b="0" dirty="0"/>
              <a:t>         </a:t>
            </a:r>
            <a:r>
              <a:rPr lang="en-US" sz="1050" b="0" dirty="0" err="1"/>
              <a:t>preferredDuringSchedulingIgnoredDuringExecution</a:t>
            </a:r>
            <a:r>
              <a:rPr lang="en-US" sz="1050" b="0" dirty="0"/>
              <a:t>:</a:t>
            </a:r>
          </a:p>
          <a:p>
            <a:pPr>
              <a:lnSpc>
                <a:spcPct val="90000"/>
              </a:lnSpc>
            </a:pPr>
            <a:r>
              <a:rPr lang="en-US" sz="1050" b="0" dirty="0"/>
              <a:t>            - </a:t>
            </a:r>
            <a:r>
              <a:rPr lang="en-US" sz="1050" b="0" dirty="0" err="1"/>
              <a:t>labelSelector</a:t>
            </a:r>
            <a:r>
              <a:rPr lang="en-US" sz="1050" b="0" dirty="0"/>
              <a:t>: </a:t>
            </a:r>
          </a:p>
          <a:p>
            <a:pPr>
              <a:lnSpc>
                <a:spcPct val="90000"/>
              </a:lnSpc>
            </a:pPr>
            <a:r>
              <a:rPr lang="en-US" sz="1050" b="0" dirty="0"/>
              <a:t>                 </a:t>
            </a:r>
            <a:r>
              <a:rPr lang="en-US" sz="1050" b="0" dirty="0" err="1"/>
              <a:t>matchExpressions</a:t>
            </a:r>
            <a:r>
              <a:rPr lang="en-US" sz="1050" b="0" dirty="0"/>
              <a:t>: </a:t>
            </a:r>
          </a:p>
          <a:p>
            <a:pPr>
              <a:lnSpc>
                <a:spcPct val="90000"/>
              </a:lnSpc>
            </a:pPr>
            <a:r>
              <a:rPr lang="en-US" sz="1050" b="0" dirty="0"/>
              <a:t>                      - key: "</a:t>
            </a:r>
            <a:r>
              <a:rPr lang="en-US" sz="1050" b="0" dirty="0" err="1"/>
              <a:t>weblogic.clusterName</a:t>
            </a:r>
            <a:r>
              <a:rPr lang="en-US" sz="1050" b="0" dirty="0"/>
              <a:t>" </a:t>
            </a:r>
          </a:p>
          <a:p>
            <a:pPr>
              <a:lnSpc>
                <a:spcPct val="90000"/>
              </a:lnSpc>
            </a:pPr>
            <a:r>
              <a:rPr lang="en-US" sz="1050" b="0" dirty="0"/>
              <a:t>                         operator: In </a:t>
            </a:r>
          </a:p>
          <a:p>
            <a:pPr>
              <a:lnSpc>
                <a:spcPct val="90000"/>
              </a:lnSpc>
            </a:pPr>
            <a:r>
              <a:rPr lang="en-US" sz="1050" b="0" dirty="0"/>
              <a:t>                         values: - cluster-1 </a:t>
            </a:r>
          </a:p>
          <a:p>
            <a:pPr>
              <a:lnSpc>
                <a:spcPct val="90000"/>
              </a:lnSpc>
            </a:pPr>
            <a:r>
              <a:rPr lang="en-US" sz="1050" b="0" dirty="0"/>
              <a:t>              </a:t>
            </a:r>
            <a:r>
              <a:rPr lang="en-US" sz="1050" b="0" dirty="0" err="1"/>
              <a:t>topologyKey</a:t>
            </a:r>
            <a:r>
              <a:rPr lang="en-US" sz="1050" b="0" dirty="0"/>
              <a:t>: "</a:t>
            </a:r>
            <a:r>
              <a:rPr lang="en-US" sz="1050" b="0" dirty="0" err="1"/>
              <a:t>kubernetes.io</a:t>
            </a:r>
            <a:r>
              <a:rPr lang="en-US" sz="1050" b="0" dirty="0"/>
              <a:t>/hostname"</a:t>
            </a:r>
          </a:p>
        </p:txBody>
      </p:sp>
      <p:cxnSp>
        <p:nvCxnSpPr>
          <p:cNvPr id="19" name="Straight Connector 18"/>
          <p:cNvCxnSpPr>
            <a:cxnSpLocks/>
          </p:cNvCxnSpPr>
          <p:nvPr/>
        </p:nvCxnSpPr>
        <p:spPr>
          <a:xfrm>
            <a:off x="4840062" y="2866908"/>
            <a:ext cx="463535" cy="0"/>
          </a:xfrm>
          <a:prstGeom prst="line">
            <a:avLst/>
          </a:prstGeom>
          <a:ln w="19050">
            <a:solidFill>
              <a:schemeClr val="accent2"/>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31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5" y="1287781"/>
            <a:ext cx="7917452" cy="183742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421604" cy="1544793"/>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19822"/>
            <a:ext cx="431705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1028700" y="2807539"/>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811086" y="2787774"/>
            <a:ext cx="1897525"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7324" cy="570887"/>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b="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2" y="2625758"/>
            <a:ext cx="1207044" cy="207749"/>
          </a:xfrm>
          <a:prstGeom prst="rect">
            <a:avLst/>
          </a:prstGeom>
        </p:spPr>
        <p:txBody>
          <a:bodyPr wrap="square">
            <a:spAutoFit/>
          </a:bodyPr>
          <a:lstStyle/>
          <a:p>
            <a:r>
              <a:rPr lang="en-US" sz="750" dirty="0" err="1"/>
              <a:t>weblogic.clusterName</a:t>
            </a:r>
            <a:endParaRPr lang="en-US" sz="750" dirty="0"/>
          </a:p>
        </p:txBody>
      </p:sp>
      <p:sp>
        <p:nvSpPr>
          <p:cNvPr id="2" name="Title 1">
            <a:extLst>
              <a:ext uri="{FF2B5EF4-FFF2-40B4-BE49-F238E27FC236}">
                <a16:creationId xmlns:a16="http://schemas.microsoft.com/office/drawing/2014/main" id="{B04D14BC-99D9-4B27-80B9-622CE110EA4E}"/>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106018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a:t>JEE/Jakarta EE</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Java Enterprise Edition – Jakarta Enterprise Edition</a:t>
            </a:r>
          </a:p>
          <a:p>
            <a:pPr lvl="1"/>
            <a:r>
              <a:rPr lang="en-GB" dirty="0"/>
              <a:t>Set of specifications on top of Java SE</a:t>
            </a:r>
          </a:p>
          <a:p>
            <a:pPr lvl="1"/>
            <a:r>
              <a:rPr lang="en-GB" dirty="0"/>
              <a:t>API’s and Frameworks such as</a:t>
            </a:r>
          </a:p>
          <a:p>
            <a:pPr lvl="2"/>
            <a:r>
              <a:rPr lang="en-GB" dirty="0"/>
              <a:t>JDBC </a:t>
            </a:r>
            <a:r>
              <a:rPr lang="en-GB" dirty="0" err="1"/>
              <a:t>Datasources</a:t>
            </a:r>
            <a:endParaRPr lang="en-GB" dirty="0"/>
          </a:p>
          <a:p>
            <a:pPr lvl="2"/>
            <a:r>
              <a:rPr lang="en-GB" dirty="0"/>
              <a:t>JNDI (Java Naming Directory Interface)</a:t>
            </a:r>
          </a:p>
          <a:p>
            <a:pPr lvl="2"/>
            <a:r>
              <a:rPr lang="en-GB" dirty="0"/>
              <a:t>JMS (Java Messaging Service)</a:t>
            </a:r>
          </a:p>
          <a:p>
            <a:pPr lvl="2"/>
            <a:r>
              <a:rPr lang="en-GB" dirty="0" err="1"/>
              <a:t>WebServices</a:t>
            </a:r>
            <a:r>
              <a:rPr lang="en-GB" dirty="0"/>
              <a:t>/REST Services</a:t>
            </a:r>
          </a:p>
          <a:p>
            <a:pPr lvl="2"/>
            <a:r>
              <a:rPr lang="en-GB" dirty="0"/>
              <a:t>Servlets/Java Server Pages/Java Server Faces</a:t>
            </a:r>
          </a:p>
          <a:p>
            <a:r>
              <a:rPr lang="en-GB" dirty="0"/>
              <a:t>Reference: </a:t>
            </a:r>
            <a:r>
              <a:rPr lang="en-GB" dirty="0" err="1"/>
              <a:t>GlassFish</a:t>
            </a:r>
            <a:r>
              <a:rPr lang="en-GB" dirty="0"/>
              <a:t> Server OS, JEE 8 fully certified</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5</a:t>
            </a:fld>
            <a:endParaRPr lang="nl-NL" altLang="nl-NL" dirty="0"/>
          </a:p>
        </p:txBody>
      </p:sp>
    </p:spTree>
    <p:extLst>
      <p:ext uri="{BB962C8B-B14F-4D97-AF65-F5344CB8AC3E}">
        <p14:creationId xmlns:p14="http://schemas.microsoft.com/office/powerpoint/2010/main" val="67212475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58563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461068" cy="17543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a:t>
            </a:r>
            <a:r>
              <a:rPr lang="en-US" b="0" dirty="0">
                <a:latin typeface="+mn-lt"/>
              </a:rPr>
              <a:t> </a:t>
            </a:r>
          </a:p>
          <a:p>
            <a:pPr>
              <a:lnSpc>
                <a:spcPct val="90000"/>
              </a:lnSpc>
            </a:pPr>
            <a:endParaRPr lang="en-US" b="0" dirty="0">
              <a:latin typeface="+mn-lt"/>
            </a:endParaRPr>
          </a:p>
        </p:txBody>
      </p:sp>
      <p:sp>
        <p:nvSpPr>
          <p:cNvPr id="11" name="TextBox 10"/>
          <p:cNvSpPr txBox="1"/>
          <p:nvPr/>
        </p:nvSpPr>
        <p:spPr>
          <a:xfrm>
            <a:off x="827584" y="2807539"/>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787774"/>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a:off x="3181350" y="992308"/>
            <a:ext cx="629736" cy="94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77227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677092"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b="0"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6" name="Cube 15"/>
          <p:cNvSpPr/>
          <p:nvPr/>
        </p:nvSpPr>
        <p:spPr>
          <a:xfrm>
            <a:off x="5721822" y="420759"/>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7" name="TextBox 16"/>
          <p:cNvSpPr txBox="1"/>
          <p:nvPr/>
        </p:nvSpPr>
        <p:spPr>
          <a:xfrm>
            <a:off x="4219982" y="646060"/>
            <a:ext cx="1047082" cy="369332"/>
          </a:xfrm>
          <a:prstGeom prst="rect">
            <a:avLst/>
          </a:prstGeom>
          <a:noFill/>
        </p:spPr>
        <p:txBody>
          <a:bodyPr wrap="none" rtlCol="0">
            <a:spAutoFit/>
          </a:bodyPr>
          <a:lstStyle/>
          <a:p>
            <a:pPr algn="l"/>
            <a:r>
              <a:rPr lang="en-US" sz="1800" dirty="0">
                <a:latin typeface="Oracle Sans Light" panose="020B0403020204020204" pitchFamily="34" charset="0"/>
                <a:cs typeface="Oracle Sans Light" panose="020B0403020204020204" pitchFamily="34" charset="0"/>
              </a:rPr>
              <a:t>Schedule</a:t>
            </a:r>
          </a:p>
        </p:txBody>
      </p:sp>
      <p:sp>
        <p:nvSpPr>
          <p:cNvPr id="18" name="Oval 17"/>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sp>
        <p:nvSpPr>
          <p:cNvPr id="3" name="Rectangle 2"/>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POD2</a:t>
            </a:r>
          </a:p>
        </p:txBody>
      </p:sp>
      <p:sp>
        <p:nvSpPr>
          <p:cNvPr id="19" name="Rectangle 18"/>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197360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8964" y="1287781"/>
            <a:ext cx="8346073" cy="193204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6"/>
          <p:cNvSpPr/>
          <p:nvPr/>
        </p:nvSpPr>
        <p:spPr>
          <a:xfrm>
            <a:off x="628650"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a:solidFill>
                  <a:schemeClr val="tx1"/>
                </a:solidFill>
              </a:rPr>
              <a:t>Node 1</a:t>
            </a:r>
            <a:endParaRPr lang="en-US" sz="900" dirty="0">
              <a:solidFill>
                <a:schemeClr val="tx1"/>
              </a:solidFill>
            </a:endParaRPr>
          </a:p>
        </p:txBody>
      </p:sp>
      <p:sp>
        <p:nvSpPr>
          <p:cNvPr id="8" name="Rounded Rectangle 7"/>
          <p:cNvSpPr/>
          <p:nvPr/>
        </p:nvSpPr>
        <p:spPr>
          <a:xfrm>
            <a:off x="6077765"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3</a:t>
            </a:r>
          </a:p>
        </p:txBody>
      </p:sp>
      <p:sp>
        <p:nvSpPr>
          <p:cNvPr id="9" name="Rounded Rectangle 8"/>
          <p:cNvSpPr/>
          <p:nvPr/>
        </p:nvSpPr>
        <p:spPr>
          <a:xfrm>
            <a:off x="3353207" y="1498903"/>
            <a:ext cx="2552700" cy="163787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solidFill>
              </a:rPr>
              <a:t>Node 2</a:t>
            </a:r>
          </a:p>
        </p:txBody>
      </p:sp>
      <p:sp>
        <p:nvSpPr>
          <p:cNvPr id="10" name="TextBox 9"/>
          <p:cNvSpPr txBox="1"/>
          <p:nvPr/>
        </p:nvSpPr>
        <p:spPr>
          <a:xfrm>
            <a:off x="398964" y="3291830"/>
            <a:ext cx="4144461" cy="1837426"/>
          </a:xfrm>
          <a:prstGeom prst="rect">
            <a:avLst/>
          </a:prstGeom>
          <a:noFill/>
        </p:spPr>
        <p:txBody>
          <a:bodyPr wrap="square" rtlCol="0">
            <a:spAutoFit/>
          </a:bodyPr>
          <a:lstStyle/>
          <a:p>
            <a:pPr>
              <a:lnSpc>
                <a:spcPct val="90000"/>
              </a:lnSpc>
            </a:pPr>
            <a:r>
              <a:rPr lang="en-US" b="0" dirty="0" err="1">
                <a:latin typeface="+mn-lt"/>
              </a:rPr>
              <a:t>nodeSelector</a:t>
            </a:r>
            <a:r>
              <a:rPr lang="en-US" b="0" dirty="0">
                <a:latin typeface="+mn-lt"/>
              </a:rPr>
              <a:t>:     </a:t>
            </a:r>
          </a:p>
          <a:p>
            <a:pPr>
              <a:lnSpc>
                <a:spcPct val="90000"/>
              </a:lnSpc>
            </a:pPr>
            <a:r>
              <a:rPr lang="en-US" b="0" dirty="0">
                <a:latin typeface="+mn-lt"/>
              </a:rPr>
              <a:t>          licensed-for-</a:t>
            </a:r>
            <a:r>
              <a:rPr lang="en-US" b="0" dirty="0" err="1">
                <a:latin typeface="+mn-lt"/>
              </a:rPr>
              <a:t>weblogic</a:t>
            </a:r>
            <a:r>
              <a:rPr lang="en-US" b="0" dirty="0">
                <a:latin typeface="+mn-lt"/>
              </a:rPr>
              <a:t>: true</a:t>
            </a:r>
          </a:p>
          <a:p>
            <a:pPr>
              <a:lnSpc>
                <a:spcPct val="90000"/>
              </a:lnSpc>
            </a:pPr>
            <a:r>
              <a:rPr lang="en-US" b="0" dirty="0">
                <a:latin typeface="+mn-lt"/>
              </a:rPr>
              <a:t> </a:t>
            </a:r>
          </a:p>
          <a:p>
            <a:pPr>
              <a:lnSpc>
                <a:spcPct val="90000"/>
              </a:lnSpc>
            </a:pPr>
            <a:r>
              <a:rPr lang="en-US" b="0" dirty="0">
                <a:latin typeface="+mn-lt"/>
              </a:rPr>
              <a:t>affinity: </a:t>
            </a:r>
            <a:r>
              <a:rPr lang="en-US" b="0" dirty="0" err="1">
                <a:latin typeface="+mn-lt"/>
              </a:rPr>
              <a:t>podAntiAffinity</a:t>
            </a:r>
            <a:r>
              <a:rPr lang="en-US" b="0" dirty="0">
                <a:latin typeface="+mn-lt"/>
              </a:rPr>
              <a:t>:         </a:t>
            </a:r>
          </a:p>
          <a:p>
            <a:pPr>
              <a:lnSpc>
                <a:spcPct val="90000"/>
              </a:lnSpc>
            </a:pPr>
            <a:r>
              <a:rPr lang="en-US" b="0" dirty="0">
                <a:latin typeface="+mn-lt"/>
              </a:rPr>
              <a:t>         </a:t>
            </a:r>
            <a:r>
              <a:rPr lang="en-US" dirty="0" err="1">
                <a:latin typeface="+mn-lt"/>
              </a:rPr>
              <a:t>preferredDuringSchedulingIgnoredDuringExecution</a:t>
            </a:r>
            <a:r>
              <a:rPr lang="en-US" b="0" dirty="0">
                <a:latin typeface="+mn-lt"/>
              </a:rPr>
              <a:t>:</a:t>
            </a:r>
          </a:p>
          <a:p>
            <a:pPr>
              <a:lnSpc>
                <a:spcPct val="90000"/>
              </a:lnSpc>
            </a:pPr>
            <a:r>
              <a:rPr lang="en-US" b="0" dirty="0">
                <a:latin typeface="+mn-lt"/>
              </a:rPr>
              <a:t>            - </a:t>
            </a:r>
            <a:r>
              <a:rPr lang="en-US" b="0" dirty="0" err="1">
                <a:latin typeface="+mn-lt"/>
              </a:rPr>
              <a:t>labelSelector</a:t>
            </a:r>
            <a:r>
              <a:rPr lang="en-US" b="0" dirty="0">
                <a:latin typeface="+mn-lt"/>
              </a:rPr>
              <a:t>: </a:t>
            </a:r>
          </a:p>
          <a:p>
            <a:pPr>
              <a:lnSpc>
                <a:spcPct val="90000"/>
              </a:lnSpc>
            </a:pPr>
            <a:r>
              <a:rPr lang="en-US" b="0" dirty="0">
                <a:latin typeface="+mn-lt"/>
              </a:rPr>
              <a:t>                 </a:t>
            </a:r>
            <a:r>
              <a:rPr lang="en-US" b="0" dirty="0" err="1">
                <a:latin typeface="+mn-lt"/>
              </a:rPr>
              <a:t>matchExpressions</a:t>
            </a:r>
            <a:r>
              <a:rPr lang="en-US" b="0" dirty="0">
                <a:latin typeface="+mn-lt"/>
              </a:rPr>
              <a:t>: </a:t>
            </a:r>
          </a:p>
          <a:p>
            <a:pPr>
              <a:lnSpc>
                <a:spcPct val="90000"/>
              </a:lnSpc>
            </a:pPr>
            <a:r>
              <a:rPr lang="en-US" b="0" dirty="0">
                <a:latin typeface="+mn-lt"/>
              </a:rPr>
              <a:t>                      - key: "</a:t>
            </a:r>
            <a:r>
              <a:rPr lang="en-US" b="0" dirty="0" err="1">
                <a:latin typeface="+mn-lt"/>
              </a:rPr>
              <a:t>weblogic.clusterName</a:t>
            </a:r>
            <a:r>
              <a:rPr lang="en-US" b="0" dirty="0">
                <a:latin typeface="+mn-lt"/>
              </a:rPr>
              <a:t>" </a:t>
            </a:r>
          </a:p>
          <a:p>
            <a:pPr marL="214313" indent="-214313">
              <a:lnSpc>
                <a:spcPct val="90000"/>
              </a:lnSpc>
              <a:buFontTx/>
              <a:buChar char="-"/>
            </a:pPr>
            <a:r>
              <a:rPr lang="en-US" b="0" dirty="0">
                <a:latin typeface="+mn-lt"/>
              </a:rPr>
              <a:t>                     </a:t>
            </a:r>
            <a:r>
              <a:rPr lang="en-US" dirty="0">
                <a:latin typeface="+mn-lt"/>
              </a:rPr>
              <a:t>operator: In </a:t>
            </a:r>
          </a:p>
          <a:p>
            <a:pPr>
              <a:lnSpc>
                <a:spcPct val="90000"/>
              </a:lnSpc>
            </a:pPr>
            <a:endParaRPr lang="en-US" sz="1800" b="0" dirty="0">
              <a:latin typeface="+mn-lt"/>
            </a:endParaRPr>
          </a:p>
        </p:txBody>
      </p:sp>
      <p:sp>
        <p:nvSpPr>
          <p:cNvPr id="11" name="TextBox 10"/>
          <p:cNvSpPr txBox="1"/>
          <p:nvPr/>
        </p:nvSpPr>
        <p:spPr>
          <a:xfrm>
            <a:off x="827584" y="2879547"/>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2" name="TextBox 11"/>
          <p:cNvSpPr txBox="1"/>
          <p:nvPr/>
        </p:nvSpPr>
        <p:spPr>
          <a:xfrm>
            <a:off x="3609970" y="2859782"/>
            <a:ext cx="2000250" cy="276999"/>
          </a:xfrm>
          <a:prstGeom prst="rect">
            <a:avLst/>
          </a:prstGeom>
          <a:noFill/>
        </p:spPr>
        <p:txBody>
          <a:bodyPr wrap="square" rtlCol="0">
            <a:spAutoFit/>
          </a:bodyPr>
          <a:lstStyle/>
          <a:p>
            <a:pPr algn="l"/>
            <a:r>
              <a:rPr lang="en-US" b="0" i="1" dirty="0">
                <a:latin typeface="Oracle Sans Light" panose="020B0403020204020204" pitchFamily="34" charset="0"/>
                <a:cs typeface="Oracle Sans Light" panose="020B0403020204020204" pitchFamily="34" charset="0"/>
              </a:rPr>
              <a:t>Licensed-for-</a:t>
            </a:r>
            <a:r>
              <a:rPr lang="en-US" b="0" i="1" dirty="0" err="1">
                <a:latin typeface="Oracle Sans Light" panose="020B0403020204020204" pitchFamily="34" charset="0"/>
                <a:cs typeface="Oracle Sans Light" panose="020B0403020204020204" pitchFamily="34" charset="0"/>
              </a:rPr>
              <a:t>weblogic</a:t>
            </a:r>
            <a:endParaRPr lang="en-US" b="0" i="1" dirty="0">
              <a:latin typeface="Oracle Sans Light" panose="020B0403020204020204" pitchFamily="34" charset="0"/>
              <a:cs typeface="Oracle Sans Light" panose="020B0403020204020204" pitchFamily="34" charset="0"/>
            </a:endParaRPr>
          </a:p>
        </p:txBody>
      </p:sp>
      <p:sp>
        <p:nvSpPr>
          <p:cNvPr id="14" name="Cube 13"/>
          <p:cNvSpPr/>
          <p:nvPr/>
        </p:nvSpPr>
        <p:spPr>
          <a:xfrm>
            <a:off x="870340" y="2012622"/>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POD1</a:t>
            </a:r>
          </a:p>
        </p:txBody>
      </p:sp>
      <p:sp>
        <p:nvSpPr>
          <p:cNvPr id="15" name="Cube 14"/>
          <p:cNvSpPr/>
          <p:nvPr/>
        </p:nvSpPr>
        <p:spPr>
          <a:xfrm>
            <a:off x="3664145" y="2012621"/>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a:t>WLS POD2</a:t>
            </a:r>
            <a:endParaRPr lang="en-US" sz="1050" dirty="0"/>
          </a:p>
        </p:txBody>
      </p:sp>
      <p:sp>
        <p:nvSpPr>
          <p:cNvPr id="21" name="Oval 20"/>
          <p:cNvSpPr>
            <a:spLocks noChangeAspect="1"/>
          </p:cNvSpPr>
          <p:nvPr/>
        </p:nvSpPr>
        <p:spPr>
          <a:xfrm>
            <a:off x="2510182" y="532140"/>
            <a:ext cx="1342337" cy="460169"/>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dirty="0">
                <a:solidFill>
                  <a:schemeClr val="bg1"/>
                </a:solidFill>
              </a:rPr>
              <a:t>Operator</a:t>
            </a:r>
          </a:p>
        </p:txBody>
      </p:sp>
      <p:cxnSp>
        <p:nvCxnSpPr>
          <p:cNvPr id="23" name="Straight Arrow Connector 22"/>
          <p:cNvCxnSpPr>
            <a:stCxn id="21" idx="4"/>
          </p:cNvCxnSpPr>
          <p:nvPr/>
        </p:nvCxnSpPr>
        <p:spPr>
          <a:xfrm flipH="1">
            <a:off x="2510182" y="992309"/>
            <a:ext cx="671168" cy="102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28651" y="2625758"/>
            <a:ext cx="1199367" cy="207749"/>
          </a:xfrm>
          <a:prstGeom prst="rect">
            <a:avLst/>
          </a:prstGeom>
        </p:spPr>
        <p:txBody>
          <a:bodyPr wrap="none">
            <a:spAutoFit/>
          </a:bodyPr>
          <a:lstStyle/>
          <a:p>
            <a:r>
              <a:rPr lang="en-US" sz="750" dirty="0" err="1"/>
              <a:t>weblogic.clusterName</a:t>
            </a:r>
            <a:endParaRPr lang="en-US" sz="750" dirty="0"/>
          </a:p>
        </p:txBody>
      </p:sp>
      <p:sp>
        <p:nvSpPr>
          <p:cNvPr id="25" name="Rectangle 24"/>
          <p:cNvSpPr/>
          <p:nvPr/>
        </p:nvSpPr>
        <p:spPr>
          <a:xfrm>
            <a:off x="3469022" y="2666059"/>
            <a:ext cx="1199367" cy="207749"/>
          </a:xfrm>
          <a:prstGeom prst="rect">
            <a:avLst/>
          </a:prstGeom>
        </p:spPr>
        <p:txBody>
          <a:bodyPr wrap="none">
            <a:spAutoFit/>
          </a:bodyPr>
          <a:lstStyle/>
          <a:p>
            <a:r>
              <a:rPr lang="en-US" sz="750" dirty="0" err="1"/>
              <a:t>weblogic.clusterName</a:t>
            </a:r>
            <a:endParaRPr lang="en-US" sz="750" dirty="0"/>
          </a:p>
        </p:txBody>
      </p:sp>
      <p:sp>
        <p:nvSpPr>
          <p:cNvPr id="17" name="Cube 16"/>
          <p:cNvSpPr/>
          <p:nvPr/>
        </p:nvSpPr>
        <p:spPr>
          <a:xfrm>
            <a:off x="2142440" y="1981374"/>
            <a:ext cx="672710" cy="653438"/>
          </a:xfrm>
          <a:prstGeom prst="cube">
            <a:avLst/>
          </a:prstGeom>
          <a:solidFill>
            <a:srgbClr val="759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t>WLS POD3</a:t>
            </a:r>
          </a:p>
        </p:txBody>
      </p:sp>
      <p:sp>
        <p:nvSpPr>
          <p:cNvPr id="18" name="Rectangle 17"/>
          <p:cNvSpPr/>
          <p:nvPr/>
        </p:nvSpPr>
        <p:spPr>
          <a:xfrm>
            <a:off x="1947317" y="2634812"/>
            <a:ext cx="1199367" cy="207749"/>
          </a:xfrm>
          <a:prstGeom prst="rect">
            <a:avLst/>
          </a:prstGeom>
        </p:spPr>
        <p:txBody>
          <a:bodyPr wrap="none">
            <a:spAutoFit/>
          </a:bodyPr>
          <a:lstStyle/>
          <a:p>
            <a:r>
              <a:rPr lang="en-US" sz="750" dirty="0" err="1"/>
              <a:t>weblogic.clusterName</a:t>
            </a:r>
            <a:endParaRPr lang="en-US" sz="750" dirty="0"/>
          </a:p>
        </p:txBody>
      </p:sp>
    </p:spTree>
    <p:extLst>
      <p:ext uri="{BB962C8B-B14F-4D97-AF65-F5344CB8AC3E}">
        <p14:creationId xmlns:p14="http://schemas.microsoft.com/office/powerpoint/2010/main" val="27278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F1ABC2-EBE6-4001-A250-712576844B0E}"/>
              </a:ext>
            </a:extLst>
          </p:cNvPr>
          <p:cNvSpPr>
            <a:spLocks noGrp="1"/>
          </p:cNvSpPr>
          <p:nvPr>
            <p:ph type="title"/>
          </p:nvPr>
        </p:nvSpPr>
        <p:spPr/>
        <p:txBody>
          <a:bodyPr/>
          <a:lstStyle/>
          <a:p>
            <a:r>
              <a:rPr lang="en-GB" dirty="0"/>
              <a:t>HA and DR in Kubernetes</a:t>
            </a:r>
            <a:endParaRPr lang="en-NL" dirty="0"/>
          </a:p>
        </p:txBody>
      </p:sp>
      <p:sp>
        <p:nvSpPr>
          <p:cNvPr id="8" name="Text Placeholder 7">
            <a:extLst>
              <a:ext uri="{FF2B5EF4-FFF2-40B4-BE49-F238E27FC236}">
                <a16:creationId xmlns:a16="http://schemas.microsoft.com/office/drawing/2014/main" id="{867DA9A4-7B62-4A57-8091-FE7F362EB95C}"/>
              </a:ext>
            </a:extLst>
          </p:cNvPr>
          <p:cNvSpPr>
            <a:spLocks noGrp="1"/>
          </p:cNvSpPr>
          <p:nvPr>
            <p:ph type="body" idx="1"/>
          </p:nvPr>
        </p:nvSpPr>
        <p:spPr/>
        <p:txBody>
          <a:bodyPr/>
          <a:lstStyle/>
          <a:p>
            <a:endParaRPr lang="en-NL"/>
          </a:p>
        </p:txBody>
      </p:sp>
      <p:sp>
        <p:nvSpPr>
          <p:cNvPr id="4" name="Footer Placeholder 3">
            <a:extLst>
              <a:ext uri="{FF2B5EF4-FFF2-40B4-BE49-F238E27FC236}">
                <a16:creationId xmlns:a16="http://schemas.microsoft.com/office/drawing/2014/main" id="{5B4292F6-4DB2-4C8A-8DD7-7F8E96C01D57}"/>
              </a:ext>
            </a:extLst>
          </p:cNvPr>
          <p:cNvSpPr>
            <a:spLocks noGrp="1"/>
          </p:cNvSpPr>
          <p:nvPr>
            <p:ph type="ftr" sz="quarter" idx="10"/>
          </p:nvPr>
        </p:nvSpPr>
        <p:spPr/>
        <p:txBody>
          <a:bodyPr/>
          <a:lstStyle/>
          <a:p>
            <a:r>
              <a:rPr lang="en-GB"/>
              <a:t>Confidential – Oracle Internal/Restricted/Highly Restricted</a:t>
            </a:r>
            <a:endParaRPr lang="en-GB" dirty="0"/>
          </a:p>
        </p:txBody>
      </p:sp>
      <p:sp>
        <p:nvSpPr>
          <p:cNvPr id="5" name="Slide Number Placeholder 4">
            <a:extLst>
              <a:ext uri="{FF2B5EF4-FFF2-40B4-BE49-F238E27FC236}">
                <a16:creationId xmlns:a16="http://schemas.microsoft.com/office/drawing/2014/main" id="{3655AB2E-FCFF-48F2-95CD-459F4889B091}"/>
              </a:ext>
            </a:extLst>
          </p:cNvPr>
          <p:cNvSpPr>
            <a:spLocks noGrp="1"/>
          </p:cNvSpPr>
          <p:nvPr>
            <p:ph type="sldNum" sz="quarter" idx="11"/>
          </p:nvPr>
        </p:nvSpPr>
        <p:spPr/>
        <p:txBody>
          <a:bodyPr/>
          <a:lstStyle/>
          <a:p>
            <a:fld id="{C51EAA63-D034-42AE-91FA-B13B9518C7BE}" type="slidenum">
              <a:rPr lang="en-NL" smtClean="0"/>
              <a:t>53</a:t>
            </a:fld>
            <a:endParaRPr lang="en-NL" dirty="0"/>
          </a:p>
        </p:txBody>
      </p:sp>
    </p:spTree>
    <p:extLst>
      <p:ext uri="{BB962C8B-B14F-4D97-AF65-F5344CB8AC3E}">
        <p14:creationId xmlns:p14="http://schemas.microsoft.com/office/powerpoint/2010/main" val="396588457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High Availability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23160" y="1233578"/>
            <a:ext cx="4363640" cy="3260785"/>
          </a:xfrm>
        </p:spPr>
        <p:txBody>
          <a:bodyPr/>
          <a:lstStyle/>
          <a:p>
            <a:r>
              <a:rPr lang="en-US" sz="2000" dirty="0"/>
              <a:t>WebLogic High Availability across Data Centers with WebLogic Stretch Clusters.</a:t>
            </a:r>
          </a:p>
          <a:p>
            <a:r>
              <a:rPr lang="en-US" sz="2000" dirty="0"/>
              <a:t>Span a WebLogic domain across several Availability Domains</a:t>
            </a:r>
          </a:p>
          <a:p>
            <a:r>
              <a:rPr lang="en-US" sz="2000" dirty="0"/>
              <a:t>Single Kubernetes Cluster</a:t>
            </a:r>
          </a:p>
        </p:txBody>
      </p:sp>
      <p:grpSp>
        <p:nvGrpSpPr>
          <p:cNvPr id="19" name="Group 18"/>
          <p:cNvGrpSpPr/>
          <p:nvPr/>
        </p:nvGrpSpPr>
        <p:grpSpPr>
          <a:xfrm>
            <a:off x="210312" y="1289304"/>
            <a:ext cx="4187952" cy="3346704"/>
            <a:chOff x="280416" y="1719072"/>
            <a:chExt cx="5583936" cy="4462272"/>
          </a:xfrm>
        </p:grpSpPr>
        <p:sp>
          <p:nvSpPr>
            <p:cNvPr id="20" name="Rounded Rectangle 19"/>
            <p:cNvSpPr/>
            <p:nvPr/>
          </p:nvSpPr>
          <p:spPr>
            <a:xfrm>
              <a:off x="280416" y="1719072"/>
              <a:ext cx="5583936" cy="4462272"/>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21" name="Picture 20"/>
            <p:cNvPicPr>
              <a:picLocks noChangeAspect="1"/>
            </p:cNvPicPr>
            <p:nvPr/>
          </p:nvPicPr>
          <p:blipFill>
            <a:blip r:embed="rId2"/>
            <a:stretch>
              <a:fillRect/>
            </a:stretch>
          </p:blipFill>
          <p:spPr>
            <a:xfrm>
              <a:off x="4106866" y="2696223"/>
              <a:ext cx="1524132" cy="1835055"/>
            </a:xfrm>
            <a:prstGeom prst="rect">
              <a:avLst/>
            </a:prstGeom>
          </p:spPr>
        </p:pic>
        <p:pic>
          <p:nvPicPr>
            <p:cNvPr id="22" name="Picture 21" descr="GAMup.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16925" y="4729454"/>
              <a:ext cx="886959" cy="550842"/>
            </a:xfrm>
            <a:prstGeom prst="rect">
              <a:avLst/>
            </a:prstGeom>
          </p:spPr>
        </p:pic>
        <p:pic>
          <p:nvPicPr>
            <p:cNvPr id="23" name="Picture 22"/>
            <p:cNvPicPr>
              <a:picLocks noChangeAspect="1"/>
            </p:cNvPicPr>
            <p:nvPr/>
          </p:nvPicPr>
          <p:blipFill>
            <a:blip r:embed="rId2"/>
            <a:stretch>
              <a:fillRect/>
            </a:stretch>
          </p:blipFill>
          <p:spPr>
            <a:xfrm>
              <a:off x="736273" y="2696223"/>
              <a:ext cx="1524132" cy="1835055"/>
            </a:xfrm>
            <a:prstGeom prst="rect">
              <a:avLst/>
            </a:prstGeom>
          </p:spPr>
        </p:pic>
        <p:pic>
          <p:nvPicPr>
            <p:cNvPr id="24" name="Picture 23"/>
            <p:cNvPicPr>
              <a:picLocks noChangeAspect="1"/>
            </p:cNvPicPr>
            <p:nvPr/>
          </p:nvPicPr>
          <p:blipFill>
            <a:blip r:embed="rId2"/>
            <a:stretch>
              <a:fillRect/>
            </a:stretch>
          </p:blipFill>
          <p:spPr>
            <a:xfrm>
              <a:off x="2449518" y="2678411"/>
              <a:ext cx="1524132" cy="1835055"/>
            </a:xfrm>
            <a:prstGeom prst="rect">
              <a:avLst/>
            </a:prstGeom>
          </p:spPr>
        </p:pic>
        <p:sp>
          <p:nvSpPr>
            <p:cNvPr id="25" name="Rectangle 24"/>
            <p:cNvSpPr/>
            <p:nvPr/>
          </p:nvSpPr>
          <p:spPr>
            <a:xfrm>
              <a:off x="939449" y="4029874"/>
              <a:ext cx="4390662" cy="3534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WebLogic domain</a:t>
              </a:r>
            </a:p>
          </p:txBody>
        </p:sp>
        <p:sp>
          <p:nvSpPr>
            <p:cNvPr id="26" name="TextBox 25"/>
            <p:cNvSpPr txBox="1"/>
            <p:nvPr/>
          </p:nvSpPr>
          <p:spPr>
            <a:xfrm>
              <a:off x="1330158" y="2291737"/>
              <a:ext cx="609600" cy="228600"/>
            </a:xfrm>
            <a:prstGeom prst="rect">
              <a:avLst/>
            </a:prstGeom>
            <a:noFill/>
          </p:spPr>
          <p:txBody>
            <a:bodyPr wrap="square" lIns="0" tIns="0" rIns="0" bIns="0" rtlCol="0">
              <a:noAutofit/>
            </a:bodyPr>
            <a:lstStyle/>
            <a:p>
              <a:pPr>
                <a:lnSpc>
                  <a:spcPct val="90000"/>
                </a:lnSpc>
              </a:pPr>
              <a:r>
                <a:rPr lang="en-US" sz="900" dirty="0"/>
                <a:t>AD 1</a:t>
              </a:r>
            </a:p>
            <a:p>
              <a:pPr>
                <a:lnSpc>
                  <a:spcPct val="90000"/>
                </a:lnSpc>
              </a:pPr>
              <a:endParaRPr lang="en-US" sz="900" dirty="0"/>
            </a:p>
          </p:txBody>
        </p:sp>
        <p:sp>
          <p:nvSpPr>
            <p:cNvPr id="27" name="TextBox 26"/>
            <p:cNvSpPr txBox="1"/>
            <p:nvPr/>
          </p:nvSpPr>
          <p:spPr>
            <a:xfrm>
              <a:off x="3124514" y="2291737"/>
              <a:ext cx="609600" cy="228600"/>
            </a:xfrm>
            <a:prstGeom prst="rect">
              <a:avLst/>
            </a:prstGeom>
            <a:noFill/>
          </p:spPr>
          <p:txBody>
            <a:bodyPr wrap="square" lIns="0" tIns="0" rIns="0" bIns="0" rtlCol="0">
              <a:noAutofit/>
            </a:bodyPr>
            <a:lstStyle/>
            <a:p>
              <a:pPr>
                <a:lnSpc>
                  <a:spcPct val="90000"/>
                </a:lnSpc>
              </a:pPr>
              <a:r>
                <a:rPr lang="en-US" sz="900" dirty="0"/>
                <a:t>AD 2</a:t>
              </a:r>
            </a:p>
            <a:p>
              <a:pPr>
                <a:lnSpc>
                  <a:spcPct val="90000"/>
                </a:lnSpc>
              </a:pPr>
              <a:endParaRPr lang="en-US" sz="900" dirty="0"/>
            </a:p>
          </p:txBody>
        </p:sp>
        <p:sp>
          <p:nvSpPr>
            <p:cNvPr id="28" name="TextBox 27"/>
            <p:cNvSpPr txBox="1"/>
            <p:nvPr/>
          </p:nvSpPr>
          <p:spPr>
            <a:xfrm>
              <a:off x="4748032" y="2279186"/>
              <a:ext cx="609600" cy="228600"/>
            </a:xfrm>
            <a:prstGeom prst="rect">
              <a:avLst/>
            </a:prstGeom>
            <a:noFill/>
          </p:spPr>
          <p:txBody>
            <a:bodyPr wrap="square" lIns="0" tIns="0" rIns="0" bIns="0" rtlCol="0">
              <a:noAutofit/>
            </a:bodyPr>
            <a:lstStyle/>
            <a:p>
              <a:pPr>
                <a:lnSpc>
                  <a:spcPct val="90000"/>
                </a:lnSpc>
              </a:pPr>
              <a:r>
                <a:rPr lang="en-US" sz="900" dirty="0"/>
                <a:t>AD 3</a:t>
              </a:r>
            </a:p>
            <a:p>
              <a:pPr>
                <a:lnSpc>
                  <a:spcPct val="90000"/>
                </a:lnSpc>
              </a:pPr>
              <a:endParaRPr lang="en-US" sz="900" dirty="0"/>
            </a:p>
          </p:txBody>
        </p:sp>
        <p:pic>
          <p:nvPicPr>
            <p:cNvPr id="29"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3703097" y="4729454"/>
              <a:ext cx="640688" cy="549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 name="Picture 29"/>
            <p:cNvPicPr>
              <a:picLocks noChangeAspect="1"/>
            </p:cNvPicPr>
            <p:nvPr/>
          </p:nvPicPr>
          <p:blipFill>
            <a:blip r:embed="rId5"/>
            <a:stretch>
              <a:fillRect/>
            </a:stretch>
          </p:blipFill>
          <p:spPr>
            <a:xfrm>
              <a:off x="2757985" y="4887891"/>
              <a:ext cx="871955" cy="356614"/>
            </a:xfrm>
            <a:prstGeom prst="rect">
              <a:avLst/>
            </a:prstGeom>
          </p:spPr>
        </p:pic>
        <p:sp>
          <p:nvSpPr>
            <p:cNvPr id="31" name="Rounded Rectangle 30"/>
            <p:cNvSpPr/>
            <p:nvPr/>
          </p:nvSpPr>
          <p:spPr>
            <a:xfrm>
              <a:off x="687191" y="2605258"/>
              <a:ext cx="4943807" cy="210190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5122" y="4423018"/>
              <a:ext cx="554798" cy="540389"/>
            </a:xfrm>
            <a:prstGeom prst="rect">
              <a:avLst/>
            </a:prstGeom>
          </p:spPr>
        </p:pic>
      </p:grpSp>
    </p:spTree>
    <p:extLst>
      <p:ext uri="{BB962C8B-B14F-4D97-AF65-F5344CB8AC3E}">
        <p14:creationId xmlns:p14="http://schemas.microsoft.com/office/powerpoint/2010/main" val="373440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326A4-5467-BB40-ADBD-CACCC65718E5}"/>
              </a:ext>
            </a:extLst>
          </p:cNvPr>
          <p:cNvSpPr>
            <a:spLocks noGrp="1"/>
          </p:cNvSpPr>
          <p:nvPr>
            <p:ph type="title"/>
          </p:nvPr>
        </p:nvSpPr>
        <p:spPr/>
        <p:txBody>
          <a:bodyPr/>
          <a:lstStyle/>
          <a:p>
            <a:r>
              <a:rPr lang="en-US" dirty="0"/>
              <a:t>WebLogic Disaster Recovery</a:t>
            </a:r>
          </a:p>
        </p:txBody>
      </p:sp>
      <p:sp>
        <p:nvSpPr>
          <p:cNvPr id="5" name="Text Placeholder 4">
            <a:extLst>
              <a:ext uri="{FF2B5EF4-FFF2-40B4-BE49-F238E27FC236}">
                <a16:creationId xmlns:a16="http://schemas.microsoft.com/office/drawing/2014/main" id="{5C2943DE-703C-B944-AB5E-8BD3760CEBBF}"/>
              </a:ext>
            </a:extLst>
          </p:cNvPr>
          <p:cNvSpPr>
            <a:spLocks noGrp="1"/>
          </p:cNvSpPr>
          <p:nvPr>
            <p:ph idx="1"/>
          </p:nvPr>
        </p:nvSpPr>
        <p:spPr>
          <a:xfrm>
            <a:off x="4351560" y="1233578"/>
            <a:ext cx="4608425" cy="3260785"/>
          </a:xfrm>
        </p:spPr>
        <p:txBody>
          <a:bodyPr/>
          <a:lstStyle/>
          <a:p>
            <a:r>
              <a:rPr lang="en-US" sz="2000" dirty="0"/>
              <a:t>WebLogic DR across Regions made easier</a:t>
            </a:r>
          </a:p>
          <a:p>
            <a:r>
              <a:rPr lang="en-US" sz="2000" dirty="0"/>
              <a:t>WebLogic domain image contains  complete domain configuration</a:t>
            </a:r>
          </a:p>
          <a:p>
            <a:r>
              <a:rPr lang="en-US" sz="2000" dirty="0"/>
              <a:t>State needs to be externalized to Database</a:t>
            </a:r>
          </a:p>
          <a:p>
            <a:endParaRPr lang="en-US" sz="2000" dirty="0"/>
          </a:p>
          <a:p>
            <a:endParaRPr lang="en-US" sz="2000" dirty="0"/>
          </a:p>
        </p:txBody>
      </p:sp>
      <p:sp>
        <p:nvSpPr>
          <p:cNvPr id="35" name="Rounded Rectangle 34"/>
          <p:cNvSpPr/>
          <p:nvPr/>
        </p:nvSpPr>
        <p:spPr>
          <a:xfrm>
            <a:off x="184014" y="1202750"/>
            <a:ext cx="4187952" cy="3346704"/>
          </a:xfrm>
          <a:prstGeom prst="round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6" name="Group 35"/>
          <p:cNvGrpSpPr/>
          <p:nvPr/>
        </p:nvGrpSpPr>
        <p:grpSpPr>
          <a:xfrm>
            <a:off x="313237" y="1427473"/>
            <a:ext cx="3710678" cy="2156975"/>
            <a:chOff x="6123505" y="2098369"/>
            <a:chExt cx="4947570" cy="2875967"/>
          </a:xfrm>
        </p:grpSpPr>
        <p:cxnSp>
          <p:nvCxnSpPr>
            <p:cNvPr id="37" name="Curved Connector 36"/>
            <p:cNvCxnSpPr>
              <a:stCxn id="41" idx="0"/>
              <a:endCxn id="47" idx="0"/>
            </p:cNvCxnSpPr>
            <p:nvPr/>
          </p:nvCxnSpPr>
          <p:spPr>
            <a:xfrm rot="5400000" flipH="1" flipV="1">
              <a:off x="8556827" y="1240407"/>
              <a:ext cx="52887" cy="2676817"/>
            </a:xfrm>
            <a:prstGeom prst="curvedConnector3">
              <a:avLst>
                <a:gd name="adj1" fmla="val 5322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2"/>
            <a:stretch>
              <a:fillRect/>
            </a:stretch>
          </p:blipFill>
          <p:spPr>
            <a:xfrm>
              <a:off x="8006929" y="4531278"/>
              <a:ext cx="1152684" cy="356614"/>
            </a:xfrm>
            <a:prstGeom prst="rect">
              <a:avLst/>
            </a:prstGeom>
          </p:spPr>
        </p:pic>
        <p:pic>
          <p:nvPicPr>
            <p:cNvPr id="39" name="Picture 38"/>
            <p:cNvPicPr>
              <a:picLocks noChangeAspect="1"/>
            </p:cNvPicPr>
            <p:nvPr/>
          </p:nvPicPr>
          <p:blipFill>
            <a:blip r:embed="rId3"/>
            <a:stretch>
              <a:fillRect/>
            </a:stretch>
          </p:blipFill>
          <p:spPr>
            <a:xfrm>
              <a:off x="6482796" y="2605258"/>
              <a:ext cx="1524132" cy="1835055"/>
            </a:xfrm>
            <a:prstGeom prst="rect">
              <a:avLst/>
            </a:prstGeom>
          </p:spPr>
        </p:pic>
        <p:sp>
          <p:nvSpPr>
            <p:cNvPr id="40" name="TextBox 39"/>
            <p:cNvSpPr txBox="1"/>
            <p:nvPr/>
          </p:nvSpPr>
          <p:spPr>
            <a:xfrm>
              <a:off x="6882721" y="2098369"/>
              <a:ext cx="708029" cy="175713"/>
            </a:xfrm>
            <a:prstGeom prst="rect">
              <a:avLst/>
            </a:prstGeom>
            <a:noFill/>
          </p:spPr>
          <p:txBody>
            <a:bodyPr wrap="square" lIns="0" tIns="0" rIns="0" bIns="0" rtlCol="0">
              <a:noAutofit/>
            </a:bodyPr>
            <a:lstStyle/>
            <a:p>
              <a:pPr>
                <a:lnSpc>
                  <a:spcPct val="90000"/>
                </a:lnSpc>
              </a:pPr>
              <a:r>
                <a:rPr lang="en-US" sz="900" dirty="0"/>
                <a:t>Region A</a:t>
              </a:r>
            </a:p>
            <a:p>
              <a:pPr>
                <a:lnSpc>
                  <a:spcPct val="90000"/>
                </a:lnSpc>
              </a:pPr>
              <a:endParaRPr lang="en-US" sz="900" dirty="0"/>
            </a:p>
          </p:txBody>
        </p:sp>
        <p:pic>
          <p:nvPicPr>
            <p:cNvPr id="41" name="Picture 4" descr="C:\Users\rwarnick\AppData\Local\Temp\VMwareDnD\b6eeaecb\Database Tall.png"/>
            <p:cNvPicPr>
              <a:picLocks noChangeAspect="1" noChangeArrowheads="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H="1">
              <a:off x="9551091" y="4525158"/>
              <a:ext cx="556620" cy="403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41"/>
            <p:cNvPicPr>
              <a:picLocks noChangeAspect="1"/>
            </p:cNvPicPr>
            <p:nvPr/>
          </p:nvPicPr>
          <p:blipFill>
            <a:blip r:embed="rId3"/>
            <a:stretch>
              <a:fillRect/>
            </a:stretch>
          </p:blipFill>
          <p:spPr>
            <a:xfrm>
              <a:off x="9159613" y="2552371"/>
              <a:ext cx="1524132" cy="1835055"/>
            </a:xfrm>
            <a:prstGeom prst="rect">
              <a:avLst/>
            </a:prstGeom>
          </p:spPr>
        </p:pic>
        <p:sp>
          <p:nvSpPr>
            <p:cNvPr id="43" name="TextBox 42"/>
            <p:cNvSpPr txBox="1"/>
            <p:nvPr/>
          </p:nvSpPr>
          <p:spPr>
            <a:xfrm>
              <a:off x="9682639" y="2098369"/>
              <a:ext cx="708028" cy="175713"/>
            </a:xfrm>
            <a:prstGeom prst="rect">
              <a:avLst/>
            </a:prstGeom>
            <a:noFill/>
          </p:spPr>
          <p:txBody>
            <a:bodyPr wrap="square" lIns="0" tIns="0" rIns="0" bIns="0" rtlCol="0">
              <a:noAutofit/>
            </a:bodyPr>
            <a:lstStyle/>
            <a:p>
              <a:pPr>
                <a:lnSpc>
                  <a:spcPct val="90000"/>
                </a:lnSpc>
              </a:pPr>
              <a:r>
                <a:rPr lang="en-US" sz="900" dirty="0"/>
                <a:t>Region B</a:t>
              </a:r>
            </a:p>
            <a:p>
              <a:pPr>
                <a:lnSpc>
                  <a:spcPct val="90000"/>
                </a:lnSpc>
              </a:pPr>
              <a:endParaRPr lang="en-US" sz="900" dirty="0"/>
            </a:p>
          </p:txBody>
        </p:sp>
        <p:pic>
          <p:nvPicPr>
            <p:cNvPr id="44" name="Picture 43" descr="GAMup.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852931" y="4479298"/>
              <a:ext cx="651117" cy="495038"/>
            </a:xfrm>
            <a:prstGeom prst="rect">
              <a:avLst/>
            </a:prstGeom>
          </p:spPr>
        </p:pic>
        <p:sp>
          <p:nvSpPr>
            <p:cNvPr id="45" name="Rectangle 44"/>
            <p:cNvSpPr/>
            <p:nvPr/>
          </p:nvSpPr>
          <p:spPr>
            <a:xfrm>
              <a:off x="8212545" y="2098369"/>
              <a:ext cx="708029" cy="608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t>WLS Domain image</a:t>
              </a:r>
            </a:p>
          </p:txBody>
        </p:sp>
        <p:sp>
          <p:nvSpPr>
            <p:cNvPr id="47" name="Rounded Rectangle 46"/>
            <p:cNvSpPr/>
            <p:nvPr/>
          </p:nvSpPr>
          <p:spPr>
            <a:xfrm>
              <a:off x="6404458" y="2589283"/>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Rounded Rectangle 47"/>
            <p:cNvSpPr/>
            <p:nvPr/>
          </p:nvSpPr>
          <p:spPr>
            <a:xfrm>
              <a:off x="9300582" y="2552370"/>
              <a:ext cx="1506938" cy="179401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49" name="Picture 4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23505" y="3938909"/>
              <a:ext cx="554798" cy="540389"/>
            </a:xfrm>
            <a:prstGeom prst="rect">
              <a:avLst/>
            </a:prstGeom>
          </p:spPr>
        </p:pic>
        <p:pic>
          <p:nvPicPr>
            <p:cNvPr id="50" name="Picture 4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16277" y="3973077"/>
              <a:ext cx="554798" cy="540389"/>
            </a:xfrm>
            <a:prstGeom prst="rect">
              <a:avLst/>
            </a:prstGeom>
          </p:spPr>
        </p:pic>
      </p:grpSp>
    </p:spTree>
    <p:extLst>
      <p:ext uri="{BB962C8B-B14F-4D97-AF65-F5344CB8AC3E}">
        <p14:creationId xmlns:p14="http://schemas.microsoft.com/office/powerpoint/2010/main" val="468964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B6CB4B-514A-4782-A918-CEF7FA497834}"/>
              </a:ext>
            </a:extLst>
          </p:cNvPr>
          <p:cNvSpPr>
            <a:spLocks noGrp="1"/>
          </p:cNvSpPr>
          <p:nvPr>
            <p:ph type="title"/>
          </p:nvPr>
        </p:nvSpPr>
        <p:spPr/>
        <p:txBody>
          <a:bodyPr/>
          <a:lstStyle/>
          <a:p>
            <a:r>
              <a:rPr lang="en-GB" dirty="0"/>
              <a:t>Tooling</a:t>
            </a:r>
            <a:endParaRPr lang="en-NL" dirty="0"/>
          </a:p>
        </p:txBody>
      </p:sp>
      <p:sp>
        <p:nvSpPr>
          <p:cNvPr id="7" name="Text Placeholder 6">
            <a:extLst>
              <a:ext uri="{FF2B5EF4-FFF2-40B4-BE49-F238E27FC236}">
                <a16:creationId xmlns:a16="http://schemas.microsoft.com/office/drawing/2014/main" id="{B87F3C9C-E9F5-4B72-BFD6-ADF5FF6DB411}"/>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DE866915-4122-4762-8152-5D7B9F780C4C}"/>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0DA77FCA-68EB-4A75-B948-4D91974CCFE5}"/>
              </a:ext>
            </a:extLst>
          </p:cNvPr>
          <p:cNvSpPr>
            <a:spLocks noGrp="1"/>
          </p:cNvSpPr>
          <p:nvPr>
            <p:ph type="sldNum" sz="quarter" idx="11"/>
          </p:nvPr>
        </p:nvSpPr>
        <p:spPr/>
        <p:txBody>
          <a:bodyPr/>
          <a:lstStyle/>
          <a:p>
            <a:pPr>
              <a:defRPr/>
            </a:pPr>
            <a:fld id="{BD0972CF-DF36-4388-AF46-F405E3E508A9}" type="slidenum">
              <a:rPr lang="nl-NL" altLang="nl-NL" smtClean="0"/>
              <a:pPr>
                <a:defRPr/>
              </a:pPr>
              <a:t>56</a:t>
            </a:fld>
            <a:endParaRPr lang="nl-NL" altLang="nl-NL" dirty="0"/>
          </a:p>
        </p:txBody>
      </p:sp>
    </p:spTree>
    <p:extLst>
      <p:ext uri="{BB962C8B-B14F-4D97-AF65-F5344CB8AC3E}">
        <p14:creationId xmlns:p14="http://schemas.microsoft.com/office/powerpoint/2010/main" val="272781902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Monitoring Exporter </a:t>
            </a:r>
          </a:p>
        </p:txBody>
      </p:sp>
      <p:sp>
        <p:nvSpPr>
          <p:cNvPr id="173" name="Content Placeholder 6"/>
          <p:cNvSpPr txBox="1">
            <a:spLocks noGrp="1"/>
          </p:cNvSpPr>
          <p:nvPr>
            <p:ph type="body" idx="1"/>
          </p:nvPr>
        </p:nvSpPr>
        <p:spPr>
          <a:xfrm>
            <a:off x="107504" y="1233578"/>
            <a:ext cx="4769845" cy="3260785"/>
          </a:xfrm>
        </p:spPr>
        <p:txBody>
          <a:bodyPr/>
          <a:lstStyle/>
          <a:p>
            <a:r>
              <a:rPr lang="en-US" sz="2000" dirty="0"/>
              <a:t>Monitoring Exporter enables Prometheus monitoring of WebLogic</a:t>
            </a:r>
          </a:p>
          <a:p>
            <a:r>
              <a:rPr lang="en-US" sz="2000" dirty="0"/>
              <a:t>Standard monitoring tools can be used for monitoring WebLogic</a:t>
            </a:r>
          </a:p>
          <a:p>
            <a:r>
              <a:rPr lang="en-US" sz="2000" dirty="0" err="1"/>
              <a:t>Grafana</a:t>
            </a:r>
            <a:r>
              <a:rPr lang="en-US" sz="2000" dirty="0"/>
              <a:t> Dashboards used for visualization</a:t>
            </a:r>
          </a:p>
          <a:p>
            <a:r>
              <a:rPr lang="en-US" sz="2000" dirty="0"/>
              <a:t>Prometheus auto-scaling of WebLogic cluster</a:t>
            </a:r>
          </a:p>
          <a:p>
            <a:r>
              <a:rPr lang="en-US" sz="2000" dirty="0"/>
              <a:t>Prometheus and </a:t>
            </a:r>
            <a:r>
              <a:rPr lang="en-US" sz="2000" dirty="0" err="1"/>
              <a:t>Grafana</a:t>
            </a:r>
            <a:r>
              <a:rPr lang="en-US" sz="2000" dirty="0"/>
              <a:t> example </a:t>
            </a:r>
            <a:r>
              <a:rPr lang="en-US" sz="2000" dirty="0">
                <a:hlinkClick r:id="rId2"/>
              </a:rPr>
              <a:t>GitHub Sample</a:t>
            </a:r>
            <a:endParaRPr lang="en-US" sz="2000" dirty="0"/>
          </a:p>
          <a:p>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57</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4849599" y="1372184"/>
            <a:ext cx="3897373" cy="934221"/>
            <a:chOff x="6528045" y="1854981"/>
            <a:chExt cx="4949046"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282" y="2267038"/>
              <a:ext cx="1195786" cy="362227"/>
            </a:xfrm>
            <a:prstGeom prst="rect">
              <a:avLst/>
            </a:prstGeom>
          </p:spPr>
        </p:pic>
        <p:pic>
          <p:nvPicPr>
            <p:cNvPr id="55" name="Picture 54"/>
            <p:cNvPicPr>
              <a:picLocks noChangeAspect="1"/>
            </p:cNvPicPr>
            <p:nvPr/>
          </p:nvPicPr>
          <p:blipFill>
            <a:blip r:embed="rId5"/>
            <a:stretch>
              <a:fillRect/>
            </a:stretch>
          </p:blipFill>
          <p:spPr>
            <a:xfrm>
              <a:off x="6528045" y="2622636"/>
              <a:ext cx="1641378" cy="376367"/>
            </a:xfrm>
            <a:prstGeom prst="rect">
              <a:avLst/>
            </a:prstGeom>
          </p:spPr>
        </p:pic>
      </p:grpSp>
      <p:pic>
        <p:nvPicPr>
          <p:cNvPr id="56" name="Picture 5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7"/>
          <a:stretch>
            <a:fillRect/>
          </a:stretch>
        </p:blipFill>
        <p:spPr>
          <a:xfrm>
            <a:off x="6181105" y="3690977"/>
            <a:ext cx="1196150" cy="282321"/>
          </a:xfrm>
          <a:prstGeom prst="rect">
            <a:avLst/>
          </a:prstGeom>
        </p:spPr>
      </p:pic>
      <p:pic>
        <p:nvPicPr>
          <p:cNvPr id="58" name="Picture 5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55" idx="2"/>
          </p:cNvCxnSpPr>
          <p:nvPr/>
        </p:nvCxnSpPr>
        <p:spPr>
          <a:xfrm flipH="1" flipV="1">
            <a:off x="5495892" y="2273102"/>
            <a:ext cx="1283288" cy="34627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53" idx="4"/>
          </p:cNvCxnSpPr>
          <p:nvPr/>
        </p:nvCxnSpPr>
        <p:spPr>
          <a:xfrm flipV="1">
            <a:off x="6134495" y="1832353"/>
            <a:ext cx="654440" cy="3260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495892" y="2393170"/>
            <a:ext cx="826745" cy="231839"/>
          </a:xfrm>
          <a:prstGeom prst="rect">
            <a:avLst/>
          </a:prstGeom>
          <a:noFill/>
        </p:spPr>
        <p:txBody>
          <a:bodyPr wrap="square" lIns="0" tIns="0" rIns="0" bIns="0" rtlCol="0">
            <a:noAutofit/>
          </a:bodyPr>
          <a:lstStyle/>
          <a:p>
            <a:pPr>
              <a:lnSpc>
                <a:spcPct val="90000"/>
              </a:lnSpc>
            </a:pPr>
            <a:r>
              <a:rPr lang="en-US" sz="1050"/>
              <a:t>Monitor</a:t>
            </a:r>
          </a:p>
        </p:txBody>
      </p:sp>
      <p:sp>
        <p:nvSpPr>
          <p:cNvPr id="98" name="TextBox 97"/>
          <p:cNvSpPr txBox="1"/>
          <p:nvPr/>
        </p:nvSpPr>
        <p:spPr>
          <a:xfrm>
            <a:off x="6198724" y="1759984"/>
            <a:ext cx="826745" cy="231839"/>
          </a:xfrm>
          <a:prstGeom prst="rect">
            <a:avLst/>
          </a:prstGeom>
          <a:noFill/>
        </p:spPr>
        <p:txBody>
          <a:bodyPr wrap="square" lIns="0" tIns="0" rIns="0" bIns="0" rtlCol="0">
            <a:noAutofit/>
          </a:bodyPr>
          <a:lstStyle/>
          <a:p>
            <a:pPr>
              <a:lnSpc>
                <a:spcPct val="90000"/>
              </a:lnSpc>
            </a:pPr>
            <a:r>
              <a:rPr lang="en-US" sz="1050"/>
              <a:t>Scale</a:t>
            </a:r>
          </a:p>
          <a:p>
            <a:pPr>
              <a:lnSpc>
                <a:spcPct val="90000"/>
              </a:lnSpc>
            </a:pPr>
            <a:r>
              <a:rPr lang="en-US" sz="900"/>
              <a:t>WLS</a:t>
            </a:r>
          </a:p>
        </p:txBody>
      </p:sp>
    </p:spTree>
    <p:extLst>
      <p:ext uri="{BB962C8B-B14F-4D97-AF65-F5344CB8AC3E}">
        <p14:creationId xmlns:p14="http://schemas.microsoft.com/office/powerpoint/2010/main" val="112138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the Box </a:t>
            </a:r>
            <a:r>
              <a:rPr lang="en-US" dirty="0" err="1"/>
              <a:t>Grafana</a:t>
            </a:r>
            <a:r>
              <a:rPr lang="en-US" dirty="0"/>
              <a:t> Dashboards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8558" y="1233488"/>
            <a:ext cx="5806883" cy="3260725"/>
          </a:xfrm>
        </p:spPr>
      </p:pic>
    </p:spTree>
    <p:extLst>
      <p:ext uri="{BB962C8B-B14F-4D97-AF65-F5344CB8AC3E}">
        <p14:creationId xmlns:p14="http://schemas.microsoft.com/office/powerpoint/2010/main" val="24349334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Deploy Tooling</a:t>
            </a:r>
          </a:p>
        </p:txBody>
      </p:sp>
      <p:sp>
        <p:nvSpPr>
          <p:cNvPr id="173" name="Content Placeholder 6"/>
          <p:cNvSpPr txBox="1">
            <a:spLocks noGrp="1"/>
          </p:cNvSpPr>
          <p:nvPr>
            <p:ph type="body" idx="1"/>
          </p:nvPr>
        </p:nvSpPr>
        <p:spPr>
          <a:xfrm>
            <a:off x="107504" y="1255181"/>
            <a:ext cx="4538037" cy="3260785"/>
          </a:xfrm>
        </p:spPr>
        <p:txBody>
          <a:bodyPr/>
          <a:lstStyle/>
          <a:p>
            <a:r>
              <a:rPr lang="en-US" sz="2000" dirty="0"/>
              <a:t>Introspect domains</a:t>
            </a:r>
          </a:p>
          <a:p>
            <a:pPr lvl="1"/>
            <a:r>
              <a:rPr lang="en-US" sz="1800" dirty="0"/>
              <a:t>WebLogic 10.3.6, 12.1.3, 12.2.1.X</a:t>
            </a:r>
          </a:p>
          <a:p>
            <a:pPr lvl="1"/>
            <a:r>
              <a:rPr lang="en-US" sz="1800" dirty="0"/>
              <a:t>Create a model (</a:t>
            </a:r>
            <a:r>
              <a:rPr lang="en-US" sz="1800" dirty="0" err="1"/>
              <a:t>yaml</a:t>
            </a:r>
            <a:r>
              <a:rPr lang="en-US" sz="1800" dirty="0"/>
              <a:t>) of the domain</a:t>
            </a:r>
          </a:p>
          <a:p>
            <a:pPr lvl="1"/>
            <a:r>
              <a:rPr lang="en-US" sz="1800" dirty="0"/>
              <a:t>Migrate existing domains and applications Upgrade (if required) to 12.2.1.X</a:t>
            </a:r>
          </a:p>
          <a:p>
            <a:r>
              <a:rPr lang="en-US" sz="2000" dirty="0"/>
              <a:t>Customize and Validate configuration to meet Kubernetes requirements</a:t>
            </a:r>
          </a:p>
          <a:p>
            <a:r>
              <a:rPr lang="en-US" sz="2000" dirty="0"/>
              <a:t>Create domains in Docker image </a:t>
            </a:r>
            <a:r>
              <a:rPr lang="en-US" sz="2000" dirty="0">
                <a:hlinkClick r:id="rId2"/>
              </a:rPr>
              <a:t>GitHub Sample</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59</a:t>
            </a:fld>
            <a:endParaRPr lang="en-NL"/>
          </a:p>
        </p:txBody>
      </p:sp>
      <p:sp>
        <p:nvSpPr>
          <p:cNvPr id="8" name="Footer Placeholder 7"/>
          <p:cNvSpPr>
            <a:spLocks noGrp="1"/>
          </p:cNvSpPr>
          <p:nvPr>
            <p:ph type="ftr" sz="quarter" idx="11"/>
          </p:nvPr>
        </p:nvSpPr>
        <p:spPr/>
        <p:txBody>
          <a:bodyPr/>
          <a:lstStyle/>
          <a:p>
            <a:r>
              <a:rPr lang="en-US"/>
              <a:t>Confidential – Oracle Internal/Restricted/Highly Restricted</a:t>
            </a:r>
          </a:p>
        </p:txBody>
      </p:sp>
      <p:sp>
        <p:nvSpPr>
          <p:cNvPr id="56" name="Rounded Rectangle 55"/>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57" name="Group 56"/>
          <p:cNvGrpSpPr>
            <a:grpSpLocks noChangeAspect="1"/>
          </p:cNvGrpSpPr>
          <p:nvPr/>
        </p:nvGrpSpPr>
        <p:grpSpPr>
          <a:xfrm>
            <a:off x="5065165" y="2823140"/>
            <a:ext cx="3388303" cy="520135"/>
            <a:chOff x="6828166" y="3700689"/>
            <a:chExt cx="4262016" cy="573540"/>
          </a:xfrm>
        </p:grpSpPr>
        <p:grpSp>
          <p:nvGrpSpPr>
            <p:cNvPr id="75" name="Group 74"/>
            <p:cNvGrpSpPr/>
            <p:nvPr/>
          </p:nvGrpSpPr>
          <p:grpSpPr>
            <a:xfrm>
              <a:off x="6828166" y="3700689"/>
              <a:ext cx="1184552" cy="573540"/>
              <a:chOff x="6975854" y="3690241"/>
              <a:chExt cx="1138992" cy="551481"/>
            </a:xfrm>
          </p:grpSpPr>
          <p:sp>
            <p:nvSpPr>
              <p:cNvPr id="89" name="Rounded Rectangle 88"/>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90" name="TextBox 89"/>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3" name="Group 82"/>
            <p:cNvGrpSpPr/>
            <p:nvPr/>
          </p:nvGrpSpPr>
          <p:grpSpPr>
            <a:xfrm>
              <a:off x="8360294" y="3700689"/>
              <a:ext cx="1184552" cy="573540"/>
              <a:chOff x="6975854" y="3690241"/>
              <a:chExt cx="1138992" cy="551481"/>
            </a:xfrm>
          </p:grpSpPr>
          <p:sp>
            <p:nvSpPr>
              <p:cNvPr id="87" name="Rounded Rectangle 86"/>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8" name="TextBox 87"/>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84" name="Group 83"/>
            <p:cNvGrpSpPr/>
            <p:nvPr/>
          </p:nvGrpSpPr>
          <p:grpSpPr>
            <a:xfrm>
              <a:off x="9905630" y="3700689"/>
              <a:ext cx="1184552" cy="573540"/>
              <a:chOff x="6975854" y="3690241"/>
              <a:chExt cx="1138992" cy="551481"/>
            </a:xfrm>
          </p:grpSpPr>
          <p:sp>
            <p:nvSpPr>
              <p:cNvPr id="85" name="Rounded Rectangle 84"/>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86" name="TextBox 85"/>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pic>
        <p:nvPicPr>
          <p:cNvPr id="91" name="Picture 9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92" name="Picture 91"/>
          <p:cNvPicPr>
            <a:picLocks noChangeAspect="1"/>
          </p:cNvPicPr>
          <p:nvPr/>
        </p:nvPicPr>
        <p:blipFill>
          <a:blip r:embed="rId4"/>
          <a:stretch>
            <a:fillRect/>
          </a:stretch>
        </p:blipFill>
        <p:spPr>
          <a:xfrm>
            <a:off x="6181105" y="3690977"/>
            <a:ext cx="1196150" cy="282321"/>
          </a:xfrm>
          <a:prstGeom prst="rect">
            <a:avLst/>
          </a:prstGeom>
        </p:spPr>
      </p:pic>
      <p:pic>
        <p:nvPicPr>
          <p:cNvPr id="93" name="Picture 9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94" name="Rounded Rectangle 93"/>
          <p:cNvSpPr>
            <a:spLocks noChangeAspect="1"/>
          </p:cNvSpPr>
          <p:nvPr/>
        </p:nvSpPr>
        <p:spPr>
          <a:xfrm>
            <a:off x="5596838" y="1512285"/>
            <a:ext cx="2364685" cy="505091"/>
          </a:xfrm>
          <a:prstGeom prst="roundRect">
            <a:avLst/>
          </a:prstGeom>
          <a:solidFill>
            <a:srgbClr val="7F92C6"/>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r>
              <a:rPr lang="en-US">
                <a:solidFill>
                  <a:schemeClr val="bg1"/>
                </a:solidFill>
              </a:rPr>
              <a:t>WebLogic Deploy Tooling</a:t>
            </a:r>
          </a:p>
        </p:txBody>
      </p:sp>
      <p:cxnSp>
        <p:nvCxnSpPr>
          <p:cNvPr id="5" name="Straight Arrow Connector 4"/>
          <p:cNvCxnSpPr/>
          <p:nvPr/>
        </p:nvCxnSpPr>
        <p:spPr>
          <a:xfrm>
            <a:off x="6772830" y="2017376"/>
            <a:ext cx="12700" cy="601998"/>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9991" y="2260600"/>
            <a:ext cx="1051532" cy="177800"/>
          </a:xfrm>
          <a:prstGeom prst="rect">
            <a:avLst/>
          </a:prstGeom>
          <a:noFill/>
        </p:spPr>
        <p:txBody>
          <a:bodyPr wrap="square" lIns="0" tIns="0" rIns="0" bIns="0" rtlCol="0">
            <a:noAutofit/>
          </a:bodyPr>
          <a:lstStyle/>
          <a:p>
            <a:pPr>
              <a:lnSpc>
                <a:spcPct val="90000"/>
              </a:lnSpc>
            </a:pPr>
            <a:r>
              <a:rPr lang="en-US" sz="900"/>
              <a:t>Domain Model</a:t>
            </a:r>
          </a:p>
        </p:txBody>
      </p:sp>
    </p:spTree>
    <p:extLst>
      <p:ext uri="{BB962C8B-B14F-4D97-AF65-F5344CB8AC3E}">
        <p14:creationId xmlns:p14="http://schemas.microsoft.com/office/powerpoint/2010/main" val="76369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endParaRPr lang="en-GB" dirty="0"/>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28419" y="1203598"/>
            <a:ext cx="8229600" cy="3260785"/>
          </a:xfrm>
        </p:spPr>
        <p:txBody>
          <a:bodyPr/>
          <a:lstStyle/>
          <a:p>
            <a:r>
              <a:rPr lang="en-GB" dirty="0"/>
              <a:t>Fully supports JEE 7 as of 12.2.1, JEE 8 as of 14.1</a:t>
            </a:r>
          </a:p>
          <a:p>
            <a:r>
              <a:rPr lang="en-GB" dirty="0"/>
              <a:t>Commercial App Server, by BEA Systems</a:t>
            </a:r>
          </a:p>
          <a:p>
            <a:r>
              <a:rPr lang="en-GB" dirty="0"/>
              <a:t>Acquired by Oracle in 2008</a:t>
            </a:r>
          </a:p>
          <a:p>
            <a:r>
              <a:rPr lang="en-GB" dirty="0"/>
              <a:t>Strategic Application Server, replacing OC4J</a:t>
            </a:r>
          </a:p>
          <a:p>
            <a:pPr lvl="1"/>
            <a:r>
              <a:rPr lang="en-GB" dirty="0"/>
              <a:t>(Oracle has 3 JEE </a:t>
            </a:r>
            <a:r>
              <a:rPr lang="en-GB" dirty="0" err="1"/>
              <a:t>AppServers</a:t>
            </a:r>
            <a:r>
              <a:rPr lang="en-GB" dirty="0"/>
              <a:t>…)</a:t>
            </a:r>
          </a:p>
          <a:p>
            <a:r>
              <a:rPr lang="en-GB" dirty="0"/>
              <a:t>Very rich support for (amongst others)</a:t>
            </a:r>
          </a:p>
          <a:p>
            <a:pPr lvl="1"/>
            <a:r>
              <a:rPr lang="en-GB" dirty="0"/>
              <a:t>Clustering</a:t>
            </a:r>
          </a:p>
          <a:p>
            <a:pPr lvl="1"/>
            <a:r>
              <a:rPr lang="en-GB" dirty="0"/>
              <a:t>JDBC</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6</a:t>
            </a:fld>
            <a:endParaRPr lang="nl-NL" altLang="nl-NL" dirty="0"/>
          </a:p>
        </p:txBody>
      </p:sp>
      <p:sp>
        <p:nvSpPr>
          <p:cNvPr id="6" name="Content Placeholder 2">
            <a:extLst>
              <a:ext uri="{FF2B5EF4-FFF2-40B4-BE49-F238E27FC236}">
                <a16:creationId xmlns:a16="http://schemas.microsoft.com/office/drawing/2014/main" id="{D0579CB6-3579-4157-ABB9-839BEC730304}"/>
              </a:ext>
            </a:extLst>
          </p:cNvPr>
          <p:cNvSpPr txBox="1">
            <a:spLocks/>
          </p:cNvSpPr>
          <p:nvPr/>
        </p:nvSpPr>
        <p:spPr bwMode="auto">
          <a:xfrm>
            <a:off x="1907705" y="3723878"/>
            <a:ext cx="2808312"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High Availability</a:t>
            </a:r>
          </a:p>
          <a:p>
            <a:pPr lvl="1"/>
            <a:r>
              <a:rPr lang="en-GB" b="0" dirty="0"/>
              <a:t>JMS</a:t>
            </a:r>
          </a:p>
          <a:p>
            <a:pPr lvl="2"/>
            <a:endParaRPr lang="en-GB" b="0" dirty="0"/>
          </a:p>
        </p:txBody>
      </p:sp>
      <p:sp>
        <p:nvSpPr>
          <p:cNvPr id="7" name="Content Placeholder 2">
            <a:extLst>
              <a:ext uri="{FF2B5EF4-FFF2-40B4-BE49-F238E27FC236}">
                <a16:creationId xmlns:a16="http://schemas.microsoft.com/office/drawing/2014/main" id="{CC157AB3-0026-4336-BAB0-0DFB39AA2A1A}"/>
              </a:ext>
            </a:extLst>
          </p:cNvPr>
          <p:cNvSpPr txBox="1">
            <a:spLocks/>
          </p:cNvSpPr>
          <p:nvPr/>
        </p:nvSpPr>
        <p:spPr bwMode="auto">
          <a:xfrm>
            <a:off x="4116388" y="3723878"/>
            <a:ext cx="3984004" cy="82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lvl1pPr marL="342861" indent="-342861" algn="l" defTabSz="457148" rtl="0" eaLnBrk="0" fontAlgn="base" hangingPunct="0">
              <a:spcBef>
                <a:spcPct val="20000"/>
              </a:spcBef>
              <a:spcAft>
                <a:spcPct val="0"/>
              </a:spcAft>
              <a:buClr>
                <a:srgbClr val="800000"/>
              </a:buClr>
              <a:buFont typeface="Arial" panose="020B0604020202020204" pitchFamily="34" charset="0"/>
              <a:buChar char="•"/>
              <a:defRPr sz="2400" kern="1200">
                <a:solidFill>
                  <a:schemeClr val="tx1"/>
                </a:solidFill>
                <a:latin typeface="Futura Md" pitchFamily="34" charset="0"/>
                <a:ea typeface="ＭＳ Ｐゴシック" pitchFamily="34" charset="-128"/>
                <a:cs typeface="+mn-cs"/>
              </a:defRPr>
            </a:lvl1pPr>
            <a:lvl2pPr marL="742865" indent="-285717" algn="l" defTabSz="457148" rtl="0" eaLnBrk="0" fontAlgn="base" hangingPunct="0">
              <a:spcBef>
                <a:spcPct val="20000"/>
              </a:spcBef>
              <a:spcAft>
                <a:spcPct val="0"/>
              </a:spcAft>
              <a:buClr>
                <a:srgbClr val="800000"/>
              </a:buClr>
              <a:buFont typeface="Arial" panose="020B0604020202020204" pitchFamily="34" charset="0"/>
              <a:buChar char="–"/>
              <a:defRPr sz="2000" kern="1200">
                <a:solidFill>
                  <a:schemeClr val="tx1"/>
                </a:solidFill>
                <a:latin typeface="Futura Md" pitchFamily="34" charset="0"/>
                <a:ea typeface="ＭＳ Ｐゴシック" pitchFamily="34" charset="-128"/>
                <a:cs typeface="+mn-cs"/>
              </a:defRPr>
            </a:lvl2pPr>
            <a:lvl3pPr marL="1142870" indent="-228574" algn="l" defTabSz="457148" rtl="0" eaLnBrk="0" fontAlgn="base" hangingPunct="0">
              <a:spcBef>
                <a:spcPct val="20000"/>
              </a:spcBef>
              <a:spcAft>
                <a:spcPct val="0"/>
              </a:spcAft>
              <a:buClr>
                <a:srgbClr val="800000"/>
              </a:buClr>
              <a:buFont typeface="Arial" panose="020B0604020202020204" pitchFamily="34" charset="0"/>
              <a:buChar char="•"/>
              <a:defRPr sz="1800" kern="1200">
                <a:solidFill>
                  <a:schemeClr val="tx1"/>
                </a:solidFill>
                <a:latin typeface="Futura Md" pitchFamily="34" charset="0"/>
                <a:ea typeface="ＭＳ Ｐゴシック" pitchFamily="34" charset="-128"/>
                <a:cs typeface="+mn-cs"/>
              </a:defRPr>
            </a:lvl3pPr>
            <a:lvl4pPr marL="1600018"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4pPr>
            <a:lvl5pPr marL="2057166" indent="-228574" algn="l" defTabSz="457148" rtl="0" eaLnBrk="0" fontAlgn="base" hangingPunct="0">
              <a:spcBef>
                <a:spcPct val="20000"/>
              </a:spcBef>
              <a:spcAft>
                <a:spcPct val="0"/>
              </a:spcAft>
              <a:buClr>
                <a:srgbClr val="800000"/>
              </a:buClr>
              <a:buFont typeface="Arial" panose="020B0604020202020204" pitchFamily="34" charset="0"/>
              <a:buChar char="»"/>
              <a:defRPr sz="1600" kern="1200">
                <a:solidFill>
                  <a:schemeClr val="tx1"/>
                </a:solidFill>
                <a:latin typeface="Futura Md" pitchFamily="34" charset="0"/>
                <a:ea typeface="ＭＳ Ｐゴシック" pitchFamily="34" charset="-128"/>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b="0" dirty="0"/>
              <a:t>Diagnostics and Monitoring</a:t>
            </a:r>
          </a:p>
          <a:p>
            <a:pPr lvl="1"/>
            <a:r>
              <a:rPr lang="en-GB" b="0" dirty="0"/>
              <a:t>REST &amp; SOAP</a:t>
            </a:r>
          </a:p>
          <a:p>
            <a:pPr lvl="2"/>
            <a:endParaRPr lang="en-GB" b="0" dirty="0"/>
          </a:p>
        </p:txBody>
      </p:sp>
    </p:spTree>
    <p:extLst>
      <p:ext uri="{BB962C8B-B14F-4D97-AF65-F5344CB8AC3E}">
        <p14:creationId xmlns:p14="http://schemas.microsoft.com/office/powerpoint/2010/main" val="2239600606"/>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p:txBody>
          <a:bodyPr/>
          <a:lstStyle/>
          <a:p>
            <a:r>
              <a:rPr lang="en-US" dirty="0"/>
              <a:t>WebLogic Logging Exporter </a:t>
            </a:r>
          </a:p>
        </p:txBody>
      </p:sp>
      <p:sp>
        <p:nvSpPr>
          <p:cNvPr id="173" name="Content Placeholder 6"/>
          <p:cNvSpPr txBox="1">
            <a:spLocks noGrp="1"/>
          </p:cNvSpPr>
          <p:nvPr>
            <p:ph type="body" idx="1"/>
          </p:nvPr>
        </p:nvSpPr>
        <p:spPr>
          <a:xfrm>
            <a:off x="179512" y="1131590"/>
            <a:ext cx="4357170" cy="3260785"/>
          </a:xfrm>
        </p:spPr>
        <p:txBody>
          <a:bodyPr/>
          <a:lstStyle/>
          <a:p>
            <a:r>
              <a:rPr lang="en-US" sz="2000" dirty="0"/>
              <a:t>Logging Exporter enables exporting WebLogic server logs to the Elastic Stack</a:t>
            </a:r>
          </a:p>
          <a:p>
            <a:r>
              <a:rPr lang="en-US" sz="2000" dirty="0"/>
              <a:t>Store logs in the Elastic Stack</a:t>
            </a:r>
          </a:p>
          <a:p>
            <a:r>
              <a:rPr lang="en-US" sz="2000" dirty="0"/>
              <a:t>Search and analyze logs in </a:t>
            </a:r>
            <a:r>
              <a:rPr lang="en-US" sz="2000" dirty="0" err="1"/>
              <a:t>Elastichsearch</a:t>
            </a:r>
            <a:endParaRPr lang="en-US" sz="2000" dirty="0"/>
          </a:p>
          <a:p>
            <a:r>
              <a:rPr lang="en-US" sz="2000" dirty="0"/>
              <a:t>Display logs in dashboards in </a:t>
            </a:r>
            <a:r>
              <a:rPr lang="en-US" sz="2000" dirty="0" err="1"/>
              <a:t>Kibana</a:t>
            </a:r>
            <a:endParaRPr lang="en-US" sz="2000" dirty="0"/>
          </a:p>
          <a:p>
            <a:r>
              <a:rPr lang="en-US" sz="2000" dirty="0"/>
              <a:t>Integrate with </a:t>
            </a:r>
            <a:r>
              <a:rPr lang="en-US" sz="2000" dirty="0" err="1"/>
              <a:t>FluentD</a:t>
            </a:r>
            <a:r>
              <a:rPr lang="en-US" sz="2000" dirty="0"/>
              <a:t> (future)</a:t>
            </a:r>
          </a:p>
          <a:p>
            <a:r>
              <a:rPr lang="en-US" sz="2000" dirty="0">
                <a:hlinkClick r:id="rId2"/>
              </a:rPr>
              <a:t>GitHub weblogic-logging-exporter</a:t>
            </a:r>
            <a:endParaRPr lang="en-US" sz="2000" dirty="0"/>
          </a:p>
          <a:p>
            <a:endParaRPr lang="en-US" sz="2000" dirty="0"/>
          </a:p>
        </p:txBody>
      </p:sp>
      <p:sp>
        <p:nvSpPr>
          <p:cNvPr id="174" name="Slide Number Placeholder 4"/>
          <p:cNvSpPr txBox="1">
            <a:spLocks noGrp="1"/>
          </p:cNvSpPr>
          <p:nvPr>
            <p:ph type="sldNum" sz="quarter" idx="10"/>
          </p:nvPr>
        </p:nvSpPr>
        <p:spPr/>
        <p:txBody>
          <a:bodyPr/>
          <a:lstStyle/>
          <a:p>
            <a:fld id="{86CB4B4D-7CA3-9044-876B-883B54F8677D}" type="slidenum">
              <a:rPr lang="en-NL"/>
              <a:pPr/>
              <a:t>60</a:t>
            </a:fld>
            <a:endParaRPr lang="en-NL"/>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
        <p:nvSpPr>
          <p:cNvPr id="12" name="TextBox 11"/>
          <p:cNvSpPr txBox="1"/>
          <p:nvPr/>
        </p:nvSpPr>
        <p:spPr>
          <a:xfrm>
            <a:off x="5982129" y="2956261"/>
            <a:ext cx="236866" cy="84683"/>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15" name="TextBox 14"/>
          <p:cNvSpPr txBox="1"/>
          <p:nvPr/>
        </p:nvSpPr>
        <p:spPr>
          <a:xfrm>
            <a:off x="6509214" y="2947792"/>
            <a:ext cx="179069" cy="85272"/>
          </a:xfrm>
          <a:prstGeom prst="rect">
            <a:avLst/>
          </a:prstGeom>
          <a:noFill/>
        </p:spPr>
        <p:txBody>
          <a:bodyPr wrap="square" lIns="0" tIns="0" rIns="0" bIns="0" rtlCol="0">
            <a:noAutofit/>
          </a:bodyPr>
          <a:lstStyle/>
          <a:p>
            <a:pPr>
              <a:lnSpc>
                <a:spcPct val="90000"/>
              </a:lnSpc>
            </a:pPr>
            <a:r>
              <a:rPr lang="en-US" sz="1050">
                <a:solidFill>
                  <a:schemeClr val="bg1"/>
                </a:solidFill>
              </a:rPr>
              <a:t>MS</a:t>
            </a:r>
          </a:p>
        </p:txBody>
      </p:sp>
      <p:sp>
        <p:nvSpPr>
          <p:cNvPr id="35" name="TextBox 34"/>
          <p:cNvSpPr txBox="1"/>
          <p:nvPr/>
        </p:nvSpPr>
        <p:spPr>
          <a:xfrm>
            <a:off x="7954903" y="1672621"/>
            <a:ext cx="704714" cy="137693"/>
          </a:xfrm>
          <a:prstGeom prst="rect">
            <a:avLst/>
          </a:prstGeom>
          <a:noFill/>
        </p:spPr>
        <p:txBody>
          <a:bodyPr wrap="square" lIns="0" tIns="0" rIns="0" bIns="0" rtlCol="0">
            <a:noAutofit/>
          </a:bodyPr>
          <a:lstStyle/>
          <a:p>
            <a:pPr>
              <a:lnSpc>
                <a:spcPct val="90000"/>
              </a:lnSpc>
            </a:pPr>
            <a:r>
              <a:rPr lang="en-US" sz="1050">
                <a:solidFill>
                  <a:schemeClr val="bg1"/>
                </a:solidFill>
              </a:rPr>
              <a:t>Kubernetes</a:t>
            </a:r>
          </a:p>
        </p:txBody>
      </p:sp>
      <p:grpSp>
        <p:nvGrpSpPr>
          <p:cNvPr id="48" name="Group 47"/>
          <p:cNvGrpSpPr>
            <a:grpSpLocks noChangeAspect="1"/>
          </p:cNvGrpSpPr>
          <p:nvPr/>
        </p:nvGrpSpPr>
        <p:grpSpPr>
          <a:xfrm>
            <a:off x="6117768" y="1372184"/>
            <a:ext cx="2629205" cy="934221"/>
            <a:chOff x="8138417" y="1854981"/>
            <a:chExt cx="3338674"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15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500">
                  <a:solidFill>
                    <a:schemeClr val="bg1"/>
                  </a:solidFill>
                </a:rPr>
                <a:t>Operator</a:t>
              </a:r>
            </a:p>
          </p:txBody>
        </p:sp>
      </p:grpSp>
      <p:pic>
        <p:nvPicPr>
          <p:cNvPr id="56" name="Picture 5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03200" y="3575374"/>
            <a:ext cx="527221" cy="513527"/>
          </a:xfrm>
          <a:prstGeom prst="rect">
            <a:avLst/>
          </a:prstGeom>
        </p:spPr>
      </p:pic>
      <p:pic>
        <p:nvPicPr>
          <p:cNvPr id="57" name="Picture 56"/>
          <p:cNvPicPr>
            <a:picLocks noChangeAspect="1"/>
          </p:cNvPicPr>
          <p:nvPr/>
        </p:nvPicPr>
        <p:blipFill>
          <a:blip r:embed="rId5"/>
          <a:stretch>
            <a:fillRect/>
          </a:stretch>
        </p:blipFill>
        <p:spPr>
          <a:xfrm>
            <a:off x="6181105" y="3690977"/>
            <a:ext cx="1196150" cy="282321"/>
          </a:xfrm>
          <a:prstGeom prst="rect">
            <a:avLst/>
          </a:prstGeom>
        </p:spPr>
      </p:pic>
      <p:pic>
        <p:nvPicPr>
          <p:cNvPr id="58" name="Picture 5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63376" y="3520084"/>
            <a:ext cx="527221" cy="513527"/>
          </a:xfrm>
          <a:prstGeom prst="rect">
            <a:avLst/>
          </a:prstGeom>
        </p:spPr>
      </p:pic>
      <p:sp>
        <p:nvSpPr>
          <p:cNvPr id="59" name="Rounded Rectangle 58"/>
          <p:cNvSpPr/>
          <p:nvPr/>
        </p:nvSpPr>
        <p:spPr bwMode="gray">
          <a:xfrm>
            <a:off x="4773215" y="2619373"/>
            <a:ext cx="4011930" cy="158115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900" err="1"/>
          </a:p>
        </p:txBody>
      </p:sp>
      <p:grpSp>
        <p:nvGrpSpPr>
          <p:cNvPr id="60" name="Group 59"/>
          <p:cNvGrpSpPr>
            <a:grpSpLocks noChangeAspect="1"/>
          </p:cNvGrpSpPr>
          <p:nvPr/>
        </p:nvGrpSpPr>
        <p:grpSpPr>
          <a:xfrm>
            <a:off x="5065165" y="2823140"/>
            <a:ext cx="3388303" cy="520135"/>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45712" rIns="0" bIns="45712" numCol="1" spcCol="0" rtlCol="0" fromWordArt="0" anchor="ctr" anchorCtr="0" forceAA="0" compatLnSpc="1">
                <a:prstTxWarp prst="textNoShape">
                  <a:avLst/>
                </a:prstTxWarp>
                <a:noAutofit/>
              </a:bodyPr>
              <a:lstStyle/>
              <a:p>
                <a:pPr algn="ctr">
                  <a:lnSpc>
                    <a:spcPct val="90000"/>
                  </a:lnSpc>
                </a:pPr>
                <a:endParaRPr lang="en-US">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err="1">
                    <a:solidFill>
                      <a:schemeClr val="bg1"/>
                    </a:solidFill>
                    <a:latin typeface="Arial"/>
                    <a:cs typeface="Arial"/>
                  </a:rPr>
                  <a:t>WebLogic</a:t>
                </a:r>
                <a:endParaRPr lang="en-US">
                  <a:solidFill>
                    <a:schemeClr val="bg1"/>
                  </a:solidFill>
                  <a:latin typeface="Arial"/>
                  <a:cs typeface="Arial"/>
                </a:endParaRPr>
              </a:p>
            </p:txBody>
          </p:sp>
        </p:grpSp>
      </p:grpSp>
      <p:cxnSp>
        <p:nvCxnSpPr>
          <p:cNvPr id="6" name="Straight Arrow Connector 5"/>
          <p:cNvCxnSpPr>
            <a:stCxn id="59" idx="0"/>
            <a:endCxn id="2" idx="2"/>
          </p:cNvCxnSpPr>
          <p:nvPr/>
        </p:nvCxnSpPr>
        <p:spPr>
          <a:xfrm flipH="1" flipV="1">
            <a:off x="5321976" y="2206442"/>
            <a:ext cx="1457204" cy="412932"/>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1821" y="1181960"/>
            <a:ext cx="1320308" cy="1024482"/>
          </a:xfrm>
          <a:prstGeom prst="rect">
            <a:avLst/>
          </a:prstGeom>
        </p:spPr>
      </p:pic>
    </p:spTree>
    <p:extLst>
      <p:ext uri="{BB962C8B-B14F-4D97-AF65-F5344CB8AC3E}">
        <p14:creationId xmlns:p14="http://schemas.microsoft.com/office/powerpoint/2010/main" val="207142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Kibana</a:t>
            </a:r>
            <a:r>
              <a:rPr lang="en-US" dirty="0"/>
              <a:t> Dashboards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670" y="1059582"/>
            <a:ext cx="5138660" cy="3260725"/>
          </a:xfrm>
        </p:spPr>
      </p:pic>
    </p:spTree>
    <p:extLst>
      <p:ext uri="{BB962C8B-B14F-4D97-AF65-F5344CB8AC3E}">
        <p14:creationId xmlns:p14="http://schemas.microsoft.com/office/powerpoint/2010/main" val="159410763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1588" y="1"/>
            <a:ext cx="9034908" cy="536972"/>
          </a:xfrm>
        </p:spPr>
        <p:txBody>
          <a:bodyPr/>
          <a:lstStyle/>
          <a:p>
            <a:r>
              <a:rPr lang="en-GB" dirty="0"/>
              <a:t>Patching WL Image with WebLogic Image Tool</a:t>
            </a:r>
          </a:p>
        </p:txBody>
      </p:sp>
      <p:sp>
        <p:nvSpPr>
          <p:cNvPr id="174" name="Slide Number Placeholder 4"/>
          <p:cNvSpPr txBox="1">
            <a:spLocks noGrp="1"/>
          </p:cNvSpPr>
          <p:nvPr>
            <p:ph type="sldNum" sz="quarter" idx="10"/>
          </p:nvPr>
        </p:nvSpPr>
        <p:spPr/>
        <p:txBody>
          <a:bodyPr/>
          <a:lstStyle/>
          <a:p>
            <a:fld id="{86CB4B4D-7CA3-9044-876B-883B54F8677D}" type="slidenum">
              <a:rPr lang="en-NL"/>
              <a:pPr/>
              <a:t>62</a:t>
            </a:fld>
            <a:endParaRPr lang="en-NL"/>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sp>
        <p:nvSpPr>
          <p:cNvPr id="35" name="TextBox 34"/>
          <p:cNvSpPr txBox="1"/>
          <p:nvPr/>
        </p:nvSpPr>
        <p:spPr>
          <a:xfrm>
            <a:off x="7954023" y="1672855"/>
            <a:ext cx="704530" cy="137657"/>
          </a:xfrm>
          <a:prstGeom prst="rect">
            <a:avLst/>
          </a:prstGeom>
          <a:noFill/>
        </p:spPr>
        <p:txBody>
          <a:bodyPr wrap="square" lIns="0" tIns="0" rIns="0" bIns="0" rtlCol="0">
            <a:noAutofit/>
          </a:bodyPr>
          <a:lstStyle/>
          <a:p>
            <a:pPr>
              <a:lnSpc>
                <a:spcPct val="90000"/>
              </a:lnSpc>
            </a:pPr>
            <a:r>
              <a:rPr lang="en-US" sz="1050" dirty="0">
                <a:solidFill>
                  <a:schemeClr val="bg1"/>
                </a:solidFill>
              </a:rPr>
              <a:t>Kubernetes</a:t>
            </a:r>
          </a:p>
        </p:txBody>
      </p:sp>
      <p:sp>
        <p:nvSpPr>
          <p:cNvPr id="96" name="TextBox 95"/>
          <p:cNvSpPr txBox="1"/>
          <p:nvPr/>
        </p:nvSpPr>
        <p:spPr>
          <a:xfrm>
            <a:off x="2890870" y="1652081"/>
            <a:ext cx="685800" cy="685800"/>
          </a:xfrm>
          <a:prstGeom prst="rect">
            <a:avLst/>
          </a:prstGeom>
          <a:noFill/>
        </p:spPr>
        <p:txBody>
          <a:bodyPr wrap="none" lIns="0" tIns="0" rIns="0" bIns="0" rtlCol="0">
            <a:noAutofit/>
          </a:bodyPr>
          <a:lstStyle/>
          <a:p>
            <a:pPr>
              <a:lnSpc>
                <a:spcPct val="90000"/>
              </a:lnSpc>
            </a:pPr>
            <a:endParaRPr lang="en-US" sz="900" dirty="0"/>
          </a:p>
        </p:txBody>
      </p:sp>
      <p:pic>
        <p:nvPicPr>
          <p:cNvPr id="73" name="Picture 72">
            <a:extLst>
              <a:ext uri="{FF2B5EF4-FFF2-40B4-BE49-F238E27FC236}">
                <a16:creationId xmlns:a16="http://schemas.microsoft.com/office/drawing/2014/main" id="{695C65E8-727B-EA41-8753-F62DED6A3568}"/>
              </a:ext>
            </a:extLst>
          </p:cNvPr>
          <p:cNvPicPr>
            <a:picLocks noChangeAspect="1"/>
          </p:cNvPicPr>
          <p:nvPr/>
        </p:nvPicPr>
        <p:blipFill>
          <a:blip r:embed="rId2"/>
          <a:stretch>
            <a:fillRect/>
          </a:stretch>
        </p:blipFill>
        <p:spPr>
          <a:xfrm>
            <a:off x="7198992" y="726460"/>
            <a:ext cx="1762897" cy="4033799"/>
          </a:xfrm>
          <a:prstGeom prst="rect">
            <a:avLst/>
          </a:prstGeom>
        </p:spPr>
      </p:pic>
      <p:sp>
        <p:nvSpPr>
          <p:cNvPr id="123" name="TextBox 122">
            <a:extLst>
              <a:ext uri="{FF2B5EF4-FFF2-40B4-BE49-F238E27FC236}">
                <a16:creationId xmlns:a16="http://schemas.microsoft.com/office/drawing/2014/main" id="{34ADEA44-FFED-A846-A26A-71AE3116AD90}"/>
              </a:ext>
            </a:extLst>
          </p:cNvPr>
          <p:cNvSpPr txBox="1"/>
          <p:nvPr/>
        </p:nvSpPr>
        <p:spPr>
          <a:xfrm>
            <a:off x="7352712" y="510169"/>
            <a:ext cx="1301689" cy="143295"/>
          </a:xfrm>
          <a:prstGeom prst="rect">
            <a:avLst/>
          </a:prstGeom>
          <a:noFill/>
        </p:spPr>
        <p:txBody>
          <a:bodyPr wrap="square" lIns="0" tIns="0" rIns="0" bIns="0" rtlCol="0">
            <a:noAutofit/>
          </a:bodyPr>
          <a:lstStyle/>
          <a:p>
            <a:pPr algn="ctr">
              <a:lnSpc>
                <a:spcPct val="90000"/>
              </a:lnSpc>
            </a:pPr>
            <a:r>
              <a:rPr lang="en-US" sz="1050" b="0" dirty="0"/>
              <a:t>Repository</a:t>
            </a:r>
          </a:p>
        </p:txBody>
      </p:sp>
      <p:cxnSp>
        <p:nvCxnSpPr>
          <p:cNvPr id="128" name="Straight Arrow Connector 127">
            <a:extLst>
              <a:ext uri="{FF2B5EF4-FFF2-40B4-BE49-F238E27FC236}">
                <a16:creationId xmlns:a16="http://schemas.microsoft.com/office/drawing/2014/main" id="{94F21A84-EADA-704E-95F1-19A5D5B87C74}"/>
              </a:ext>
            </a:extLst>
          </p:cNvPr>
          <p:cNvCxnSpPr>
            <a:cxnSpLocks/>
            <a:stCxn id="3" idx="3"/>
          </p:cNvCxnSpPr>
          <p:nvPr/>
        </p:nvCxnSpPr>
        <p:spPr>
          <a:xfrm flipV="1">
            <a:off x="2629317" y="2688161"/>
            <a:ext cx="725323" cy="590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8" name="Picture 12" descr="Image result for customer icon">
            <a:extLst>
              <a:ext uri="{FF2B5EF4-FFF2-40B4-BE49-F238E27FC236}">
                <a16:creationId xmlns:a16="http://schemas.microsoft.com/office/drawing/2014/main" id="{3D34CCE0-5B6D-4842-9EFB-70CEE26189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42191" y="2263243"/>
            <a:ext cx="1122353" cy="1122353"/>
          </a:xfrm>
          <a:prstGeom prst="rect">
            <a:avLst/>
          </a:prstGeom>
          <a:noFill/>
          <a:extLst>
            <a:ext uri="{909E8E84-426E-40dd-AFC4-6F175D3DCCD1}">
              <a14:hiddenFill xmlns="" xmlns:a14="http://schemas.microsoft.com/office/drawing/2010/main">
                <a:solidFill>
                  <a:srgbClr val="FFFFFF"/>
                </a:solidFill>
              </a14:hiddenFill>
            </a:ext>
          </a:extLst>
        </p:spPr>
      </p:pic>
      <p:pic>
        <p:nvPicPr>
          <p:cNvPr id="146" name="Picture 145" descr="docker-logo-loggedin.png"/>
          <p:cNvPicPr>
            <a:picLocks noChangeAspect="1"/>
          </p:cNvPicPr>
          <p:nvPr/>
        </p:nvPicPr>
        <p:blipFill>
          <a:blip r:embed="rId4" cstate="print"/>
          <a:stretch>
            <a:fillRect/>
          </a:stretch>
        </p:blipFill>
        <p:spPr>
          <a:xfrm>
            <a:off x="7179518" y="4540558"/>
            <a:ext cx="316441" cy="268514"/>
          </a:xfrm>
          <a:prstGeom prst="rect">
            <a:avLst/>
          </a:prstGeom>
        </p:spPr>
      </p:pic>
      <p:sp>
        <p:nvSpPr>
          <p:cNvPr id="148" name="Rectangle 147"/>
          <p:cNvSpPr/>
          <p:nvPr/>
        </p:nvSpPr>
        <p:spPr bwMode="gray">
          <a:xfrm>
            <a:off x="7495959" y="1549945"/>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a:t>
            </a:r>
          </a:p>
        </p:txBody>
      </p:sp>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5808" y="1274538"/>
            <a:ext cx="313454" cy="280326"/>
          </a:xfrm>
          <a:prstGeom prst="rect">
            <a:avLst/>
          </a:prstGeom>
        </p:spPr>
      </p:pic>
      <p:sp>
        <p:nvSpPr>
          <p:cNvPr id="151" name="Rectangle 150"/>
          <p:cNvSpPr/>
          <p:nvPr/>
        </p:nvSpPr>
        <p:spPr bwMode="gray">
          <a:xfrm>
            <a:off x="7662778" y="1014853"/>
            <a:ext cx="582488" cy="2108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a:solidFill>
                  <a:schemeClr val="bg1"/>
                </a:solidFill>
              </a:rPr>
              <a:t>Operator</a:t>
            </a:r>
          </a:p>
          <a:p>
            <a:pPr algn="ctr">
              <a:lnSpc>
                <a:spcPct val="90000"/>
              </a:lnSpc>
            </a:pPr>
            <a:r>
              <a:rPr lang="en-US" sz="675" dirty="0">
                <a:solidFill>
                  <a:schemeClr val="bg1"/>
                </a:solidFill>
              </a:rPr>
              <a:t>Image</a:t>
            </a:r>
          </a:p>
        </p:txBody>
      </p:sp>
      <p:sp>
        <p:nvSpPr>
          <p:cNvPr id="26" name="Rectangle 25"/>
          <p:cNvSpPr/>
          <p:nvPr/>
        </p:nvSpPr>
        <p:spPr bwMode="gray">
          <a:xfrm>
            <a:off x="7497019" y="1968945"/>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Binary Image</a:t>
            </a:r>
          </a:p>
        </p:txBody>
      </p:sp>
      <p:sp>
        <p:nvSpPr>
          <p:cNvPr id="3" name="TextBox 2"/>
          <p:cNvSpPr txBox="1"/>
          <p:nvPr/>
        </p:nvSpPr>
        <p:spPr>
          <a:xfrm>
            <a:off x="1475409" y="2441496"/>
            <a:ext cx="1153909" cy="505142"/>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en-US" sz="750" b="0" dirty="0"/>
              <a:t>JDK 8_u201</a:t>
            </a:r>
          </a:p>
          <a:p>
            <a:pPr algn="ctr">
              <a:lnSpc>
                <a:spcPct val="90000"/>
              </a:lnSpc>
            </a:pPr>
            <a:r>
              <a:rPr lang="en-US" sz="750" b="0" dirty="0"/>
              <a:t>OL 7.5</a:t>
            </a:r>
          </a:p>
          <a:p>
            <a:pPr algn="ctr">
              <a:lnSpc>
                <a:spcPct val="90000"/>
              </a:lnSpc>
            </a:pPr>
            <a:r>
              <a:rPr lang="is-IS" sz="750" b="0" dirty="0"/>
              <a:t>p29135930 &amp; p27117282</a:t>
            </a:r>
            <a:r>
              <a:rPr lang="is-IS" sz="1050" b="0" dirty="0"/>
              <a:t> </a:t>
            </a:r>
            <a:endParaRPr lang="en-US" sz="1050" b="0" dirty="0">
              <a:solidFill>
                <a:schemeClr val="bg1"/>
              </a:solidFill>
            </a:endParaRPr>
          </a:p>
          <a:p>
            <a:pPr>
              <a:lnSpc>
                <a:spcPct val="90000"/>
              </a:lnSpc>
            </a:pPr>
            <a:endParaRPr lang="en-US" sz="900" b="0" dirty="0"/>
          </a:p>
        </p:txBody>
      </p:sp>
      <p:cxnSp>
        <p:nvCxnSpPr>
          <p:cNvPr id="28" name="Straight Arrow Connector 27">
            <a:extLst>
              <a:ext uri="{FF2B5EF4-FFF2-40B4-BE49-F238E27FC236}">
                <a16:creationId xmlns:a16="http://schemas.microsoft.com/office/drawing/2014/main" id="{94F21A84-EADA-704E-95F1-19A5D5B87C74}"/>
              </a:ext>
            </a:extLst>
          </p:cNvPr>
          <p:cNvCxnSpPr>
            <a:cxnSpLocks/>
          </p:cNvCxnSpPr>
          <p:nvPr/>
        </p:nvCxnSpPr>
        <p:spPr>
          <a:xfrm flipH="1">
            <a:off x="4150259" y="1369830"/>
            <a:ext cx="306" cy="53484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475408" y="3207760"/>
            <a:ext cx="1153908" cy="338645"/>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Binary Image from  Repository</a:t>
            </a:r>
          </a:p>
          <a:p>
            <a:pPr algn="ctr">
              <a:lnSpc>
                <a:spcPct val="90000"/>
              </a:lnSpc>
            </a:pPr>
            <a:r>
              <a:rPr lang="is-IS" sz="750" b="0" dirty="0"/>
              <a:t>p29135930 &amp; p27117282 </a:t>
            </a:r>
            <a:endParaRPr lang="en-US" sz="750" b="0" dirty="0">
              <a:solidFill>
                <a:schemeClr val="bg1"/>
              </a:solidFill>
            </a:endParaRPr>
          </a:p>
          <a:p>
            <a:pPr>
              <a:lnSpc>
                <a:spcPct val="90000"/>
              </a:lnSpc>
            </a:pPr>
            <a:endParaRPr lang="en-US" sz="900" b="0" dirty="0"/>
          </a:p>
        </p:txBody>
      </p:sp>
      <p:sp>
        <p:nvSpPr>
          <p:cNvPr id="6" name="TextBox 5"/>
          <p:cNvSpPr txBox="1"/>
          <p:nvPr/>
        </p:nvSpPr>
        <p:spPr>
          <a:xfrm>
            <a:off x="4277135" y="1456313"/>
            <a:ext cx="1397643" cy="324578"/>
          </a:xfrm>
          <a:prstGeom prst="rect">
            <a:avLst/>
          </a:prstGeom>
          <a:noFill/>
        </p:spPr>
        <p:txBody>
          <a:bodyPr wrap="square" lIns="0" tIns="0" rIns="0" bIns="0" rtlCol="0">
            <a:noAutofit/>
          </a:bodyPr>
          <a:lstStyle/>
          <a:p>
            <a:pPr>
              <a:lnSpc>
                <a:spcPct val="90000"/>
              </a:lnSpc>
            </a:pPr>
            <a:r>
              <a:rPr lang="is-IS" sz="900" b="0" dirty="0"/>
              <a:t>Download</a:t>
            </a:r>
          </a:p>
          <a:p>
            <a:pPr>
              <a:lnSpc>
                <a:spcPct val="90000"/>
              </a:lnSpc>
            </a:pPr>
            <a:r>
              <a:rPr lang="is-IS" sz="900" b="0" dirty="0"/>
              <a:t>p29135930 &amp; p27117282 </a:t>
            </a:r>
            <a:endParaRPr lang="en-US" sz="900" b="0" dirty="0">
              <a:solidFill>
                <a:schemeClr val="bg1"/>
              </a:solidFill>
            </a:endParaRPr>
          </a:p>
          <a:p>
            <a:pPr>
              <a:lnSpc>
                <a:spcPct val="90000"/>
              </a:lnSpc>
            </a:pPr>
            <a:endParaRPr lang="en-US" sz="900" b="0" dirty="0"/>
          </a:p>
        </p:txBody>
      </p:sp>
      <p:sp>
        <p:nvSpPr>
          <p:cNvPr id="7" name="Rectangle 6"/>
          <p:cNvSpPr/>
          <p:nvPr/>
        </p:nvSpPr>
        <p:spPr bwMode="gray">
          <a:xfrm>
            <a:off x="3228021" y="743265"/>
            <a:ext cx="1806824" cy="651076"/>
          </a:xfrm>
          <a:prstGeom prst="rect">
            <a:avLst/>
          </a:prstGeom>
          <a:solidFill>
            <a:srgbClr val="FF000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My Oracle Support</a:t>
            </a:r>
          </a:p>
        </p:txBody>
      </p:sp>
      <p:sp>
        <p:nvSpPr>
          <p:cNvPr id="33" name="TextBox 32"/>
          <p:cNvSpPr txBox="1"/>
          <p:nvPr/>
        </p:nvSpPr>
        <p:spPr>
          <a:xfrm>
            <a:off x="1458608" y="3788274"/>
            <a:ext cx="1187508" cy="534871"/>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750" b="0" dirty="0"/>
              <a:t>WLS 12.2.1.3 </a:t>
            </a:r>
          </a:p>
          <a:p>
            <a:pPr algn="ctr">
              <a:lnSpc>
                <a:spcPct val="90000"/>
              </a:lnSpc>
            </a:pPr>
            <a:r>
              <a:rPr lang="is-IS" sz="750" b="0" dirty="0"/>
              <a:t>p29135930 &amp; p27117282 </a:t>
            </a:r>
            <a:endParaRPr lang="en-US" sz="750" b="0" dirty="0">
              <a:solidFill>
                <a:schemeClr val="bg1"/>
              </a:solidFill>
            </a:endParaRPr>
          </a:p>
          <a:p>
            <a:pPr algn="ctr">
              <a:lnSpc>
                <a:spcPct val="90000"/>
              </a:lnSpc>
            </a:pPr>
            <a:r>
              <a:rPr lang="en-US" sz="750" b="0" dirty="0"/>
              <a:t>Domain </a:t>
            </a:r>
            <a:r>
              <a:rPr lang="en-US" sz="750" b="0" dirty="0" err="1"/>
              <a:t>yaml</a:t>
            </a:r>
            <a:r>
              <a:rPr lang="en-US" sz="750" b="0" dirty="0"/>
              <a:t> model  &amp; Application  binaries</a:t>
            </a:r>
          </a:p>
          <a:p>
            <a:pPr>
              <a:lnSpc>
                <a:spcPct val="90000"/>
              </a:lnSpc>
            </a:pPr>
            <a:endParaRPr lang="en-US" sz="900" b="0" dirty="0"/>
          </a:p>
        </p:txBody>
      </p:sp>
      <p:cxnSp>
        <p:nvCxnSpPr>
          <p:cNvPr id="37" name="Straight Arrow Connector 36">
            <a:extLst>
              <a:ext uri="{FF2B5EF4-FFF2-40B4-BE49-F238E27FC236}">
                <a16:creationId xmlns:a16="http://schemas.microsoft.com/office/drawing/2014/main" id="{94F21A84-EADA-704E-95F1-19A5D5B87C74}"/>
              </a:ext>
            </a:extLst>
          </p:cNvPr>
          <p:cNvCxnSpPr>
            <a:cxnSpLocks/>
          </p:cNvCxnSpPr>
          <p:nvPr/>
        </p:nvCxnSpPr>
        <p:spPr>
          <a:xfrm flipV="1">
            <a:off x="2635490" y="3344880"/>
            <a:ext cx="724722" cy="580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4F21A84-EADA-704E-95F1-19A5D5B87C74}"/>
              </a:ext>
            </a:extLst>
          </p:cNvPr>
          <p:cNvCxnSpPr>
            <a:cxnSpLocks/>
          </p:cNvCxnSpPr>
          <p:nvPr/>
        </p:nvCxnSpPr>
        <p:spPr>
          <a:xfrm flipV="1">
            <a:off x="2646116" y="4055709"/>
            <a:ext cx="714096" cy="613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45" name="Rectangle 144">
            <a:extLst>
              <a:ext uri="{FF2B5EF4-FFF2-40B4-BE49-F238E27FC236}">
                <a16:creationId xmlns:a16="http://schemas.microsoft.com/office/drawing/2014/main" id="{80F64D14-73F3-1C4B-99FD-6C9B74BB6CB1}"/>
              </a:ext>
            </a:extLst>
          </p:cNvPr>
          <p:cNvSpPr>
            <a:spLocks noChangeAspect="1"/>
          </p:cNvSpPr>
          <p:nvPr/>
        </p:nvSpPr>
        <p:spPr>
          <a:xfrm>
            <a:off x="3360213" y="1904677"/>
            <a:ext cx="1580092" cy="2619029"/>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lnSpc>
                <a:spcPct val="90000"/>
              </a:lnSpc>
            </a:pPr>
            <a:r>
              <a:rPr lang="en-US" sz="1050" dirty="0"/>
              <a:t>WLS Image Tool</a:t>
            </a:r>
          </a:p>
        </p:txBody>
      </p:sp>
      <p:sp>
        <p:nvSpPr>
          <p:cNvPr id="44" name="Rectangle 43"/>
          <p:cNvSpPr/>
          <p:nvPr/>
        </p:nvSpPr>
        <p:spPr bwMode="gray">
          <a:xfrm>
            <a:off x="7494898" y="3057639"/>
            <a:ext cx="1097300" cy="39422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12.2.1.3 patched Binary Image</a:t>
            </a:r>
          </a:p>
        </p:txBody>
      </p:sp>
      <p:cxnSp>
        <p:nvCxnSpPr>
          <p:cNvPr id="48" name="Straight Arrow Connector 47">
            <a:extLst>
              <a:ext uri="{FF2B5EF4-FFF2-40B4-BE49-F238E27FC236}">
                <a16:creationId xmlns:a16="http://schemas.microsoft.com/office/drawing/2014/main" id="{94F21A84-EADA-704E-95F1-19A5D5B87C74}"/>
              </a:ext>
            </a:extLst>
          </p:cNvPr>
          <p:cNvCxnSpPr>
            <a:cxnSpLocks/>
          </p:cNvCxnSpPr>
          <p:nvPr/>
        </p:nvCxnSpPr>
        <p:spPr>
          <a:xfrm>
            <a:off x="4945879" y="2623264"/>
            <a:ext cx="2480336" cy="55180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54" name="Rectangle 53"/>
          <p:cNvSpPr/>
          <p:nvPr/>
        </p:nvSpPr>
        <p:spPr bwMode="gray">
          <a:xfrm>
            <a:off x="7494898" y="3962278"/>
            <a:ext cx="1098361" cy="325571"/>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dirty="0">
                <a:solidFill>
                  <a:schemeClr val="bg1"/>
                </a:solidFill>
              </a:rPr>
              <a:t>WLS Domain Image Patched</a:t>
            </a:r>
          </a:p>
        </p:txBody>
      </p:sp>
      <p:sp>
        <p:nvSpPr>
          <p:cNvPr id="29" name="TextBox 28"/>
          <p:cNvSpPr txBox="1"/>
          <p:nvPr/>
        </p:nvSpPr>
        <p:spPr>
          <a:xfrm>
            <a:off x="1609632" y="2119425"/>
            <a:ext cx="885463" cy="158770"/>
          </a:xfrm>
          <a:prstGeom prst="rect">
            <a:avLst/>
          </a:prstGeom>
          <a:noFill/>
        </p:spPr>
        <p:txBody>
          <a:bodyPr wrap="square" lIns="0" tIns="0" rIns="0" bIns="0" rtlCol="0">
            <a:noAutofit/>
          </a:bodyPr>
          <a:lstStyle/>
          <a:p>
            <a:pPr>
              <a:lnSpc>
                <a:spcPct val="90000"/>
              </a:lnSpc>
            </a:pPr>
            <a:r>
              <a:rPr lang="en-US" sz="900" b="0" dirty="0"/>
              <a:t>Use cases</a:t>
            </a:r>
          </a:p>
        </p:txBody>
      </p:sp>
      <p:cxnSp>
        <p:nvCxnSpPr>
          <p:cNvPr id="63" name="Straight Arrow Connector 62">
            <a:extLst>
              <a:ext uri="{FF2B5EF4-FFF2-40B4-BE49-F238E27FC236}">
                <a16:creationId xmlns:a16="http://schemas.microsoft.com/office/drawing/2014/main" id="{94F21A84-EADA-704E-95F1-19A5D5B87C74}"/>
              </a:ext>
            </a:extLst>
          </p:cNvPr>
          <p:cNvCxnSpPr>
            <a:cxnSpLocks/>
          </p:cNvCxnSpPr>
          <p:nvPr/>
        </p:nvCxnSpPr>
        <p:spPr>
          <a:xfrm flipH="1">
            <a:off x="4927647" y="2157271"/>
            <a:ext cx="2567251" cy="101779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673635" y="2337882"/>
            <a:ext cx="485141" cy="257741"/>
          </a:xfrm>
          <a:prstGeom prst="rect">
            <a:avLst/>
          </a:prstGeom>
          <a:noFill/>
        </p:spPr>
        <p:txBody>
          <a:bodyPr wrap="square" lIns="0" tIns="0" rIns="0" bIns="0" rtlCol="0">
            <a:noAutofit/>
          </a:bodyPr>
          <a:lstStyle/>
          <a:p>
            <a:pPr>
              <a:lnSpc>
                <a:spcPct val="90000"/>
              </a:lnSpc>
            </a:pPr>
            <a:r>
              <a:rPr lang="en-US" sz="750" b="0" dirty="0"/>
              <a:t>Build image from scratch</a:t>
            </a:r>
          </a:p>
        </p:txBody>
      </p:sp>
      <p:sp>
        <p:nvSpPr>
          <p:cNvPr id="70" name="TextBox 69"/>
          <p:cNvSpPr txBox="1"/>
          <p:nvPr/>
        </p:nvSpPr>
        <p:spPr>
          <a:xfrm>
            <a:off x="2665368" y="2930029"/>
            <a:ext cx="562654" cy="257741"/>
          </a:xfrm>
          <a:prstGeom prst="rect">
            <a:avLst/>
          </a:prstGeom>
          <a:noFill/>
        </p:spPr>
        <p:txBody>
          <a:bodyPr wrap="square" lIns="0" tIns="0" rIns="0" bIns="0" rtlCol="0">
            <a:noAutofit/>
          </a:bodyPr>
          <a:lstStyle/>
          <a:p>
            <a:pPr>
              <a:lnSpc>
                <a:spcPct val="90000"/>
              </a:lnSpc>
            </a:pPr>
            <a:r>
              <a:rPr lang="en-US" sz="750" b="0" dirty="0"/>
              <a:t>Build image from already existing image</a:t>
            </a:r>
          </a:p>
        </p:txBody>
      </p:sp>
      <p:grpSp>
        <p:nvGrpSpPr>
          <p:cNvPr id="62" name="Group 61"/>
          <p:cNvGrpSpPr/>
          <p:nvPr/>
        </p:nvGrpSpPr>
        <p:grpSpPr>
          <a:xfrm>
            <a:off x="3536105" y="3087138"/>
            <a:ext cx="1143608" cy="664915"/>
            <a:chOff x="4740644" y="4116184"/>
            <a:chExt cx="1524810" cy="886553"/>
          </a:xfrm>
        </p:grpSpPr>
        <p:sp>
          <p:nvSpPr>
            <p:cNvPr id="71" name="Rectangle 70"/>
            <p:cNvSpPr/>
            <p:nvPr/>
          </p:nvSpPr>
          <p:spPr bwMode="gray">
            <a:xfrm>
              <a:off x="4740644" y="4602485"/>
              <a:ext cx="1524810" cy="40025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Binary Image</a:t>
              </a:r>
            </a:p>
          </p:txBody>
        </p:sp>
        <p:sp>
          <p:nvSpPr>
            <p:cNvPr id="72" name="Rectangle 71"/>
            <p:cNvSpPr/>
            <p:nvPr/>
          </p:nvSpPr>
          <p:spPr bwMode="gray">
            <a:xfrm>
              <a:off x="4741953" y="4116184"/>
              <a:ext cx="1523501" cy="495249"/>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grpSp>
      <p:cxnSp>
        <p:nvCxnSpPr>
          <p:cNvPr id="75" name="Straight Arrow Connector 74">
            <a:extLst>
              <a:ext uri="{FF2B5EF4-FFF2-40B4-BE49-F238E27FC236}">
                <a16:creationId xmlns:a16="http://schemas.microsoft.com/office/drawing/2014/main" id="{94F21A84-EADA-704E-95F1-19A5D5B87C74}"/>
              </a:ext>
            </a:extLst>
          </p:cNvPr>
          <p:cNvCxnSpPr>
            <a:cxnSpLocks/>
          </p:cNvCxnSpPr>
          <p:nvPr/>
        </p:nvCxnSpPr>
        <p:spPr>
          <a:xfrm flipV="1">
            <a:off x="4945879" y="3359087"/>
            <a:ext cx="2480336" cy="8630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2673635" y="3626154"/>
            <a:ext cx="581720" cy="389822"/>
          </a:xfrm>
          <a:prstGeom prst="rect">
            <a:avLst/>
          </a:prstGeom>
          <a:noFill/>
        </p:spPr>
        <p:txBody>
          <a:bodyPr wrap="square" lIns="0" tIns="0" rIns="0" bIns="0" rtlCol="0">
            <a:noAutofit/>
          </a:bodyPr>
          <a:lstStyle/>
          <a:p>
            <a:pPr>
              <a:lnSpc>
                <a:spcPct val="90000"/>
              </a:lnSpc>
            </a:pPr>
            <a:r>
              <a:rPr lang="en-US" sz="750" b="0" dirty="0"/>
              <a:t>Build domain image based on WLS 12.2.1.3</a:t>
            </a:r>
          </a:p>
        </p:txBody>
      </p:sp>
      <p:grpSp>
        <p:nvGrpSpPr>
          <p:cNvPr id="61" name="Group 60"/>
          <p:cNvGrpSpPr/>
          <p:nvPr/>
        </p:nvGrpSpPr>
        <p:grpSpPr>
          <a:xfrm>
            <a:off x="3520147" y="3839052"/>
            <a:ext cx="1175525" cy="634282"/>
            <a:chOff x="4698087" y="5118735"/>
            <a:chExt cx="1567367" cy="845709"/>
          </a:xfrm>
        </p:grpSpPr>
        <p:sp>
          <p:nvSpPr>
            <p:cNvPr id="87" name="Rectangle 86"/>
            <p:cNvSpPr/>
            <p:nvPr/>
          </p:nvSpPr>
          <p:spPr bwMode="gray">
            <a:xfrm>
              <a:off x="4704370" y="5534249"/>
              <a:ext cx="1561084" cy="43019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WLS 12.2.1.3 patched Binary Image</a:t>
              </a:r>
            </a:p>
          </p:txBody>
        </p:sp>
        <p:sp>
          <p:nvSpPr>
            <p:cNvPr id="88" name="Rectangle 87"/>
            <p:cNvSpPr/>
            <p:nvPr/>
          </p:nvSpPr>
          <p:spPr bwMode="gray">
            <a:xfrm>
              <a:off x="4698087" y="5118735"/>
              <a:ext cx="1546088" cy="449040"/>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With WDT build a domain image with application</a:t>
              </a:r>
            </a:p>
            <a:p>
              <a:pPr algn="ctr">
                <a:lnSpc>
                  <a:spcPct val="90000"/>
                </a:lnSpc>
              </a:pPr>
              <a:r>
                <a:rPr lang="en-US" sz="675" b="0" dirty="0">
                  <a:solidFill>
                    <a:schemeClr val="bg1"/>
                  </a:solidFill>
                </a:rPr>
                <a:t> </a:t>
              </a:r>
            </a:p>
          </p:txBody>
        </p:sp>
      </p:grpSp>
      <p:cxnSp>
        <p:nvCxnSpPr>
          <p:cNvPr id="89" name="Straight Arrow Connector 88">
            <a:extLst>
              <a:ext uri="{FF2B5EF4-FFF2-40B4-BE49-F238E27FC236}">
                <a16:creationId xmlns:a16="http://schemas.microsoft.com/office/drawing/2014/main" id="{94F21A84-EADA-704E-95F1-19A5D5B87C74}"/>
              </a:ext>
            </a:extLst>
          </p:cNvPr>
          <p:cNvCxnSpPr>
            <a:cxnSpLocks/>
          </p:cNvCxnSpPr>
          <p:nvPr/>
        </p:nvCxnSpPr>
        <p:spPr>
          <a:xfrm flipV="1">
            <a:off x="4940305" y="4138137"/>
            <a:ext cx="2485910" cy="21946"/>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bwMode="gray">
          <a:xfrm>
            <a:off x="3511856" y="2858392"/>
            <a:ext cx="1143608" cy="16969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Oracle Linux</a:t>
            </a:r>
          </a:p>
        </p:txBody>
      </p:sp>
      <p:sp>
        <p:nvSpPr>
          <p:cNvPr id="47" name="Rectangle 46"/>
          <p:cNvSpPr/>
          <p:nvPr/>
        </p:nvSpPr>
        <p:spPr bwMode="gray">
          <a:xfrm>
            <a:off x="3511855" y="2145617"/>
            <a:ext cx="997897" cy="3558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Apply patches </a:t>
            </a:r>
            <a:r>
              <a:rPr lang="is-IS" sz="675" b="0" dirty="0"/>
              <a:t>p29135930 &amp; p27117282 </a:t>
            </a:r>
            <a:endParaRPr lang="en-US" sz="675" b="0" dirty="0">
              <a:solidFill>
                <a:schemeClr val="bg1"/>
              </a:solidFill>
            </a:endParaRPr>
          </a:p>
          <a:p>
            <a:pPr algn="ctr">
              <a:lnSpc>
                <a:spcPct val="90000"/>
              </a:lnSpc>
            </a:pPr>
            <a:r>
              <a:rPr lang="en-US" sz="675" b="0" dirty="0">
                <a:solidFill>
                  <a:schemeClr val="bg1"/>
                </a:solidFill>
              </a:rPr>
              <a:t> </a:t>
            </a:r>
          </a:p>
        </p:txBody>
      </p:sp>
      <p:sp>
        <p:nvSpPr>
          <p:cNvPr id="50" name="Rectangle 49"/>
          <p:cNvSpPr/>
          <p:nvPr/>
        </p:nvSpPr>
        <p:spPr bwMode="gray">
          <a:xfrm>
            <a:off x="3511855" y="2723375"/>
            <a:ext cx="1113131" cy="13286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a:solidFill>
                  <a:schemeClr val="bg1"/>
                </a:solidFill>
              </a:rPr>
              <a:t>Server JRE</a:t>
            </a:r>
          </a:p>
        </p:txBody>
      </p:sp>
      <p:sp>
        <p:nvSpPr>
          <p:cNvPr id="51" name="Rectangle 50"/>
          <p:cNvSpPr/>
          <p:nvPr/>
        </p:nvSpPr>
        <p:spPr bwMode="gray">
          <a:xfrm>
            <a:off x="3511856" y="2510518"/>
            <a:ext cx="1051710" cy="212858"/>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675" b="0" dirty="0" err="1">
                <a:solidFill>
                  <a:schemeClr val="bg1"/>
                </a:solidFill>
              </a:rPr>
              <a:t>WebLogioc</a:t>
            </a:r>
            <a:r>
              <a:rPr lang="en-US" sz="675" b="0" dirty="0">
                <a:solidFill>
                  <a:schemeClr val="bg1"/>
                </a:solidFill>
              </a:rPr>
              <a:t> 12.2.1.3 binaries</a:t>
            </a:r>
          </a:p>
        </p:txBody>
      </p:sp>
      <p:sp>
        <p:nvSpPr>
          <p:cNvPr id="2" name="TextBox 1"/>
          <p:cNvSpPr txBox="1"/>
          <p:nvPr/>
        </p:nvSpPr>
        <p:spPr>
          <a:xfrm>
            <a:off x="378943" y="555526"/>
            <a:ext cx="1586258" cy="432480"/>
          </a:xfrm>
          <a:prstGeom prst="rect">
            <a:avLst/>
          </a:prstGeom>
          <a:noFill/>
        </p:spPr>
        <p:txBody>
          <a:bodyPr wrap="square" lIns="0" tIns="0" rIns="0" bIns="0" rtlCol="0">
            <a:noAutofit/>
          </a:bodyPr>
          <a:lstStyle/>
          <a:p>
            <a:pPr>
              <a:lnSpc>
                <a:spcPct val="90000"/>
              </a:lnSpc>
            </a:pPr>
            <a:r>
              <a:rPr lang="en-US" sz="1800" b="0" dirty="0"/>
              <a:t>Future</a:t>
            </a:r>
          </a:p>
        </p:txBody>
      </p:sp>
    </p:spTree>
    <p:extLst>
      <p:ext uri="{BB962C8B-B14F-4D97-AF65-F5344CB8AC3E}">
        <p14:creationId xmlns:p14="http://schemas.microsoft.com/office/powerpoint/2010/main" val="15431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Demo </a:t>
            </a:r>
            <a:r>
              <a:rPr lang="en-GB" dirty="0" err="1"/>
              <a:t>Weblogic</a:t>
            </a:r>
            <a:r>
              <a:rPr lang="en-GB" dirty="0"/>
              <a:t> within OKE cluster</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63</a:t>
            </a:fld>
            <a:endParaRPr lang="nl-NL" altLang="nl-NL" dirty="0"/>
          </a:p>
        </p:txBody>
      </p:sp>
    </p:spTree>
    <p:extLst>
      <p:ext uri="{BB962C8B-B14F-4D97-AF65-F5344CB8AC3E}">
        <p14:creationId xmlns:p14="http://schemas.microsoft.com/office/powerpoint/2010/main" val="21573034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OKE Cluster and its VCN context</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64</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55021599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OKE Cluster within OCI Console</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65</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D9868848-BD20-4CE6-8D4E-1D773C80CADC}"/>
              </a:ext>
            </a:extLst>
          </p:cNvPr>
          <p:cNvPicPr>
            <a:picLocks noChangeAspect="1"/>
          </p:cNvPicPr>
          <p:nvPr/>
        </p:nvPicPr>
        <p:blipFill>
          <a:blip r:embed="rId5"/>
          <a:stretch>
            <a:fillRect/>
          </a:stretch>
        </p:blipFill>
        <p:spPr>
          <a:xfrm>
            <a:off x="35496" y="471820"/>
            <a:ext cx="9094137" cy="3975658"/>
          </a:xfrm>
          <a:prstGeom prst="rect">
            <a:avLst/>
          </a:prstGeom>
        </p:spPr>
      </p:pic>
    </p:spTree>
    <p:extLst>
      <p:ext uri="{BB962C8B-B14F-4D97-AF65-F5344CB8AC3E}">
        <p14:creationId xmlns:p14="http://schemas.microsoft.com/office/powerpoint/2010/main" val="94330081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dirty="0" err="1">
                <a:solidFill>
                  <a:srgbClr val="FF0000"/>
                </a:solidFill>
                <a:latin typeface="Arial"/>
                <a:cs typeface="Arial"/>
              </a:rPr>
              <a:t>Weblogic</a:t>
            </a:r>
            <a:r>
              <a:rPr lang="en-US" sz="1800" dirty="0">
                <a:solidFill>
                  <a:srgbClr val="FF0000"/>
                </a:solidFill>
                <a:latin typeface="Arial"/>
                <a:cs typeface="Arial"/>
              </a:rPr>
              <a:t> running within an OKE Cluster</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66</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B70FE494-039E-45FF-9952-1CF39EE853F9}"/>
              </a:ext>
            </a:extLst>
          </p:cNvPr>
          <p:cNvPicPr>
            <a:picLocks noChangeAspect="1"/>
          </p:cNvPicPr>
          <p:nvPr/>
        </p:nvPicPr>
        <p:blipFill>
          <a:blip r:embed="rId6"/>
          <a:stretch>
            <a:fillRect/>
          </a:stretch>
        </p:blipFill>
        <p:spPr>
          <a:xfrm>
            <a:off x="1113788" y="2689910"/>
            <a:ext cx="7546033" cy="1101854"/>
          </a:xfrm>
          <a:prstGeom prst="rect">
            <a:avLst/>
          </a:prstGeom>
        </p:spPr>
      </p:pic>
    </p:spTree>
    <p:extLst>
      <p:ext uri="{BB962C8B-B14F-4D97-AF65-F5344CB8AC3E}">
        <p14:creationId xmlns:p14="http://schemas.microsoft.com/office/powerpoint/2010/main" val="1405720536"/>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dirty="0">
                <a:solidFill>
                  <a:srgbClr val="FF0000"/>
                </a:solidFill>
                <a:latin typeface="Arial"/>
                <a:cs typeface="Arial"/>
              </a:rPr>
              <a:t>Managed servers within </a:t>
            </a:r>
            <a:r>
              <a:rPr lang="en-US" sz="1800" dirty="0" err="1">
                <a:solidFill>
                  <a:srgbClr val="FF0000"/>
                </a:solidFill>
                <a:latin typeface="Arial"/>
                <a:cs typeface="Arial"/>
              </a:rPr>
              <a:t>weblogic</a:t>
            </a:r>
            <a:r>
              <a:rPr lang="en-US" sz="1800" dirty="0">
                <a:solidFill>
                  <a:srgbClr val="FF0000"/>
                </a:solidFill>
                <a:latin typeface="Arial"/>
                <a:cs typeface="Arial"/>
              </a:rPr>
              <a:t> domain running on a OKE cluster</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67</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B70FE494-039E-45FF-9952-1CF39EE853F9}"/>
              </a:ext>
            </a:extLst>
          </p:cNvPr>
          <p:cNvPicPr>
            <a:picLocks noChangeAspect="1"/>
          </p:cNvPicPr>
          <p:nvPr/>
        </p:nvPicPr>
        <p:blipFill>
          <a:blip r:embed="rId6"/>
          <a:stretch>
            <a:fillRect/>
          </a:stretch>
        </p:blipFill>
        <p:spPr>
          <a:xfrm>
            <a:off x="921339" y="874097"/>
            <a:ext cx="7546033" cy="1101854"/>
          </a:xfrm>
          <a:prstGeom prst="rect">
            <a:avLst/>
          </a:prstGeom>
        </p:spPr>
      </p:pic>
      <p:pic>
        <p:nvPicPr>
          <p:cNvPr id="5" name="Picture 4">
            <a:extLst>
              <a:ext uri="{FF2B5EF4-FFF2-40B4-BE49-F238E27FC236}">
                <a16:creationId xmlns:a16="http://schemas.microsoft.com/office/drawing/2014/main" id="{4644DF29-D246-480C-B20E-BF96C7101FE0}"/>
              </a:ext>
            </a:extLst>
          </p:cNvPr>
          <p:cNvPicPr>
            <a:picLocks noChangeAspect="1"/>
          </p:cNvPicPr>
          <p:nvPr/>
        </p:nvPicPr>
        <p:blipFill>
          <a:blip r:embed="rId7"/>
          <a:stretch>
            <a:fillRect/>
          </a:stretch>
        </p:blipFill>
        <p:spPr>
          <a:xfrm>
            <a:off x="556069" y="2024616"/>
            <a:ext cx="8082198" cy="2357521"/>
          </a:xfrm>
          <a:prstGeom prst="rect">
            <a:avLst/>
          </a:prstGeom>
        </p:spPr>
      </p:pic>
    </p:spTree>
    <p:extLst>
      <p:ext uri="{BB962C8B-B14F-4D97-AF65-F5344CB8AC3E}">
        <p14:creationId xmlns:p14="http://schemas.microsoft.com/office/powerpoint/2010/main" val="40249203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How to access a managed database outside an OKE cluster?</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68</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994183" cy="276999"/>
          </a:xfrm>
          <a:prstGeom prst="rect">
            <a:avLst/>
          </a:prstGeom>
        </p:spPr>
        <p:txBody>
          <a:bodyPr wrap="none">
            <a:spAutoFit/>
          </a:bodyPr>
          <a:lstStyle/>
          <a:p>
            <a:r>
              <a:rPr lang="en-US" dirty="0"/>
              <a:t>10.96.72.93</a:t>
            </a:r>
          </a:p>
        </p:txBody>
      </p:sp>
      <p:sp>
        <p:nvSpPr>
          <p:cNvPr id="3" name="Rectangle 2">
            <a:extLst>
              <a:ext uri="{FF2B5EF4-FFF2-40B4-BE49-F238E27FC236}">
                <a16:creationId xmlns:a16="http://schemas.microsoft.com/office/drawing/2014/main" id="{6597CBA8-38D9-41C1-A306-96A5A85A8F9A}"/>
              </a:ext>
            </a:extLst>
          </p:cNvPr>
          <p:cNvSpPr/>
          <p:nvPr/>
        </p:nvSpPr>
        <p:spPr>
          <a:xfrm>
            <a:off x="3628411" y="2617174"/>
            <a:ext cx="692177" cy="625231"/>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A862E908-043F-453D-A961-A47124AD305F}"/>
              </a:ext>
            </a:extLst>
          </p:cNvPr>
          <p:cNvCxnSpPr>
            <a:cxnSpLocks/>
            <a:endCxn id="110" idx="0"/>
          </p:cNvCxnSpPr>
          <p:nvPr/>
        </p:nvCxnSpPr>
        <p:spPr>
          <a:xfrm>
            <a:off x="3614622" y="1995686"/>
            <a:ext cx="325596" cy="4931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C5872A-19E9-4EA9-8174-0C346084C851}"/>
              </a:ext>
            </a:extLst>
          </p:cNvPr>
          <p:cNvCxnSpPr>
            <a:cxnSpLocks/>
          </p:cNvCxnSpPr>
          <p:nvPr/>
        </p:nvCxnSpPr>
        <p:spPr>
          <a:xfrm flipH="1">
            <a:off x="4131167" y="1816610"/>
            <a:ext cx="1057279" cy="712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67097B2-7929-4C30-928E-F682E93CE6FA}"/>
              </a:ext>
            </a:extLst>
          </p:cNvPr>
          <p:cNvCxnSpPr>
            <a:cxnSpLocks/>
          </p:cNvCxnSpPr>
          <p:nvPr/>
        </p:nvCxnSpPr>
        <p:spPr>
          <a:xfrm flipH="1">
            <a:off x="4436264" y="1733638"/>
            <a:ext cx="2660568" cy="883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49731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Running managed database in OCI console within same subnet as OKE cluster</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69</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994183" cy="276999"/>
          </a:xfrm>
          <a:prstGeom prst="rect">
            <a:avLst/>
          </a:prstGeom>
        </p:spPr>
        <p:txBody>
          <a:bodyPr wrap="none">
            <a:spAutoFit/>
          </a:bodyPr>
          <a:lstStyle/>
          <a:p>
            <a:r>
              <a:rPr lang="en-US" dirty="0"/>
              <a:t>10.96.72.93</a:t>
            </a:r>
          </a:p>
        </p:txBody>
      </p:sp>
      <p:sp>
        <p:nvSpPr>
          <p:cNvPr id="3" name="Rectangle 2">
            <a:extLst>
              <a:ext uri="{FF2B5EF4-FFF2-40B4-BE49-F238E27FC236}">
                <a16:creationId xmlns:a16="http://schemas.microsoft.com/office/drawing/2014/main" id="{6597CBA8-38D9-41C1-A306-96A5A85A8F9A}"/>
              </a:ext>
            </a:extLst>
          </p:cNvPr>
          <p:cNvSpPr/>
          <p:nvPr/>
        </p:nvSpPr>
        <p:spPr>
          <a:xfrm>
            <a:off x="3628411" y="2617174"/>
            <a:ext cx="692177" cy="625231"/>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A862E908-043F-453D-A961-A47124AD305F}"/>
              </a:ext>
            </a:extLst>
          </p:cNvPr>
          <p:cNvCxnSpPr>
            <a:cxnSpLocks/>
            <a:endCxn id="110" idx="0"/>
          </p:cNvCxnSpPr>
          <p:nvPr/>
        </p:nvCxnSpPr>
        <p:spPr>
          <a:xfrm>
            <a:off x="3614622" y="1995686"/>
            <a:ext cx="325596" cy="4931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7C5872A-19E9-4EA9-8174-0C346084C851}"/>
              </a:ext>
            </a:extLst>
          </p:cNvPr>
          <p:cNvCxnSpPr>
            <a:cxnSpLocks/>
          </p:cNvCxnSpPr>
          <p:nvPr/>
        </p:nvCxnSpPr>
        <p:spPr>
          <a:xfrm flipH="1">
            <a:off x="4131167" y="1816610"/>
            <a:ext cx="1057279" cy="712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67097B2-7929-4C30-928E-F682E93CE6FA}"/>
              </a:ext>
            </a:extLst>
          </p:cNvPr>
          <p:cNvCxnSpPr>
            <a:cxnSpLocks/>
          </p:cNvCxnSpPr>
          <p:nvPr/>
        </p:nvCxnSpPr>
        <p:spPr>
          <a:xfrm flipH="1">
            <a:off x="4436264" y="1733638"/>
            <a:ext cx="2660568" cy="8835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DB64EA4-9247-46AF-87D6-BA3FCA5A8DE8}"/>
              </a:ext>
            </a:extLst>
          </p:cNvPr>
          <p:cNvPicPr>
            <a:picLocks noChangeAspect="1"/>
          </p:cNvPicPr>
          <p:nvPr/>
        </p:nvPicPr>
        <p:blipFill>
          <a:blip r:embed="rId6"/>
          <a:stretch>
            <a:fillRect/>
          </a:stretch>
        </p:blipFill>
        <p:spPr>
          <a:xfrm>
            <a:off x="263856" y="627534"/>
            <a:ext cx="8700632" cy="3536916"/>
          </a:xfrm>
          <a:prstGeom prst="rect">
            <a:avLst/>
          </a:prstGeom>
        </p:spPr>
      </p:pic>
    </p:spTree>
    <p:extLst>
      <p:ext uri="{BB962C8B-B14F-4D97-AF65-F5344CB8AC3E}">
        <p14:creationId xmlns:p14="http://schemas.microsoft.com/office/powerpoint/2010/main" val="14641667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4771" name="Rectangle 2"/>
          <p:cNvSpPr>
            <a:spLocks noChangeArrowheads="1"/>
          </p:cNvSpPr>
          <p:nvPr/>
        </p:nvSpPr>
        <p:spPr bwMode="auto">
          <a:xfrm>
            <a:off x="142900" y="838441"/>
            <a:ext cx="8893596" cy="3647835"/>
          </a:xfrm>
          <a:prstGeom prst="rect">
            <a:avLst/>
          </a:prstGeom>
          <a:solidFill>
            <a:schemeClr val="accent2">
              <a:lumMod val="60000"/>
              <a:lumOff val="40000"/>
            </a:schemeClr>
          </a:solidFill>
          <a:ln w="28575">
            <a:solidFill>
              <a:schemeClr val="tx1"/>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cxnSp>
        <p:nvCxnSpPr>
          <p:cNvPr id="3" name="Connector: Elbow 2">
            <a:extLst>
              <a:ext uri="{FF2B5EF4-FFF2-40B4-BE49-F238E27FC236}">
                <a16:creationId xmlns:a16="http://schemas.microsoft.com/office/drawing/2014/main" id="{96850E12-33DA-4E38-A512-23CAB1577EC8}"/>
              </a:ext>
            </a:extLst>
          </p:cNvPr>
          <p:cNvCxnSpPr>
            <a:cxnSpLocks/>
            <a:endCxn id="3104792" idx="3"/>
          </p:cNvCxnSpPr>
          <p:nvPr/>
        </p:nvCxnSpPr>
        <p:spPr>
          <a:xfrm rot="10800000" flipV="1">
            <a:off x="2503911" y="1279876"/>
            <a:ext cx="3783299" cy="1350215"/>
          </a:xfrm>
          <a:prstGeom prst="bentConnector3">
            <a:avLst>
              <a:gd name="adj1" fmla="val 9215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Slide Number Placeholder 2"/>
          <p:cNvSpPr>
            <a:spLocks noGrp="1"/>
          </p:cNvSpPr>
          <p:nvPr>
            <p:ph type="sldNum" sz="quarter" idx="10"/>
          </p:nvPr>
        </p:nvSpPr>
        <p:spPr/>
        <p:txBody>
          <a:bodyPr/>
          <a:lstStyle/>
          <a:p>
            <a:pPr>
              <a:defRPr/>
            </a:pPr>
            <a:fld id="{34EE80A0-D401-45AD-AFE7-9AF34414B70A}" type="slidenum">
              <a:rPr lang="en-US"/>
              <a:pPr>
                <a:defRPr/>
              </a:pPr>
              <a:t>7</a:t>
            </a:fld>
            <a:endParaRPr lang="en-US"/>
          </a:p>
        </p:txBody>
      </p:sp>
      <p:sp>
        <p:nvSpPr>
          <p:cNvPr id="48" name="Footer Placeholder 3"/>
          <p:cNvSpPr>
            <a:spLocks noGrp="1"/>
          </p:cNvSpPr>
          <p:nvPr>
            <p:ph type="ftr" sz="quarter" idx="11"/>
          </p:nvPr>
        </p:nvSpPr>
        <p:spPr/>
        <p:txBody>
          <a:bodyPr/>
          <a:lstStyle/>
          <a:p>
            <a:r>
              <a:rPr lang="nl-NL" dirty="0"/>
              <a:t>© 2015 Darwin </a:t>
            </a:r>
            <a:r>
              <a:rPr lang="nl-NL" dirty="0" err="1"/>
              <a:t>IT-Professionals</a:t>
            </a:r>
            <a:r>
              <a:rPr lang="nl-NL" dirty="0"/>
              <a:t> B.V. Den Haag</a:t>
            </a:r>
          </a:p>
        </p:txBody>
      </p:sp>
      <p:sp>
        <p:nvSpPr>
          <p:cNvPr id="3104769" name="Rectangle 3"/>
          <p:cNvSpPr>
            <a:spLocks noGrp="1" noChangeArrowheads="1"/>
          </p:cNvSpPr>
          <p:nvPr>
            <p:ph type="title"/>
          </p:nvPr>
        </p:nvSpPr>
        <p:spPr>
          <a:xfrm>
            <a:off x="107504" y="0"/>
            <a:ext cx="7893496" cy="781050"/>
          </a:xfrm>
        </p:spPr>
        <p:txBody>
          <a:bodyPr vert="horz" wrap="square" lIns="9525" tIns="9525" rIns="9525" bIns="9525" numCol="1" anchor="t" anchorCtr="0" compatLnSpc="1">
            <a:prstTxWarp prst="textNoShape">
              <a:avLst/>
            </a:prstTxWarp>
          </a:bodyPr>
          <a:lstStyle/>
          <a:p>
            <a:pPr eaLnBrk="1" hangingPunct="1"/>
            <a:r>
              <a:rPr lang="en-US" dirty="0"/>
              <a:t>Domain Diagram</a:t>
            </a:r>
          </a:p>
        </p:txBody>
      </p:sp>
      <p:sp>
        <p:nvSpPr>
          <p:cNvPr id="3104772" name="Rectangle 4"/>
          <p:cNvSpPr>
            <a:spLocks noChangeArrowheads="1"/>
          </p:cNvSpPr>
          <p:nvPr/>
        </p:nvSpPr>
        <p:spPr bwMode="auto">
          <a:xfrm>
            <a:off x="4314850" y="1059582"/>
            <a:ext cx="1427280" cy="2322258"/>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endParaRPr lang="nl-NL" sz="1050" b="0"/>
          </a:p>
        </p:txBody>
      </p:sp>
      <p:sp>
        <p:nvSpPr>
          <p:cNvPr id="3104773" name="Rectangle 5"/>
          <p:cNvSpPr>
            <a:spLocks noChangeArrowheads="1"/>
          </p:cNvSpPr>
          <p:nvPr/>
        </p:nvSpPr>
        <p:spPr bwMode="auto">
          <a:xfrm>
            <a:off x="4337975" y="1113589"/>
            <a:ext cx="545306"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Cluster</a:t>
            </a:r>
          </a:p>
        </p:txBody>
      </p:sp>
      <p:sp>
        <p:nvSpPr>
          <p:cNvPr id="3104774" name="Line 6"/>
          <p:cNvSpPr>
            <a:spLocks noChangeShapeType="1"/>
          </p:cNvSpPr>
          <p:nvPr/>
        </p:nvSpPr>
        <p:spPr bwMode="auto">
          <a:xfrm>
            <a:off x="1931219" y="3045619"/>
            <a:ext cx="1191" cy="466725"/>
          </a:xfrm>
          <a:prstGeom prst="line">
            <a:avLst/>
          </a:prstGeom>
          <a:noFill/>
          <a:ln w="28575">
            <a:solidFill>
              <a:schemeClr val="bg2"/>
            </a:solidFill>
            <a:round/>
            <a:headEnd type="triangle" w="med" len="med"/>
            <a:tailEnd/>
          </a:ln>
        </p:spPr>
        <p:txBody>
          <a:bodyPr rot="10800000"/>
          <a:lstStyle/>
          <a:p>
            <a:endParaRPr lang="nl-NL" sz="900"/>
          </a:p>
        </p:txBody>
      </p:sp>
      <p:sp>
        <p:nvSpPr>
          <p:cNvPr id="3104777" name="Line 9"/>
          <p:cNvSpPr>
            <a:spLocks noChangeShapeType="1"/>
          </p:cNvSpPr>
          <p:nvPr/>
        </p:nvSpPr>
        <p:spPr bwMode="auto">
          <a:xfrm>
            <a:off x="1931219"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8" name="Line 10"/>
          <p:cNvSpPr>
            <a:spLocks noChangeShapeType="1"/>
          </p:cNvSpPr>
          <p:nvPr/>
        </p:nvSpPr>
        <p:spPr bwMode="auto">
          <a:xfrm flipV="1">
            <a:off x="2233638" y="1662112"/>
            <a:ext cx="1191" cy="528638"/>
          </a:xfrm>
          <a:prstGeom prst="line">
            <a:avLst/>
          </a:prstGeom>
          <a:noFill/>
          <a:ln w="28575">
            <a:solidFill>
              <a:schemeClr val="bg2"/>
            </a:solidFill>
            <a:round/>
            <a:headEnd type="triangle" w="med" len="med"/>
            <a:tailEnd/>
          </a:ln>
        </p:spPr>
        <p:txBody>
          <a:bodyPr rot="10800000"/>
          <a:lstStyle/>
          <a:p>
            <a:endParaRPr lang="nl-NL" sz="900"/>
          </a:p>
        </p:txBody>
      </p:sp>
      <p:sp>
        <p:nvSpPr>
          <p:cNvPr id="3104779" name="Rectangle 11"/>
          <p:cNvSpPr>
            <a:spLocks noChangeArrowheads="1"/>
          </p:cNvSpPr>
          <p:nvPr/>
        </p:nvSpPr>
        <p:spPr bwMode="auto">
          <a:xfrm>
            <a:off x="1153316" y="1163479"/>
            <a:ext cx="791766" cy="369332"/>
          </a:xfrm>
          <a:prstGeom prst="rect">
            <a:avLst/>
          </a:prstGeom>
          <a:noFill/>
          <a:ln w="12700">
            <a:noFill/>
            <a:miter lim="800000"/>
            <a:headEnd/>
            <a:tailEnd/>
          </a:ln>
        </p:spPr>
        <p:txBody>
          <a:bodyPr anchor="ctr">
            <a:spAutoFit/>
          </a:bodyPr>
          <a:lstStyle/>
          <a:p>
            <a:pPr algn="ctr" defTabSz="685800" eaLnBrk="0" hangingPunct="0"/>
            <a:r>
              <a:rPr lang="en-GB" sz="900" dirty="0"/>
              <a:t>Domain log</a:t>
            </a:r>
          </a:p>
        </p:txBody>
      </p:sp>
      <p:sp>
        <p:nvSpPr>
          <p:cNvPr id="3104780" name="Rectangle 12"/>
          <p:cNvSpPr>
            <a:spLocks noChangeArrowheads="1"/>
          </p:cNvSpPr>
          <p:nvPr/>
        </p:nvSpPr>
        <p:spPr bwMode="auto">
          <a:xfrm>
            <a:off x="1342307" y="4123235"/>
            <a:ext cx="1064715" cy="383182"/>
          </a:xfrm>
          <a:prstGeom prst="rect">
            <a:avLst/>
          </a:prstGeom>
          <a:noFill/>
          <a:ln w="12700">
            <a:noFill/>
            <a:miter lim="800000"/>
            <a:headEnd/>
            <a:tailEnd/>
          </a:ln>
        </p:spPr>
        <p:txBody>
          <a:bodyPr wrap="none" anchor="ctr">
            <a:spAutoFit/>
          </a:bodyPr>
          <a:lstStyle/>
          <a:p>
            <a:pPr algn="ctr" defTabSz="685800" eaLnBrk="0" hangingPunct="0">
              <a:lnSpc>
                <a:spcPct val="90000"/>
              </a:lnSpc>
            </a:pPr>
            <a:r>
              <a:rPr lang="en-GB" sz="1050">
                <a:solidFill>
                  <a:schemeClr val="bg1"/>
                </a:solidFill>
              </a:rPr>
              <a:t>Configuration</a:t>
            </a:r>
          </a:p>
          <a:p>
            <a:pPr algn="ctr" defTabSz="685800" eaLnBrk="0" hangingPunct="0">
              <a:lnSpc>
                <a:spcPct val="90000"/>
              </a:lnSpc>
            </a:pPr>
            <a:r>
              <a:rPr lang="en-GB" sz="1050">
                <a:solidFill>
                  <a:schemeClr val="bg1"/>
                </a:solidFill>
              </a:rPr>
              <a:t>repository</a:t>
            </a:r>
          </a:p>
        </p:txBody>
      </p:sp>
      <p:sp>
        <p:nvSpPr>
          <p:cNvPr id="3104781" name="Rectangle 13"/>
          <p:cNvSpPr>
            <a:spLocks noChangeArrowheads="1"/>
          </p:cNvSpPr>
          <p:nvPr/>
        </p:nvSpPr>
        <p:spPr bwMode="auto">
          <a:xfrm>
            <a:off x="897756" y="3034904"/>
            <a:ext cx="537006" cy="150041"/>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GET/SET</a:t>
            </a:r>
          </a:p>
        </p:txBody>
      </p:sp>
      <p:sp>
        <p:nvSpPr>
          <p:cNvPr id="3104782" name="Rectangle 14"/>
          <p:cNvSpPr>
            <a:spLocks noChangeArrowheads="1"/>
          </p:cNvSpPr>
          <p:nvPr/>
        </p:nvSpPr>
        <p:spPr bwMode="auto">
          <a:xfrm>
            <a:off x="2907531" y="1428750"/>
            <a:ext cx="1045158" cy="300082"/>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Get configuration</a:t>
            </a:r>
          </a:p>
          <a:p>
            <a:pPr defTabSz="685800" eaLnBrk="0" hangingPunct="0"/>
            <a:r>
              <a:rPr lang="en-US" sz="975">
                <a:solidFill>
                  <a:schemeClr val="bg1"/>
                </a:solidFill>
              </a:rPr>
              <a:t>at startup.</a:t>
            </a:r>
          </a:p>
        </p:txBody>
      </p:sp>
      <p:sp>
        <p:nvSpPr>
          <p:cNvPr id="3104783" name="Rectangle 15"/>
          <p:cNvSpPr>
            <a:spLocks noChangeArrowheads="1"/>
          </p:cNvSpPr>
          <p:nvPr/>
        </p:nvSpPr>
        <p:spPr bwMode="auto">
          <a:xfrm>
            <a:off x="285775" y="1788319"/>
            <a:ext cx="918521" cy="450123"/>
          </a:xfrm>
          <a:prstGeom prst="rect">
            <a:avLst/>
          </a:prstGeom>
          <a:noFill/>
          <a:ln w="9525">
            <a:noFill/>
            <a:miter lim="800000"/>
            <a:headEnd/>
            <a:tailEnd/>
          </a:ln>
        </p:spPr>
        <p:txBody>
          <a:bodyPr wrap="none" lIns="0" tIns="0" rIns="0" bIns="0">
            <a:spAutoFit/>
          </a:bodyPr>
          <a:lstStyle/>
          <a:p>
            <a:pPr defTabSz="685800" eaLnBrk="0" hangingPunct="0"/>
            <a:r>
              <a:rPr lang="en-US" sz="975">
                <a:solidFill>
                  <a:schemeClr val="bg1"/>
                </a:solidFill>
              </a:rPr>
              <a:t>Send</a:t>
            </a:r>
          </a:p>
          <a:p>
            <a:pPr defTabSz="685800" eaLnBrk="0" hangingPunct="0"/>
            <a:r>
              <a:rPr lang="en-US" sz="975">
                <a:solidFill>
                  <a:schemeClr val="bg1"/>
                </a:solidFill>
              </a:rPr>
              <a:t>critical domain </a:t>
            </a:r>
          </a:p>
          <a:p>
            <a:pPr defTabSz="685800" eaLnBrk="0" hangingPunct="0"/>
            <a:r>
              <a:rPr lang="en-US" sz="975">
                <a:solidFill>
                  <a:schemeClr val="bg1"/>
                </a:solidFill>
              </a:rPr>
              <a:t>notifications.</a:t>
            </a:r>
          </a:p>
        </p:txBody>
      </p:sp>
      <p:sp>
        <p:nvSpPr>
          <p:cNvPr id="3104784" name="Rectangle 16"/>
          <p:cNvSpPr>
            <a:spLocks noChangeArrowheads="1"/>
          </p:cNvSpPr>
          <p:nvPr/>
        </p:nvSpPr>
        <p:spPr bwMode="auto">
          <a:xfrm>
            <a:off x="3229001" y="2394348"/>
            <a:ext cx="746999" cy="317331"/>
          </a:xfrm>
          <a:prstGeom prst="rect">
            <a:avLst/>
          </a:prstGeom>
          <a:noFill/>
          <a:ln w="9525">
            <a:noFill/>
            <a:miter lim="800000"/>
            <a:headEnd/>
            <a:tailEnd/>
          </a:ln>
        </p:spPr>
        <p:txBody>
          <a:bodyPr wrap="none" lIns="0" tIns="0" rIns="0" bIns="0">
            <a:spAutoFit/>
          </a:bodyPr>
          <a:lstStyle/>
          <a:p>
            <a:pPr defTabSz="685800" eaLnBrk="0" hangingPunct="0">
              <a:lnSpc>
                <a:spcPct val="110000"/>
              </a:lnSpc>
            </a:pPr>
            <a:r>
              <a:rPr lang="en-US" sz="975">
                <a:solidFill>
                  <a:schemeClr val="bg1"/>
                </a:solidFill>
              </a:rPr>
              <a:t>Log domain </a:t>
            </a:r>
            <a:br>
              <a:rPr lang="en-US" sz="975">
                <a:solidFill>
                  <a:schemeClr val="bg1"/>
                </a:solidFill>
              </a:rPr>
            </a:br>
            <a:r>
              <a:rPr lang="en-US" sz="975">
                <a:solidFill>
                  <a:schemeClr val="bg1"/>
                </a:solidFill>
              </a:rPr>
              <a:t>messages</a:t>
            </a:r>
          </a:p>
        </p:txBody>
      </p:sp>
      <p:sp>
        <p:nvSpPr>
          <p:cNvPr id="3104785" name="Rectangle 17"/>
          <p:cNvSpPr>
            <a:spLocks noChangeArrowheads="1"/>
          </p:cNvSpPr>
          <p:nvPr/>
        </p:nvSpPr>
        <p:spPr bwMode="auto">
          <a:xfrm>
            <a:off x="2943250" y="3559969"/>
            <a:ext cx="509588" cy="300082"/>
          </a:xfrm>
          <a:prstGeom prst="rect">
            <a:avLst/>
          </a:prstGeom>
          <a:noFill/>
          <a:ln w="9525">
            <a:noFill/>
            <a:miter lim="800000"/>
            <a:headEnd/>
            <a:tailEnd/>
          </a:ln>
        </p:spPr>
        <p:txBody>
          <a:bodyPr lIns="0" tIns="0" rIns="0" bIns="0">
            <a:spAutoFit/>
          </a:bodyPr>
          <a:lstStyle/>
          <a:p>
            <a:pPr defTabSz="685800" eaLnBrk="0" hangingPunct="0"/>
            <a:r>
              <a:rPr lang="en-US" sz="975">
                <a:solidFill>
                  <a:schemeClr val="bg1"/>
                </a:solidFill>
              </a:rPr>
              <a:t>Monitor/ update</a:t>
            </a:r>
          </a:p>
        </p:txBody>
      </p:sp>
      <p:sp>
        <p:nvSpPr>
          <p:cNvPr id="3104786" name="Rectangle 18"/>
          <p:cNvSpPr>
            <a:spLocks noChangeArrowheads="1"/>
          </p:cNvSpPr>
          <p:nvPr/>
        </p:nvSpPr>
        <p:spPr bwMode="auto">
          <a:xfrm>
            <a:off x="204812" y="863171"/>
            <a:ext cx="545306" cy="210740"/>
          </a:xfrm>
          <a:prstGeom prst="rect">
            <a:avLst/>
          </a:prstGeom>
          <a:noFill/>
          <a:ln w="28575">
            <a:noFill/>
            <a:miter lim="800000"/>
            <a:headEnd/>
            <a:tailEnd/>
          </a:ln>
        </p:spPr>
        <p:txBody>
          <a:bodyPr wrap="none" anchor="ctr"/>
          <a:lstStyle/>
          <a:p>
            <a:pPr algn="ctr" defTabSz="685800" eaLnBrk="0" hangingPunct="0"/>
            <a:r>
              <a:rPr lang="en-GB" sz="1050" dirty="0"/>
              <a:t>Domain</a:t>
            </a:r>
          </a:p>
        </p:txBody>
      </p:sp>
      <p:sp>
        <p:nvSpPr>
          <p:cNvPr id="3104787" name="Rectangle 19"/>
          <p:cNvSpPr>
            <a:spLocks noChangeArrowheads="1"/>
          </p:cNvSpPr>
          <p:nvPr/>
        </p:nvSpPr>
        <p:spPr bwMode="auto">
          <a:xfrm>
            <a:off x="204813" y="2406254"/>
            <a:ext cx="806530" cy="303609"/>
          </a:xfrm>
          <a:prstGeom prst="rect">
            <a:avLst/>
          </a:prstGeom>
          <a:solidFill>
            <a:srgbClr val="FFFFFF"/>
          </a:solidFill>
          <a:ln w="28575">
            <a:solidFill>
              <a:schemeClr val="bg2"/>
            </a:solidFill>
            <a:miter lim="800000"/>
            <a:headEnd/>
            <a:tailEnd/>
          </a:ln>
        </p:spPr>
        <p:txBody>
          <a:bodyPr wrap="none" anchor="ctr"/>
          <a:lstStyle/>
          <a:p>
            <a:pPr algn="ctr" defTabSz="685800" eaLnBrk="0" hangingPunct="0"/>
            <a:r>
              <a:rPr lang="en-GB" sz="1050" dirty="0"/>
              <a:t>Console</a:t>
            </a:r>
          </a:p>
        </p:txBody>
      </p:sp>
      <p:sp>
        <p:nvSpPr>
          <p:cNvPr id="3104788" name="AutoShape 21"/>
          <p:cNvSpPr>
            <a:spLocks noChangeArrowheads="1"/>
          </p:cNvSpPr>
          <p:nvPr/>
        </p:nvSpPr>
        <p:spPr bwMode="auto">
          <a:xfrm>
            <a:off x="1677616" y="3544491"/>
            <a:ext cx="597694" cy="520303"/>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sp>
        <p:nvSpPr>
          <p:cNvPr id="3104790" name="Line 23"/>
          <p:cNvSpPr>
            <a:spLocks noChangeShapeType="1"/>
          </p:cNvSpPr>
          <p:nvPr/>
        </p:nvSpPr>
        <p:spPr bwMode="auto">
          <a:xfrm flipV="1">
            <a:off x="2205063" y="3008710"/>
            <a:ext cx="1191" cy="420290"/>
          </a:xfrm>
          <a:prstGeom prst="line">
            <a:avLst/>
          </a:prstGeom>
          <a:noFill/>
          <a:ln w="28575">
            <a:solidFill>
              <a:schemeClr val="bg2"/>
            </a:solidFill>
            <a:round/>
            <a:headEnd type="triangle" w="med" len="med"/>
            <a:tailEnd/>
          </a:ln>
        </p:spPr>
        <p:txBody>
          <a:bodyPr rot="10800000"/>
          <a:lstStyle/>
          <a:p>
            <a:endParaRPr lang="nl-NL" sz="900"/>
          </a:p>
        </p:txBody>
      </p:sp>
      <p:pic>
        <p:nvPicPr>
          <p:cNvPr id="3104791" name="Picture 24"/>
          <p:cNvPicPr>
            <a:picLocks noChangeAspect="1" noChangeArrowheads="1"/>
          </p:cNvPicPr>
          <p:nvPr/>
        </p:nvPicPr>
        <p:blipFill>
          <a:blip r:embed="rId3" cstate="print"/>
          <a:srcRect l="10458" t="36536" r="85339" b="61726"/>
          <a:stretch>
            <a:fillRect/>
          </a:stretch>
        </p:blipFill>
        <p:spPr bwMode="auto">
          <a:xfrm>
            <a:off x="1701429" y="3686175"/>
            <a:ext cx="564356" cy="186929"/>
          </a:xfrm>
          <a:prstGeom prst="rect">
            <a:avLst/>
          </a:prstGeom>
          <a:noFill/>
          <a:ln w="9525">
            <a:noFill/>
            <a:miter lim="800000"/>
            <a:headEnd/>
            <a:tailEnd/>
          </a:ln>
        </p:spPr>
      </p:pic>
      <p:sp>
        <p:nvSpPr>
          <p:cNvPr id="3104792" name="Rectangle 25"/>
          <p:cNvSpPr>
            <a:spLocks noChangeArrowheads="1"/>
          </p:cNvSpPr>
          <p:nvPr/>
        </p:nvSpPr>
        <p:spPr bwMode="auto">
          <a:xfrm>
            <a:off x="1528788" y="2326482"/>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a:solidFill>
                  <a:schemeClr val="bg1"/>
                </a:solidFill>
              </a:rPr>
              <a:t>Administration</a:t>
            </a:r>
          </a:p>
          <a:p>
            <a:pPr algn="ctr" defTabSz="685800" eaLnBrk="0" hangingPunct="0"/>
            <a:r>
              <a:rPr lang="en-GB" sz="1050">
                <a:solidFill>
                  <a:schemeClr val="bg1"/>
                </a:solidFill>
              </a:rPr>
              <a:t>server</a:t>
            </a:r>
            <a:endParaRPr lang="en-US" sz="1050" b="0">
              <a:solidFill>
                <a:schemeClr val="bg1"/>
              </a:solidFill>
              <a:latin typeface="Times New Roman" pitchFamily="18" charset="0"/>
            </a:endParaRPr>
          </a:p>
        </p:txBody>
      </p:sp>
      <p:sp>
        <p:nvSpPr>
          <p:cNvPr id="3104793" name="Line 26"/>
          <p:cNvSpPr>
            <a:spLocks noChangeShapeType="1"/>
          </p:cNvSpPr>
          <p:nvPr/>
        </p:nvSpPr>
        <p:spPr bwMode="auto">
          <a:xfrm>
            <a:off x="1014437" y="2514600"/>
            <a:ext cx="272654" cy="1191"/>
          </a:xfrm>
          <a:prstGeom prst="line">
            <a:avLst/>
          </a:prstGeom>
          <a:noFill/>
          <a:ln w="28575">
            <a:solidFill>
              <a:schemeClr val="bg1"/>
            </a:solidFill>
            <a:round/>
            <a:headEnd type="triangle" w="med" len="med"/>
            <a:tailEnd type="triangle" w="med" len="med"/>
          </a:ln>
        </p:spPr>
        <p:txBody>
          <a:bodyPr/>
          <a:lstStyle/>
          <a:p>
            <a:endParaRPr lang="nl-NL" sz="900"/>
          </a:p>
        </p:txBody>
      </p:sp>
      <p:sp>
        <p:nvSpPr>
          <p:cNvPr id="3104797" name="Freeform 32"/>
          <p:cNvSpPr>
            <a:spLocks/>
          </p:cNvSpPr>
          <p:nvPr/>
        </p:nvSpPr>
        <p:spPr bwMode="auto">
          <a:xfrm>
            <a:off x="2886100" y="2925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8" name="Freeform 33"/>
          <p:cNvSpPr>
            <a:spLocks/>
          </p:cNvSpPr>
          <p:nvPr/>
        </p:nvSpPr>
        <p:spPr bwMode="auto">
          <a:xfrm flipV="1">
            <a:off x="2893244" y="1782366"/>
            <a:ext cx="1053704" cy="560784"/>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bg1"/>
            </a:solidFill>
            <a:prstDash val="solid"/>
            <a:round/>
            <a:headEnd type="triangle" w="med" len="med"/>
            <a:tailEnd type="triangle" w="med" len="med"/>
          </a:ln>
        </p:spPr>
        <p:txBody>
          <a:bodyPr/>
          <a:lstStyle/>
          <a:p>
            <a:endParaRPr lang="nl-NL" sz="900"/>
          </a:p>
        </p:txBody>
      </p:sp>
      <p:sp>
        <p:nvSpPr>
          <p:cNvPr id="3104799" name="Line 34"/>
          <p:cNvSpPr>
            <a:spLocks noChangeShapeType="1"/>
          </p:cNvSpPr>
          <p:nvPr/>
        </p:nvSpPr>
        <p:spPr bwMode="auto">
          <a:xfrm flipH="1">
            <a:off x="2886100" y="2571750"/>
            <a:ext cx="1092994" cy="1191"/>
          </a:xfrm>
          <a:prstGeom prst="line">
            <a:avLst/>
          </a:prstGeom>
          <a:noFill/>
          <a:ln w="28575">
            <a:solidFill>
              <a:schemeClr val="bg1"/>
            </a:solidFill>
            <a:round/>
            <a:headEnd/>
            <a:tailEnd type="triangle" w="med" len="med"/>
          </a:ln>
        </p:spPr>
        <p:txBody>
          <a:bodyPr/>
          <a:lstStyle/>
          <a:p>
            <a:endParaRPr lang="nl-NL" sz="900"/>
          </a:p>
        </p:txBody>
      </p:sp>
      <p:sp>
        <p:nvSpPr>
          <p:cNvPr id="3104800" name="Rectangle 35"/>
          <p:cNvSpPr>
            <a:spLocks noChangeArrowheads="1"/>
          </p:cNvSpPr>
          <p:nvPr/>
        </p:nvSpPr>
        <p:spPr bwMode="auto">
          <a:xfrm>
            <a:off x="4454153" y="1356122"/>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3104803" name="Rectangle 38"/>
          <p:cNvSpPr>
            <a:spLocks noChangeArrowheads="1"/>
          </p:cNvSpPr>
          <p:nvPr/>
        </p:nvSpPr>
        <p:spPr bwMode="auto">
          <a:xfrm>
            <a:off x="4568453" y="1426759"/>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3104804" name="Rectangle 39"/>
          <p:cNvSpPr>
            <a:spLocks noChangeArrowheads="1"/>
          </p:cNvSpPr>
          <p:nvPr/>
        </p:nvSpPr>
        <p:spPr bwMode="auto">
          <a:xfrm>
            <a:off x="4780385" y="2029402"/>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3104805" name="AutoShape 40"/>
          <p:cNvSpPr>
            <a:spLocks noChangeArrowheads="1"/>
          </p:cNvSpPr>
          <p:nvPr/>
        </p:nvSpPr>
        <p:spPr bwMode="auto">
          <a:xfrm>
            <a:off x="4486300" y="1959154"/>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07" name="Picture 42" descr="docum077"/>
          <p:cNvPicPr>
            <a:picLocks noChangeAspect="1" noChangeArrowheads="1"/>
          </p:cNvPicPr>
          <p:nvPr/>
        </p:nvPicPr>
        <p:blipFill>
          <a:blip r:embed="rId4" cstate="print"/>
          <a:srcRect/>
          <a:stretch>
            <a:fillRect/>
          </a:stretch>
        </p:blipFill>
        <p:spPr bwMode="auto">
          <a:xfrm>
            <a:off x="4582741" y="1984158"/>
            <a:ext cx="90488" cy="190500"/>
          </a:xfrm>
          <a:prstGeom prst="rect">
            <a:avLst/>
          </a:prstGeom>
          <a:noFill/>
          <a:ln w="9525">
            <a:noFill/>
            <a:miter lim="800000"/>
            <a:headEnd/>
            <a:tailEnd/>
          </a:ln>
        </p:spPr>
      </p:pic>
      <p:sp>
        <p:nvSpPr>
          <p:cNvPr id="3104808" name="Text Box 43"/>
          <p:cNvSpPr txBox="1">
            <a:spLocks noChangeArrowheads="1"/>
          </p:cNvSpPr>
          <p:nvPr/>
        </p:nvSpPr>
        <p:spPr bwMode="auto">
          <a:xfrm>
            <a:off x="4380196" y="2052024"/>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3104812" name="AutoShape 20"/>
          <p:cNvSpPr>
            <a:spLocks noChangeArrowheads="1"/>
          </p:cNvSpPr>
          <p:nvPr/>
        </p:nvSpPr>
        <p:spPr bwMode="auto">
          <a:xfrm>
            <a:off x="1830017" y="1064419"/>
            <a:ext cx="564356" cy="478631"/>
          </a:xfrm>
          <a:prstGeom prst="roundRect">
            <a:avLst>
              <a:gd name="adj" fmla="val 16667"/>
            </a:avLst>
          </a:prstGeom>
          <a:solidFill>
            <a:schemeClr val="bg1"/>
          </a:solidFill>
          <a:ln w="28575">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3104813" name="Picture 27" descr="docum077"/>
          <p:cNvPicPr>
            <a:picLocks noChangeAspect="1" noChangeArrowheads="1"/>
          </p:cNvPicPr>
          <p:nvPr/>
        </p:nvPicPr>
        <p:blipFill>
          <a:blip r:embed="rId4" cstate="print"/>
          <a:srcRect/>
          <a:stretch>
            <a:fillRect/>
          </a:stretch>
        </p:blipFill>
        <p:spPr bwMode="auto">
          <a:xfrm>
            <a:off x="2140769" y="1096566"/>
            <a:ext cx="178594" cy="379809"/>
          </a:xfrm>
          <a:prstGeom prst="rect">
            <a:avLst/>
          </a:prstGeom>
          <a:noFill/>
          <a:ln w="9525">
            <a:noFill/>
            <a:miter lim="800000"/>
            <a:headEnd/>
            <a:tailEnd/>
          </a:ln>
        </p:spPr>
      </p:pic>
      <p:sp>
        <p:nvSpPr>
          <p:cNvPr id="3104814" name="Text Box 28"/>
          <p:cNvSpPr txBox="1">
            <a:spLocks noChangeArrowheads="1"/>
          </p:cNvSpPr>
          <p:nvPr/>
        </p:nvSpPr>
        <p:spPr bwMode="auto">
          <a:xfrm>
            <a:off x="1820335" y="1201341"/>
            <a:ext cx="434734" cy="230832"/>
          </a:xfrm>
          <a:prstGeom prst="rect">
            <a:avLst/>
          </a:prstGeom>
          <a:noFill/>
          <a:ln w="28575">
            <a:noFill/>
            <a:miter lim="800000"/>
            <a:headEnd/>
            <a:tailEnd/>
          </a:ln>
        </p:spPr>
        <p:txBody>
          <a:bodyPr wrap="none">
            <a:spAutoFit/>
          </a:bodyPr>
          <a:lstStyle/>
          <a:p>
            <a:pPr algn="r" defTabSz="685800" eaLnBrk="0" hangingPunct="0"/>
            <a:r>
              <a:rPr lang="en-US" sz="900"/>
              <a:t>LOG</a:t>
            </a:r>
          </a:p>
        </p:txBody>
      </p:sp>
      <p:sp>
        <p:nvSpPr>
          <p:cNvPr id="49" name="Rectangle 35"/>
          <p:cNvSpPr>
            <a:spLocks noChangeArrowheads="1"/>
          </p:cNvSpPr>
          <p:nvPr/>
        </p:nvSpPr>
        <p:spPr bwMode="auto">
          <a:xfrm>
            <a:off x="4454153" y="2328231"/>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0" name="Rectangle 38"/>
          <p:cNvSpPr>
            <a:spLocks noChangeArrowheads="1"/>
          </p:cNvSpPr>
          <p:nvPr/>
        </p:nvSpPr>
        <p:spPr bwMode="auto">
          <a:xfrm>
            <a:off x="4568453" y="2398868"/>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51" name="Rectangle 39"/>
          <p:cNvSpPr>
            <a:spLocks noChangeArrowheads="1"/>
          </p:cNvSpPr>
          <p:nvPr/>
        </p:nvSpPr>
        <p:spPr bwMode="auto">
          <a:xfrm>
            <a:off x="4780385" y="3001511"/>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2" name="AutoShape 40"/>
          <p:cNvSpPr>
            <a:spLocks noChangeArrowheads="1"/>
          </p:cNvSpPr>
          <p:nvPr/>
        </p:nvSpPr>
        <p:spPr bwMode="auto">
          <a:xfrm>
            <a:off x="4486300" y="2931263"/>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3" name="Picture 42" descr="docum077"/>
          <p:cNvPicPr>
            <a:picLocks noChangeAspect="1" noChangeArrowheads="1"/>
          </p:cNvPicPr>
          <p:nvPr/>
        </p:nvPicPr>
        <p:blipFill>
          <a:blip r:embed="rId4" cstate="print"/>
          <a:srcRect/>
          <a:stretch>
            <a:fillRect/>
          </a:stretch>
        </p:blipFill>
        <p:spPr bwMode="auto">
          <a:xfrm>
            <a:off x="4582741" y="2956267"/>
            <a:ext cx="90488" cy="190500"/>
          </a:xfrm>
          <a:prstGeom prst="rect">
            <a:avLst/>
          </a:prstGeom>
          <a:noFill/>
          <a:ln w="9525">
            <a:noFill/>
            <a:miter lim="800000"/>
            <a:headEnd/>
            <a:tailEnd/>
          </a:ln>
        </p:spPr>
      </p:pic>
      <p:sp>
        <p:nvSpPr>
          <p:cNvPr id="54" name="Text Box 43"/>
          <p:cNvSpPr txBox="1">
            <a:spLocks noChangeArrowheads="1"/>
          </p:cNvSpPr>
          <p:nvPr/>
        </p:nvSpPr>
        <p:spPr bwMode="auto">
          <a:xfrm>
            <a:off x="4380196" y="3024133"/>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55" name="Rectangle 35"/>
          <p:cNvSpPr>
            <a:spLocks noChangeArrowheads="1"/>
          </p:cNvSpPr>
          <p:nvPr/>
        </p:nvSpPr>
        <p:spPr bwMode="auto">
          <a:xfrm>
            <a:off x="4454153" y="3516363"/>
            <a:ext cx="1125959" cy="891592"/>
          </a:xfrm>
          <a:prstGeom prst="rect">
            <a:avLst/>
          </a:prstGeom>
          <a:solidFill>
            <a:srgbClr val="EDC774"/>
          </a:solidFill>
          <a:ln w="28575">
            <a:solidFill>
              <a:schemeClr val="bg2"/>
            </a:solidFill>
            <a:miter lim="800000"/>
            <a:headEnd type="none" w="sm" len="sm"/>
            <a:tailEnd/>
          </a:ln>
        </p:spPr>
        <p:txBody>
          <a:bodyPr wrap="none" anchor="ctr"/>
          <a:lstStyle/>
          <a:p>
            <a:pPr algn="ctr" defTabSz="685800">
              <a:spcBef>
                <a:spcPct val="20000"/>
              </a:spcBef>
              <a:buClr>
                <a:srgbClr val="FF0000"/>
              </a:buClr>
            </a:pPr>
            <a:endParaRPr lang="nl-NL" sz="1050" b="0"/>
          </a:p>
        </p:txBody>
      </p:sp>
      <p:sp>
        <p:nvSpPr>
          <p:cNvPr id="56" name="Rectangle 38"/>
          <p:cNvSpPr>
            <a:spLocks noChangeArrowheads="1"/>
          </p:cNvSpPr>
          <p:nvPr/>
        </p:nvSpPr>
        <p:spPr bwMode="auto">
          <a:xfrm>
            <a:off x="4568453" y="3587000"/>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57" name="Rectangle 39"/>
          <p:cNvSpPr>
            <a:spLocks noChangeArrowheads="1"/>
          </p:cNvSpPr>
          <p:nvPr/>
        </p:nvSpPr>
        <p:spPr bwMode="auto">
          <a:xfrm>
            <a:off x="4780385" y="4189643"/>
            <a:ext cx="629981" cy="115416"/>
          </a:xfrm>
          <a:prstGeom prst="rect">
            <a:avLst/>
          </a:prstGeom>
          <a:noFill/>
          <a:ln w="9525">
            <a:noFill/>
            <a:miter lim="800000"/>
            <a:headEnd/>
            <a:tailEnd/>
          </a:ln>
        </p:spPr>
        <p:txBody>
          <a:bodyPr wrap="none" lIns="0" tIns="0" rIns="0" bIns="0">
            <a:spAutoFit/>
          </a:bodyPr>
          <a:lstStyle/>
          <a:p>
            <a:pPr defTabSz="685800" eaLnBrk="0" hangingPunct="0"/>
            <a:r>
              <a:rPr lang="en-US" sz="750">
                <a:solidFill>
                  <a:srgbClr val="000000"/>
                </a:solidFill>
              </a:rPr>
              <a:t>Local logging</a:t>
            </a:r>
          </a:p>
        </p:txBody>
      </p:sp>
      <p:sp>
        <p:nvSpPr>
          <p:cNvPr id="58" name="AutoShape 40"/>
          <p:cNvSpPr>
            <a:spLocks noChangeArrowheads="1"/>
          </p:cNvSpPr>
          <p:nvPr/>
        </p:nvSpPr>
        <p:spPr bwMode="auto">
          <a:xfrm>
            <a:off x="4486300" y="4119395"/>
            <a:ext cx="195263" cy="234554"/>
          </a:xfrm>
          <a:prstGeom prst="roundRect">
            <a:avLst>
              <a:gd name="adj" fmla="val 16667"/>
            </a:avLst>
          </a:prstGeom>
          <a:solidFill>
            <a:schemeClr val="bg1"/>
          </a:solidFill>
          <a:ln w="19050">
            <a:solidFill>
              <a:srgbClr val="EB9213"/>
            </a:solidFill>
            <a:round/>
            <a:headEnd/>
            <a:tailEnd/>
          </a:ln>
        </p:spPr>
        <p:txBody>
          <a:bodyPr wrap="none" anchor="ctr"/>
          <a:lstStyle/>
          <a:p>
            <a:pPr algn="ctr" defTabSz="685800">
              <a:spcBef>
                <a:spcPct val="20000"/>
              </a:spcBef>
              <a:buClr>
                <a:srgbClr val="FF0000"/>
              </a:buClr>
            </a:pPr>
            <a:endParaRPr lang="nl-NL" sz="1050" b="0"/>
          </a:p>
        </p:txBody>
      </p:sp>
      <p:pic>
        <p:nvPicPr>
          <p:cNvPr id="59" name="Picture 42" descr="docum077"/>
          <p:cNvPicPr>
            <a:picLocks noChangeAspect="1" noChangeArrowheads="1"/>
          </p:cNvPicPr>
          <p:nvPr/>
        </p:nvPicPr>
        <p:blipFill>
          <a:blip r:embed="rId4" cstate="print"/>
          <a:srcRect/>
          <a:stretch>
            <a:fillRect/>
          </a:stretch>
        </p:blipFill>
        <p:spPr bwMode="auto">
          <a:xfrm>
            <a:off x="4582741" y="4144399"/>
            <a:ext cx="90488" cy="190500"/>
          </a:xfrm>
          <a:prstGeom prst="rect">
            <a:avLst/>
          </a:prstGeom>
          <a:noFill/>
          <a:ln w="9525">
            <a:noFill/>
            <a:miter lim="800000"/>
            <a:headEnd/>
            <a:tailEnd/>
          </a:ln>
        </p:spPr>
      </p:pic>
      <p:sp>
        <p:nvSpPr>
          <p:cNvPr id="60" name="Text Box 43"/>
          <p:cNvSpPr txBox="1">
            <a:spLocks noChangeArrowheads="1"/>
          </p:cNvSpPr>
          <p:nvPr/>
        </p:nvSpPr>
        <p:spPr bwMode="auto">
          <a:xfrm>
            <a:off x="4380196" y="4212265"/>
            <a:ext cx="309701" cy="161583"/>
          </a:xfrm>
          <a:prstGeom prst="rect">
            <a:avLst/>
          </a:prstGeom>
          <a:noFill/>
          <a:ln w="28575">
            <a:noFill/>
            <a:miter lim="800000"/>
            <a:headEnd/>
            <a:tailEnd/>
          </a:ln>
        </p:spPr>
        <p:txBody>
          <a:bodyPr wrap="none">
            <a:spAutoFit/>
          </a:bodyPr>
          <a:lstStyle/>
          <a:p>
            <a:pPr algn="r" defTabSz="685800" eaLnBrk="0" hangingPunct="0"/>
            <a:r>
              <a:rPr lang="en-US" sz="450"/>
              <a:t>LOG</a:t>
            </a:r>
          </a:p>
        </p:txBody>
      </p:sp>
      <p:sp>
        <p:nvSpPr>
          <p:cNvPr id="61" name="Rectangle 4">
            <a:extLst>
              <a:ext uri="{FF2B5EF4-FFF2-40B4-BE49-F238E27FC236}">
                <a16:creationId xmlns:a16="http://schemas.microsoft.com/office/drawing/2014/main" id="{D52C7267-DDF0-4957-97B6-D94C3F86965B}"/>
              </a:ext>
            </a:extLst>
          </p:cNvPr>
          <p:cNvSpPr>
            <a:spLocks noChangeArrowheads="1"/>
          </p:cNvSpPr>
          <p:nvPr/>
        </p:nvSpPr>
        <p:spPr bwMode="auto">
          <a:xfrm>
            <a:off x="6289590" y="105986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2" name="Rectangle 5">
            <a:extLst>
              <a:ext uri="{FF2B5EF4-FFF2-40B4-BE49-F238E27FC236}">
                <a16:creationId xmlns:a16="http://schemas.microsoft.com/office/drawing/2014/main" id="{0D9EAE03-CCF5-4253-9211-30F7D08CEE21}"/>
              </a:ext>
            </a:extLst>
          </p:cNvPr>
          <p:cNvSpPr>
            <a:spLocks noChangeArrowheads="1"/>
          </p:cNvSpPr>
          <p:nvPr/>
        </p:nvSpPr>
        <p:spPr bwMode="auto">
          <a:xfrm>
            <a:off x="6289590" y="1113589"/>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1</a:t>
            </a:r>
          </a:p>
        </p:txBody>
      </p:sp>
      <p:sp>
        <p:nvSpPr>
          <p:cNvPr id="63" name="Rectangle 4">
            <a:extLst>
              <a:ext uri="{FF2B5EF4-FFF2-40B4-BE49-F238E27FC236}">
                <a16:creationId xmlns:a16="http://schemas.microsoft.com/office/drawing/2014/main" id="{BA3BC9A6-09B1-4B21-BC89-3DD297B90752}"/>
              </a:ext>
            </a:extLst>
          </p:cNvPr>
          <p:cNvSpPr>
            <a:spLocks noChangeArrowheads="1"/>
          </p:cNvSpPr>
          <p:nvPr/>
        </p:nvSpPr>
        <p:spPr bwMode="auto">
          <a:xfrm>
            <a:off x="6289590" y="2408540"/>
            <a:ext cx="1701093" cy="89929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ctr"/>
          <a:lstStyle/>
          <a:p>
            <a:pPr algn="ctr" defTabSz="685800">
              <a:spcBef>
                <a:spcPct val="20000"/>
              </a:spcBef>
              <a:buClr>
                <a:srgbClr val="FF0000"/>
              </a:buClr>
            </a:pPr>
            <a:r>
              <a:rPr lang="nl-NL" sz="1050" b="0" dirty="0">
                <a:solidFill>
                  <a:schemeClr val="bg1"/>
                </a:solidFill>
              </a:rPr>
              <a:t>Nodemanager </a:t>
            </a:r>
            <a:r>
              <a:rPr lang="nl-NL" sz="1050" b="0" dirty="0" err="1">
                <a:solidFill>
                  <a:schemeClr val="bg1"/>
                </a:solidFill>
              </a:rPr>
              <a:t>Properties</a:t>
            </a:r>
            <a:endParaRPr lang="nl-NL" sz="1050" b="0" dirty="0">
              <a:solidFill>
                <a:schemeClr val="bg1"/>
              </a:solidFill>
            </a:endParaRPr>
          </a:p>
        </p:txBody>
      </p:sp>
      <p:sp>
        <p:nvSpPr>
          <p:cNvPr id="64" name="Rectangle 5">
            <a:extLst>
              <a:ext uri="{FF2B5EF4-FFF2-40B4-BE49-F238E27FC236}">
                <a16:creationId xmlns:a16="http://schemas.microsoft.com/office/drawing/2014/main" id="{CE1585FB-06DA-429F-B827-0E1F8E1DC448}"/>
              </a:ext>
            </a:extLst>
          </p:cNvPr>
          <p:cNvSpPr>
            <a:spLocks noChangeArrowheads="1"/>
          </p:cNvSpPr>
          <p:nvPr/>
        </p:nvSpPr>
        <p:spPr bwMode="auto">
          <a:xfrm>
            <a:off x="6289590" y="2408540"/>
            <a:ext cx="936104" cy="210740"/>
          </a:xfrm>
          <a:prstGeom prst="rect">
            <a:avLst/>
          </a:prstGeom>
          <a:noFill/>
          <a:ln w="28575">
            <a:noFill/>
            <a:miter lim="800000"/>
            <a:headEnd/>
            <a:tailEnd/>
          </a:ln>
        </p:spPr>
        <p:txBody>
          <a:bodyPr wrap="none" anchor="ctr"/>
          <a:lstStyle/>
          <a:p>
            <a:pPr algn="ctr" defTabSz="685800" eaLnBrk="0" hangingPunct="0"/>
            <a:r>
              <a:rPr lang="en-GB" sz="1050" dirty="0">
                <a:solidFill>
                  <a:schemeClr val="bg1"/>
                </a:solidFill>
              </a:rPr>
              <a:t>Machine 2</a:t>
            </a:r>
          </a:p>
        </p:txBody>
      </p:sp>
      <p:sp>
        <p:nvSpPr>
          <p:cNvPr id="66" name="Freeform 33">
            <a:extLst>
              <a:ext uri="{FF2B5EF4-FFF2-40B4-BE49-F238E27FC236}">
                <a16:creationId xmlns:a16="http://schemas.microsoft.com/office/drawing/2014/main" id="{B32D8DE0-9C7C-452C-8EA1-D18048FBDE53}"/>
              </a:ext>
            </a:extLst>
          </p:cNvPr>
          <p:cNvSpPr>
            <a:spLocks/>
          </p:cNvSpPr>
          <p:nvPr/>
        </p:nvSpPr>
        <p:spPr bwMode="auto">
          <a:xfrm flipV="1">
            <a:off x="5192341" y="1476375"/>
            <a:ext cx="1097249" cy="185737"/>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7" name="Freeform 33">
            <a:extLst>
              <a:ext uri="{FF2B5EF4-FFF2-40B4-BE49-F238E27FC236}">
                <a16:creationId xmlns:a16="http://schemas.microsoft.com/office/drawing/2014/main" id="{31EF739D-3A9E-412B-BCD0-E757140B2CFB}"/>
              </a:ext>
            </a:extLst>
          </p:cNvPr>
          <p:cNvSpPr>
            <a:spLocks/>
          </p:cNvSpPr>
          <p:nvPr/>
        </p:nvSpPr>
        <p:spPr bwMode="auto">
          <a:xfrm>
            <a:off x="5192341" y="2619278"/>
            <a:ext cx="1097249" cy="18573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
        <p:nvSpPr>
          <p:cNvPr id="68" name="Freeform 33">
            <a:extLst>
              <a:ext uri="{FF2B5EF4-FFF2-40B4-BE49-F238E27FC236}">
                <a16:creationId xmlns:a16="http://schemas.microsoft.com/office/drawing/2014/main" id="{63C06B0E-EB71-4C8B-94A3-B8012022388A}"/>
              </a:ext>
            </a:extLst>
          </p:cNvPr>
          <p:cNvSpPr>
            <a:spLocks/>
          </p:cNvSpPr>
          <p:nvPr/>
        </p:nvSpPr>
        <p:spPr bwMode="auto">
          <a:xfrm flipV="1">
            <a:off x="5192342" y="3008709"/>
            <a:ext cx="1096058" cy="789645"/>
          </a:xfrm>
          <a:custGeom>
            <a:avLst/>
            <a:gdLst>
              <a:gd name="T0" fmla="*/ 0 w 1296"/>
              <a:gd name="T1" fmla="*/ 0 h 576"/>
              <a:gd name="T2" fmla="*/ 2147483647 w 1296"/>
              <a:gd name="T3" fmla="*/ 0 h 576"/>
              <a:gd name="T4" fmla="*/ 2147483647 w 1296"/>
              <a:gd name="T5" fmla="*/ 2147483647 h 576"/>
              <a:gd name="T6" fmla="*/ 2147483647 w 1296"/>
              <a:gd name="T7" fmla="*/ 2147483647 h 576"/>
              <a:gd name="T8" fmla="*/ 0 60000 65536"/>
              <a:gd name="T9" fmla="*/ 0 60000 65536"/>
              <a:gd name="T10" fmla="*/ 0 60000 65536"/>
              <a:gd name="T11" fmla="*/ 0 60000 65536"/>
              <a:gd name="T12" fmla="*/ 0 w 1296"/>
              <a:gd name="T13" fmla="*/ 0 h 576"/>
              <a:gd name="T14" fmla="*/ 1296 w 1296"/>
              <a:gd name="T15" fmla="*/ 576 h 576"/>
            </a:gdLst>
            <a:ahLst/>
            <a:cxnLst>
              <a:cxn ang="T8">
                <a:pos x="T0" y="T1"/>
              </a:cxn>
              <a:cxn ang="T9">
                <a:pos x="T2" y="T3"/>
              </a:cxn>
              <a:cxn ang="T10">
                <a:pos x="T4" y="T5"/>
              </a:cxn>
              <a:cxn ang="T11">
                <a:pos x="T6" y="T7"/>
              </a:cxn>
            </a:cxnLst>
            <a:rect l="T12" t="T13" r="T14" b="T15"/>
            <a:pathLst>
              <a:path w="1296" h="576">
                <a:moveTo>
                  <a:pt x="0" y="0"/>
                </a:moveTo>
                <a:lnTo>
                  <a:pt x="384" y="0"/>
                </a:lnTo>
                <a:lnTo>
                  <a:pt x="384" y="576"/>
                </a:lnTo>
                <a:lnTo>
                  <a:pt x="1296" y="576"/>
                </a:lnTo>
              </a:path>
            </a:pathLst>
          </a:custGeom>
          <a:noFill/>
          <a:ln w="28575" cap="flat" cmpd="sng">
            <a:solidFill>
              <a:schemeClr val="accent2">
                <a:lumMod val="75000"/>
              </a:schemeClr>
            </a:solidFill>
            <a:prstDash val="solid"/>
            <a:round/>
            <a:headEnd type="triangle" w="med" len="med"/>
            <a:tailEnd type="none" w="med" len="med"/>
          </a:ln>
          <a:effectLst>
            <a:outerShdw blurRad="40005" dist="20320" dir="5400000" algn="ctr" rotWithShape="0">
              <a:schemeClr val="tx1">
                <a:alpha val="38000"/>
              </a:schemeClr>
            </a:outerShdw>
          </a:effectLst>
        </p:spPr>
        <p:txBody>
          <a:bodyPr/>
          <a:lstStyle/>
          <a:p>
            <a:endParaRPr lang="nl-NL" sz="9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FF0000"/>
                </a:solidFill>
                <a:latin typeface="Arial"/>
                <a:cs typeface="Arial"/>
              </a:rPr>
              <a:t>Runtime access to a managed database via a k8s service</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70</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767270" cy="41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a:endCxn id="7" idx="0"/>
          </p:cNvCxnSpPr>
          <p:nvPr/>
        </p:nvCxnSpPr>
        <p:spPr>
          <a:xfrm>
            <a:off x="5112845" y="1696761"/>
            <a:ext cx="67779" cy="51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220073" y="1689630"/>
            <a:ext cx="1584139" cy="658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7159" y="221171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44008" y="2643758"/>
            <a:ext cx="1711089" cy="378469"/>
          </a:xfrm>
          <a:prstGeom prst="rect">
            <a:avLst/>
          </a:prstGeom>
        </p:spPr>
        <p:txBody>
          <a:bodyPr vert="horz" wrap="square" lIns="0" tIns="9049" rIns="0" bIns="0" rtlCol="0">
            <a:spAutoFit/>
          </a:bodyPr>
          <a:lstStyle/>
          <a:p>
            <a:pPr marL="9525" marR="3810">
              <a:spcBef>
                <a:spcPts val="71"/>
              </a:spcBef>
            </a:pPr>
            <a:r>
              <a:rPr lang="en-US" spc="-8" dirty="0" err="1">
                <a:solidFill>
                  <a:srgbClr val="5F5F5F"/>
                </a:solidFill>
                <a:latin typeface="Arial"/>
                <a:cs typeface="Arial"/>
              </a:rPr>
              <a:t>medrecdbhostname</a:t>
            </a:r>
            <a:r>
              <a:rPr lang="en-US" spc="-8" dirty="0">
                <a:solidFill>
                  <a:srgbClr val="5F5F5F"/>
                </a:solidFill>
                <a:latin typeface="Arial"/>
                <a:cs typeface="Arial"/>
              </a:rPr>
              <a:t> sk8s </a:t>
            </a:r>
            <a:r>
              <a:rPr lang="en-US" u="sng" spc="-8" dirty="0">
                <a:solidFill>
                  <a:srgbClr val="5F5F5F"/>
                </a:solidFill>
                <a:latin typeface="Arial"/>
                <a:cs typeface="Arial"/>
              </a:rPr>
              <a:t>service</a:t>
            </a:r>
            <a:r>
              <a:rPr lang="en-US" spc="-8" dirty="0">
                <a:solidFill>
                  <a:srgbClr val="5F5F5F"/>
                </a:solidFill>
                <a:latin typeface="Arial"/>
                <a:cs typeface="Arial"/>
              </a:rPr>
              <a:t> op 1521</a:t>
            </a:r>
            <a:endParaRPr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a:stCxn id="7" idx="1"/>
            <a:endCxn id="99" idx="3"/>
          </p:cNvCxnSpPr>
          <p:nvPr/>
        </p:nvCxnSpPr>
        <p:spPr>
          <a:xfrm flipH="1">
            <a:off x="4146062" y="2395175"/>
            <a:ext cx="851097" cy="54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1079142" cy="276999"/>
          </a:xfrm>
          <a:prstGeom prst="rect">
            <a:avLst/>
          </a:prstGeom>
        </p:spPr>
        <p:txBody>
          <a:bodyPr wrap="none">
            <a:spAutoFit/>
          </a:bodyPr>
          <a:lstStyle/>
          <a:p>
            <a:r>
              <a:rPr lang="en-US" dirty="0"/>
              <a:t>10.96.104.28</a:t>
            </a:r>
          </a:p>
        </p:txBody>
      </p:sp>
    </p:spTree>
    <p:extLst>
      <p:ext uri="{BB962C8B-B14F-4D97-AF65-F5344CB8AC3E}">
        <p14:creationId xmlns:p14="http://schemas.microsoft.com/office/powerpoint/2010/main" val="162919831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k</a:t>
            </a:r>
            <a:r>
              <a:rPr lang="en-US" sz="1800" spc="-4" dirty="0">
                <a:solidFill>
                  <a:srgbClr val="FF0000"/>
                </a:solidFill>
                <a:latin typeface="Arial"/>
                <a:cs typeface="Arial"/>
              </a:rPr>
              <a:t>8s service </a:t>
            </a:r>
            <a:r>
              <a:rPr lang="en-US" sz="1800" spc="-4" dirty="0" err="1">
                <a:solidFill>
                  <a:srgbClr val="FF0000"/>
                </a:solidFill>
                <a:latin typeface="Arial"/>
                <a:cs typeface="Arial"/>
              </a:rPr>
              <a:t>medrecdbhostname</a:t>
            </a:r>
            <a:r>
              <a:rPr lang="en-US" sz="1800" spc="-4" dirty="0">
                <a:solidFill>
                  <a:srgbClr val="FF0000"/>
                </a:solidFill>
                <a:latin typeface="Arial"/>
                <a:cs typeface="Arial"/>
              </a:rPr>
              <a:t> details with </a:t>
            </a:r>
            <a:r>
              <a:rPr lang="en-US" sz="1800" spc="-4" dirty="0" err="1">
                <a:solidFill>
                  <a:srgbClr val="FF0000"/>
                </a:solidFill>
                <a:latin typeface="Arial"/>
                <a:cs typeface="Arial"/>
              </a:rPr>
              <a:t>kubectl</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71</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470645" y="3111055"/>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39752" y="3867894"/>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889802" y="2799478"/>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36633" y="3053173"/>
            <a:ext cx="501075"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626670" y="2488849"/>
            <a:ext cx="627095" cy="346249"/>
          </a:xfrm>
          <a:prstGeom prst="rect">
            <a:avLst/>
          </a:prstGeom>
          <a:noFill/>
        </p:spPr>
        <p:txBody>
          <a:bodyPr wrap="none" rtlCol="0">
            <a:spAutoFit/>
          </a:bodyPr>
          <a:lstStyle/>
          <a:p>
            <a:endParaRPr lang="en-US" sz="825" dirty="0"/>
          </a:p>
          <a:p>
            <a:r>
              <a:rPr lang="en-US" sz="825" dirty="0"/>
              <a:t>10.0.10.6</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767270" cy="41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a:endCxn id="7" idx="0"/>
          </p:cNvCxnSpPr>
          <p:nvPr/>
        </p:nvCxnSpPr>
        <p:spPr>
          <a:xfrm>
            <a:off x="5112845" y="1696761"/>
            <a:ext cx="67779" cy="51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220073" y="1689630"/>
            <a:ext cx="1584139" cy="658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56051" y="2392708"/>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7159" y="221171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44008" y="2643758"/>
            <a:ext cx="1711089" cy="378469"/>
          </a:xfrm>
          <a:prstGeom prst="rect">
            <a:avLst/>
          </a:prstGeom>
        </p:spPr>
        <p:txBody>
          <a:bodyPr vert="horz" wrap="square" lIns="0" tIns="9049" rIns="0" bIns="0" rtlCol="0">
            <a:spAutoFit/>
          </a:bodyPr>
          <a:lstStyle/>
          <a:p>
            <a:pPr marL="9525" marR="3810">
              <a:spcBef>
                <a:spcPts val="71"/>
              </a:spcBef>
            </a:pPr>
            <a:r>
              <a:rPr lang="en-US" spc="-8" dirty="0" err="1">
                <a:solidFill>
                  <a:srgbClr val="5F5F5F"/>
                </a:solidFill>
                <a:latin typeface="Arial"/>
                <a:cs typeface="Arial"/>
              </a:rPr>
              <a:t>medrecdbhostname</a:t>
            </a:r>
            <a:r>
              <a:rPr lang="en-US" spc="-8" dirty="0">
                <a:solidFill>
                  <a:srgbClr val="5F5F5F"/>
                </a:solidFill>
                <a:latin typeface="Arial"/>
                <a:cs typeface="Arial"/>
              </a:rPr>
              <a:t> sk8s </a:t>
            </a:r>
            <a:r>
              <a:rPr lang="en-US" u="sng" spc="-8" dirty="0">
                <a:solidFill>
                  <a:srgbClr val="5F5F5F"/>
                </a:solidFill>
                <a:latin typeface="Arial"/>
                <a:cs typeface="Arial"/>
              </a:rPr>
              <a:t>service</a:t>
            </a:r>
            <a:r>
              <a:rPr lang="en-US" spc="-8" dirty="0">
                <a:solidFill>
                  <a:srgbClr val="5F5F5F"/>
                </a:solidFill>
                <a:latin typeface="Arial"/>
                <a:cs typeface="Arial"/>
              </a:rPr>
              <a:t> op 1521</a:t>
            </a:r>
            <a:endParaRPr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a:stCxn id="7" idx="1"/>
            <a:endCxn id="99" idx="3"/>
          </p:cNvCxnSpPr>
          <p:nvPr/>
        </p:nvCxnSpPr>
        <p:spPr>
          <a:xfrm flipH="1">
            <a:off x="4146062" y="2395175"/>
            <a:ext cx="851097" cy="54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11" name="Rectangle 10">
            <a:extLst>
              <a:ext uri="{FF2B5EF4-FFF2-40B4-BE49-F238E27FC236}">
                <a16:creationId xmlns:a16="http://schemas.microsoft.com/office/drawing/2014/main" id="{A9278A03-B7CD-4A84-A36F-B944C44E6C12}"/>
              </a:ext>
            </a:extLst>
          </p:cNvPr>
          <p:cNvSpPr/>
          <p:nvPr/>
        </p:nvSpPr>
        <p:spPr>
          <a:xfrm>
            <a:off x="7054680" y="2582783"/>
            <a:ext cx="994183" cy="276999"/>
          </a:xfrm>
          <a:prstGeom prst="rect">
            <a:avLst/>
          </a:prstGeom>
        </p:spPr>
        <p:txBody>
          <a:bodyPr wrap="none">
            <a:spAutoFit/>
          </a:bodyPr>
          <a:lstStyle/>
          <a:p>
            <a:r>
              <a:rPr lang="en-US" dirty="0"/>
              <a:t>10.96.72.93</a:t>
            </a:r>
          </a:p>
        </p:txBody>
      </p:sp>
      <p:pic>
        <p:nvPicPr>
          <p:cNvPr id="3" name="Picture 2">
            <a:extLst>
              <a:ext uri="{FF2B5EF4-FFF2-40B4-BE49-F238E27FC236}">
                <a16:creationId xmlns:a16="http://schemas.microsoft.com/office/drawing/2014/main" id="{FF0214AA-BBBA-40A2-A1D7-82628F139767}"/>
              </a:ext>
            </a:extLst>
          </p:cNvPr>
          <p:cNvPicPr>
            <a:picLocks noChangeAspect="1"/>
          </p:cNvPicPr>
          <p:nvPr/>
        </p:nvPicPr>
        <p:blipFill>
          <a:blip r:embed="rId7"/>
          <a:stretch>
            <a:fillRect/>
          </a:stretch>
        </p:blipFill>
        <p:spPr>
          <a:xfrm>
            <a:off x="1070136" y="3188305"/>
            <a:ext cx="7472315" cy="1505878"/>
          </a:xfrm>
          <a:prstGeom prst="rect">
            <a:avLst/>
          </a:prstGeom>
        </p:spPr>
      </p:pic>
    </p:spTree>
    <p:extLst>
      <p:ext uri="{BB962C8B-B14F-4D97-AF65-F5344CB8AC3E}">
        <p14:creationId xmlns:p14="http://schemas.microsoft.com/office/powerpoint/2010/main" val="167686534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4560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dirty="0">
                <a:solidFill>
                  <a:srgbClr val="FF0000"/>
                </a:solidFill>
                <a:latin typeface="Arial"/>
                <a:cs typeface="Arial"/>
              </a:rPr>
              <a:t>Demo Down and Up Sizing a </a:t>
            </a:r>
            <a:r>
              <a:rPr lang="en-US" sz="1800" dirty="0" err="1">
                <a:solidFill>
                  <a:srgbClr val="FF0000"/>
                </a:solidFill>
                <a:latin typeface="Arial"/>
                <a:cs typeface="Arial"/>
              </a:rPr>
              <a:t>Weblogic</a:t>
            </a:r>
            <a:r>
              <a:rPr lang="en-US" sz="1800" dirty="0">
                <a:solidFill>
                  <a:srgbClr val="FF0000"/>
                </a:solidFill>
                <a:latin typeface="Arial"/>
                <a:cs typeface="Arial"/>
              </a:rPr>
              <a:t> Domain: more/less managed servers</a:t>
            </a:r>
            <a:endParaRPr sz="1800" dirty="0">
              <a:solidFill>
                <a:srgbClr val="FF0000"/>
              </a:solidFill>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72</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09"/>
            <a:ext cx="6100716" cy="2408498"/>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372200" y="3227743"/>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634315"/>
            <a:ext cx="6113192" cy="50904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292095" y="3153412"/>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30939" y="3199319"/>
            <a:ext cx="908740"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388060" y="3935941"/>
            <a:ext cx="908444"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4003037" y="1504296"/>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973547"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85730" y="1506578"/>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45755"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60156" y="1501504"/>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6444" y="1792328"/>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391" y="12259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707904"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322227" y="3809677"/>
            <a:ext cx="745717" cy="346249"/>
          </a:xfrm>
          <a:prstGeom prst="rect">
            <a:avLst/>
          </a:prstGeom>
          <a:noFill/>
        </p:spPr>
        <p:txBody>
          <a:bodyPr wrap="none" rtlCol="0">
            <a:spAutoFit/>
          </a:bodyPr>
          <a:lstStyle/>
          <a:p>
            <a:endParaRPr lang="en-US" sz="825" dirty="0"/>
          </a:p>
          <a:p>
            <a:r>
              <a:rPr lang="en-US" sz="825" dirty="0"/>
              <a:t>130.61.12.8</a:t>
            </a:r>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5309" y="16320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601089" y="1203598"/>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375"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833337" y="1217389"/>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280" y="1203598"/>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512411" y="16116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488078" y="1448303"/>
            <a:ext cx="363842" cy="109743"/>
          </a:xfrm>
          <a:prstGeom prst="line">
            <a:avLst/>
          </a:prstGeom>
        </p:spPr>
        <p:style>
          <a:lnRef idx="2">
            <a:schemeClr val="accent1"/>
          </a:lnRef>
          <a:fillRef idx="0">
            <a:schemeClr val="accent1"/>
          </a:fillRef>
          <a:effectRef idx="1">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396491" y="1300457"/>
            <a:ext cx="6004559" cy="1306087"/>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809" y="2320932"/>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303743" y="2435655"/>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pic>
        <p:nvPicPr>
          <p:cNvPr id="3" name="Picture 2">
            <a:extLst>
              <a:ext uri="{FF2B5EF4-FFF2-40B4-BE49-F238E27FC236}">
                <a16:creationId xmlns:a16="http://schemas.microsoft.com/office/drawing/2014/main" id="{B70FE494-039E-45FF-9952-1CF39EE853F9}"/>
              </a:ext>
            </a:extLst>
          </p:cNvPr>
          <p:cNvPicPr>
            <a:picLocks noChangeAspect="1"/>
          </p:cNvPicPr>
          <p:nvPr/>
        </p:nvPicPr>
        <p:blipFill>
          <a:blip r:embed="rId6"/>
          <a:stretch>
            <a:fillRect/>
          </a:stretch>
        </p:blipFill>
        <p:spPr>
          <a:xfrm>
            <a:off x="921339" y="874097"/>
            <a:ext cx="7546033" cy="1101854"/>
          </a:xfrm>
          <a:prstGeom prst="rect">
            <a:avLst/>
          </a:prstGeom>
        </p:spPr>
      </p:pic>
      <p:pic>
        <p:nvPicPr>
          <p:cNvPr id="5" name="Picture 4">
            <a:extLst>
              <a:ext uri="{FF2B5EF4-FFF2-40B4-BE49-F238E27FC236}">
                <a16:creationId xmlns:a16="http://schemas.microsoft.com/office/drawing/2014/main" id="{4644DF29-D246-480C-B20E-BF96C7101FE0}"/>
              </a:ext>
            </a:extLst>
          </p:cNvPr>
          <p:cNvPicPr>
            <a:picLocks noChangeAspect="1"/>
          </p:cNvPicPr>
          <p:nvPr/>
        </p:nvPicPr>
        <p:blipFill>
          <a:blip r:embed="rId7"/>
          <a:stretch>
            <a:fillRect/>
          </a:stretch>
        </p:blipFill>
        <p:spPr>
          <a:xfrm>
            <a:off x="556069" y="2024616"/>
            <a:ext cx="8082198" cy="2357521"/>
          </a:xfrm>
          <a:prstGeom prst="rect">
            <a:avLst/>
          </a:prstGeom>
        </p:spPr>
      </p:pic>
    </p:spTree>
    <p:extLst>
      <p:ext uri="{BB962C8B-B14F-4D97-AF65-F5344CB8AC3E}">
        <p14:creationId xmlns:p14="http://schemas.microsoft.com/office/powerpoint/2010/main" val="1263949830"/>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Generated Security Lists per (regional subnet) applicable for all nodes within SN</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73</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0"/>
            <a:ext cx="8572501" cy="4148618"/>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823120"/>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72101" y="1162735"/>
            <a:ext cx="627095" cy="346249"/>
          </a:xfrm>
          <a:prstGeom prst="rect">
            <a:avLst/>
          </a:prstGeom>
          <a:noFill/>
        </p:spPr>
        <p:txBody>
          <a:bodyPr wrap="none" rtlCol="0">
            <a:spAutoFit/>
          </a:bodyPr>
          <a:lstStyle/>
          <a:p>
            <a:endParaRPr lang="en-US" sz="825" dirty="0"/>
          </a:p>
          <a:p>
            <a:r>
              <a:rPr lang="en-US" sz="825" dirty="0"/>
              <a:t>10.0.10.2</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285749" y="4462922"/>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8" name="Rectangle 37">
            <a:extLst>
              <a:ext uri="{FF2B5EF4-FFF2-40B4-BE49-F238E27FC236}">
                <a16:creationId xmlns:a16="http://schemas.microsoft.com/office/drawing/2014/main" id="{AB1E2E50-B3D1-4284-94BF-9EFA97F26EF2}"/>
              </a:ext>
            </a:extLst>
          </p:cNvPr>
          <p:cNvSpPr/>
          <p:nvPr/>
        </p:nvSpPr>
        <p:spPr>
          <a:xfrm>
            <a:off x="511206" y="628651"/>
            <a:ext cx="1560445" cy="19966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object 61">
            <a:extLst>
              <a:ext uri="{FF2B5EF4-FFF2-40B4-BE49-F238E27FC236}">
                <a16:creationId xmlns:a16="http://schemas.microsoft.com/office/drawing/2014/main" id="{275B28CB-EAD4-40EE-9E15-F740B1FC79CE}"/>
              </a:ext>
            </a:extLst>
          </p:cNvPr>
          <p:cNvSpPr/>
          <p:nvPr/>
        </p:nvSpPr>
        <p:spPr>
          <a:xfrm flipV="1">
            <a:off x="1950224" y="2321392"/>
            <a:ext cx="436507" cy="26724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41" name="Rectangle 40">
            <a:extLst>
              <a:ext uri="{FF2B5EF4-FFF2-40B4-BE49-F238E27FC236}">
                <a16:creationId xmlns:a16="http://schemas.microsoft.com/office/drawing/2014/main" id="{6E1F25A0-19C0-48E1-BDF2-C5F049D25E34}"/>
              </a:ext>
            </a:extLst>
          </p:cNvPr>
          <p:cNvSpPr/>
          <p:nvPr/>
        </p:nvSpPr>
        <p:spPr>
          <a:xfrm>
            <a:off x="507900" y="2661410"/>
            <a:ext cx="1601542" cy="1698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object 6">
            <a:extLst>
              <a:ext uri="{FF2B5EF4-FFF2-40B4-BE49-F238E27FC236}">
                <a16:creationId xmlns:a16="http://schemas.microsoft.com/office/drawing/2014/main" id="{F7F97A95-EF85-48B3-B702-30C53FD6B2DD}"/>
              </a:ext>
            </a:extLst>
          </p:cNvPr>
          <p:cNvSpPr txBox="1"/>
          <p:nvPr/>
        </p:nvSpPr>
        <p:spPr>
          <a:xfrm>
            <a:off x="551617" y="628650"/>
            <a:ext cx="1505783" cy="1999906"/>
          </a:xfrm>
          <a:prstGeom prst="rect">
            <a:avLst/>
          </a:prstGeom>
        </p:spPr>
        <p:txBody>
          <a:bodyPr vert="horz" wrap="square" lIns="0" tIns="9525" rIns="0" bIns="0" rtlCol="0">
            <a:spAutoFit/>
          </a:bodyPr>
          <a:lstStyle/>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Ingress rules for a limited set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Stateful Ingress rules for all nodes on port 22</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Stateful Ingress rules for a limited set </a:t>
            </a:r>
            <a:r>
              <a:rPr lang="en-US" sz="900" dirty="0" err="1">
                <a:solidFill>
                  <a:srgbClr val="5F5F5F"/>
                </a:solidFill>
                <a:latin typeface="Arial"/>
                <a:cs typeface="Arial"/>
              </a:rPr>
              <a:t>ip</a:t>
            </a:r>
            <a:r>
              <a:rPr lang="en-US" sz="900" dirty="0">
                <a:solidFill>
                  <a:srgbClr val="5F5F5F"/>
                </a:solidFill>
                <a:latin typeface="Arial"/>
                <a:cs typeface="Arial"/>
              </a:rPr>
              <a:t> address –for a specific set of ports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Egress rules to all (worldwide) </a:t>
            </a:r>
            <a:r>
              <a:rPr lang="en-US" sz="900" dirty="0" err="1">
                <a:solidFill>
                  <a:srgbClr val="5F5F5F"/>
                </a:solidFill>
                <a:latin typeface="Arial"/>
                <a:cs typeface="Arial"/>
              </a:rPr>
              <a:t>ip</a:t>
            </a:r>
            <a:r>
              <a:rPr lang="en-US" sz="900" dirty="0">
                <a:solidFill>
                  <a:srgbClr val="5F5F5F"/>
                </a:solidFill>
                <a:latin typeface="Arial"/>
                <a:cs typeface="Arial"/>
              </a:rPr>
              <a:t> address for all protocols</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Egress rules to a limited set (internal)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p:txBody>
      </p:sp>
      <p:sp>
        <p:nvSpPr>
          <p:cNvPr id="47" name="object 6">
            <a:extLst>
              <a:ext uri="{FF2B5EF4-FFF2-40B4-BE49-F238E27FC236}">
                <a16:creationId xmlns:a16="http://schemas.microsoft.com/office/drawing/2014/main" id="{9D4F972E-C37D-4C93-A4A6-E61DC85D93E3}"/>
              </a:ext>
            </a:extLst>
          </p:cNvPr>
          <p:cNvSpPr txBox="1"/>
          <p:nvPr/>
        </p:nvSpPr>
        <p:spPr>
          <a:xfrm>
            <a:off x="551617" y="2686050"/>
            <a:ext cx="1518173" cy="1710084"/>
          </a:xfrm>
          <a:prstGeom prst="rect">
            <a:avLst/>
          </a:prstGeom>
        </p:spPr>
        <p:txBody>
          <a:bodyPr vert="horz" wrap="square" lIns="0" tIns="9525" rIns="0" bIns="0" rtlCol="0">
            <a:spAutoFit/>
          </a:bodyPr>
          <a:lstStyle/>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Ingress rules for all worldwide </a:t>
            </a:r>
            <a:r>
              <a:rPr lang="en-US" sz="900" dirty="0" err="1">
                <a:solidFill>
                  <a:srgbClr val="5F5F5F"/>
                </a:solidFill>
                <a:latin typeface="Arial"/>
                <a:cs typeface="Arial"/>
              </a:rPr>
              <a:t>ip</a:t>
            </a:r>
            <a:r>
              <a:rPr lang="en-US" sz="900" dirty="0">
                <a:solidFill>
                  <a:srgbClr val="5F5F5F"/>
                </a:solidFill>
                <a:latin typeface="Arial"/>
                <a:cs typeface="Arial"/>
              </a:rPr>
              <a:t> address – all protocols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Ingress rules for all worldwide </a:t>
            </a:r>
            <a:r>
              <a:rPr lang="en-US" sz="900" dirty="0" err="1">
                <a:solidFill>
                  <a:srgbClr val="5F5F5F"/>
                </a:solidFill>
                <a:latin typeface="Arial"/>
                <a:cs typeface="Arial"/>
              </a:rPr>
              <a:t>ip</a:t>
            </a:r>
            <a:r>
              <a:rPr lang="en-US" sz="900" dirty="0">
                <a:solidFill>
                  <a:srgbClr val="5F5F5F"/>
                </a:solidFill>
                <a:latin typeface="Arial"/>
                <a:cs typeface="Arial"/>
              </a:rPr>
              <a:t> address – on port 80 and 443</a:t>
            </a:r>
          </a:p>
          <a:p>
            <a:pPr marL="138113" indent="-128588">
              <a:spcBef>
                <a:spcPts val="75"/>
              </a:spcBef>
              <a:buFont typeface="Arial" panose="020B0604020202020204" pitchFamily="34" charset="0"/>
              <a:buChar char="•"/>
            </a:pPr>
            <a:r>
              <a:rPr lang="en-US" sz="900" dirty="0">
                <a:solidFill>
                  <a:srgbClr val="5F5F5F"/>
                </a:solidFill>
                <a:latin typeface="Arial"/>
                <a:cs typeface="Arial"/>
              </a:rPr>
              <a:t>Stateless Egress rules to all (worldwide) </a:t>
            </a:r>
            <a:r>
              <a:rPr lang="en-US" sz="900" dirty="0" err="1">
                <a:solidFill>
                  <a:srgbClr val="5F5F5F"/>
                </a:solidFill>
                <a:latin typeface="Arial"/>
                <a:cs typeface="Arial"/>
              </a:rPr>
              <a:t>ip</a:t>
            </a:r>
            <a:r>
              <a:rPr lang="en-US" sz="900" dirty="0">
                <a:solidFill>
                  <a:srgbClr val="5F5F5F"/>
                </a:solidFill>
                <a:latin typeface="Arial"/>
                <a:cs typeface="Arial"/>
              </a:rPr>
              <a:t> address for all protocols</a:t>
            </a:r>
          </a:p>
          <a:p>
            <a:pPr marL="138113" indent="-128588">
              <a:spcBef>
                <a:spcPts val="75"/>
              </a:spcBef>
              <a:buFont typeface="Arial" panose="020B0604020202020204" pitchFamily="34" charset="0"/>
              <a:buChar char="•"/>
            </a:pPr>
            <a:r>
              <a:rPr lang="en-US" sz="900" dirty="0" err="1">
                <a:solidFill>
                  <a:srgbClr val="5F5F5F"/>
                </a:solidFill>
                <a:latin typeface="Arial"/>
                <a:cs typeface="Arial"/>
              </a:rPr>
              <a:t>Statefull</a:t>
            </a:r>
            <a:r>
              <a:rPr lang="en-US" sz="900" dirty="0">
                <a:solidFill>
                  <a:srgbClr val="5F5F5F"/>
                </a:solidFill>
                <a:latin typeface="Arial"/>
                <a:cs typeface="Arial"/>
              </a:rPr>
              <a:t> Egress rules to a limited set (internal) </a:t>
            </a:r>
            <a:r>
              <a:rPr lang="en-US" sz="900" dirty="0" err="1">
                <a:solidFill>
                  <a:srgbClr val="5F5F5F"/>
                </a:solidFill>
                <a:latin typeface="Arial"/>
                <a:cs typeface="Arial"/>
              </a:rPr>
              <a:t>ip</a:t>
            </a:r>
            <a:r>
              <a:rPr lang="en-US" sz="900" dirty="0">
                <a:solidFill>
                  <a:srgbClr val="5F5F5F"/>
                </a:solidFill>
                <a:latin typeface="Arial"/>
                <a:cs typeface="Arial"/>
              </a:rPr>
              <a:t> address on port 10256</a:t>
            </a:r>
          </a:p>
        </p:txBody>
      </p:sp>
      <p:sp>
        <p:nvSpPr>
          <p:cNvPr id="48" name="object 61">
            <a:extLst>
              <a:ext uri="{FF2B5EF4-FFF2-40B4-BE49-F238E27FC236}">
                <a16:creationId xmlns:a16="http://schemas.microsoft.com/office/drawing/2014/main" id="{CC0E2530-6CD3-4853-AFE8-423E16875C6A}"/>
              </a:ext>
            </a:extLst>
          </p:cNvPr>
          <p:cNvSpPr/>
          <p:nvPr/>
        </p:nvSpPr>
        <p:spPr>
          <a:xfrm flipV="1">
            <a:off x="1931654" y="3832561"/>
            <a:ext cx="436507" cy="26724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Tree>
    <p:extLst>
      <p:ext uri="{BB962C8B-B14F-4D97-AF65-F5344CB8AC3E}">
        <p14:creationId xmlns:p14="http://schemas.microsoft.com/office/powerpoint/2010/main" val="3421380771"/>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Creation of a managed database on a private subnet (and a BH for maintenance)</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74</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3966849211"/>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26948" name="Rectangle 4"/>
          <p:cNvSpPr>
            <a:spLocks noGrp="1" noChangeArrowheads="1"/>
          </p:cNvSpPr>
          <p:nvPr>
            <p:ph type="title"/>
          </p:nvPr>
        </p:nvSpPr>
        <p:spPr>
          <a:xfrm>
            <a:off x="1588" y="90562"/>
            <a:ext cx="8229600" cy="536972"/>
          </a:xfrm>
        </p:spPr>
        <p:txBody>
          <a:bodyPr/>
          <a:lstStyle/>
          <a:p>
            <a:r>
              <a:rPr lang="en-US" sz="4000" dirty="0"/>
              <a:t>Managed Database Creation</a:t>
            </a:r>
          </a:p>
        </p:txBody>
      </p:sp>
      <p:sp>
        <p:nvSpPr>
          <p:cNvPr id="3026949" name="Rectangle 5"/>
          <p:cNvSpPr>
            <a:spLocks noGrp="1" noChangeArrowheads="1"/>
          </p:cNvSpPr>
          <p:nvPr>
            <p:ph type="body" idx="1"/>
          </p:nvPr>
        </p:nvSpPr>
        <p:spPr>
          <a:xfrm>
            <a:off x="514350" y="857250"/>
            <a:ext cx="8140912" cy="3888944"/>
          </a:xfrm>
        </p:spPr>
        <p:txBody>
          <a:bodyPr/>
          <a:lstStyle/>
          <a:p>
            <a:r>
              <a:rPr lang="en-US" sz="1800" dirty="0"/>
              <a:t>Private Subnet (use PSN created by the OKE cluster)</a:t>
            </a:r>
          </a:p>
          <a:p>
            <a:r>
              <a:rPr lang="en-US" sz="1800" dirty="0"/>
              <a:t>Database Shape/Edition/Release/BYOL versus fully licenses</a:t>
            </a:r>
          </a:p>
          <a:p>
            <a:pPr lvl="1"/>
            <a:r>
              <a:rPr lang="en-US" sz="1400" dirty="0"/>
              <a:t>VM.Standard1.1;SE/19.x/BYOL</a:t>
            </a:r>
          </a:p>
          <a:p>
            <a:r>
              <a:rPr lang="en-US" sz="1800" dirty="0"/>
              <a:t>Access</a:t>
            </a:r>
          </a:p>
          <a:p>
            <a:pPr lvl="1"/>
            <a:r>
              <a:rPr lang="en-US" sz="1500" dirty="0"/>
              <a:t>Design Time via BH (tunneling)</a:t>
            </a:r>
          </a:p>
          <a:p>
            <a:pPr lvl="1"/>
            <a:r>
              <a:rPr lang="en-US" sz="1500" dirty="0"/>
              <a:t>Runtime (</a:t>
            </a:r>
            <a:r>
              <a:rPr lang="en-US" sz="1500" dirty="0" err="1"/>
              <a:t>Weblogic</a:t>
            </a:r>
            <a:r>
              <a:rPr lang="en-US" sz="1500" dirty="0"/>
              <a:t> within OKE cluster) via k8s service</a:t>
            </a:r>
          </a:p>
          <a:p>
            <a:pPr lvl="1"/>
            <a:r>
              <a:rPr lang="en-US" sz="1500" dirty="0"/>
              <a:t>Security lists and/or Security groups</a:t>
            </a:r>
          </a:p>
          <a:p>
            <a:pPr lvl="2"/>
            <a:r>
              <a:rPr lang="en-US" sz="1350" dirty="0"/>
              <a:t>Incoming (ingress) traffic: which node/</a:t>
            </a:r>
            <a:r>
              <a:rPr lang="en-US" sz="1350" dirty="0" err="1"/>
              <a:t>ip</a:t>
            </a:r>
            <a:r>
              <a:rPr lang="en-US" sz="1350" dirty="0"/>
              <a:t>/protocol?</a:t>
            </a:r>
          </a:p>
          <a:p>
            <a:r>
              <a:rPr lang="en-US" sz="1800" dirty="0"/>
              <a:t>PDB/CDB (default multitenant since release 19.x)</a:t>
            </a:r>
          </a:p>
          <a:p>
            <a:pPr lvl="1"/>
            <a:r>
              <a:rPr lang="en-US" sz="1500" dirty="0"/>
              <a:t>OCI Console provides connect String to CDB</a:t>
            </a:r>
          </a:p>
          <a:p>
            <a:pPr lvl="1"/>
            <a:r>
              <a:rPr lang="en-US" sz="1500" dirty="0"/>
              <a:t>PDB connect string</a:t>
            </a:r>
          </a:p>
          <a:p>
            <a:pPr lvl="2"/>
            <a:r>
              <a:rPr lang="en-US" sz="1300" dirty="0"/>
              <a:t>Select * from </a:t>
            </a:r>
            <a:r>
              <a:rPr lang="en-US" sz="1300" dirty="0" err="1"/>
              <a:t>v$Services</a:t>
            </a:r>
            <a:endParaRPr lang="en-US" sz="1300" dirty="0"/>
          </a:p>
          <a:p>
            <a:pPr lvl="2"/>
            <a:r>
              <a:rPr lang="en-US" sz="1300" dirty="0"/>
              <a:t>SSH to DBHOST</a:t>
            </a:r>
          </a:p>
          <a:p>
            <a:pPr lvl="2"/>
            <a:r>
              <a:rPr lang="en-US" sz="1300" dirty="0"/>
              <a:t>Query listener status</a:t>
            </a:r>
          </a:p>
          <a:p>
            <a:pPr lvl="1"/>
            <a:endParaRPr lang="en-US" sz="1500" dirty="0"/>
          </a:p>
          <a:p>
            <a:endParaRPr lang="en-US" sz="1800" dirty="0"/>
          </a:p>
        </p:txBody>
      </p:sp>
      <p:sp>
        <p:nvSpPr>
          <p:cNvPr id="2" name="Tijdelijke aanduiding voor dianummer 1">
            <a:extLst>
              <a:ext uri="{FF2B5EF4-FFF2-40B4-BE49-F238E27FC236}">
                <a16:creationId xmlns:a16="http://schemas.microsoft.com/office/drawing/2014/main" id="{6AA965EE-BFEF-4AB5-A1A9-D4B9F7776FCB}"/>
              </a:ext>
            </a:extLst>
          </p:cNvPr>
          <p:cNvSpPr>
            <a:spLocks noGrp="1"/>
          </p:cNvSpPr>
          <p:nvPr>
            <p:ph type="sldNum" sz="quarter" idx="10"/>
          </p:nvPr>
        </p:nvSpPr>
        <p:spPr/>
        <p:txBody>
          <a:bodyPr/>
          <a:lstStyle/>
          <a:p>
            <a:pPr>
              <a:defRPr/>
            </a:pPr>
            <a:fld id="{BD0972CF-DF36-4388-AF46-F405E3E508A9}" type="slidenum">
              <a:rPr lang="nl-NL" altLang="nl-NL" smtClean="0"/>
              <a:pPr>
                <a:defRPr/>
              </a:pPr>
              <a:t>75</a:t>
            </a:fld>
            <a:endParaRPr lang="nl-NL" altLang="nl-NL" dirty="0"/>
          </a:p>
        </p:txBody>
      </p:sp>
      <p:sp>
        <p:nvSpPr>
          <p:cNvPr id="6" name="Footer Placeholder 4">
            <a:extLst>
              <a:ext uri="{FF2B5EF4-FFF2-40B4-BE49-F238E27FC236}">
                <a16:creationId xmlns:a16="http://schemas.microsoft.com/office/drawing/2014/main" id="{EE1AC4D6-E19D-4249-8DAF-035CAF2843D3}"/>
              </a:ext>
            </a:extLst>
          </p:cNvPr>
          <p:cNvSpPr>
            <a:spLocks noGrp="1"/>
          </p:cNvSpPr>
          <p:nvPr>
            <p:ph type="ftr" sz="quarter" idx="11"/>
          </p:nvPr>
        </p:nvSpPr>
        <p:spPr>
          <a:xfrm>
            <a:off x="3124200" y="4746195"/>
            <a:ext cx="2895600" cy="273844"/>
          </a:xfrm>
        </p:spPr>
        <p:txBody>
          <a:bodyPr/>
          <a:lstStyle/>
          <a:p>
            <a:pPr defTabSz="457086"/>
            <a:r>
              <a:rPr lang="nl-NL" dirty="0">
                <a:solidFill>
                  <a:prstClr val="white">
                    <a:lumMod val="50000"/>
                  </a:prstClr>
                </a:solidFill>
                <a:latin typeface="Arial" pitchFamily="34" charset="0"/>
                <a:cs typeface="Tahoma" pitchFamily="34" charset="0"/>
              </a:rPr>
              <a:t>(c) 2018 Darwin IT-Professionals B.V.</a:t>
            </a:r>
          </a:p>
        </p:txBody>
      </p:sp>
    </p:spTree>
    <p:extLst>
      <p:ext uri="{BB962C8B-B14F-4D97-AF65-F5344CB8AC3E}">
        <p14:creationId xmlns:p14="http://schemas.microsoft.com/office/powerpoint/2010/main" val="517619763"/>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Design time connection to managed database in private subnet</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76</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054327" y="514351"/>
            <a:ext cx="6803924"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2114550" y="571547"/>
            <a:ext cx="6473381"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2000432" y="4645479"/>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457816"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924137" y="411034"/>
            <a:ext cx="7048414"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2141018" y="435856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
        <p:nvSpPr>
          <p:cNvPr id="3" name="AutoShape 2" descr="HP 15-db0939nd laptop">
            <a:extLst>
              <a:ext uri="{FF2B5EF4-FFF2-40B4-BE49-F238E27FC236}">
                <a16:creationId xmlns:a16="http://schemas.microsoft.com/office/drawing/2014/main" id="{CB5FB177-D8E2-402F-ACAD-0A42C2252D95}"/>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900"/>
          </a:p>
        </p:txBody>
      </p:sp>
      <p:pic>
        <p:nvPicPr>
          <p:cNvPr id="1030" name="Picture 6" descr="Image result for notebook">
            <a:extLst>
              <a:ext uri="{FF2B5EF4-FFF2-40B4-BE49-F238E27FC236}">
                <a16:creationId xmlns:a16="http://schemas.microsoft.com/office/drawing/2014/main" id="{D84D5538-E0B4-4569-B529-646F2822B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50" y="3432642"/>
            <a:ext cx="1412063" cy="141206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9DDA880-9D02-45C2-9D86-29EBF850E97E}"/>
              </a:ext>
            </a:extLst>
          </p:cNvPr>
          <p:cNvCxnSpPr>
            <a:cxnSpLocks/>
          </p:cNvCxnSpPr>
          <p:nvPr/>
        </p:nvCxnSpPr>
        <p:spPr>
          <a:xfrm flipV="1">
            <a:off x="1584913" y="3501512"/>
            <a:ext cx="1865161" cy="505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32" name="Picture 8">
            <a:extLst>
              <a:ext uri="{FF2B5EF4-FFF2-40B4-BE49-F238E27FC236}">
                <a16:creationId xmlns:a16="http://schemas.microsoft.com/office/drawing/2014/main" id="{3A2C7E95-016B-40C8-AEEC-9460813A2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554" y="2969523"/>
            <a:ext cx="7429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462120"/>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6AA965EE-BFEF-4AB5-A1A9-D4B9F7776FCB}"/>
              </a:ext>
            </a:extLst>
          </p:cNvPr>
          <p:cNvSpPr>
            <a:spLocks noGrp="1"/>
          </p:cNvSpPr>
          <p:nvPr>
            <p:ph type="sldNum" sz="quarter" idx="10"/>
          </p:nvPr>
        </p:nvSpPr>
        <p:spPr/>
        <p:txBody>
          <a:bodyPr/>
          <a:lstStyle/>
          <a:p>
            <a:pPr>
              <a:defRPr/>
            </a:pPr>
            <a:fld id="{BD0972CF-DF36-4388-AF46-F405E3E508A9}" type="slidenum">
              <a:rPr lang="nl-NL" altLang="nl-NL" smtClean="0"/>
              <a:pPr>
                <a:defRPr/>
              </a:pPr>
              <a:t>77</a:t>
            </a:fld>
            <a:endParaRPr lang="nl-NL" altLang="nl-NL" dirty="0"/>
          </a:p>
        </p:txBody>
      </p:sp>
      <p:sp>
        <p:nvSpPr>
          <p:cNvPr id="6" name="Footer Placeholder 4">
            <a:extLst>
              <a:ext uri="{FF2B5EF4-FFF2-40B4-BE49-F238E27FC236}">
                <a16:creationId xmlns:a16="http://schemas.microsoft.com/office/drawing/2014/main" id="{EE1AC4D6-E19D-4249-8DAF-035CAF2843D3}"/>
              </a:ext>
            </a:extLst>
          </p:cNvPr>
          <p:cNvSpPr>
            <a:spLocks noGrp="1"/>
          </p:cNvSpPr>
          <p:nvPr>
            <p:ph type="ftr" sz="quarter" idx="11"/>
          </p:nvPr>
        </p:nvSpPr>
        <p:spPr>
          <a:xfrm>
            <a:off x="3124200" y="4746195"/>
            <a:ext cx="2895600" cy="273844"/>
          </a:xfrm>
        </p:spPr>
        <p:txBody>
          <a:bodyPr/>
          <a:lstStyle/>
          <a:p>
            <a:pPr defTabSz="457086"/>
            <a:r>
              <a:rPr lang="nl-NL" dirty="0">
                <a:solidFill>
                  <a:prstClr val="white">
                    <a:lumMod val="50000"/>
                  </a:prstClr>
                </a:solidFill>
                <a:latin typeface="Arial" pitchFamily="34" charset="0"/>
                <a:cs typeface="Tahoma" pitchFamily="34" charset="0"/>
              </a:rPr>
              <a:t>(c) 2018 Darwin IT-Professionals B.V.</a:t>
            </a:r>
          </a:p>
        </p:txBody>
      </p:sp>
      <p:pic>
        <p:nvPicPr>
          <p:cNvPr id="7" name="Picture 6">
            <a:extLst>
              <a:ext uri="{FF2B5EF4-FFF2-40B4-BE49-F238E27FC236}">
                <a16:creationId xmlns:a16="http://schemas.microsoft.com/office/drawing/2014/main" id="{E9DE6527-DC47-417E-A96E-E2FECA670956}"/>
              </a:ext>
            </a:extLst>
          </p:cNvPr>
          <p:cNvPicPr>
            <a:picLocks noChangeAspect="1"/>
          </p:cNvPicPr>
          <p:nvPr/>
        </p:nvPicPr>
        <p:blipFill>
          <a:blip r:embed="rId3"/>
          <a:stretch>
            <a:fillRect/>
          </a:stretch>
        </p:blipFill>
        <p:spPr>
          <a:xfrm>
            <a:off x="8164" y="397306"/>
            <a:ext cx="4842803" cy="2117546"/>
          </a:xfrm>
          <a:prstGeom prst="rect">
            <a:avLst/>
          </a:prstGeom>
        </p:spPr>
      </p:pic>
      <p:pic>
        <p:nvPicPr>
          <p:cNvPr id="9" name="Picture 8">
            <a:extLst>
              <a:ext uri="{FF2B5EF4-FFF2-40B4-BE49-F238E27FC236}">
                <a16:creationId xmlns:a16="http://schemas.microsoft.com/office/drawing/2014/main" id="{D5C4B439-F62B-43E1-86A1-0CEBDFF80E32}"/>
              </a:ext>
            </a:extLst>
          </p:cNvPr>
          <p:cNvPicPr>
            <a:picLocks noChangeAspect="1"/>
          </p:cNvPicPr>
          <p:nvPr/>
        </p:nvPicPr>
        <p:blipFill>
          <a:blip r:embed="rId4"/>
          <a:stretch>
            <a:fillRect/>
          </a:stretch>
        </p:blipFill>
        <p:spPr>
          <a:xfrm>
            <a:off x="171450" y="2839445"/>
            <a:ext cx="5521169" cy="2166173"/>
          </a:xfrm>
          <a:prstGeom prst="rect">
            <a:avLst/>
          </a:prstGeom>
        </p:spPr>
      </p:pic>
      <p:pic>
        <p:nvPicPr>
          <p:cNvPr id="8" name="Picture 7">
            <a:extLst>
              <a:ext uri="{FF2B5EF4-FFF2-40B4-BE49-F238E27FC236}">
                <a16:creationId xmlns:a16="http://schemas.microsoft.com/office/drawing/2014/main" id="{A61C47CD-8248-471F-BD15-86ED86E59DC2}"/>
              </a:ext>
            </a:extLst>
          </p:cNvPr>
          <p:cNvPicPr>
            <a:picLocks noChangeAspect="1"/>
          </p:cNvPicPr>
          <p:nvPr/>
        </p:nvPicPr>
        <p:blipFill>
          <a:blip r:embed="rId5"/>
          <a:stretch>
            <a:fillRect/>
          </a:stretch>
        </p:blipFill>
        <p:spPr>
          <a:xfrm>
            <a:off x="3632527" y="1102644"/>
            <a:ext cx="5469729" cy="2840601"/>
          </a:xfrm>
          <a:prstGeom prst="rect">
            <a:avLst/>
          </a:prstGeom>
        </p:spPr>
      </p:pic>
      <p:cxnSp>
        <p:nvCxnSpPr>
          <p:cNvPr id="11" name="Straight Arrow Connector 10">
            <a:extLst>
              <a:ext uri="{FF2B5EF4-FFF2-40B4-BE49-F238E27FC236}">
                <a16:creationId xmlns:a16="http://schemas.microsoft.com/office/drawing/2014/main" id="{D3F2A308-DD97-42FE-A3C4-53488350FDA6}"/>
              </a:ext>
            </a:extLst>
          </p:cNvPr>
          <p:cNvCxnSpPr/>
          <p:nvPr/>
        </p:nvCxnSpPr>
        <p:spPr>
          <a:xfrm flipV="1">
            <a:off x="5143500" y="3334130"/>
            <a:ext cx="876300" cy="723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26948" name="Rectangle 4"/>
          <p:cNvSpPr>
            <a:spLocks noGrp="1" noChangeArrowheads="1"/>
          </p:cNvSpPr>
          <p:nvPr>
            <p:ph type="title"/>
          </p:nvPr>
        </p:nvSpPr>
        <p:spPr>
          <a:xfrm>
            <a:off x="1588" y="90562"/>
            <a:ext cx="8229600" cy="536972"/>
          </a:xfrm>
        </p:spPr>
        <p:txBody>
          <a:bodyPr/>
          <a:lstStyle/>
          <a:p>
            <a:r>
              <a:rPr lang="en-US" sz="4000" dirty="0"/>
              <a:t>Design Time Connection (tunneling)</a:t>
            </a:r>
          </a:p>
        </p:txBody>
      </p:sp>
    </p:spTree>
    <p:extLst>
      <p:ext uri="{BB962C8B-B14F-4D97-AF65-F5344CB8AC3E}">
        <p14:creationId xmlns:p14="http://schemas.microsoft.com/office/powerpoint/2010/main" val="368460187"/>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83" y="124898"/>
            <a:ext cx="8227467" cy="286136"/>
          </a:xfrm>
          <a:prstGeom prst="rect">
            <a:avLst/>
          </a:prstGeom>
        </p:spPr>
        <p:txBody>
          <a:bodyPr vert="horz" wrap="square" lIns="0" tIns="9049" rIns="0" bIns="0" numCol="1" rtlCol="0" anchor="ctr" anchorCtr="0" compatLnSpc="1">
            <a:prstTxWarp prst="textNoShape">
              <a:avLst/>
            </a:prstTxWarp>
            <a:spAutoFit/>
          </a:bodyPr>
          <a:lstStyle/>
          <a:p>
            <a:pPr marL="9525">
              <a:spcBef>
                <a:spcPts val="71"/>
              </a:spcBef>
            </a:pPr>
            <a:r>
              <a:rPr lang="en-US" sz="1800" spc="-4" dirty="0">
                <a:solidFill>
                  <a:srgbClr val="5F5F5F"/>
                </a:solidFill>
                <a:latin typeface="Arial"/>
                <a:cs typeface="Arial"/>
              </a:rPr>
              <a:t>Network Security rules via additional security groups (next to security lists)</a:t>
            </a:r>
            <a:endParaRPr sz="1800" dirty="0">
              <a:latin typeface="Arial"/>
              <a:cs typeface="Arial"/>
            </a:endParaRPr>
          </a:p>
        </p:txBody>
      </p:sp>
      <p:sp>
        <p:nvSpPr>
          <p:cNvPr id="63" name="Tijdelijke aanduiding voor dianummer 62">
            <a:extLst>
              <a:ext uri="{FF2B5EF4-FFF2-40B4-BE49-F238E27FC236}">
                <a16:creationId xmlns:a16="http://schemas.microsoft.com/office/drawing/2014/main" id="{838A5F65-C2A2-4532-A7BE-90B8C4CBFB9A}"/>
              </a:ext>
            </a:extLst>
          </p:cNvPr>
          <p:cNvSpPr>
            <a:spLocks noGrp="1"/>
          </p:cNvSpPr>
          <p:nvPr>
            <p:ph type="sldNum" sz="quarter" idx="7"/>
          </p:nvPr>
        </p:nvSpPr>
        <p:spPr>
          <a:xfrm>
            <a:off x="8404098" y="4918536"/>
            <a:ext cx="353378" cy="126958"/>
          </a:xfrm>
          <a:prstGeom prst="rect">
            <a:avLst/>
          </a:prstGeom>
        </p:spPr>
        <p:txBody>
          <a:bodyPr wrap="square" lIns="0" tIns="0" rIns="0" bIns="0">
            <a:spAutoFit/>
          </a:bodyPr>
          <a:lstStyle>
            <a:defPPr>
              <a:defRPr lang="en-US"/>
            </a:defPPr>
            <a:lvl1pPr marL="0" algn="l" defTabSz="685800" rtl="0" eaLnBrk="1" latinLnBrk="0" hangingPunct="1">
              <a:defRPr sz="825" b="0" i="0" kern="1200">
                <a:solidFill>
                  <a:srgbClr val="9F9F9F"/>
                </a:solidFill>
                <a:latin typeface="Arial"/>
                <a:ea typeface="+mn-ea"/>
                <a:cs typeface="Arial"/>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9525"/>
            <a:r>
              <a:rPr lang="nl-NL" spc="-4"/>
              <a:t>4 </a:t>
            </a:r>
            <a:r>
              <a:rPr lang="nl-NL"/>
              <a:t>-</a:t>
            </a:r>
            <a:r>
              <a:rPr lang="nl-NL" spc="-64"/>
              <a:t> </a:t>
            </a:r>
            <a:fld id="{81D60167-4931-47E6-BA6A-407CBD079E47}" type="slidenum">
              <a:rPr smtClean="0"/>
              <a:pPr marL="9525"/>
              <a:t>78</a:t>
            </a:fld>
            <a:endParaRPr dirty="0"/>
          </a:p>
        </p:txBody>
      </p:sp>
      <p:sp>
        <p:nvSpPr>
          <p:cNvPr id="66" name="object 3">
            <a:extLst>
              <a:ext uri="{FF2B5EF4-FFF2-40B4-BE49-F238E27FC236}">
                <a16:creationId xmlns:a16="http://schemas.microsoft.com/office/drawing/2014/main" id="{70DCFA52-5E99-45F3-BEE1-34991095C23E}"/>
              </a:ext>
            </a:extLst>
          </p:cNvPr>
          <p:cNvSpPr/>
          <p:nvPr/>
        </p:nvSpPr>
        <p:spPr>
          <a:xfrm>
            <a:off x="285750" y="514351"/>
            <a:ext cx="8572501" cy="4057649"/>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ln>
        </p:spPr>
        <p:txBody>
          <a:bodyPr wrap="square" lIns="0" tIns="0" rIns="0" bIns="0" rtlCol="0"/>
          <a:lstStyle/>
          <a:p>
            <a:endParaRPr sz="900"/>
          </a:p>
        </p:txBody>
      </p:sp>
      <p:sp>
        <p:nvSpPr>
          <p:cNvPr id="67" name="object 4">
            <a:extLst>
              <a:ext uri="{FF2B5EF4-FFF2-40B4-BE49-F238E27FC236}">
                <a16:creationId xmlns:a16="http://schemas.microsoft.com/office/drawing/2014/main" id="{A877BAC9-6A54-47D5-9115-0CB96C8A4B76}"/>
              </a:ext>
            </a:extLst>
          </p:cNvPr>
          <p:cNvSpPr txBox="1"/>
          <p:nvPr/>
        </p:nvSpPr>
        <p:spPr>
          <a:xfrm>
            <a:off x="5829300" y="537683"/>
            <a:ext cx="2857500" cy="148117"/>
          </a:xfrm>
          <a:prstGeom prst="rect">
            <a:avLst/>
          </a:prstGeom>
        </p:spPr>
        <p:txBody>
          <a:bodyPr vert="horz" wrap="square" lIns="0" tIns="9525" rIns="0" bIns="0" rtlCol="0">
            <a:spAutoFit/>
          </a:bodyPr>
          <a:lstStyle/>
          <a:p>
            <a:pPr marL="9525">
              <a:spcBef>
                <a:spcPts val="75"/>
              </a:spcBef>
            </a:pPr>
            <a:r>
              <a:rPr sz="900" spc="-4" dirty="0">
                <a:solidFill>
                  <a:srgbClr val="5F5F5F"/>
                </a:solidFill>
                <a:latin typeface="Arial"/>
                <a:cs typeface="Arial"/>
              </a:rPr>
              <a:t>ORACLE CLOUD </a:t>
            </a:r>
            <a:r>
              <a:rPr sz="900" spc="-30" dirty="0">
                <a:solidFill>
                  <a:srgbClr val="5F5F5F"/>
                </a:solidFill>
                <a:latin typeface="Arial"/>
                <a:cs typeface="Arial"/>
              </a:rPr>
              <a:t>DATA </a:t>
            </a:r>
            <a:r>
              <a:rPr sz="900" dirty="0">
                <a:solidFill>
                  <a:srgbClr val="5F5F5F"/>
                </a:solidFill>
                <a:latin typeface="Arial"/>
                <a:cs typeface="Arial"/>
              </a:rPr>
              <a:t>CENTER</a:t>
            </a:r>
            <a:r>
              <a:rPr sz="900" spc="-86" dirty="0">
                <a:solidFill>
                  <a:srgbClr val="5F5F5F"/>
                </a:solidFill>
                <a:latin typeface="Arial"/>
                <a:cs typeface="Arial"/>
              </a:rPr>
              <a:t> </a:t>
            </a:r>
            <a:r>
              <a:rPr sz="900" dirty="0">
                <a:solidFill>
                  <a:srgbClr val="5F5F5F"/>
                </a:solidFill>
                <a:latin typeface="Arial"/>
                <a:cs typeface="Arial"/>
              </a:rPr>
              <a:t>REGION</a:t>
            </a:r>
            <a:r>
              <a:rPr lang="en-US" sz="900" dirty="0">
                <a:solidFill>
                  <a:srgbClr val="5F5F5F"/>
                </a:solidFill>
                <a:latin typeface="Arial"/>
                <a:cs typeface="Arial"/>
              </a:rPr>
              <a:t> (Frankfurt)</a:t>
            </a:r>
            <a:endParaRPr sz="900" dirty="0">
              <a:latin typeface="Arial"/>
              <a:cs typeface="Arial"/>
            </a:endParaRPr>
          </a:p>
        </p:txBody>
      </p:sp>
      <p:sp>
        <p:nvSpPr>
          <p:cNvPr id="68" name="object 5">
            <a:extLst>
              <a:ext uri="{FF2B5EF4-FFF2-40B4-BE49-F238E27FC236}">
                <a16:creationId xmlns:a16="http://schemas.microsoft.com/office/drawing/2014/main" id="{EA670B67-726D-44D2-8D9A-33AEFD312B68}"/>
              </a:ext>
            </a:extLst>
          </p:cNvPr>
          <p:cNvSpPr/>
          <p:nvPr/>
        </p:nvSpPr>
        <p:spPr>
          <a:xfrm>
            <a:off x="415482" y="571547"/>
            <a:ext cx="8172449" cy="3748568"/>
          </a:xfrm>
          <a:custGeom>
            <a:avLst/>
            <a:gdLst/>
            <a:ahLst/>
            <a:cxnLst/>
            <a:rect l="l" t="t" r="r" b="b"/>
            <a:pathLst>
              <a:path w="4933315" h="2761615">
                <a:moveTo>
                  <a:pt x="0" y="2761488"/>
                </a:moveTo>
                <a:lnTo>
                  <a:pt x="4933187" y="2761488"/>
                </a:lnTo>
                <a:lnTo>
                  <a:pt x="4933187" y="0"/>
                </a:lnTo>
                <a:lnTo>
                  <a:pt x="0" y="0"/>
                </a:lnTo>
                <a:lnTo>
                  <a:pt x="0" y="2761488"/>
                </a:lnTo>
                <a:close/>
              </a:path>
            </a:pathLst>
          </a:custGeom>
          <a:ln w="19811">
            <a:solidFill>
              <a:srgbClr val="FF7700"/>
            </a:solidFill>
            <a:prstDash val="sysDash"/>
          </a:ln>
        </p:spPr>
        <p:txBody>
          <a:bodyPr wrap="square" lIns="0" tIns="0" rIns="0" bIns="0" rtlCol="0"/>
          <a:lstStyle/>
          <a:p>
            <a:endParaRPr sz="900"/>
          </a:p>
        </p:txBody>
      </p:sp>
      <p:sp>
        <p:nvSpPr>
          <p:cNvPr id="69" name="object 6">
            <a:extLst>
              <a:ext uri="{FF2B5EF4-FFF2-40B4-BE49-F238E27FC236}">
                <a16:creationId xmlns:a16="http://schemas.microsoft.com/office/drawing/2014/main" id="{89358692-0D65-4674-A566-AF246F5D343D}"/>
              </a:ext>
            </a:extLst>
          </p:cNvPr>
          <p:cNvSpPr txBox="1"/>
          <p:nvPr/>
        </p:nvSpPr>
        <p:spPr>
          <a:xfrm>
            <a:off x="171450" y="4686301"/>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Medreck8s Compartment</a:t>
            </a:r>
            <a:endParaRPr sz="900" dirty="0">
              <a:latin typeface="Arial"/>
              <a:cs typeface="Arial"/>
            </a:endParaRPr>
          </a:p>
        </p:txBody>
      </p:sp>
      <p:sp>
        <p:nvSpPr>
          <p:cNvPr id="70" name="object 9">
            <a:extLst>
              <a:ext uri="{FF2B5EF4-FFF2-40B4-BE49-F238E27FC236}">
                <a16:creationId xmlns:a16="http://schemas.microsoft.com/office/drawing/2014/main" id="{69300EC5-CED2-4A26-B4FE-C095A4E37B40}"/>
              </a:ext>
            </a:extLst>
          </p:cNvPr>
          <p:cNvSpPr/>
          <p:nvPr/>
        </p:nvSpPr>
        <p:spPr>
          <a:xfrm>
            <a:off x="2245197" y="800101"/>
            <a:ext cx="2061335" cy="3461657"/>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1" name="object 10">
            <a:extLst>
              <a:ext uri="{FF2B5EF4-FFF2-40B4-BE49-F238E27FC236}">
                <a16:creationId xmlns:a16="http://schemas.microsoft.com/office/drawing/2014/main" id="{6BD32700-1D32-4A6C-93E0-A1AC5D01278D}"/>
              </a:ext>
            </a:extLst>
          </p:cNvPr>
          <p:cNvSpPr txBox="1"/>
          <p:nvPr/>
        </p:nvSpPr>
        <p:spPr>
          <a:xfrm>
            <a:off x="2347916" y="800101"/>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DOMAIN-1</a:t>
            </a:r>
            <a:endParaRPr sz="825" dirty="0">
              <a:latin typeface="Arial"/>
              <a:cs typeface="Arial"/>
            </a:endParaRPr>
          </a:p>
        </p:txBody>
      </p:sp>
      <p:sp>
        <p:nvSpPr>
          <p:cNvPr id="72" name="object 9">
            <a:extLst>
              <a:ext uri="{FF2B5EF4-FFF2-40B4-BE49-F238E27FC236}">
                <a16:creationId xmlns:a16="http://schemas.microsoft.com/office/drawing/2014/main" id="{81F2EB44-3171-4E19-9CA9-AE809FD13B7E}"/>
              </a:ext>
            </a:extLst>
          </p:cNvPr>
          <p:cNvSpPr/>
          <p:nvPr/>
        </p:nvSpPr>
        <p:spPr>
          <a:xfrm>
            <a:off x="4401822" y="800101"/>
            <a:ext cx="1858867" cy="3492572"/>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3" name="object 10">
            <a:extLst>
              <a:ext uri="{FF2B5EF4-FFF2-40B4-BE49-F238E27FC236}">
                <a16:creationId xmlns:a16="http://schemas.microsoft.com/office/drawing/2014/main" id="{037606D1-D33C-43AF-8663-122E07585B6D}"/>
              </a:ext>
            </a:extLst>
          </p:cNvPr>
          <p:cNvSpPr txBox="1"/>
          <p:nvPr/>
        </p:nvSpPr>
        <p:spPr>
          <a:xfrm>
            <a:off x="4457700" y="823386"/>
            <a:ext cx="2128801"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2</a:t>
            </a:r>
            <a:endParaRPr sz="825" dirty="0">
              <a:latin typeface="Arial"/>
              <a:cs typeface="Arial"/>
            </a:endParaRPr>
          </a:p>
        </p:txBody>
      </p:sp>
      <p:sp>
        <p:nvSpPr>
          <p:cNvPr id="74" name="object 9">
            <a:extLst>
              <a:ext uri="{FF2B5EF4-FFF2-40B4-BE49-F238E27FC236}">
                <a16:creationId xmlns:a16="http://schemas.microsoft.com/office/drawing/2014/main" id="{4599B1EF-7FD6-471C-A577-ECAC8605A190}"/>
              </a:ext>
            </a:extLst>
          </p:cNvPr>
          <p:cNvSpPr/>
          <p:nvPr/>
        </p:nvSpPr>
        <p:spPr>
          <a:xfrm>
            <a:off x="6431834" y="776773"/>
            <a:ext cx="2049230" cy="3515900"/>
          </a:xfrm>
          <a:custGeom>
            <a:avLst/>
            <a:gdLst/>
            <a:ahLst/>
            <a:cxnLst/>
            <a:rect l="l" t="t" r="r" b="b"/>
            <a:pathLst>
              <a:path w="1965960" h="2049779">
                <a:moveTo>
                  <a:pt x="0" y="2049780"/>
                </a:moveTo>
                <a:lnTo>
                  <a:pt x="1965960" y="2049780"/>
                </a:lnTo>
                <a:lnTo>
                  <a:pt x="1965960" y="0"/>
                </a:lnTo>
                <a:lnTo>
                  <a:pt x="0" y="0"/>
                </a:lnTo>
                <a:lnTo>
                  <a:pt x="0" y="2049780"/>
                </a:lnTo>
                <a:close/>
              </a:path>
            </a:pathLst>
          </a:custGeom>
          <a:ln w="19812">
            <a:solidFill>
              <a:srgbClr val="5F5F5F"/>
            </a:solidFill>
          </a:ln>
        </p:spPr>
        <p:txBody>
          <a:bodyPr wrap="square" lIns="0" tIns="0" rIns="0" bIns="0" rtlCol="0"/>
          <a:lstStyle/>
          <a:p>
            <a:endParaRPr sz="900"/>
          </a:p>
        </p:txBody>
      </p:sp>
      <p:sp>
        <p:nvSpPr>
          <p:cNvPr id="75" name="object 10">
            <a:extLst>
              <a:ext uri="{FF2B5EF4-FFF2-40B4-BE49-F238E27FC236}">
                <a16:creationId xmlns:a16="http://schemas.microsoft.com/office/drawing/2014/main" id="{12902AB5-3486-4325-9E26-BAD5240DBBE5}"/>
              </a:ext>
            </a:extLst>
          </p:cNvPr>
          <p:cNvSpPr txBox="1"/>
          <p:nvPr/>
        </p:nvSpPr>
        <p:spPr>
          <a:xfrm>
            <a:off x="6506773" y="813754"/>
            <a:ext cx="1437077" cy="137056"/>
          </a:xfrm>
          <a:prstGeom prst="rect">
            <a:avLst/>
          </a:prstGeom>
        </p:spPr>
        <p:txBody>
          <a:bodyPr vert="horz" wrap="square" lIns="0" tIns="10001" rIns="0" bIns="0" rtlCol="0">
            <a:spAutoFit/>
          </a:bodyPr>
          <a:lstStyle/>
          <a:p>
            <a:pPr marL="9525">
              <a:spcBef>
                <a:spcPts val="79"/>
              </a:spcBef>
            </a:pPr>
            <a:r>
              <a:rPr sz="825" dirty="0">
                <a:solidFill>
                  <a:srgbClr val="5F5F5F"/>
                </a:solidFill>
                <a:latin typeface="Arial"/>
                <a:cs typeface="Arial"/>
              </a:rPr>
              <a:t>AVAILABILITY</a:t>
            </a:r>
            <a:r>
              <a:rPr sz="825" spc="-53" dirty="0">
                <a:solidFill>
                  <a:srgbClr val="5F5F5F"/>
                </a:solidFill>
                <a:latin typeface="Arial"/>
                <a:cs typeface="Arial"/>
              </a:rPr>
              <a:t> </a:t>
            </a:r>
            <a:r>
              <a:rPr sz="825" spc="-4" dirty="0">
                <a:solidFill>
                  <a:srgbClr val="5F5F5F"/>
                </a:solidFill>
                <a:latin typeface="Arial"/>
                <a:cs typeface="Arial"/>
              </a:rPr>
              <a:t>DOMAIN-</a:t>
            </a:r>
            <a:r>
              <a:rPr lang="en-US" sz="825" spc="-4" dirty="0">
                <a:solidFill>
                  <a:srgbClr val="5F5F5F"/>
                </a:solidFill>
                <a:latin typeface="Arial"/>
                <a:cs typeface="Arial"/>
              </a:rPr>
              <a:t>3</a:t>
            </a:r>
            <a:endParaRPr sz="825" dirty="0">
              <a:latin typeface="Arial"/>
              <a:cs typeface="Arial"/>
            </a:endParaRPr>
          </a:p>
        </p:txBody>
      </p:sp>
      <p:sp>
        <p:nvSpPr>
          <p:cNvPr id="76" name="object 14">
            <a:extLst>
              <a:ext uri="{FF2B5EF4-FFF2-40B4-BE49-F238E27FC236}">
                <a16:creationId xmlns:a16="http://schemas.microsoft.com/office/drawing/2014/main" id="{48963794-B6F4-4A09-9271-CA6FD131BA25}"/>
              </a:ext>
            </a:extLst>
          </p:cNvPr>
          <p:cNvSpPr/>
          <p:nvPr/>
        </p:nvSpPr>
        <p:spPr>
          <a:xfrm>
            <a:off x="2318672" y="991010"/>
            <a:ext cx="6100716" cy="172925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7" name="object 15">
            <a:extLst>
              <a:ext uri="{FF2B5EF4-FFF2-40B4-BE49-F238E27FC236}">
                <a16:creationId xmlns:a16="http://schemas.microsoft.com/office/drawing/2014/main" id="{16BA5199-BA7F-43E4-9A02-4029ABC8CFD4}"/>
              </a:ext>
            </a:extLst>
          </p:cNvPr>
          <p:cNvSpPr txBox="1"/>
          <p:nvPr/>
        </p:nvSpPr>
        <p:spPr>
          <a:xfrm>
            <a:off x="6471300" y="2561032"/>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Private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10.0.1</a:t>
            </a:r>
            <a:r>
              <a:rPr lang="en-US" sz="825" spc="-8" dirty="0">
                <a:solidFill>
                  <a:srgbClr val="5F5F5F"/>
                </a:solidFill>
                <a:latin typeface="Arial"/>
                <a:cs typeface="Arial"/>
              </a:rPr>
              <a:t>0</a:t>
            </a:r>
            <a:r>
              <a:rPr sz="825" spc="-8" dirty="0">
                <a:solidFill>
                  <a:srgbClr val="5F5F5F"/>
                </a:solidFill>
                <a:latin typeface="Arial"/>
                <a:cs typeface="Arial"/>
              </a:rPr>
              <a:t>.0/24</a:t>
            </a:r>
            <a:endParaRPr sz="825" dirty="0">
              <a:latin typeface="Arial"/>
              <a:cs typeface="Arial"/>
            </a:endParaRPr>
          </a:p>
        </p:txBody>
      </p:sp>
      <p:sp>
        <p:nvSpPr>
          <p:cNvPr id="78" name="object 14">
            <a:extLst>
              <a:ext uri="{FF2B5EF4-FFF2-40B4-BE49-F238E27FC236}">
                <a16:creationId xmlns:a16="http://schemas.microsoft.com/office/drawing/2014/main" id="{A6E867D1-A7A1-4356-8663-83ABAC909BFF}"/>
              </a:ext>
            </a:extLst>
          </p:cNvPr>
          <p:cNvSpPr/>
          <p:nvPr/>
        </p:nvSpPr>
        <p:spPr>
          <a:xfrm>
            <a:off x="2318672" y="3013907"/>
            <a:ext cx="6113192" cy="1129455"/>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FF7700"/>
            </a:solidFill>
            <a:prstDash val="sysDash"/>
          </a:ln>
        </p:spPr>
        <p:txBody>
          <a:bodyPr wrap="square" lIns="0" tIns="0" rIns="0" bIns="0" rtlCol="0"/>
          <a:lstStyle/>
          <a:p>
            <a:endParaRPr sz="900"/>
          </a:p>
        </p:txBody>
      </p:sp>
      <p:sp>
        <p:nvSpPr>
          <p:cNvPr id="79" name="object 15">
            <a:extLst>
              <a:ext uri="{FF2B5EF4-FFF2-40B4-BE49-F238E27FC236}">
                <a16:creationId xmlns:a16="http://schemas.microsoft.com/office/drawing/2014/main" id="{A25ADD37-6E18-4A74-BD55-778A85B81E92}"/>
              </a:ext>
            </a:extLst>
          </p:cNvPr>
          <p:cNvSpPr txBox="1"/>
          <p:nvPr/>
        </p:nvSpPr>
        <p:spPr>
          <a:xfrm>
            <a:off x="6527171" y="3949212"/>
            <a:ext cx="2499456"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Regional Public </a:t>
            </a:r>
            <a:r>
              <a:rPr sz="825" spc="-8" dirty="0">
                <a:solidFill>
                  <a:srgbClr val="5F5F5F"/>
                </a:solidFill>
                <a:latin typeface="Arial"/>
                <a:cs typeface="Arial"/>
              </a:rPr>
              <a:t>SUBNET</a:t>
            </a:r>
            <a:r>
              <a:rPr sz="825" spc="-45" dirty="0">
                <a:solidFill>
                  <a:srgbClr val="5F5F5F"/>
                </a:solidFill>
                <a:latin typeface="Arial"/>
                <a:cs typeface="Arial"/>
              </a:rPr>
              <a:t> </a:t>
            </a:r>
            <a:r>
              <a:rPr sz="825" spc="-4" dirty="0">
                <a:solidFill>
                  <a:srgbClr val="5F5F5F"/>
                </a:solidFill>
                <a:latin typeface="Arial"/>
                <a:cs typeface="Arial"/>
              </a:rPr>
              <a:t>A,</a:t>
            </a:r>
            <a:r>
              <a:rPr sz="825" spc="-8" dirty="0">
                <a:solidFill>
                  <a:srgbClr val="5F5F5F"/>
                </a:solidFill>
                <a:latin typeface="Arial"/>
                <a:cs typeface="Arial"/>
              </a:rPr>
              <a:t>10.0.</a:t>
            </a:r>
            <a:r>
              <a:rPr lang="en-US" sz="825" spc="-8" dirty="0">
                <a:solidFill>
                  <a:srgbClr val="5F5F5F"/>
                </a:solidFill>
                <a:latin typeface="Arial"/>
                <a:cs typeface="Arial"/>
              </a:rPr>
              <a:t>20</a:t>
            </a:r>
            <a:r>
              <a:rPr sz="825" spc="-8" dirty="0">
                <a:solidFill>
                  <a:srgbClr val="5F5F5F"/>
                </a:solidFill>
                <a:latin typeface="Arial"/>
                <a:cs typeface="Arial"/>
              </a:rPr>
              <a:t>.0/24</a:t>
            </a:r>
            <a:endParaRPr sz="825" dirty="0">
              <a:latin typeface="Arial"/>
              <a:cs typeface="Arial"/>
            </a:endParaRPr>
          </a:p>
        </p:txBody>
      </p:sp>
      <p:sp>
        <p:nvSpPr>
          <p:cNvPr id="80" name="object 52">
            <a:extLst>
              <a:ext uri="{FF2B5EF4-FFF2-40B4-BE49-F238E27FC236}">
                <a16:creationId xmlns:a16="http://schemas.microsoft.com/office/drawing/2014/main" id="{88265FD6-7C9F-4ACF-8EA3-DFC91223F36F}"/>
              </a:ext>
            </a:extLst>
          </p:cNvPr>
          <p:cNvSpPr/>
          <p:nvPr/>
        </p:nvSpPr>
        <p:spPr>
          <a:xfrm>
            <a:off x="2350590" y="2525894"/>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1" name="object 56">
            <a:extLst>
              <a:ext uri="{FF2B5EF4-FFF2-40B4-BE49-F238E27FC236}">
                <a16:creationId xmlns:a16="http://schemas.microsoft.com/office/drawing/2014/main" id="{2FC2FAF5-86D3-461F-B3EA-CC79D48B4A6D}"/>
              </a:ext>
            </a:extLst>
          </p:cNvPr>
          <p:cNvSpPr txBox="1"/>
          <p:nvPr/>
        </p:nvSpPr>
        <p:spPr>
          <a:xfrm>
            <a:off x="2571750" y="2457450"/>
            <a:ext cx="624437" cy="373853"/>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Wkr</a:t>
            </a:r>
            <a:r>
              <a:rPr lang="en-US" sz="788" dirty="0">
                <a:solidFill>
                  <a:srgbClr val="5F5F5F"/>
                </a:solidFill>
                <a:latin typeface="Arial"/>
                <a:cs typeface="Arial"/>
              </a:rPr>
              <a:t>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85" name="object 52">
            <a:extLst>
              <a:ext uri="{FF2B5EF4-FFF2-40B4-BE49-F238E27FC236}">
                <a16:creationId xmlns:a16="http://schemas.microsoft.com/office/drawing/2014/main" id="{5DFC755E-3FEF-4489-BE78-5E1078FAB9D2}"/>
              </a:ext>
            </a:extLst>
          </p:cNvPr>
          <p:cNvSpPr/>
          <p:nvPr/>
        </p:nvSpPr>
        <p:spPr>
          <a:xfrm>
            <a:off x="2228850" y="3946487"/>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86" name="object 56">
            <a:extLst>
              <a:ext uri="{FF2B5EF4-FFF2-40B4-BE49-F238E27FC236}">
                <a16:creationId xmlns:a16="http://schemas.microsoft.com/office/drawing/2014/main" id="{A36FC11B-3CD6-4D27-94C6-B454DE72622E}"/>
              </a:ext>
            </a:extLst>
          </p:cNvPr>
          <p:cNvSpPr txBox="1"/>
          <p:nvPr/>
        </p:nvSpPr>
        <p:spPr>
          <a:xfrm>
            <a:off x="2532222" y="3886200"/>
            <a:ext cx="571135" cy="373853"/>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LB </a:t>
            </a:r>
            <a:r>
              <a:rPr sz="788" dirty="0">
                <a:solidFill>
                  <a:srgbClr val="5F5F5F"/>
                </a:solidFill>
                <a:latin typeface="Arial"/>
                <a:cs typeface="Arial"/>
              </a:rPr>
              <a:t>Securi</a:t>
            </a:r>
            <a:r>
              <a:rPr sz="788" spc="-8" dirty="0">
                <a:solidFill>
                  <a:srgbClr val="5F5F5F"/>
                </a:solidFill>
                <a:latin typeface="Arial"/>
                <a:cs typeface="Arial"/>
              </a:rPr>
              <a:t>t</a:t>
            </a:r>
            <a:r>
              <a:rPr sz="788" dirty="0">
                <a:solidFill>
                  <a:srgbClr val="5F5F5F"/>
                </a:solidFill>
                <a:latin typeface="Arial"/>
                <a:cs typeface="Arial"/>
              </a:rPr>
              <a:t>y  List</a:t>
            </a:r>
            <a:endParaRPr sz="788" dirty="0">
              <a:latin typeface="Arial"/>
              <a:cs typeface="Arial"/>
            </a:endParaRPr>
          </a:p>
        </p:txBody>
      </p:sp>
      <p:sp>
        <p:nvSpPr>
          <p:cNvPr id="90" name="object 30">
            <a:extLst>
              <a:ext uri="{FF2B5EF4-FFF2-40B4-BE49-F238E27FC236}">
                <a16:creationId xmlns:a16="http://schemas.microsoft.com/office/drawing/2014/main" id="{D4DED758-4E72-4B84-985E-BB215D79657C}"/>
              </a:ext>
            </a:extLst>
          </p:cNvPr>
          <p:cNvSpPr/>
          <p:nvPr/>
        </p:nvSpPr>
        <p:spPr>
          <a:xfrm>
            <a:off x="3915690" y="1368154"/>
            <a:ext cx="256260" cy="278158"/>
          </a:xfrm>
          <a:prstGeom prst="rect">
            <a:avLst/>
          </a:prstGeom>
          <a:blipFill>
            <a:blip r:embed="rId3" cstate="print"/>
            <a:stretch>
              <a:fillRect/>
            </a:stretch>
          </a:blipFill>
        </p:spPr>
        <p:txBody>
          <a:bodyPr wrap="square" lIns="0" tIns="0" rIns="0" bIns="0" rtlCol="0"/>
          <a:lstStyle/>
          <a:p>
            <a:endParaRPr sz="900"/>
          </a:p>
        </p:txBody>
      </p:sp>
      <p:sp>
        <p:nvSpPr>
          <p:cNvPr id="94" name="object 56">
            <a:extLst>
              <a:ext uri="{FF2B5EF4-FFF2-40B4-BE49-F238E27FC236}">
                <a16:creationId xmlns:a16="http://schemas.microsoft.com/office/drawing/2014/main" id="{A9616C23-E21C-4BCF-840F-3BA7C712E39C}"/>
              </a:ext>
            </a:extLst>
          </p:cNvPr>
          <p:cNvSpPr txBox="1"/>
          <p:nvPr/>
        </p:nvSpPr>
        <p:spPr>
          <a:xfrm>
            <a:off x="3886200" y="1636427"/>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OKE-1</a:t>
            </a:r>
            <a:endParaRPr sz="788" dirty="0">
              <a:latin typeface="Arial"/>
              <a:cs typeface="Arial"/>
            </a:endParaRPr>
          </a:p>
        </p:txBody>
      </p:sp>
      <p:sp>
        <p:nvSpPr>
          <p:cNvPr id="95" name="object 30">
            <a:extLst>
              <a:ext uri="{FF2B5EF4-FFF2-40B4-BE49-F238E27FC236}">
                <a16:creationId xmlns:a16="http://schemas.microsoft.com/office/drawing/2014/main" id="{D3A222DA-B7C1-44E1-AB85-D51C00965348}"/>
              </a:ext>
            </a:extLst>
          </p:cNvPr>
          <p:cNvSpPr/>
          <p:nvPr/>
        </p:nvSpPr>
        <p:spPr>
          <a:xfrm>
            <a:off x="5869275" y="1312880"/>
            <a:ext cx="256260" cy="278158"/>
          </a:xfrm>
          <a:prstGeom prst="rect">
            <a:avLst/>
          </a:prstGeom>
          <a:blipFill>
            <a:blip r:embed="rId3" cstate="print"/>
            <a:stretch>
              <a:fillRect/>
            </a:stretch>
          </a:blipFill>
        </p:spPr>
        <p:txBody>
          <a:bodyPr wrap="square" lIns="0" tIns="0" rIns="0" bIns="0" rtlCol="0"/>
          <a:lstStyle/>
          <a:p>
            <a:endParaRPr sz="900"/>
          </a:p>
        </p:txBody>
      </p:sp>
      <p:sp>
        <p:nvSpPr>
          <p:cNvPr id="96" name="object 56">
            <a:extLst>
              <a:ext uri="{FF2B5EF4-FFF2-40B4-BE49-F238E27FC236}">
                <a16:creationId xmlns:a16="http://schemas.microsoft.com/office/drawing/2014/main" id="{F3309FEE-63FA-46F2-AAD6-30BC31B65F4E}"/>
              </a:ext>
            </a:extLst>
          </p:cNvPr>
          <p:cNvSpPr txBox="1"/>
          <p:nvPr/>
        </p:nvSpPr>
        <p:spPr>
          <a:xfrm>
            <a:off x="5829300" y="1598630"/>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OKE-2</a:t>
            </a:r>
            <a:endParaRPr sz="788" dirty="0">
              <a:latin typeface="Arial"/>
              <a:cs typeface="Arial"/>
            </a:endParaRPr>
          </a:p>
        </p:txBody>
      </p:sp>
      <p:sp>
        <p:nvSpPr>
          <p:cNvPr id="97" name="object 30">
            <a:extLst>
              <a:ext uri="{FF2B5EF4-FFF2-40B4-BE49-F238E27FC236}">
                <a16:creationId xmlns:a16="http://schemas.microsoft.com/office/drawing/2014/main" id="{D8E9C12B-570D-4940-A622-8B33DFB84492}"/>
              </a:ext>
            </a:extLst>
          </p:cNvPr>
          <p:cNvSpPr/>
          <p:nvPr/>
        </p:nvSpPr>
        <p:spPr>
          <a:xfrm>
            <a:off x="8048111" y="1313371"/>
            <a:ext cx="256260" cy="278158"/>
          </a:xfrm>
          <a:prstGeom prst="rect">
            <a:avLst/>
          </a:prstGeom>
          <a:blipFill>
            <a:blip r:embed="rId3" cstate="print"/>
            <a:stretch>
              <a:fillRect/>
            </a:stretch>
          </a:blipFill>
        </p:spPr>
        <p:txBody>
          <a:bodyPr wrap="square" lIns="0" tIns="0" rIns="0" bIns="0" rtlCol="0"/>
          <a:lstStyle/>
          <a:p>
            <a:endParaRPr sz="900"/>
          </a:p>
        </p:txBody>
      </p:sp>
      <p:sp>
        <p:nvSpPr>
          <p:cNvPr id="98" name="object 56">
            <a:extLst>
              <a:ext uri="{FF2B5EF4-FFF2-40B4-BE49-F238E27FC236}">
                <a16:creationId xmlns:a16="http://schemas.microsoft.com/office/drawing/2014/main" id="{84481908-28F1-4BC1-ADD7-ED4641714754}"/>
              </a:ext>
            </a:extLst>
          </p:cNvPr>
          <p:cNvSpPr txBox="1"/>
          <p:nvPr/>
        </p:nvSpPr>
        <p:spPr>
          <a:xfrm>
            <a:off x="8018622" y="1581644"/>
            <a:ext cx="382429" cy="131350"/>
          </a:xfrm>
          <a:prstGeom prst="rect">
            <a:avLst/>
          </a:prstGeom>
        </p:spPr>
        <p:txBody>
          <a:bodyPr vert="horz" wrap="square" lIns="0" tIns="10001" rIns="0" bIns="0" rtlCol="0">
            <a:spAutoFit/>
          </a:bodyPr>
          <a:lstStyle/>
          <a:p>
            <a:pPr marL="112395" marR="3810" indent="-102870">
              <a:spcBef>
                <a:spcPts val="79"/>
              </a:spcBef>
            </a:pPr>
            <a:r>
              <a:rPr lang="en-US" sz="788" dirty="0">
                <a:solidFill>
                  <a:srgbClr val="5F5F5F"/>
                </a:solidFill>
                <a:latin typeface="Arial"/>
                <a:cs typeface="Arial"/>
              </a:rPr>
              <a:t>OKE-0</a:t>
            </a:r>
            <a:endParaRPr sz="788" dirty="0">
              <a:latin typeface="Arial"/>
              <a:cs typeface="Arial"/>
            </a:endParaRPr>
          </a:p>
        </p:txBody>
      </p:sp>
      <p:sp>
        <p:nvSpPr>
          <p:cNvPr id="99" name="object 30">
            <a:extLst>
              <a:ext uri="{FF2B5EF4-FFF2-40B4-BE49-F238E27FC236}">
                <a16:creationId xmlns:a16="http://schemas.microsoft.com/office/drawing/2014/main" id="{B7F4EF80-A21B-4638-9B9E-005D6B80B7CA}"/>
              </a:ext>
            </a:extLst>
          </p:cNvPr>
          <p:cNvSpPr/>
          <p:nvPr/>
        </p:nvSpPr>
        <p:spPr>
          <a:xfrm>
            <a:off x="3933311" y="2114550"/>
            <a:ext cx="256260" cy="278158"/>
          </a:xfrm>
          <a:prstGeom prst="rect">
            <a:avLst/>
          </a:prstGeom>
          <a:blipFill>
            <a:blip r:embed="rId3" cstate="print"/>
            <a:stretch>
              <a:fillRect/>
            </a:stretch>
          </a:blipFill>
        </p:spPr>
        <p:txBody>
          <a:bodyPr wrap="square" lIns="0" tIns="0" rIns="0" bIns="0" rtlCol="0"/>
          <a:lstStyle/>
          <a:p>
            <a:endParaRPr sz="900"/>
          </a:p>
        </p:txBody>
      </p:sp>
      <p:sp>
        <p:nvSpPr>
          <p:cNvPr id="100" name="object 56">
            <a:extLst>
              <a:ext uri="{FF2B5EF4-FFF2-40B4-BE49-F238E27FC236}">
                <a16:creationId xmlns:a16="http://schemas.microsoft.com/office/drawing/2014/main" id="{67DF2369-1008-4551-80B4-AA7B2AD919CB}"/>
              </a:ext>
            </a:extLst>
          </p:cNvPr>
          <p:cNvSpPr txBox="1"/>
          <p:nvPr/>
        </p:nvSpPr>
        <p:spPr>
          <a:xfrm>
            <a:off x="3846672" y="2423277"/>
            <a:ext cx="382429" cy="252601"/>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DBHost</a:t>
            </a:r>
            <a:endParaRPr sz="788" dirty="0">
              <a:latin typeface="Arial"/>
              <a:cs typeface="Arial"/>
            </a:endParaRPr>
          </a:p>
        </p:txBody>
      </p:sp>
      <p:sp>
        <p:nvSpPr>
          <p:cNvPr id="101" name="object 52">
            <a:extLst>
              <a:ext uri="{FF2B5EF4-FFF2-40B4-BE49-F238E27FC236}">
                <a16:creationId xmlns:a16="http://schemas.microsoft.com/office/drawing/2014/main" id="{491DF232-081B-4D84-9FA9-8C059DF6E0D8}"/>
              </a:ext>
            </a:extLst>
          </p:cNvPr>
          <p:cNvSpPr/>
          <p:nvPr/>
        </p:nvSpPr>
        <p:spPr>
          <a:xfrm>
            <a:off x="3365021" y="2206335"/>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02" name="object 56">
            <a:extLst>
              <a:ext uri="{FF2B5EF4-FFF2-40B4-BE49-F238E27FC236}">
                <a16:creationId xmlns:a16="http://schemas.microsoft.com/office/drawing/2014/main" id="{68AD4024-BBD9-41AB-ABE9-1D0B6C1CEBF4}"/>
              </a:ext>
            </a:extLst>
          </p:cNvPr>
          <p:cNvSpPr txBox="1"/>
          <p:nvPr/>
        </p:nvSpPr>
        <p:spPr>
          <a:xfrm>
            <a:off x="3200400" y="2457450"/>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GrpDB</a:t>
            </a:r>
            <a:endParaRPr sz="788" dirty="0">
              <a:latin typeface="Arial"/>
              <a:cs typeface="Arial"/>
            </a:endParaRPr>
          </a:p>
        </p:txBody>
      </p:sp>
      <p:sp>
        <p:nvSpPr>
          <p:cNvPr id="103" name="object 30">
            <a:extLst>
              <a:ext uri="{FF2B5EF4-FFF2-40B4-BE49-F238E27FC236}">
                <a16:creationId xmlns:a16="http://schemas.microsoft.com/office/drawing/2014/main" id="{6D184106-A276-4734-8D66-10D6AB4A0721}"/>
              </a:ext>
            </a:extLst>
          </p:cNvPr>
          <p:cNvSpPr/>
          <p:nvPr/>
        </p:nvSpPr>
        <p:spPr>
          <a:xfrm>
            <a:off x="3930383" y="3146748"/>
            <a:ext cx="256260" cy="278158"/>
          </a:xfrm>
          <a:prstGeom prst="rect">
            <a:avLst/>
          </a:prstGeom>
          <a:blipFill>
            <a:blip r:embed="rId3" cstate="print"/>
            <a:stretch>
              <a:fillRect/>
            </a:stretch>
          </a:blipFill>
        </p:spPr>
        <p:txBody>
          <a:bodyPr wrap="square" lIns="0" tIns="0" rIns="0" bIns="0" rtlCol="0"/>
          <a:lstStyle/>
          <a:p>
            <a:endParaRPr sz="900"/>
          </a:p>
        </p:txBody>
      </p:sp>
      <p:sp>
        <p:nvSpPr>
          <p:cNvPr id="104" name="object 56">
            <a:extLst>
              <a:ext uri="{FF2B5EF4-FFF2-40B4-BE49-F238E27FC236}">
                <a16:creationId xmlns:a16="http://schemas.microsoft.com/office/drawing/2014/main" id="{DE0DC14D-513E-41A7-832C-DE1CAABB65EC}"/>
              </a:ext>
            </a:extLst>
          </p:cNvPr>
          <p:cNvSpPr txBox="1"/>
          <p:nvPr/>
        </p:nvSpPr>
        <p:spPr>
          <a:xfrm>
            <a:off x="3752940" y="3412014"/>
            <a:ext cx="704761" cy="131350"/>
          </a:xfrm>
          <a:prstGeom prst="rect">
            <a:avLst/>
          </a:prstGeom>
        </p:spPr>
        <p:txBody>
          <a:bodyPr vert="horz" wrap="square" lIns="0" tIns="10001" rIns="0" bIns="0" rtlCol="0">
            <a:spAutoFit/>
          </a:bodyPr>
          <a:lstStyle/>
          <a:p>
            <a:pPr marL="112395" marR="3810" indent="-102870">
              <a:spcBef>
                <a:spcPts val="79"/>
              </a:spcBef>
            </a:pPr>
            <a:r>
              <a:rPr lang="en-US" sz="788" dirty="0" err="1">
                <a:solidFill>
                  <a:srgbClr val="5F5F5F"/>
                </a:solidFill>
                <a:latin typeface="Arial"/>
                <a:cs typeface="Arial"/>
              </a:rPr>
              <a:t>BastionHost</a:t>
            </a:r>
            <a:endParaRPr sz="788" dirty="0">
              <a:latin typeface="Arial"/>
              <a:cs typeface="Arial"/>
            </a:endParaRPr>
          </a:p>
        </p:txBody>
      </p:sp>
      <p:sp>
        <p:nvSpPr>
          <p:cNvPr id="105" name="object 52">
            <a:extLst>
              <a:ext uri="{FF2B5EF4-FFF2-40B4-BE49-F238E27FC236}">
                <a16:creationId xmlns:a16="http://schemas.microsoft.com/office/drawing/2014/main" id="{CED0E0CB-51A2-4D20-8862-8923F22AF53F}"/>
              </a:ext>
            </a:extLst>
          </p:cNvPr>
          <p:cNvSpPr/>
          <p:nvPr/>
        </p:nvSpPr>
        <p:spPr>
          <a:xfrm>
            <a:off x="3774301" y="3543300"/>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06" name="object 56">
            <a:extLst>
              <a:ext uri="{FF2B5EF4-FFF2-40B4-BE49-F238E27FC236}">
                <a16:creationId xmlns:a16="http://schemas.microsoft.com/office/drawing/2014/main" id="{AF76F7EC-54A0-498E-BDDE-19E47CEEB732}"/>
              </a:ext>
            </a:extLst>
          </p:cNvPr>
          <p:cNvSpPr txBox="1"/>
          <p:nvPr/>
        </p:nvSpPr>
        <p:spPr>
          <a:xfrm>
            <a:off x="3604692" y="3779001"/>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GrpBH</a:t>
            </a:r>
            <a:endParaRPr sz="788" dirty="0">
              <a:latin typeface="Arial"/>
              <a:cs typeface="Arial"/>
            </a:endParaRPr>
          </a:p>
        </p:txBody>
      </p:sp>
      <p:pic>
        <p:nvPicPr>
          <p:cNvPr id="1026" name="Picture 2" descr="Image result for docker">
            <a:extLst>
              <a:ext uri="{FF2B5EF4-FFF2-40B4-BE49-F238E27FC236}">
                <a16:creationId xmlns:a16="http://schemas.microsoft.com/office/drawing/2014/main" id="{4946073B-5A7C-4A98-B44C-649742B928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5761" y="119858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9B7FA885-BE34-43FC-B5F3-2A6FB10F87A2}"/>
              </a:ext>
            </a:extLst>
          </p:cNvPr>
          <p:cNvSpPr txBox="1"/>
          <p:nvPr/>
        </p:nvSpPr>
        <p:spPr>
          <a:xfrm>
            <a:off x="2400300" y="1282156"/>
            <a:ext cx="745717" cy="346249"/>
          </a:xfrm>
          <a:prstGeom prst="rect">
            <a:avLst/>
          </a:prstGeom>
          <a:noFill/>
        </p:spPr>
        <p:txBody>
          <a:bodyPr wrap="none" rtlCol="0">
            <a:spAutoFit/>
          </a:bodyPr>
          <a:lstStyle/>
          <a:p>
            <a:r>
              <a:rPr lang="en-US" sz="825" dirty="0" err="1"/>
              <a:t>AdmSrv</a:t>
            </a:r>
            <a:endParaRPr lang="en-US" sz="825" dirty="0"/>
          </a:p>
          <a:p>
            <a:r>
              <a:rPr lang="en-US" sz="825" dirty="0"/>
              <a:t>10.244.2.45</a:t>
            </a:r>
          </a:p>
        </p:txBody>
      </p:sp>
      <p:sp>
        <p:nvSpPr>
          <p:cNvPr id="109" name="TextBox 108">
            <a:extLst>
              <a:ext uri="{FF2B5EF4-FFF2-40B4-BE49-F238E27FC236}">
                <a16:creationId xmlns:a16="http://schemas.microsoft.com/office/drawing/2014/main" id="{A1C6C492-E266-4072-808C-7DA3C1C1C626}"/>
              </a:ext>
            </a:extLst>
          </p:cNvPr>
          <p:cNvSpPr txBox="1"/>
          <p:nvPr/>
        </p:nvSpPr>
        <p:spPr>
          <a:xfrm>
            <a:off x="3429001" y="1200150"/>
            <a:ext cx="627095" cy="346249"/>
          </a:xfrm>
          <a:prstGeom prst="rect">
            <a:avLst/>
          </a:prstGeom>
          <a:noFill/>
        </p:spPr>
        <p:txBody>
          <a:bodyPr wrap="none" rtlCol="0">
            <a:spAutoFit/>
          </a:bodyPr>
          <a:lstStyle/>
          <a:p>
            <a:endParaRPr lang="en-US" sz="825" dirty="0"/>
          </a:p>
          <a:p>
            <a:r>
              <a:rPr lang="en-US" sz="825" dirty="0"/>
              <a:t>10.0.10.4</a:t>
            </a:r>
          </a:p>
        </p:txBody>
      </p:sp>
      <p:sp>
        <p:nvSpPr>
          <p:cNvPr id="110" name="TextBox 109">
            <a:extLst>
              <a:ext uri="{FF2B5EF4-FFF2-40B4-BE49-F238E27FC236}">
                <a16:creationId xmlns:a16="http://schemas.microsoft.com/office/drawing/2014/main" id="{3520A986-3D30-4E69-9923-5B2409FDD6B0}"/>
              </a:ext>
            </a:extLst>
          </p:cNvPr>
          <p:cNvSpPr txBox="1"/>
          <p:nvPr/>
        </p:nvSpPr>
        <p:spPr>
          <a:xfrm>
            <a:off x="3417941" y="1885950"/>
            <a:ext cx="627095" cy="346249"/>
          </a:xfrm>
          <a:prstGeom prst="rect">
            <a:avLst/>
          </a:prstGeom>
          <a:noFill/>
        </p:spPr>
        <p:txBody>
          <a:bodyPr wrap="none" rtlCol="0">
            <a:spAutoFit/>
          </a:bodyPr>
          <a:lstStyle/>
          <a:p>
            <a:endParaRPr lang="en-US" sz="825" dirty="0"/>
          </a:p>
          <a:p>
            <a:r>
              <a:rPr lang="en-US" sz="825" dirty="0"/>
              <a:t>10.0.10.6</a:t>
            </a:r>
          </a:p>
        </p:txBody>
      </p:sp>
      <p:sp>
        <p:nvSpPr>
          <p:cNvPr id="111" name="TextBox 110">
            <a:extLst>
              <a:ext uri="{FF2B5EF4-FFF2-40B4-BE49-F238E27FC236}">
                <a16:creationId xmlns:a16="http://schemas.microsoft.com/office/drawing/2014/main" id="{F757CA5B-7537-4E55-B223-68CE25C6A654}"/>
              </a:ext>
            </a:extLst>
          </p:cNvPr>
          <p:cNvSpPr txBox="1"/>
          <p:nvPr/>
        </p:nvSpPr>
        <p:spPr>
          <a:xfrm>
            <a:off x="3238590" y="3036027"/>
            <a:ext cx="805029" cy="473206"/>
          </a:xfrm>
          <a:prstGeom prst="rect">
            <a:avLst/>
          </a:prstGeom>
          <a:noFill/>
        </p:spPr>
        <p:txBody>
          <a:bodyPr wrap="none" rtlCol="0">
            <a:spAutoFit/>
          </a:bodyPr>
          <a:lstStyle/>
          <a:p>
            <a:endParaRPr lang="en-US" sz="825" dirty="0"/>
          </a:p>
          <a:p>
            <a:r>
              <a:rPr lang="en-US" sz="825" dirty="0"/>
              <a:t>10.0.20.2</a:t>
            </a:r>
          </a:p>
          <a:p>
            <a:r>
              <a:rPr lang="en-US" sz="825" dirty="0"/>
              <a:t>130.61.91.64</a:t>
            </a:r>
          </a:p>
        </p:txBody>
      </p:sp>
      <p:sp>
        <p:nvSpPr>
          <p:cNvPr id="112" name="Rectangle 111">
            <a:extLst>
              <a:ext uri="{FF2B5EF4-FFF2-40B4-BE49-F238E27FC236}">
                <a16:creationId xmlns:a16="http://schemas.microsoft.com/office/drawing/2014/main" id="{5AEFB7AD-B49C-4B97-8210-44034428ABA9}"/>
              </a:ext>
            </a:extLst>
          </p:cNvPr>
          <p:cNvSpPr/>
          <p:nvPr/>
        </p:nvSpPr>
        <p:spPr>
          <a:xfrm>
            <a:off x="554290" y="1985797"/>
            <a:ext cx="1437959" cy="5251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8" name="TextBox 107">
            <a:extLst>
              <a:ext uri="{FF2B5EF4-FFF2-40B4-BE49-F238E27FC236}">
                <a16:creationId xmlns:a16="http://schemas.microsoft.com/office/drawing/2014/main" id="{500EFCEE-B64F-41AD-A618-B63E29121601}"/>
              </a:ext>
            </a:extLst>
          </p:cNvPr>
          <p:cNvSpPr txBox="1"/>
          <p:nvPr/>
        </p:nvSpPr>
        <p:spPr>
          <a:xfrm>
            <a:off x="3923487" y="3886200"/>
            <a:ext cx="338554" cy="230832"/>
          </a:xfrm>
          <a:prstGeom prst="rect">
            <a:avLst/>
          </a:prstGeom>
          <a:noFill/>
        </p:spPr>
        <p:txBody>
          <a:bodyPr wrap="none" rtlCol="0">
            <a:spAutoFit/>
          </a:bodyPr>
          <a:lstStyle/>
          <a:p>
            <a:r>
              <a:rPr lang="en-US" sz="900" dirty="0"/>
              <a:t>LB</a:t>
            </a:r>
          </a:p>
        </p:txBody>
      </p:sp>
      <p:sp>
        <p:nvSpPr>
          <p:cNvPr id="116" name="TextBox 115">
            <a:extLst>
              <a:ext uri="{FF2B5EF4-FFF2-40B4-BE49-F238E27FC236}">
                <a16:creationId xmlns:a16="http://schemas.microsoft.com/office/drawing/2014/main" id="{E35EA906-D80F-491B-B0CC-B39268F0FE86}"/>
              </a:ext>
            </a:extLst>
          </p:cNvPr>
          <p:cNvSpPr txBox="1"/>
          <p:nvPr/>
        </p:nvSpPr>
        <p:spPr>
          <a:xfrm>
            <a:off x="3406992" y="3800596"/>
            <a:ext cx="745717" cy="346249"/>
          </a:xfrm>
          <a:prstGeom prst="rect">
            <a:avLst/>
          </a:prstGeom>
          <a:noFill/>
        </p:spPr>
        <p:txBody>
          <a:bodyPr wrap="none" rtlCol="0">
            <a:spAutoFit/>
          </a:bodyPr>
          <a:lstStyle/>
          <a:p>
            <a:endParaRPr lang="en-US" sz="825" dirty="0"/>
          </a:p>
          <a:p>
            <a:r>
              <a:rPr lang="en-US" sz="825" dirty="0"/>
              <a:t>130.61.12.8</a:t>
            </a:r>
          </a:p>
        </p:txBody>
      </p:sp>
      <p:sp>
        <p:nvSpPr>
          <p:cNvPr id="117" name="Rectangle 116">
            <a:extLst>
              <a:ext uri="{FF2B5EF4-FFF2-40B4-BE49-F238E27FC236}">
                <a16:creationId xmlns:a16="http://schemas.microsoft.com/office/drawing/2014/main" id="{FCB340CD-7FFB-44D5-94E6-C35E5E424C46}"/>
              </a:ext>
            </a:extLst>
          </p:cNvPr>
          <p:cNvSpPr/>
          <p:nvPr/>
        </p:nvSpPr>
        <p:spPr>
          <a:xfrm>
            <a:off x="561655" y="2929876"/>
            <a:ext cx="1607838" cy="62075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18" name="Picture 2" descr="Image result for docker">
            <a:extLst>
              <a:ext uri="{FF2B5EF4-FFF2-40B4-BE49-F238E27FC236}">
                <a16:creationId xmlns:a16="http://schemas.microsoft.com/office/drawing/2014/main" id="{8B255B1A-0F0C-4A0F-997B-4F4BBBDE99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6679" y="1604650"/>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14928CB4-2550-420E-8A1F-A5CE6549BA18}"/>
              </a:ext>
            </a:extLst>
          </p:cNvPr>
          <p:cNvSpPr txBox="1"/>
          <p:nvPr/>
        </p:nvSpPr>
        <p:spPr>
          <a:xfrm>
            <a:off x="2396491" y="1619156"/>
            <a:ext cx="745717" cy="346249"/>
          </a:xfrm>
          <a:prstGeom prst="rect">
            <a:avLst/>
          </a:prstGeom>
          <a:noFill/>
        </p:spPr>
        <p:txBody>
          <a:bodyPr wrap="none" rtlCol="0">
            <a:spAutoFit/>
          </a:bodyPr>
          <a:lstStyle/>
          <a:p>
            <a:r>
              <a:rPr lang="en-US" sz="825" dirty="0"/>
              <a:t>Srv-1</a:t>
            </a:r>
          </a:p>
          <a:p>
            <a:r>
              <a:rPr lang="en-US" sz="825" dirty="0"/>
              <a:t>10.244.2.46</a:t>
            </a:r>
          </a:p>
        </p:txBody>
      </p:sp>
      <p:sp>
        <p:nvSpPr>
          <p:cNvPr id="121" name="TextBox 120">
            <a:extLst>
              <a:ext uri="{FF2B5EF4-FFF2-40B4-BE49-F238E27FC236}">
                <a16:creationId xmlns:a16="http://schemas.microsoft.com/office/drawing/2014/main" id="{BF3CCD7D-F8B7-45C0-A7D4-67BA1E5AD29F}"/>
              </a:ext>
            </a:extLst>
          </p:cNvPr>
          <p:cNvSpPr txBox="1"/>
          <p:nvPr/>
        </p:nvSpPr>
        <p:spPr>
          <a:xfrm>
            <a:off x="5314951" y="1255730"/>
            <a:ext cx="627095" cy="346249"/>
          </a:xfrm>
          <a:prstGeom prst="rect">
            <a:avLst/>
          </a:prstGeom>
          <a:noFill/>
        </p:spPr>
        <p:txBody>
          <a:bodyPr wrap="none" rtlCol="0">
            <a:spAutoFit/>
          </a:bodyPr>
          <a:lstStyle/>
          <a:p>
            <a:endParaRPr lang="en-US" sz="825" dirty="0"/>
          </a:p>
          <a:p>
            <a:r>
              <a:rPr lang="en-US" sz="825" dirty="0"/>
              <a:t>10.0.10.2</a:t>
            </a:r>
          </a:p>
        </p:txBody>
      </p:sp>
      <p:pic>
        <p:nvPicPr>
          <p:cNvPr id="122" name="Picture 2" descr="Image result for docker">
            <a:extLst>
              <a:ext uri="{FF2B5EF4-FFF2-40B4-BE49-F238E27FC236}">
                <a16:creationId xmlns:a16="http://schemas.microsoft.com/office/drawing/2014/main" id="{46034808-66B9-4205-8061-23EB8AF15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097" y="1286326"/>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6FC3A82A-C5D4-4F0E-B97A-28AAD9840767}"/>
              </a:ext>
            </a:extLst>
          </p:cNvPr>
          <p:cNvSpPr txBox="1"/>
          <p:nvPr/>
        </p:nvSpPr>
        <p:spPr>
          <a:xfrm>
            <a:off x="4378542" y="1391335"/>
            <a:ext cx="745717" cy="346249"/>
          </a:xfrm>
          <a:prstGeom prst="rect">
            <a:avLst/>
          </a:prstGeom>
          <a:noFill/>
        </p:spPr>
        <p:txBody>
          <a:bodyPr wrap="none" rtlCol="0">
            <a:spAutoFit/>
          </a:bodyPr>
          <a:lstStyle/>
          <a:p>
            <a:r>
              <a:rPr lang="en-US" sz="825" dirty="0"/>
              <a:t>Srv-2</a:t>
            </a:r>
          </a:p>
          <a:p>
            <a:r>
              <a:rPr lang="en-US" sz="825" dirty="0"/>
              <a:t>10.244.0.56</a:t>
            </a:r>
          </a:p>
        </p:txBody>
      </p:sp>
      <p:sp>
        <p:nvSpPr>
          <p:cNvPr id="124" name="TextBox 123">
            <a:extLst>
              <a:ext uri="{FF2B5EF4-FFF2-40B4-BE49-F238E27FC236}">
                <a16:creationId xmlns:a16="http://schemas.microsoft.com/office/drawing/2014/main" id="{03F8DE4F-2A41-42B0-BBA4-7D55C4AF6CA8}"/>
              </a:ext>
            </a:extLst>
          </p:cNvPr>
          <p:cNvSpPr txBox="1"/>
          <p:nvPr/>
        </p:nvSpPr>
        <p:spPr>
          <a:xfrm>
            <a:off x="7526506" y="1263387"/>
            <a:ext cx="627095" cy="346249"/>
          </a:xfrm>
          <a:prstGeom prst="rect">
            <a:avLst/>
          </a:prstGeom>
          <a:noFill/>
        </p:spPr>
        <p:txBody>
          <a:bodyPr wrap="none" rtlCol="0">
            <a:spAutoFit/>
          </a:bodyPr>
          <a:lstStyle/>
          <a:p>
            <a:endParaRPr lang="en-US" sz="825" dirty="0"/>
          </a:p>
          <a:p>
            <a:r>
              <a:rPr lang="en-US" sz="825" dirty="0"/>
              <a:t>10.0.10.3</a:t>
            </a:r>
          </a:p>
        </p:txBody>
      </p:sp>
      <p:pic>
        <p:nvPicPr>
          <p:cNvPr id="125" name="Picture 2" descr="Image result for docker">
            <a:extLst>
              <a:ext uri="{FF2B5EF4-FFF2-40B4-BE49-F238E27FC236}">
                <a16:creationId xmlns:a16="http://schemas.microsoft.com/office/drawing/2014/main" id="{7BB055AE-9131-4033-9901-814568BC9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6222" y="1264049"/>
            <a:ext cx="634729" cy="435644"/>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a:extLst>
              <a:ext uri="{FF2B5EF4-FFF2-40B4-BE49-F238E27FC236}">
                <a16:creationId xmlns:a16="http://schemas.microsoft.com/office/drawing/2014/main" id="{7BE2E63C-6708-4D3B-A521-BF94930FC938}"/>
              </a:ext>
            </a:extLst>
          </p:cNvPr>
          <p:cNvSpPr txBox="1"/>
          <p:nvPr/>
        </p:nvSpPr>
        <p:spPr>
          <a:xfrm>
            <a:off x="6572250" y="1350512"/>
            <a:ext cx="745717" cy="346249"/>
          </a:xfrm>
          <a:prstGeom prst="rect">
            <a:avLst/>
          </a:prstGeom>
          <a:noFill/>
        </p:spPr>
        <p:txBody>
          <a:bodyPr wrap="none" rtlCol="0">
            <a:spAutoFit/>
          </a:bodyPr>
          <a:lstStyle/>
          <a:p>
            <a:r>
              <a:rPr lang="en-US" sz="825" dirty="0"/>
              <a:t>Srv-3</a:t>
            </a:r>
          </a:p>
          <a:p>
            <a:r>
              <a:rPr lang="en-US" sz="825" dirty="0"/>
              <a:t>10.244.1.40</a:t>
            </a:r>
          </a:p>
        </p:txBody>
      </p:sp>
      <p:sp>
        <p:nvSpPr>
          <p:cNvPr id="127" name="object 52">
            <a:extLst>
              <a:ext uri="{FF2B5EF4-FFF2-40B4-BE49-F238E27FC236}">
                <a16:creationId xmlns:a16="http://schemas.microsoft.com/office/drawing/2014/main" id="{BE068F97-10E7-46F1-8FF1-9C1E11864877}"/>
              </a:ext>
            </a:extLst>
          </p:cNvPr>
          <p:cNvSpPr/>
          <p:nvPr/>
        </p:nvSpPr>
        <p:spPr>
          <a:xfrm>
            <a:off x="3924860" y="956098"/>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28" name="object 56">
            <a:extLst>
              <a:ext uri="{FF2B5EF4-FFF2-40B4-BE49-F238E27FC236}">
                <a16:creationId xmlns:a16="http://schemas.microsoft.com/office/drawing/2014/main" id="{AFE8B900-EF45-4F71-8274-D87567E3FF9C}"/>
              </a:ext>
            </a:extLst>
          </p:cNvPr>
          <p:cNvSpPr txBox="1"/>
          <p:nvPr/>
        </p:nvSpPr>
        <p:spPr>
          <a:xfrm>
            <a:off x="3714750" y="1155012"/>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29" name="object 52">
            <a:extLst>
              <a:ext uri="{FF2B5EF4-FFF2-40B4-BE49-F238E27FC236}">
                <a16:creationId xmlns:a16="http://schemas.microsoft.com/office/drawing/2014/main" id="{481DE8EE-7167-4A17-9D8E-D144A9B2CBBA}"/>
              </a:ext>
            </a:extLst>
          </p:cNvPr>
          <p:cNvSpPr/>
          <p:nvPr/>
        </p:nvSpPr>
        <p:spPr>
          <a:xfrm>
            <a:off x="5696510" y="944086"/>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30" name="object 56">
            <a:extLst>
              <a:ext uri="{FF2B5EF4-FFF2-40B4-BE49-F238E27FC236}">
                <a16:creationId xmlns:a16="http://schemas.microsoft.com/office/drawing/2014/main" id="{BB455212-E157-44D7-AC62-B16B7224BB80}"/>
              </a:ext>
            </a:extLst>
          </p:cNvPr>
          <p:cNvSpPr txBox="1"/>
          <p:nvPr/>
        </p:nvSpPr>
        <p:spPr>
          <a:xfrm>
            <a:off x="5486400" y="1143000"/>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31" name="object 52">
            <a:extLst>
              <a:ext uri="{FF2B5EF4-FFF2-40B4-BE49-F238E27FC236}">
                <a16:creationId xmlns:a16="http://schemas.microsoft.com/office/drawing/2014/main" id="{1F352B17-95A5-4ECA-84FD-A808D1ABCEBC}"/>
              </a:ext>
            </a:extLst>
          </p:cNvPr>
          <p:cNvSpPr/>
          <p:nvPr/>
        </p:nvSpPr>
        <p:spPr>
          <a:xfrm>
            <a:off x="7943850" y="914400"/>
            <a:ext cx="207645" cy="275273"/>
          </a:xfrm>
          <a:custGeom>
            <a:avLst/>
            <a:gdLst/>
            <a:ahLst/>
            <a:cxnLst/>
            <a:rect l="l" t="t" r="r" b="b"/>
            <a:pathLst>
              <a:path w="276860" h="367030">
                <a:moveTo>
                  <a:pt x="138175" y="0"/>
                </a:moveTo>
                <a:lnTo>
                  <a:pt x="0" y="58800"/>
                </a:lnTo>
                <a:lnTo>
                  <a:pt x="96" y="190119"/>
                </a:lnTo>
                <a:lnTo>
                  <a:pt x="8030" y="232042"/>
                </a:lnTo>
                <a:lnTo>
                  <a:pt x="27058" y="271687"/>
                </a:lnTo>
                <a:lnTo>
                  <a:pt x="55888" y="307833"/>
                </a:lnTo>
                <a:lnTo>
                  <a:pt x="93325" y="339767"/>
                </a:lnTo>
                <a:lnTo>
                  <a:pt x="138175" y="366775"/>
                </a:lnTo>
                <a:lnTo>
                  <a:pt x="183152" y="339767"/>
                </a:lnTo>
                <a:lnTo>
                  <a:pt x="220496" y="307833"/>
                </a:lnTo>
                <a:lnTo>
                  <a:pt x="249220" y="271687"/>
                </a:lnTo>
                <a:lnTo>
                  <a:pt x="262158" y="244855"/>
                </a:lnTo>
                <a:lnTo>
                  <a:pt x="197485" y="244855"/>
                </a:lnTo>
                <a:lnTo>
                  <a:pt x="192532" y="239902"/>
                </a:lnTo>
                <a:lnTo>
                  <a:pt x="62864" y="239902"/>
                </a:lnTo>
                <a:lnTo>
                  <a:pt x="62864" y="226187"/>
                </a:lnTo>
                <a:lnTo>
                  <a:pt x="181101" y="226187"/>
                </a:lnTo>
                <a:lnTo>
                  <a:pt x="181101" y="224789"/>
                </a:lnTo>
                <a:lnTo>
                  <a:pt x="183769" y="222123"/>
                </a:lnTo>
                <a:lnTo>
                  <a:pt x="207845" y="222123"/>
                </a:lnTo>
                <a:lnTo>
                  <a:pt x="215391" y="214629"/>
                </a:lnTo>
                <a:lnTo>
                  <a:pt x="216281" y="213233"/>
                </a:lnTo>
                <a:lnTo>
                  <a:pt x="272115" y="213233"/>
                </a:lnTo>
                <a:lnTo>
                  <a:pt x="276324" y="192277"/>
                </a:lnTo>
                <a:lnTo>
                  <a:pt x="216281" y="192277"/>
                </a:lnTo>
                <a:lnTo>
                  <a:pt x="215391" y="191897"/>
                </a:lnTo>
                <a:lnTo>
                  <a:pt x="186436" y="191897"/>
                </a:lnTo>
                <a:lnTo>
                  <a:pt x="185038" y="191008"/>
                </a:lnTo>
                <a:lnTo>
                  <a:pt x="183769" y="189611"/>
                </a:lnTo>
                <a:lnTo>
                  <a:pt x="183769" y="185674"/>
                </a:lnTo>
                <a:lnTo>
                  <a:pt x="62864" y="185674"/>
                </a:lnTo>
                <a:lnTo>
                  <a:pt x="62864" y="171830"/>
                </a:lnTo>
                <a:lnTo>
                  <a:pt x="191084" y="171830"/>
                </a:lnTo>
                <a:lnTo>
                  <a:pt x="187706" y="167004"/>
                </a:lnTo>
                <a:lnTo>
                  <a:pt x="186436" y="165608"/>
                </a:lnTo>
                <a:lnTo>
                  <a:pt x="186436" y="162051"/>
                </a:lnTo>
                <a:lnTo>
                  <a:pt x="187706" y="160654"/>
                </a:lnTo>
                <a:lnTo>
                  <a:pt x="188595" y="159385"/>
                </a:lnTo>
                <a:lnTo>
                  <a:pt x="276860" y="159385"/>
                </a:lnTo>
                <a:lnTo>
                  <a:pt x="276860" y="138049"/>
                </a:lnTo>
                <a:lnTo>
                  <a:pt x="198882" y="138049"/>
                </a:lnTo>
                <a:lnTo>
                  <a:pt x="189992" y="129159"/>
                </a:lnTo>
                <a:lnTo>
                  <a:pt x="62864" y="129159"/>
                </a:lnTo>
                <a:lnTo>
                  <a:pt x="62864" y="115315"/>
                </a:lnTo>
                <a:lnTo>
                  <a:pt x="208877" y="115315"/>
                </a:lnTo>
                <a:lnTo>
                  <a:pt x="216281" y="107696"/>
                </a:lnTo>
                <a:lnTo>
                  <a:pt x="217550" y="106807"/>
                </a:lnTo>
                <a:lnTo>
                  <a:pt x="276860" y="106807"/>
                </a:lnTo>
                <a:lnTo>
                  <a:pt x="276860" y="58800"/>
                </a:lnTo>
                <a:lnTo>
                  <a:pt x="138175" y="0"/>
                </a:lnTo>
                <a:close/>
              </a:path>
              <a:path w="276860" h="367030">
                <a:moveTo>
                  <a:pt x="272115" y="213233"/>
                </a:moveTo>
                <a:lnTo>
                  <a:pt x="220345" y="213233"/>
                </a:lnTo>
                <a:lnTo>
                  <a:pt x="221614" y="214629"/>
                </a:lnTo>
                <a:lnTo>
                  <a:pt x="223900" y="215900"/>
                </a:lnTo>
                <a:lnTo>
                  <a:pt x="223900" y="219963"/>
                </a:lnTo>
                <a:lnTo>
                  <a:pt x="221614" y="220852"/>
                </a:lnTo>
                <a:lnTo>
                  <a:pt x="197485" y="244855"/>
                </a:lnTo>
                <a:lnTo>
                  <a:pt x="262158" y="244855"/>
                </a:lnTo>
                <a:lnTo>
                  <a:pt x="268337" y="232042"/>
                </a:lnTo>
                <a:lnTo>
                  <a:pt x="272115" y="213233"/>
                </a:lnTo>
                <a:close/>
              </a:path>
              <a:path w="276860" h="367030">
                <a:moveTo>
                  <a:pt x="181101" y="226187"/>
                </a:moveTo>
                <a:lnTo>
                  <a:pt x="162306" y="226187"/>
                </a:lnTo>
                <a:lnTo>
                  <a:pt x="162306" y="239902"/>
                </a:lnTo>
                <a:lnTo>
                  <a:pt x="192532" y="239902"/>
                </a:lnTo>
                <a:lnTo>
                  <a:pt x="182372" y="229742"/>
                </a:lnTo>
                <a:lnTo>
                  <a:pt x="181101" y="228346"/>
                </a:lnTo>
                <a:lnTo>
                  <a:pt x="181101" y="226187"/>
                </a:lnTo>
                <a:close/>
              </a:path>
              <a:path w="276860" h="367030">
                <a:moveTo>
                  <a:pt x="207845" y="222123"/>
                </a:moveTo>
                <a:lnTo>
                  <a:pt x="187706" y="222123"/>
                </a:lnTo>
                <a:lnTo>
                  <a:pt x="188595" y="223520"/>
                </a:lnTo>
                <a:lnTo>
                  <a:pt x="197485" y="232410"/>
                </a:lnTo>
                <a:lnTo>
                  <a:pt x="207845" y="222123"/>
                </a:lnTo>
                <a:close/>
              </a:path>
              <a:path w="276860" h="367030">
                <a:moveTo>
                  <a:pt x="276860" y="159385"/>
                </a:moveTo>
                <a:lnTo>
                  <a:pt x="216281" y="159385"/>
                </a:lnTo>
                <a:lnTo>
                  <a:pt x="218948" y="162051"/>
                </a:lnTo>
                <a:lnTo>
                  <a:pt x="218948" y="165608"/>
                </a:lnTo>
                <a:lnTo>
                  <a:pt x="208661" y="175895"/>
                </a:lnTo>
                <a:lnTo>
                  <a:pt x="217550" y="184785"/>
                </a:lnTo>
                <a:lnTo>
                  <a:pt x="218948" y="185674"/>
                </a:lnTo>
                <a:lnTo>
                  <a:pt x="218948" y="190119"/>
                </a:lnTo>
                <a:lnTo>
                  <a:pt x="217550" y="191008"/>
                </a:lnTo>
                <a:lnTo>
                  <a:pt x="216281" y="192277"/>
                </a:lnTo>
                <a:lnTo>
                  <a:pt x="276324" y="192277"/>
                </a:lnTo>
                <a:lnTo>
                  <a:pt x="276757" y="190119"/>
                </a:lnTo>
                <a:lnTo>
                  <a:pt x="276860" y="159385"/>
                </a:lnTo>
                <a:close/>
              </a:path>
              <a:path w="276860" h="367030">
                <a:moveTo>
                  <a:pt x="201549" y="182117"/>
                </a:moveTo>
                <a:lnTo>
                  <a:pt x="192659" y="191008"/>
                </a:lnTo>
                <a:lnTo>
                  <a:pt x="191262" y="191897"/>
                </a:lnTo>
                <a:lnTo>
                  <a:pt x="211327" y="191897"/>
                </a:lnTo>
                <a:lnTo>
                  <a:pt x="210058" y="191008"/>
                </a:lnTo>
                <a:lnTo>
                  <a:pt x="201549" y="182117"/>
                </a:lnTo>
                <a:close/>
              </a:path>
              <a:path w="276860" h="367030">
                <a:moveTo>
                  <a:pt x="191084" y="171830"/>
                </a:moveTo>
                <a:lnTo>
                  <a:pt x="162306" y="171830"/>
                </a:lnTo>
                <a:lnTo>
                  <a:pt x="162306" y="185674"/>
                </a:lnTo>
                <a:lnTo>
                  <a:pt x="183769" y="185674"/>
                </a:lnTo>
                <a:lnTo>
                  <a:pt x="185038" y="184785"/>
                </a:lnTo>
                <a:lnTo>
                  <a:pt x="193928" y="175895"/>
                </a:lnTo>
                <a:lnTo>
                  <a:pt x="191084" y="171830"/>
                </a:lnTo>
                <a:close/>
              </a:path>
              <a:path w="276860" h="367030">
                <a:moveTo>
                  <a:pt x="212725" y="159385"/>
                </a:moveTo>
                <a:lnTo>
                  <a:pt x="192659" y="159385"/>
                </a:lnTo>
                <a:lnTo>
                  <a:pt x="193928" y="160654"/>
                </a:lnTo>
                <a:lnTo>
                  <a:pt x="202437" y="169672"/>
                </a:lnTo>
                <a:lnTo>
                  <a:pt x="211327" y="160654"/>
                </a:lnTo>
                <a:lnTo>
                  <a:pt x="212725" y="159385"/>
                </a:lnTo>
                <a:close/>
              </a:path>
              <a:path w="276860" h="367030">
                <a:moveTo>
                  <a:pt x="276860" y="106807"/>
                </a:moveTo>
                <a:lnTo>
                  <a:pt x="221614" y="106807"/>
                </a:lnTo>
                <a:lnTo>
                  <a:pt x="223012" y="107696"/>
                </a:lnTo>
                <a:lnTo>
                  <a:pt x="223900" y="110362"/>
                </a:lnTo>
                <a:lnTo>
                  <a:pt x="223900" y="113029"/>
                </a:lnTo>
                <a:lnTo>
                  <a:pt x="198882" y="138049"/>
                </a:lnTo>
                <a:lnTo>
                  <a:pt x="276860" y="138049"/>
                </a:lnTo>
                <a:lnTo>
                  <a:pt x="276860" y="106807"/>
                </a:lnTo>
                <a:close/>
              </a:path>
              <a:path w="276860" h="367030">
                <a:moveTo>
                  <a:pt x="185038" y="115315"/>
                </a:moveTo>
                <a:lnTo>
                  <a:pt x="162306" y="115315"/>
                </a:lnTo>
                <a:lnTo>
                  <a:pt x="162306" y="129159"/>
                </a:lnTo>
                <a:lnTo>
                  <a:pt x="189992" y="129159"/>
                </a:lnTo>
                <a:lnTo>
                  <a:pt x="182372" y="121538"/>
                </a:lnTo>
                <a:lnTo>
                  <a:pt x="182372" y="117983"/>
                </a:lnTo>
                <a:lnTo>
                  <a:pt x="185038" y="115315"/>
                </a:lnTo>
                <a:close/>
              </a:path>
              <a:path w="276860" h="367030">
                <a:moveTo>
                  <a:pt x="208877" y="115315"/>
                </a:moveTo>
                <a:lnTo>
                  <a:pt x="188595" y="115315"/>
                </a:lnTo>
                <a:lnTo>
                  <a:pt x="189991" y="116586"/>
                </a:lnTo>
                <a:lnTo>
                  <a:pt x="198882" y="125602"/>
                </a:lnTo>
                <a:lnTo>
                  <a:pt x="208877" y="115315"/>
                </a:lnTo>
                <a:close/>
              </a:path>
            </a:pathLst>
          </a:custGeom>
          <a:solidFill>
            <a:srgbClr val="5F5F5F"/>
          </a:solidFill>
        </p:spPr>
        <p:txBody>
          <a:bodyPr wrap="square" lIns="0" tIns="0" rIns="0" bIns="0" rtlCol="0"/>
          <a:lstStyle/>
          <a:p>
            <a:endParaRPr sz="900"/>
          </a:p>
        </p:txBody>
      </p:sp>
      <p:sp>
        <p:nvSpPr>
          <p:cNvPr id="132" name="object 56">
            <a:extLst>
              <a:ext uri="{FF2B5EF4-FFF2-40B4-BE49-F238E27FC236}">
                <a16:creationId xmlns:a16="http://schemas.microsoft.com/office/drawing/2014/main" id="{F5C8EA76-CA57-4FBE-986F-2F7DED54CBF4}"/>
              </a:ext>
            </a:extLst>
          </p:cNvPr>
          <p:cNvSpPr txBox="1"/>
          <p:nvPr/>
        </p:nvSpPr>
        <p:spPr>
          <a:xfrm>
            <a:off x="7791666" y="1148208"/>
            <a:ext cx="1138759" cy="131350"/>
          </a:xfrm>
          <a:prstGeom prst="rect">
            <a:avLst/>
          </a:prstGeom>
        </p:spPr>
        <p:txBody>
          <a:bodyPr vert="horz" wrap="square" lIns="0" tIns="10001" rIns="0" bIns="0" rtlCol="0">
            <a:spAutoFit/>
          </a:bodyPr>
          <a:lstStyle/>
          <a:p>
            <a:pPr marL="112395" marR="3810" indent="-102870">
              <a:spcBef>
                <a:spcPts val="79"/>
              </a:spcBef>
            </a:pPr>
            <a:r>
              <a:rPr sz="788" dirty="0" err="1">
                <a:solidFill>
                  <a:srgbClr val="5F5F5F"/>
                </a:solidFill>
                <a:latin typeface="Arial"/>
                <a:cs typeface="Arial"/>
              </a:rPr>
              <a:t>Sec</a:t>
            </a:r>
            <a:r>
              <a:rPr lang="en-US" sz="788" dirty="0" err="1">
                <a:solidFill>
                  <a:srgbClr val="5F5F5F"/>
                </a:solidFill>
                <a:latin typeface="Arial"/>
                <a:cs typeface="Arial"/>
              </a:rPr>
              <a:t>GrpWL</a:t>
            </a:r>
            <a:endParaRPr sz="788" dirty="0">
              <a:latin typeface="Arial"/>
              <a:cs typeface="Arial"/>
            </a:endParaRPr>
          </a:p>
        </p:txBody>
      </p:sp>
      <p:sp>
        <p:nvSpPr>
          <p:cNvPr id="133" name="object 6">
            <a:extLst>
              <a:ext uri="{FF2B5EF4-FFF2-40B4-BE49-F238E27FC236}">
                <a16:creationId xmlns:a16="http://schemas.microsoft.com/office/drawing/2014/main" id="{3C86C60E-EBE7-4823-89BA-D41D7CE23D6F}"/>
              </a:ext>
            </a:extLst>
          </p:cNvPr>
          <p:cNvSpPr txBox="1"/>
          <p:nvPr/>
        </p:nvSpPr>
        <p:spPr>
          <a:xfrm>
            <a:off x="600659" y="1998644"/>
            <a:ext cx="1485900" cy="4507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Ingres:SecGrpBH|1521</a:t>
            </a:r>
          </a:p>
          <a:p>
            <a:pPr marL="9525">
              <a:spcBef>
                <a:spcPts val="75"/>
              </a:spcBef>
            </a:pPr>
            <a:r>
              <a:rPr lang="en-US" sz="900" dirty="0">
                <a:solidFill>
                  <a:srgbClr val="5F5F5F"/>
                </a:solidFill>
                <a:latin typeface="Arial"/>
                <a:cs typeface="Arial"/>
              </a:rPr>
              <a:t>Ingres: </a:t>
            </a:r>
            <a:r>
              <a:rPr lang="en-US" sz="900" dirty="0" err="1">
                <a:solidFill>
                  <a:srgbClr val="5F5F5F"/>
                </a:solidFill>
                <a:latin typeface="Arial"/>
                <a:cs typeface="Arial"/>
              </a:rPr>
              <a:t>SecGrpBHICMP</a:t>
            </a:r>
            <a:endParaRPr lang="en-US" sz="900" dirty="0">
              <a:solidFill>
                <a:srgbClr val="5F5F5F"/>
              </a:solidFill>
              <a:latin typeface="Arial"/>
              <a:cs typeface="Arial"/>
            </a:endParaRPr>
          </a:p>
          <a:p>
            <a:pPr marL="9525">
              <a:spcBef>
                <a:spcPts val="75"/>
              </a:spcBef>
            </a:pPr>
            <a:r>
              <a:rPr lang="en-US" sz="900" dirty="0">
                <a:solidFill>
                  <a:srgbClr val="5F5F5F"/>
                </a:solidFill>
                <a:latin typeface="Arial"/>
                <a:cs typeface="Arial"/>
              </a:rPr>
              <a:t>Ingres:SecGrpWL:1521</a:t>
            </a:r>
            <a:endParaRPr sz="900" dirty="0">
              <a:latin typeface="Arial"/>
              <a:cs typeface="Arial"/>
            </a:endParaRPr>
          </a:p>
        </p:txBody>
      </p:sp>
      <p:sp>
        <p:nvSpPr>
          <p:cNvPr id="135" name="object 6">
            <a:extLst>
              <a:ext uri="{FF2B5EF4-FFF2-40B4-BE49-F238E27FC236}">
                <a16:creationId xmlns:a16="http://schemas.microsoft.com/office/drawing/2014/main" id="{34723899-5C50-4D50-B075-3519580CBE2B}"/>
              </a:ext>
            </a:extLst>
          </p:cNvPr>
          <p:cNvSpPr txBox="1"/>
          <p:nvPr/>
        </p:nvSpPr>
        <p:spPr>
          <a:xfrm>
            <a:off x="628650" y="3067402"/>
            <a:ext cx="1485900" cy="5892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Ingress:0.0.0.0/0|22 (SSH)</a:t>
            </a:r>
          </a:p>
          <a:p>
            <a:pPr marL="9525">
              <a:spcBef>
                <a:spcPts val="75"/>
              </a:spcBef>
            </a:pPr>
            <a:r>
              <a:rPr lang="en-US" sz="900" dirty="0">
                <a:solidFill>
                  <a:srgbClr val="5F5F5F"/>
                </a:solidFill>
                <a:latin typeface="Arial"/>
                <a:cs typeface="Arial"/>
              </a:rPr>
              <a:t>Ingress:0.0.0.0/03389 (RDP)</a:t>
            </a:r>
          </a:p>
          <a:p>
            <a:pPr marL="9525">
              <a:spcBef>
                <a:spcPts val="75"/>
              </a:spcBef>
            </a:pPr>
            <a:r>
              <a:rPr lang="en-US" sz="900" dirty="0">
                <a:solidFill>
                  <a:srgbClr val="5F5F5F"/>
                </a:solidFill>
                <a:latin typeface="Arial"/>
                <a:cs typeface="Arial"/>
              </a:rPr>
              <a:t>Ingress:0.0.0.0/0ICMP</a:t>
            </a:r>
          </a:p>
        </p:txBody>
      </p:sp>
      <p:sp>
        <p:nvSpPr>
          <p:cNvPr id="138" name="Rectangle 137">
            <a:extLst>
              <a:ext uri="{FF2B5EF4-FFF2-40B4-BE49-F238E27FC236}">
                <a16:creationId xmlns:a16="http://schemas.microsoft.com/office/drawing/2014/main" id="{5B921952-1DB6-49FE-A21E-C41394A88C95}"/>
              </a:ext>
            </a:extLst>
          </p:cNvPr>
          <p:cNvSpPr/>
          <p:nvPr/>
        </p:nvSpPr>
        <p:spPr>
          <a:xfrm>
            <a:off x="582280" y="742951"/>
            <a:ext cx="1448017" cy="4787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9" name="object 6">
            <a:extLst>
              <a:ext uri="{FF2B5EF4-FFF2-40B4-BE49-F238E27FC236}">
                <a16:creationId xmlns:a16="http://schemas.microsoft.com/office/drawing/2014/main" id="{1135F49F-E3C3-4AD3-915D-16828365DD21}"/>
              </a:ext>
            </a:extLst>
          </p:cNvPr>
          <p:cNvSpPr txBox="1"/>
          <p:nvPr/>
        </p:nvSpPr>
        <p:spPr>
          <a:xfrm>
            <a:off x="628650" y="857250"/>
            <a:ext cx="1414944" cy="450764"/>
          </a:xfrm>
          <a:prstGeom prst="rect">
            <a:avLst/>
          </a:prstGeom>
        </p:spPr>
        <p:txBody>
          <a:bodyPr vert="horz" wrap="square" lIns="0" tIns="9525" rIns="0" bIns="0" rtlCol="0">
            <a:spAutoFit/>
          </a:bodyPr>
          <a:lstStyle/>
          <a:p>
            <a:pPr marL="9525">
              <a:spcBef>
                <a:spcPts val="75"/>
              </a:spcBef>
            </a:pPr>
            <a:r>
              <a:rPr lang="en-US" sz="900" dirty="0">
                <a:solidFill>
                  <a:srgbClr val="5F5F5F"/>
                </a:solidFill>
                <a:latin typeface="Arial"/>
                <a:cs typeface="Arial"/>
              </a:rPr>
              <a:t>Ingress:SecGrpBHIng|22</a:t>
            </a:r>
          </a:p>
          <a:p>
            <a:pPr marL="9525">
              <a:spcBef>
                <a:spcPts val="75"/>
              </a:spcBef>
            </a:pPr>
            <a:r>
              <a:rPr lang="en-US" sz="900" dirty="0">
                <a:solidFill>
                  <a:srgbClr val="5F5F5F"/>
                </a:solidFill>
                <a:latin typeface="Arial"/>
                <a:cs typeface="Arial"/>
              </a:rPr>
              <a:t>Egress:0.0.0.0/0|all</a:t>
            </a:r>
          </a:p>
          <a:p>
            <a:pPr marL="9525">
              <a:spcBef>
                <a:spcPts val="75"/>
              </a:spcBef>
            </a:pPr>
            <a:endParaRPr lang="en-US" sz="900" dirty="0">
              <a:solidFill>
                <a:srgbClr val="5F5F5F"/>
              </a:solidFill>
              <a:latin typeface="Arial"/>
              <a:cs typeface="Arial"/>
            </a:endParaRPr>
          </a:p>
        </p:txBody>
      </p:sp>
      <p:sp>
        <p:nvSpPr>
          <p:cNvPr id="140" name="object 61">
            <a:extLst>
              <a:ext uri="{FF2B5EF4-FFF2-40B4-BE49-F238E27FC236}">
                <a16:creationId xmlns:a16="http://schemas.microsoft.com/office/drawing/2014/main" id="{89F3C35C-55CD-45A1-905B-81E4DA98598D}"/>
              </a:ext>
            </a:extLst>
          </p:cNvPr>
          <p:cNvSpPr/>
          <p:nvPr/>
        </p:nvSpPr>
        <p:spPr>
          <a:xfrm flipV="1">
            <a:off x="2063700" y="3331618"/>
            <a:ext cx="1547552" cy="350930"/>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141" name="object 61">
            <a:extLst>
              <a:ext uri="{FF2B5EF4-FFF2-40B4-BE49-F238E27FC236}">
                <a16:creationId xmlns:a16="http://schemas.microsoft.com/office/drawing/2014/main" id="{88D6F24D-486F-4541-9FF5-CC6FDE733FD6}"/>
              </a:ext>
            </a:extLst>
          </p:cNvPr>
          <p:cNvSpPr/>
          <p:nvPr/>
        </p:nvSpPr>
        <p:spPr>
          <a:xfrm flipV="1">
            <a:off x="1921092" y="2163027"/>
            <a:ext cx="1377977" cy="209142"/>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sp>
        <p:nvSpPr>
          <p:cNvPr id="142" name="object 61">
            <a:extLst>
              <a:ext uri="{FF2B5EF4-FFF2-40B4-BE49-F238E27FC236}">
                <a16:creationId xmlns:a16="http://schemas.microsoft.com/office/drawing/2014/main" id="{2ECF0CD7-3D93-40CD-825A-C2D744C00D65}"/>
              </a:ext>
            </a:extLst>
          </p:cNvPr>
          <p:cNvSpPr/>
          <p:nvPr/>
        </p:nvSpPr>
        <p:spPr>
          <a:xfrm flipV="1">
            <a:off x="1974877" y="1009663"/>
            <a:ext cx="1985520" cy="105254"/>
          </a:xfrm>
          <a:custGeom>
            <a:avLst/>
            <a:gdLst/>
            <a:ahLst/>
            <a:cxnLst/>
            <a:rect l="l" t="t" r="r" b="b"/>
            <a:pathLst>
              <a:path w="1280160" h="632460">
                <a:moveTo>
                  <a:pt x="74675" y="556387"/>
                </a:moveTo>
                <a:lnTo>
                  <a:pt x="0" y="597280"/>
                </a:lnTo>
                <a:lnTo>
                  <a:pt x="77596" y="632459"/>
                </a:lnTo>
                <a:lnTo>
                  <a:pt x="76397" y="601217"/>
                </a:lnTo>
                <a:lnTo>
                  <a:pt x="63753" y="601217"/>
                </a:lnTo>
                <a:lnTo>
                  <a:pt x="63118" y="588517"/>
                </a:lnTo>
                <a:lnTo>
                  <a:pt x="75883" y="587833"/>
                </a:lnTo>
                <a:lnTo>
                  <a:pt x="74675" y="556387"/>
                </a:lnTo>
                <a:close/>
              </a:path>
              <a:path w="1280160" h="632460">
                <a:moveTo>
                  <a:pt x="75883" y="587833"/>
                </a:moveTo>
                <a:lnTo>
                  <a:pt x="63118" y="588517"/>
                </a:lnTo>
                <a:lnTo>
                  <a:pt x="63753" y="601217"/>
                </a:lnTo>
                <a:lnTo>
                  <a:pt x="76371" y="600553"/>
                </a:lnTo>
                <a:lnTo>
                  <a:pt x="75883" y="587833"/>
                </a:lnTo>
                <a:close/>
              </a:path>
              <a:path w="1280160" h="632460">
                <a:moveTo>
                  <a:pt x="76371" y="600553"/>
                </a:moveTo>
                <a:lnTo>
                  <a:pt x="63753" y="601217"/>
                </a:lnTo>
                <a:lnTo>
                  <a:pt x="76397" y="601217"/>
                </a:lnTo>
                <a:lnTo>
                  <a:pt x="76371" y="600553"/>
                </a:lnTo>
                <a:close/>
              </a:path>
              <a:path w="1280160" h="632460">
                <a:moveTo>
                  <a:pt x="1279524" y="0"/>
                </a:moveTo>
                <a:lnTo>
                  <a:pt x="1219454" y="1777"/>
                </a:lnTo>
                <a:lnTo>
                  <a:pt x="1159636" y="6730"/>
                </a:lnTo>
                <a:lnTo>
                  <a:pt x="1100835" y="14604"/>
                </a:lnTo>
                <a:lnTo>
                  <a:pt x="1043305" y="25526"/>
                </a:lnTo>
                <a:lnTo>
                  <a:pt x="987932" y="38988"/>
                </a:lnTo>
                <a:lnTo>
                  <a:pt x="934719" y="54863"/>
                </a:lnTo>
                <a:lnTo>
                  <a:pt x="884300" y="72897"/>
                </a:lnTo>
                <a:lnTo>
                  <a:pt x="837183" y="92837"/>
                </a:lnTo>
                <a:lnTo>
                  <a:pt x="793749" y="114680"/>
                </a:lnTo>
                <a:lnTo>
                  <a:pt x="754507" y="138049"/>
                </a:lnTo>
                <a:lnTo>
                  <a:pt x="719835" y="162687"/>
                </a:lnTo>
                <a:lnTo>
                  <a:pt x="690371" y="188721"/>
                </a:lnTo>
                <a:lnTo>
                  <a:pt x="656844" y="229488"/>
                </a:lnTo>
                <a:lnTo>
                  <a:pt x="637413" y="272033"/>
                </a:lnTo>
                <a:lnTo>
                  <a:pt x="633410" y="302259"/>
                </a:lnTo>
                <a:lnTo>
                  <a:pt x="632459" y="315213"/>
                </a:lnTo>
                <a:lnTo>
                  <a:pt x="619632" y="354329"/>
                </a:lnTo>
                <a:lnTo>
                  <a:pt x="592327" y="393191"/>
                </a:lnTo>
                <a:lnTo>
                  <a:pt x="551814" y="430911"/>
                </a:lnTo>
                <a:lnTo>
                  <a:pt x="518159" y="454913"/>
                </a:lnTo>
                <a:lnTo>
                  <a:pt x="479806" y="477900"/>
                </a:lnTo>
                <a:lnTo>
                  <a:pt x="437133" y="499237"/>
                </a:lnTo>
                <a:lnTo>
                  <a:pt x="390651" y="518921"/>
                </a:lnTo>
                <a:lnTo>
                  <a:pt x="340994" y="536701"/>
                </a:lnTo>
                <a:lnTo>
                  <a:pt x="288416" y="552450"/>
                </a:lnTo>
                <a:lnTo>
                  <a:pt x="233425" y="565657"/>
                </a:lnTo>
                <a:lnTo>
                  <a:pt x="176783" y="576326"/>
                </a:lnTo>
                <a:lnTo>
                  <a:pt x="118617" y="584326"/>
                </a:lnTo>
                <a:lnTo>
                  <a:pt x="75883" y="587833"/>
                </a:lnTo>
                <a:lnTo>
                  <a:pt x="76371" y="600553"/>
                </a:lnTo>
                <a:lnTo>
                  <a:pt x="120141" y="596900"/>
                </a:lnTo>
                <a:lnTo>
                  <a:pt x="178942" y="588899"/>
                </a:lnTo>
                <a:lnTo>
                  <a:pt x="236346" y="577976"/>
                </a:lnTo>
                <a:lnTo>
                  <a:pt x="291845" y="564641"/>
                </a:lnTo>
                <a:lnTo>
                  <a:pt x="345058" y="548766"/>
                </a:lnTo>
                <a:lnTo>
                  <a:pt x="395477" y="530732"/>
                </a:lnTo>
                <a:lnTo>
                  <a:pt x="442594" y="510666"/>
                </a:lnTo>
                <a:lnTo>
                  <a:pt x="486028" y="488822"/>
                </a:lnTo>
                <a:lnTo>
                  <a:pt x="525271" y="465454"/>
                </a:lnTo>
                <a:lnTo>
                  <a:pt x="559942" y="440689"/>
                </a:lnTo>
                <a:lnTo>
                  <a:pt x="589407" y="414654"/>
                </a:lnTo>
                <a:lnTo>
                  <a:pt x="623061" y="373633"/>
                </a:lnTo>
                <a:lnTo>
                  <a:pt x="642365" y="330707"/>
                </a:lnTo>
                <a:lnTo>
                  <a:pt x="646937" y="289178"/>
                </a:lnTo>
                <a:lnTo>
                  <a:pt x="649478" y="276097"/>
                </a:lnTo>
                <a:lnTo>
                  <a:pt x="667131" y="236727"/>
                </a:lnTo>
                <a:lnTo>
                  <a:pt x="699134" y="197992"/>
                </a:lnTo>
                <a:lnTo>
                  <a:pt x="743711" y="160654"/>
                </a:lnTo>
                <a:lnTo>
                  <a:pt x="779780" y="137159"/>
                </a:lnTo>
                <a:lnTo>
                  <a:pt x="820546" y="115062"/>
                </a:lnTo>
                <a:lnTo>
                  <a:pt x="865123" y="94487"/>
                </a:lnTo>
                <a:lnTo>
                  <a:pt x="913257" y="75564"/>
                </a:lnTo>
                <a:lnTo>
                  <a:pt x="964437" y="58800"/>
                </a:lnTo>
                <a:lnTo>
                  <a:pt x="1018158" y="44322"/>
                </a:lnTo>
                <a:lnTo>
                  <a:pt x="1074038" y="32257"/>
                </a:lnTo>
                <a:lnTo>
                  <a:pt x="1131570" y="22987"/>
                </a:lnTo>
                <a:lnTo>
                  <a:pt x="1190370" y="16509"/>
                </a:lnTo>
                <a:lnTo>
                  <a:pt x="1249680" y="13080"/>
                </a:lnTo>
                <a:lnTo>
                  <a:pt x="1279651" y="12700"/>
                </a:lnTo>
                <a:lnTo>
                  <a:pt x="1279524" y="0"/>
                </a:lnTo>
                <a:close/>
              </a:path>
            </a:pathLst>
          </a:custGeom>
          <a:solidFill>
            <a:srgbClr val="5F5F5F"/>
          </a:solidFill>
          <a:ln w="9525">
            <a:solidFill>
              <a:schemeClr val="tx1"/>
            </a:solidFill>
          </a:ln>
        </p:spPr>
        <p:txBody>
          <a:bodyPr wrap="square" lIns="0" tIns="0" rIns="0" bIns="0" rtlCol="0"/>
          <a:lstStyle/>
          <a:p>
            <a:endParaRPr sz="900"/>
          </a:p>
        </p:txBody>
      </p:sp>
      <p:cxnSp>
        <p:nvCxnSpPr>
          <p:cNvPr id="1024" name="Straight Arrow Connector 1023">
            <a:extLst>
              <a:ext uri="{FF2B5EF4-FFF2-40B4-BE49-F238E27FC236}">
                <a16:creationId xmlns:a16="http://schemas.microsoft.com/office/drawing/2014/main" id="{1BB6E48C-A89F-4EC9-9925-BF0523CA50B9}"/>
              </a:ext>
            </a:extLst>
          </p:cNvPr>
          <p:cNvCxnSpPr>
            <a:cxnSpLocks/>
          </p:cNvCxnSpPr>
          <p:nvPr/>
        </p:nvCxnSpPr>
        <p:spPr>
          <a:xfrm>
            <a:off x="3331696" y="1885761"/>
            <a:ext cx="1348816" cy="8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5F8696-6F20-49E4-B1DD-76AB86125E40}"/>
              </a:ext>
            </a:extLst>
          </p:cNvPr>
          <p:cNvCxnSpPr>
            <a:cxnSpLocks/>
          </p:cNvCxnSpPr>
          <p:nvPr/>
        </p:nvCxnSpPr>
        <p:spPr>
          <a:xfrm flipH="1">
            <a:off x="4925653" y="1657412"/>
            <a:ext cx="21162" cy="13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FC5CF1E-4B7C-45A6-B464-4092C92609FC}"/>
              </a:ext>
            </a:extLst>
          </p:cNvPr>
          <p:cNvCxnSpPr>
            <a:cxnSpLocks/>
          </p:cNvCxnSpPr>
          <p:nvPr/>
        </p:nvCxnSpPr>
        <p:spPr>
          <a:xfrm flipH="1">
            <a:off x="5067185" y="1671638"/>
            <a:ext cx="1940834" cy="23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C22D51-792A-4575-AC02-03903BB0F539}"/>
              </a:ext>
            </a:extLst>
          </p:cNvPr>
          <p:cNvCxnSpPr/>
          <p:nvPr/>
        </p:nvCxnSpPr>
        <p:spPr>
          <a:xfrm flipH="1">
            <a:off x="3363781" y="1584297"/>
            <a:ext cx="331155" cy="12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BB75B4-BB9A-4A97-BF61-0EA160DE9242}"/>
              </a:ext>
            </a:extLst>
          </p:cNvPr>
          <p:cNvCxnSpPr>
            <a:cxnSpLocks/>
          </p:cNvCxnSpPr>
          <p:nvPr/>
        </p:nvCxnSpPr>
        <p:spPr>
          <a:xfrm flipH="1" flipV="1">
            <a:off x="3339448" y="1420903"/>
            <a:ext cx="363842" cy="109743"/>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84686DC9-6E61-485D-8587-6372705FFCA7}"/>
              </a:ext>
            </a:extLst>
          </p:cNvPr>
          <p:cNvCxnSpPr>
            <a:cxnSpLocks/>
            <a:stCxn id="103" idx="0"/>
            <a:endCxn id="100" idx="2"/>
          </p:cNvCxnSpPr>
          <p:nvPr/>
        </p:nvCxnSpPr>
        <p:spPr>
          <a:xfrm flipH="1" flipV="1">
            <a:off x="4037887" y="2675878"/>
            <a:ext cx="20626" cy="47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object 14">
            <a:extLst>
              <a:ext uri="{FF2B5EF4-FFF2-40B4-BE49-F238E27FC236}">
                <a16:creationId xmlns:a16="http://schemas.microsoft.com/office/drawing/2014/main" id="{48463A48-B0B5-4F3A-8705-BE0CBC226F8C}"/>
              </a:ext>
            </a:extLst>
          </p:cNvPr>
          <p:cNvSpPr/>
          <p:nvPr/>
        </p:nvSpPr>
        <p:spPr>
          <a:xfrm>
            <a:off x="2439040" y="1300458"/>
            <a:ext cx="5962010" cy="746464"/>
          </a:xfrm>
          <a:custGeom>
            <a:avLst/>
            <a:gdLst/>
            <a:ahLst/>
            <a:cxnLst/>
            <a:rect l="l" t="t" r="r" b="b"/>
            <a:pathLst>
              <a:path w="1309370" h="1114425">
                <a:moveTo>
                  <a:pt x="0" y="1114044"/>
                </a:moveTo>
                <a:lnTo>
                  <a:pt x="1309115" y="1114044"/>
                </a:lnTo>
                <a:lnTo>
                  <a:pt x="1309115" y="0"/>
                </a:lnTo>
                <a:lnTo>
                  <a:pt x="0" y="0"/>
                </a:lnTo>
                <a:lnTo>
                  <a:pt x="0" y="1114044"/>
                </a:lnTo>
                <a:close/>
              </a:path>
            </a:pathLst>
          </a:custGeom>
          <a:ln w="19812">
            <a:solidFill>
              <a:srgbClr val="002060"/>
            </a:solidFill>
            <a:prstDash val="dashDot"/>
          </a:ln>
        </p:spPr>
        <p:txBody>
          <a:bodyPr wrap="square" lIns="0" tIns="0" rIns="0" bIns="0" rtlCol="0"/>
          <a:lstStyle/>
          <a:p>
            <a:endParaRPr sz="900"/>
          </a:p>
        </p:txBody>
      </p:sp>
      <p:pic>
        <p:nvPicPr>
          <p:cNvPr id="12" name="Picture 2" descr="Image result for kubernetes">
            <a:extLst>
              <a:ext uri="{FF2B5EF4-FFF2-40B4-BE49-F238E27FC236}">
                <a16:creationId xmlns:a16="http://schemas.microsoft.com/office/drawing/2014/main" id="{C1E0771B-9686-49EE-ACE2-4F6B5BBF4C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3127" y="1822730"/>
            <a:ext cx="450773" cy="436933"/>
          </a:xfrm>
          <a:prstGeom prst="rect">
            <a:avLst/>
          </a:prstGeom>
          <a:noFill/>
          <a:extLst>
            <a:ext uri="{909E8E84-426E-40DD-AFC4-6F175D3DCCD1}">
              <a14:hiddenFill xmlns:a14="http://schemas.microsoft.com/office/drawing/2010/main">
                <a:solidFill>
                  <a:srgbClr val="FFFFFF"/>
                </a:solidFill>
              </a14:hiddenFill>
            </a:ext>
          </a:extLst>
        </p:spPr>
      </p:pic>
      <p:sp>
        <p:nvSpPr>
          <p:cNvPr id="93" name="object 15">
            <a:extLst>
              <a:ext uri="{FF2B5EF4-FFF2-40B4-BE49-F238E27FC236}">
                <a16:creationId xmlns:a16="http://schemas.microsoft.com/office/drawing/2014/main" id="{21FA7F79-5D07-4E64-AA27-354B38EDEFE3}"/>
              </a:ext>
            </a:extLst>
          </p:cNvPr>
          <p:cNvSpPr txBox="1"/>
          <p:nvPr/>
        </p:nvSpPr>
        <p:spPr>
          <a:xfrm>
            <a:off x="7263417" y="1881060"/>
            <a:ext cx="2164801" cy="136095"/>
          </a:xfrm>
          <a:prstGeom prst="rect">
            <a:avLst/>
          </a:prstGeom>
        </p:spPr>
        <p:txBody>
          <a:bodyPr vert="horz" wrap="square" lIns="0" tIns="9049" rIns="0" bIns="0" rtlCol="0">
            <a:spAutoFit/>
          </a:bodyPr>
          <a:lstStyle/>
          <a:p>
            <a:pPr marL="9525" marR="3810">
              <a:spcBef>
                <a:spcPts val="71"/>
              </a:spcBef>
            </a:pPr>
            <a:r>
              <a:rPr lang="en-US" sz="825" spc="-8" dirty="0">
                <a:solidFill>
                  <a:srgbClr val="5F5F5F"/>
                </a:solidFill>
                <a:latin typeface="Arial"/>
                <a:cs typeface="Arial"/>
              </a:rPr>
              <a:t>OKE Cluster</a:t>
            </a:r>
            <a:endParaRPr sz="825" dirty="0">
              <a:latin typeface="Arial"/>
              <a:cs typeface="Arial"/>
            </a:endParaRPr>
          </a:p>
        </p:txBody>
      </p:sp>
      <p:pic>
        <p:nvPicPr>
          <p:cNvPr id="7" name="Picture 2">
            <a:extLst>
              <a:ext uri="{FF2B5EF4-FFF2-40B4-BE49-F238E27FC236}">
                <a16:creationId xmlns:a16="http://schemas.microsoft.com/office/drawing/2014/main" id="{E9EC230C-0FE5-4A4F-9D2A-3602473E18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2188" y="1855720"/>
            <a:ext cx="366929" cy="366929"/>
          </a:xfrm>
          <a:prstGeom prst="rect">
            <a:avLst/>
          </a:prstGeom>
          <a:noFill/>
          <a:extLst>
            <a:ext uri="{909E8E84-426E-40DD-AFC4-6F175D3DCCD1}">
              <a14:hiddenFill xmlns:a14="http://schemas.microsoft.com/office/drawing/2010/main">
                <a:solidFill>
                  <a:srgbClr val="FFFFFF"/>
                </a:solidFill>
              </a14:hiddenFill>
            </a:ext>
          </a:extLst>
        </p:spPr>
      </p:pic>
      <p:sp>
        <p:nvSpPr>
          <p:cNvPr id="113" name="object 15">
            <a:extLst>
              <a:ext uri="{FF2B5EF4-FFF2-40B4-BE49-F238E27FC236}">
                <a16:creationId xmlns:a16="http://schemas.microsoft.com/office/drawing/2014/main" id="{54135EDB-6DB8-4904-A040-865C0FDFA7F1}"/>
              </a:ext>
            </a:extLst>
          </p:cNvPr>
          <p:cNvSpPr txBox="1"/>
          <p:nvPr/>
        </p:nvSpPr>
        <p:spPr>
          <a:xfrm>
            <a:off x="4672575" y="2185390"/>
            <a:ext cx="1017819" cy="390011"/>
          </a:xfrm>
          <a:prstGeom prst="rect">
            <a:avLst/>
          </a:prstGeom>
        </p:spPr>
        <p:txBody>
          <a:bodyPr vert="horz" wrap="square" lIns="0" tIns="9049" rIns="0" bIns="0" rtlCol="0">
            <a:spAutoFit/>
          </a:bodyPr>
          <a:lstStyle/>
          <a:p>
            <a:pPr marL="9525" marR="3810">
              <a:spcBef>
                <a:spcPts val="71"/>
              </a:spcBef>
            </a:pPr>
            <a:r>
              <a:rPr lang="en-US" sz="825" spc="-8" dirty="0" err="1">
                <a:solidFill>
                  <a:srgbClr val="5F5F5F"/>
                </a:solidFill>
                <a:latin typeface="Arial"/>
                <a:cs typeface="Arial"/>
              </a:rPr>
              <a:t>medrecdbhostname</a:t>
            </a:r>
            <a:r>
              <a:rPr lang="en-US" sz="825" spc="-8" dirty="0">
                <a:solidFill>
                  <a:srgbClr val="5F5F5F"/>
                </a:solidFill>
                <a:latin typeface="Arial"/>
                <a:cs typeface="Arial"/>
              </a:rPr>
              <a:t> sk8s service op 1521</a:t>
            </a:r>
            <a:endParaRPr sz="825" dirty="0">
              <a:latin typeface="Arial"/>
              <a:cs typeface="Arial"/>
            </a:endParaRPr>
          </a:p>
        </p:txBody>
      </p:sp>
      <p:cxnSp>
        <p:nvCxnSpPr>
          <p:cNvPr id="114" name="Straight Arrow Connector 113">
            <a:extLst>
              <a:ext uri="{FF2B5EF4-FFF2-40B4-BE49-F238E27FC236}">
                <a16:creationId xmlns:a16="http://schemas.microsoft.com/office/drawing/2014/main" id="{D2B31724-5406-4698-A89D-2F709D40F2C9}"/>
              </a:ext>
            </a:extLst>
          </p:cNvPr>
          <p:cNvCxnSpPr>
            <a:cxnSpLocks/>
          </p:cNvCxnSpPr>
          <p:nvPr/>
        </p:nvCxnSpPr>
        <p:spPr>
          <a:xfrm flipH="1">
            <a:off x="4224747" y="2128891"/>
            <a:ext cx="480196" cy="17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bject 3">
            <a:extLst>
              <a:ext uri="{FF2B5EF4-FFF2-40B4-BE49-F238E27FC236}">
                <a16:creationId xmlns:a16="http://schemas.microsoft.com/office/drawing/2014/main" id="{CE8E8355-02A8-4065-A7CE-A22FC8CF1E64}"/>
              </a:ext>
            </a:extLst>
          </p:cNvPr>
          <p:cNvSpPr/>
          <p:nvPr/>
        </p:nvSpPr>
        <p:spPr>
          <a:xfrm>
            <a:off x="117374" y="411034"/>
            <a:ext cx="8855178" cy="4446716"/>
          </a:xfrm>
          <a:custGeom>
            <a:avLst/>
            <a:gdLst/>
            <a:ahLst/>
            <a:cxnLst/>
            <a:rect l="l" t="t" r="r" b="b"/>
            <a:pathLst>
              <a:path w="6172200" h="3810000">
                <a:moveTo>
                  <a:pt x="0" y="3810000"/>
                </a:moveTo>
                <a:lnTo>
                  <a:pt x="6172200" y="3810000"/>
                </a:lnTo>
                <a:lnTo>
                  <a:pt x="6172200" y="0"/>
                </a:lnTo>
                <a:lnTo>
                  <a:pt x="0" y="0"/>
                </a:lnTo>
                <a:lnTo>
                  <a:pt x="0" y="3810000"/>
                </a:lnTo>
                <a:close/>
              </a:path>
            </a:pathLst>
          </a:custGeom>
          <a:ln w="28956">
            <a:solidFill>
              <a:srgbClr val="5F5F5F"/>
            </a:solidFill>
            <a:prstDash val="sysDot"/>
          </a:ln>
        </p:spPr>
        <p:txBody>
          <a:bodyPr wrap="square" lIns="0" tIns="0" rIns="0" bIns="0" rtlCol="0"/>
          <a:lstStyle/>
          <a:p>
            <a:endParaRPr sz="900"/>
          </a:p>
        </p:txBody>
      </p:sp>
      <p:sp>
        <p:nvSpPr>
          <p:cNvPr id="120" name="object 6">
            <a:extLst>
              <a:ext uri="{FF2B5EF4-FFF2-40B4-BE49-F238E27FC236}">
                <a16:creationId xmlns:a16="http://schemas.microsoft.com/office/drawing/2014/main" id="{3C95F0D5-33CF-448E-8B77-A93D05184958}"/>
              </a:ext>
            </a:extLst>
          </p:cNvPr>
          <p:cNvSpPr txBox="1"/>
          <p:nvPr/>
        </p:nvSpPr>
        <p:spPr>
          <a:xfrm>
            <a:off x="342900" y="4366733"/>
            <a:ext cx="1485900" cy="148117"/>
          </a:xfrm>
          <a:prstGeom prst="rect">
            <a:avLst/>
          </a:prstGeom>
        </p:spPr>
        <p:txBody>
          <a:bodyPr vert="horz" wrap="square" lIns="0" tIns="9525" rIns="0" bIns="0" rtlCol="0">
            <a:spAutoFit/>
          </a:bodyPr>
          <a:lstStyle/>
          <a:p>
            <a:pPr marL="9525">
              <a:spcBef>
                <a:spcPts val="75"/>
              </a:spcBef>
            </a:pPr>
            <a:r>
              <a:rPr lang="en-US" sz="900" spc="-4" dirty="0">
                <a:solidFill>
                  <a:srgbClr val="5F5F5F"/>
                </a:solidFill>
                <a:latin typeface="Arial"/>
                <a:cs typeface="Arial"/>
              </a:rPr>
              <a:t>OKE </a:t>
            </a:r>
            <a:r>
              <a:rPr sz="900" spc="-4" dirty="0">
                <a:solidFill>
                  <a:srgbClr val="5F5F5F"/>
                </a:solidFill>
                <a:latin typeface="Arial"/>
                <a:cs typeface="Arial"/>
              </a:rPr>
              <a:t>VCN,</a:t>
            </a:r>
            <a:r>
              <a:rPr sz="900" spc="-49" dirty="0">
                <a:solidFill>
                  <a:srgbClr val="5F5F5F"/>
                </a:solidFill>
                <a:latin typeface="Arial"/>
                <a:cs typeface="Arial"/>
              </a:rPr>
              <a:t> </a:t>
            </a:r>
            <a:r>
              <a:rPr sz="900" dirty="0">
                <a:solidFill>
                  <a:srgbClr val="5F5F5F"/>
                </a:solidFill>
                <a:latin typeface="Arial"/>
                <a:cs typeface="Arial"/>
              </a:rPr>
              <a:t>10.0.0.0/16</a:t>
            </a:r>
            <a:endParaRPr sz="900" dirty="0">
              <a:latin typeface="Arial"/>
              <a:cs typeface="Arial"/>
            </a:endParaRPr>
          </a:p>
        </p:txBody>
      </p:sp>
    </p:spTree>
    <p:extLst>
      <p:ext uri="{BB962C8B-B14F-4D97-AF65-F5344CB8AC3E}">
        <p14:creationId xmlns:p14="http://schemas.microsoft.com/office/powerpoint/2010/main" val="2029223621"/>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9CD799-020A-4041-AE74-938C83C976F4}"/>
              </a:ext>
            </a:extLst>
          </p:cNvPr>
          <p:cNvSpPr>
            <a:spLocks noGrp="1"/>
          </p:cNvSpPr>
          <p:nvPr>
            <p:ph type="title"/>
          </p:nvPr>
        </p:nvSpPr>
        <p:spPr/>
        <p:txBody>
          <a:bodyPr/>
          <a:lstStyle/>
          <a:p>
            <a:r>
              <a:rPr lang="en-GB" dirty="0"/>
              <a:t>Wrapping up…</a:t>
            </a:r>
            <a:endParaRPr lang="en-NL" dirty="0"/>
          </a:p>
        </p:txBody>
      </p:sp>
      <p:sp>
        <p:nvSpPr>
          <p:cNvPr id="7" name="Text Placeholder 6">
            <a:extLst>
              <a:ext uri="{FF2B5EF4-FFF2-40B4-BE49-F238E27FC236}">
                <a16:creationId xmlns:a16="http://schemas.microsoft.com/office/drawing/2014/main" id="{0899ED20-007A-454C-B5D4-710C89B3609D}"/>
              </a:ext>
            </a:extLst>
          </p:cNvPr>
          <p:cNvSpPr>
            <a:spLocks noGrp="1"/>
          </p:cNvSpPr>
          <p:nvPr>
            <p:ph type="body" idx="1"/>
          </p:nvPr>
        </p:nvSpPr>
        <p:spPr/>
        <p:txBody>
          <a:bodyPr/>
          <a:lstStyle/>
          <a:p>
            <a:endParaRPr lang="en-NL"/>
          </a:p>
        </p:txBody>
      </p:sp>
      <p:sp>
        <p:nvSpPr>
          <p:cNvPr id="5" name="Footer Placeholder 4">
            <a:extLst>
              <a:ext uri="{FF2B5EF4-FFF2-40B4-BE49-F238E27FC236}">
                <a16:creationId xmlns:a16="http://schemas.microsoft.com/office/drawing/2014/main" id="{45E29800-889C-4459-928E-7F432F9BCE63}"/>
              </a:ext>
            </a:extLst>
          </p:cNvPr>
          <p:cNvSpPr>
            <a:spLocks noGrp="1"/>
          </p:cNvSpPr>
          <p:nvPr>
            <p:ph type="ftr" sz="quarter" idx="10"/>
          </p:nvPr>
        </p:nvSpPr>
        <p:spPr/>
        <p:txBody>
          <a:bodyPr/>
          <a:lstStyle/>
          <a:p>
            <a:pPr>
              <a:defRPr/>
            </a:pPr>
            <a:r>
              <a:rPr lang="en-US"/>
              <a:t>copyright ©2019 Darwin IT-Professionals B.V.</a:t>
            </a:r>
            <a:endParaRPr lang="nl-NL" dirty="0"/>
          </a:p>
        </p:txBody>
      </p:sp>
      <p:sp>
        <p:nvSpPr>
          <p:cNvPr id="4" name="Slide Number Placeholder 3">
            <a:extLst>
              <a:ext uri="{FF2B5EF4-FFF2-40B4-BE49-F238E27FC236}">
                <a16:creationId xmlns:a16="http://schemas.microsoft.com/office/drawing/2014/main" id="{371B3AE5-4968-4A3F-9F6D-4E52689919A2}"/>
              </a:ext>
            </a:extLst>
          </p:cNvPr>
          <p:cNvSpPr>
            <a:spLocks noGrp="1"/>
          </p:cNvSpPr>
          <p:nvPr>
            <p:ph type="sldNum" sz="quarter" idx="11"/>
          </p:nvPr>
        </p:nvSpPr>
        <p:spPr/>
        <p:txBody>
          <a:bodyPr/>
          <a:lstStyle/>
          <a:p>
            <a:pPr>
              <a:defRPr/>
            </a:pPr>
            <a:fld id="{BD0972CF-DF36-4388-AF46-F405E3E508A9}" type="slidenum">
              <a:rPr lang="nl-NL" altLang="nl-NL" smtClean="0"/>
              <a:pPr>
                <a:defRPr/>
              </a:pPr>
              <a:t>79</a:t>
            </a:fld>
            <a:endParaRPr lang="nl-NL" altLang="nl-NL" dirty="0"/>
          </a:p>
        </p:txBody>
      </p:sp>
    </p:spTree>
    <p:extLst>
      <p:ext uri="{BB962C8B-B14F-4D97-AF65-F5344CB8AC3E}">
        <p14:creationId xmlns:p14="http://schemas.microsoft.com/office/powerpoint/2010/main" val="20912206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A47569-7914-4882-9129-C88B3391E4E9}"/>
              </a:ext>
            </a:extLst>
          </p:cNvPr>
          <p:cNvSpPr/>
          <p:nvPr/>
        </p:nvSpPr>
        <p:spPr>
          <a:xfrm>
            <a:off x="4716016"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2 (Machine 2)</a:t>
            </a:r>
            <a:endParaRPr lang="en-NL" dirty="0"/>
          </a:p>
        </p:txBody>
      </p:sp>
      <p:sp>
        <p:nvSpPr>
          <p:cNvPr id="6" name="Rectangle 5">
            <a:extLst>
              <a:ext uri="{FF2B5EF4-FFF2-40B4-BE49-F238E27FC236}">
                <a16:creationId xmlns:a16="http://schemas.microsoft.com/office/drawing/2014/main" id="{0A550AD8-310B-49C5-AEBE-F099006196A8}"/>
              </a:ext>
            </a:extLst>
          </p:cNvPr>
          <p:cNvSpPr/>
          <p:nvPr/>
        </p:nvSpPr>
        <p:spPr>
          <a:xfrm>
            <a:off x="107504" y="808251"/>
            <a:ext cx="4248472" cy="3600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dirty="0"/>
              <a:t>Host 1 (Machine 1)</a:t>
            </a:r>
            <a:endParaRPr lang="en-NL" dirty="0"/>
          </a:p>
        </p:txBody>
      </p:sp>
      <p:sp>
        <p:nvSpPr>
          <p:cNvPr id="26" name="Rectangle 4">
            <a:extLst>
              <a:ext uri="{FF2B5EF4-FFF2-40B4-BE49-F238E27FC236}">
                <a16:creationId xmlns:a16="http://schemas.microsoft.com/office/drawing/2014/main" id="{B81CCD88-9B60-477F-8E4D-35B8ADF5D766}"/>
              </a:ext>
            </a:extLst>
          </p:cNvPr>
          <p:cNvSpPr>
            <a:spLocks noChangeArrowheads="1"/>
          </p:cNvSpPr>
          <p:nvPr/>
        </p:nvSpPr>
        <p:spPr bwMode="auto">
          <a:xfrm>
            <a:off x="177958" y="1128572"/>
            <a:ext cx="8714521" cy="1080953"/>
          </a:xfrm>
          <a:prstGeom prst="rect">
            <a:avLst/>
          </a:prstGeom>
          <a:solidFill>
            <a:schemeClr val="accent2">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(On Shared Storage)</a:t>
            </a:r>
          </a:p>
        </p:txBody>
      </p:sp>
      <p:sp>
        <p:nvSpPr>
          <p:cNvPr id="16" name="Rectangle 4">
            <a:extLst>
              <a:ext uri="{FF2B5EF4-FFF2-40B4-BE49-F238E27FC236}">
                <a16:creationId xmlns:a16="http://schemas.microsoft.com/office/drawing/2014/main" id="{B460A77D-3893-4F67-9908-698FDFF22BC2}"/>
              </a:ext>
            </a:extLst>
          </p:cNvPr>
          <p:cNvSpPr>
            <a:spLocks noChangeArrowheads="1"/>
          </p:cNvSpPr>
          <p:nvPr/>
        </p:nvSpPr>
        <p:spPr bwMode="auto">
          <a:xfrm>
            <a:off x="4788024"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a:t>
            </a:r>
          </a:p>
          <a:p>
            <a:pPr defTabSz="685800">
              <a:spcBef>
                <a:spcPct val="20000"/>
              </a:spcBef>
              <a:buClr>
                <a:srgbClr val="FF0000"/>
              </a:buClr>
            </a:pPr>
            <a:r>
              <a:rPr lang="nl-NL" sz="1050" dirty="0" err="1">
                <a:solidFill>
                  <a:schemeClr val="bg1"/>
                </a:solidFill>
              </a:rPr>
              <a:t>Local</a:t>
            </a:r>
            <a:r>
              <a:rPr lang="nl-NL" sz="1050" dirty="0">
                <a:solidFill>
                  <a:schemeClr val="bg1"/>
                </a:solidFill>
              </a:rPr>
              <a:t> Storage)</a:t>
            </a:r>
          </a:p>
        </p:txBody>
      </p:sp>
      <p:sp>
        <p:nvSpPr>
          <p:cNvPr id="15" name="Rectangle 4">
            <a:extLst>
              <a:ext uri="{FF2B5EF4-FFF2-40B4-BE49-F238E27FC236}">
                <a16:creationId xmlns:a16="http://schemas.microsoft.com/office/drawing/2014/main" id="{A722E237-CD43-49C4-AEB7-A2FC28A8A589}"/>
              </a:ext>
            </a:extLst>
          </p:cNvPr>
          <p:cNvSpPr>
            <a:spLocks noChangeArrowheads="1"/>
          </p:cNvSpPr>
          <p:nvPr/>
        </p:nvSpPr>
        <p:spPr bwMode="auto">
          <a:xfrm>
            <a:off x="179513" y="2427734"/>
            <a:ext cx="4104456" cy="1907514"/>
          </a:xfrm>
          <a:prstGeom prst="rect">
            <a:avLst/>
          </a:prstGeom>
          <a:solidFill>
            <a:schemeClr val="accent3">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err="1">
                <a:solidFill>
                  <a:schemeClr val="bg1"/>
                </a:solidFill>
              </a:rPr>
              <a:t>Managed</a:t>
            </a:r>
            <a:r>
              <a:rPr lang="nl-NL" sz="1050" dirty="0">
                <a:solidFill>
                  <a:schemeClr val="bg1"/>
                </a:solidFill>
              </a:rPr>
              <a:t> Server Domain (</a:t>
            </a:r>
            <a:r>
              <a:rPr lang="nl-NL" sz="1050" dirty="0" err="1">
                <a:solidFill>
                  <a:schemeClr val="bg1"/>
                </a:solidFill>
              </a:rPr>
              <a:t>Clone</a:t>
            </a:r>
            <a:r>
              <a:rPr lang="nl-NL" sz="1050" dirty="0">
                <a:solidFill>
                  <a:schemeClr val="bg1"/>
                </a:solidFill>
              </a:rPr>
              <a:t> </a:t>
            </a:r>
            <a:r>
              <a:rPr lang="nl-NL" sz="1050" dirty="0" err="1">
                <a:solidFill>
                  <a:schemeClr val="bg1"/>
                </a:solidFill>
              </a:rPr>
              <a:t>from</a:t>
            </a:r>
            <a:r>
              <a:rPr lang="nl-NL" sz="1050" dirty="0">
                <a:solidFill>
                  <a:schemeClr val="bg1"/>
                </a:solidFill>
              </a:rPr>
              <a:t> </a:t>
            </a:r>
            <a:r>
              <a:rPr lang="nl-NL" sz="1050" dirty="0" err="1">
                <a:solidFill>
                  <a:schemeClr val="bg1"/>
                </a:solidFill>
              </a:rPr>
              <a:t>Admin</a:t>
            </a:r>
            <a:r>
              <a:rPr lang="nl-NL" sz="1050" dirty="0">
                <a:solidFill>
                  <a:schemeClr val="bg1"/>
                </a:solidFill>
              </a:rPr>
              <a:t> Server Domain, </a:t>
            </a:r>
            <a:br>
              <a:rPr lang="nl-NL" sz="1050" dirty="0">
                <a:solidFill>
                  <a:schemeClr val="bg1"/>
                </a:solidFill>
              </a:rPr>
            </a:br>
            <a:r>
              <a:rPr lang="nl-NL" sz="1050" dirty="0" err="1">
                <a:solidFill>
                  <a:schemeClr val="bg1"/>
                </a:solidFill>
              </a:rPr>
              <a:t>Local</a:t>
            </a:r>
            <a:r>
              <a:rPr lang="nl-NL" sz="1050" dirty="0">
                <a:solidFill>
                  <a:schemeClr val="bg1"/>
                </a:solidFill>
              </a:rPr>
              <a:t> Storage)</a:t>
            </a:r>
          </a:p>
        </p:txBody>
      </p:sp>
      <p:sp>
        <p:nvSpPr>
          <p:cNvPr id="2" name="Title 1">
            <a:extLst>
              <a:ext uri="{FF2B5EF4-FFF2-40B4-BE49-F238E27FC236}">
                <a16:creationId xmlns:a16="http://schemas.microsoft.com/office/drawing/2014/main" id="{557910C6-FEF1-4CEC-B98D-26EFB3B6DF03}"/>
              </a:ext>
            </a:extLst>
          </p:cNvPr>
          <p:cNvSpPr>
            <a:spLocks noGrp="1"/>
          </p:cNvSpPr>
          <p:nvPr>
            <p:ph type="title"/>
          </p:nvPr>
        </p:nvSpPr>
        <p:spPr/>
        <p:txBody>
          <a:bodyPr/>
          <a:lstStyle/>
          <a:p>
            <a:r>
              <a:rPr lang="en-GB" dirty="0" err="1"/>
              <a:t>Weblogic</a:t>
            </a:r>
            <a:r>
              <a:rPr lang="en-GB" dirty="0"/>
              <a:t> HA Setup</a:t>
            </a:r>
            <a:endParaRPr lang="en-NL" dirty="0"/>
          </a:p>
        </p:txBody>
      </p:sp>
      <p:sp>
        <p:nvSpPr>
          <p:cNvPr id="4" name="Slide Number Placeholder 3">
            <a:extLst>
              <a:ext uri="{FF2B5EF4-FFF2-40B4-BE49-F238E27FC236}">
                <a16:creationId xmlns:a16="http://schemas.microsoft.com/office/drawing/2014/main" id="{EF073BD2-D4F9-46FF-8485-7455CB592558}"/>
              </a:ext>
            </a:extLst>
          </p:cNvPr>
          <p:cNvSpPr>
            <a:spLocks noGrp="1"/>
          </p:cNvSpPr>
          <p:nvPr>
            <p:ph type="sldNum" sz="quarter" idx="10"/>
          </p:nvPr>
        </p:nvSpPr>
        <p:spPr/>
        <p:txBody>
          <a:bodyPr/>
          <a:lstStyle/>
          <a:p>
            <a:pPr>
              <a:defRPr/>
            </a:pPr>
            <a:fld id="{BD0972CF-DF36-4388-AF46-F405E3E508A9}" type="slidenum">
              <a:rPr lang="nl-NL" altLang="nl-NL" smtClean="0"/>
              <a:pPr>
                <a:defRPr/>
              </a:pPr>
              <a:t>8</a:t>
            </a:fld>
            <a:endParaRPr lang="nl-NL" altLang="nl-NL" dirty="0"/>
          </a:p>
        </p:txBody>
      </p:sp>
      <p:sp>
        <p:nvSpPr>
          <p:cNvPr id="5" name="Footer Placeholder 4">
            <a:extLst>
              <a:ext uri="{FF2B5EF4-FFF2-40B4-BE49-F238E27FC236}">
                <a16:creationId xmlns:a16="http://schemas.microsoft.com/office/drawing/2014/main" id="{213C38A9-32AD-456F-B880-D802238EE25D}"/>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10" name="Rectangle 4">
            <a:extLst>
              <a:ext uri="{FF2B5EF4-FFF2-40B4-BE49-F238E27FC236}">
                <a16:creationId xmlns:a16="http://schemas.microsoft.com/office/drawing/2014/main" id="{9665226F-E269-40AC-90B8-42C54256BF5E}"/>
              </a:ext>
            </a:extLst>
          </p:cNvPr>
          <p:cNvSpPr>
            <a:spLocks noChangeArrowheads="1"/>
          </p:cNvSpPr>
          <p:nvPr/>
        </p:nvSpPr>
        <p:spPr bwMode="auto">
          <a:xfrm>
            <a:off x="251520" y="2844657"/>
            <a:ext cx="8529707" cy="735205"/>
          </a:xfrm>
          <a:prstGeom prst="rect">
            <a:avLst/>
          </a:prstGeom>
          <a:solidFill>
            <a:schemeClr val="accent1">
              <a:lumMod val="60000"/>
              <a:lumOff val="40000"/>
            </a:schemeClr>
          </a:solidFill>
          <a:ln w="28575">
            <a:solidFill>
              <a:schemeClr val="bg2"/>
            </a:solidFill>
            <a:miter lim="800000"/>
            <a:headEnd type="none" w="sm" len="sm"/>
            <a:tailEnd type="none" w="sm" len="sm"/>
          </a:ln>
        </p:spPr>
        <p:txBody>
          <a:bodyPr wrap="none" anchor="t" anchorCtr="0"/>
          <a:lstStyle/>
          <a:p>
            <a:pPr defTabSz="685800">
              <a:spcBef>
                <a:spcPct val="20000"/>
              </a:spcBef>
              <a:buClr>
                <a:srgbClr val="FF0000"/>
              </a:buClr>
            </a:pPr>
            <a:r>
              <a:rPr lang="nl-NL" sz="1050" dirty="0">
                <a:solidFill>
                  <a:schemeClr val="bg1"/>
                </a:solidFill>
              </a:rPr>
              <a:t>Cluster</a:t>
            </a:r>
          </a:p>
        </p:txBody>
      </p:sp>
      <p:sp>
        <p:nvSpPr>
          <p:cNvPr id="11" name="Rectangle 25">
            <a:extLst>
              <a:ext uri="{FF2B5EF4-FFF2-40B4-BE49-F238E27FC236}">
                <a16:creationId xmlns:a16="http://schemas.microsoft.com/office/drawing/2014/main" id="{A9617854-D4C6-4CD9-B05F-434CD2EE6E7E}"/>
              </a:ext>
            </a:extLst>
          </p:cNvPr>
          <p:cNvSpPr>
            <a:spLocks noChangeArrowheads="1"/>
          </p:cNvSpPr>
          <p:nvPr/>
        </p:nvSpPr>
        <p:spPr bwMode="auto">
          <a:xfrm>
            <a:off x="1744179" y="1388467"/>
            <a:ext cx="975122" cy="607219"/>
          </a:xfrm>
          <a:prstGeom prst="rect">
            <a:avLst/>
          </a:prstGeom>
          <a:solidFill>
            <a:schemeClr val="accent2"/>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12" name="Rectangle 38">
            <a:extLst>
              <a:ext uri="{FF2B5EF4-FFF2-40B4-BE49-F238E27FC236}">
                <a16:creationId xmlns:a16="http://schemas.microsoft.com/office/drawing/2014/main" id="{8596C8C8-3DF6-4D8D-8709-A57BF5190AF3}"/>
              </a:ext>
            </a:extLst>
          </p:cNvPr>
          <p:cNvSpPr>
            <a:spLocks noChangeArrowheads="1"/>
          </p:cNvSpPr>
          <p:nvPr/>
        </p:nvSpPr>
        <p:spPr bwMode="auto">
          <a:xfrm>
            <a:off x="1919796"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1</a:t>
            </a:r>
          </a:p>
        </p:txBody>
      </p:sp>
      <p:sp>
        <p:nvSpPr>
          <p:cNvPr id="13" name="Rectangle 38">
            <a:extLst>
              <a:ext uri="{FF2B5EF4-FFF2-40B4-BE49-F238E27FC236}">
                <a16:creationId xmlns:a16="http://schemas.microsoft.com/office/drawing/2014/main" id="{DB0C0763-669F-439E-8120-381D44A9C81C}"/>
              </a:ext>
            </a:extLst>
          </p:cNvPr>
          <p:cNvSpPr>
            <a:spLocks noChangeArrowheads="1"/>
          </p:cNvSpPr>
          <p:nvPr/>
        </p:nvSpPr>
        <p:spPr bwMode="auto">
          <a:xfrm>
            <a:off x="6528308" y="2997674"/>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2</a:t>
            </a:r>
          </a:p>
        </p:txBody>
      </p:sp>
      <p:sp>
        <p:nvSpPr>
          <p:cNvPr id="14" name="Rectangle 38">
            <a:extLst>
              <a:ext uri="{FF2B5EF4-FFF2-40B4-BE49-F238E27FC236}">
                <a16:creationId xmlns:a16="http://schemas.microsoft.com/office/drawing/2014/main" id="{0D7CDFF7-3053-4F86-9F52-E7000ACA76DA}"/>
              </a:ext>
            </a:extLst>
          </p:cNvPr>
          <p:cNvSpPr>
            <a:spLocks noChangeArrowheads="1"/>
          </p:cNvSpPr>
          <p:nvPr/>
        </p:nvSpPr>
        <p:spPr bwMode="auto">
          <a:xfrm>
            <a:off x="6528308" y="3795886"/>
            <a:ext cx="623888" cy="442913"/>
          </a:xfrm>
          <a:prstGeom prst="rect">
            <a:avLst/>
          </a:prstGeom>
          <a:solidFill>
            <a:schemeClr val="accent2"/>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7" name="Rectangle 38">
            <a:extLst>
              <a:ext uri="{FF2B5EF4-FFF2-40B4-BE49-F238E27FC236}">
                <a16:creationId xmlns:a16="http://schemas.microsoft.com/office/drawing/2014/main" id="{E12ADCA6-3EA7-4C72-BF73-66ADDE17FCFA}"/>
              </a:ext>
            </a:extLst>
          </p:cNvPr>
          <p:cNvSpPr>
            <a:spLocks noChangeArrowheads="1"/>
          </p:cNvSpPr>
          <p:nvPr/>
        </p:nvSpPr>
        <p:spPr bwMode="auto">
          <a:xfrm>
            <a:off x="1919796" y="3793992"/>
            <a:ext cx="623888" cy="442913"/>
          </a:xfrm>
          <a:prstGeom prst="rect">
            <a:avLst/>
          </a:prstGeom>
          <a:solidFill>
            <a:schemeClr val="accent2">
              <a:alpha val="20000"/>
            </a:schemeClr>
          </a:solidFill>
          <a:ln w="28575">
            <a:solidFill>
              <a:schemeClr val="bg2"/>
            </a:solidFill>
            <a:miter lim="800000"/>
            <a:headEnd/>
            <a:tailEnd/>
          </a:ln>
        </p:spPr>
        <p:txBody>
          <a:bodyPr wrap="none" anchor="ctr"/>
          <a:lstStyle/>
          <a:p>
            <a:pPr algn="ctr" defTabSz="685800" eaLnBrk="0" hangingPunct="0"/>
            <a:r>
              <a:rPr lang="en-GB" sz="1050" dirty="0">
                <a:solidFill>
                  <a:schemeClr val="bg1"/>
                </a:solidFill>
              </a:rPr>
              <a:t>Managed</a:t>
            </a:r>
          </a:p>
          <a:p>
            <a:pPr algn="ctr" defTabSz="685800" eaLnBrk="0" hangingPunct="0"/>
            <a:r>
              <a:rPr lang="en-GB" sz="1050" dirty="0">
                <a:solidFill>
                  <a:schemeClr val="bg1"/>
                </a:solidFill>
              </a:rPr>
              <a:t>server 3</a:t>
            </a:r>
          </a:p>
        </p:txBody>
      </p:sp>
      <p:sp>
        <p:nvSpPr>
          <p:cNvPr id="19" name="Rectangle 25">
            <a:extLst>
              <a:ext uri="{FF2B5EF4-FFF2-40B4-BE49-F238E27FC236}">
                <a16:creationId xmlns:a16="http://schemas.microsoft.com/office/drawing/2014/main" id="{1C1F4A69-E46E-4FDB-8B9F-81A25D10906B}"/>
              </a:ext>
            </a:extLst>
          </p:cNvPr>
          <p:cNvSpPr>
            <a:spLocks noChangeArrowheads="1"/>
          </p:cNvSpPr>
          <p:nvPr/>
        </p:nvSpPr>
        <p:spPr bwMode="auto">
          <a:xfrm>
            <a:off x="6352691" y="1388466"/>
            <a:ext cx="975122" cy="607219"/>
          </a:xfrm>
          <a:prstGeom prst="rect">
            <a:avLst/>
          </a:prstGeom>
          <a:solidFill>
            <a:schemeClr val="accent2">
              <a:alpha val="2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Administration</a:t>
            </a:r>
          </a:p>
          <a:p>
            <a:pPr algn="ctr" defTabSz="685800" eaLnBrk="0" hangingPunct="0"/>
            <a:r>
              <a:rPr lang="en-GB" sz="1050" dirty="0">
                <a:solidFill>
                  <a:schemeClr val="bg1"/>
                </a:solidFill>
              </a:rPr>
              <a:t>server</a:t>
            </a:r>
            <a:endParaRPr lang="en-US" sz="1050" b="0" dirty="0">
              <a:solidFill>
                <a:schemeClr val="bg1"/>
              </a:solidFill>
              <a:latin typeface="Times New Roman" pitchFamily="18" charset="0"/>
            </a:endParaRPr>
          </a:p>
        </p:txBody>
      </p:sp>
      <p:sp>
        <p:nvSpPr>
          <p:cNvPr id="23" name="Freeform: Shape 22">
            <a:extLst>
              <a:ext uri="{FF2B5EF4-FFF2-40B4-BE49-F238E27FC236}">
                <a16:creationId xmlns:a16="http://schemas.microsoft.com/office/drawing/2014/main" id="{76A1E1C6-2BE3-4182-8486-C1A966278235}"/>
              </a:ext>
            </a:extLst>
          </p:cNvPr>
          <p:cNvSpPr/>
          <p:nvPr/>
        </p:nvSpPr>
        <p:spPr>
          <a:xfrm>
            <a:off x="2771800" y="1388466"/>
            <a:ext cx="3521560"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4" name="Freeform: Shape 23">
            <a:extLst>
              <a:ext uri="{FF2B5EF4-FFF2-40B4-BE49-F238E27FC236}">
                <a16:creationId xmlns:a16="http://schemas.microsoft.com/office/drawing/2014/main" id="{243A623F-6509-4CAB-AB02-1B84D617BB0F}"/>
              </a:ext>
            </a:extLst>
          </p:cNvPr>
          <p:cNvSpPr/>
          <p:nvPr/>
        </p:nvSpPr>
        <p:spPr>
          <a:xfrm>
            <a:off x="2615692" y="3741188"/>
            <a:ext cx="3809592" cy="273740"/>
          </a:xfrm>
          <a:custGeom>
            <a:avLst/>
            <a:gdLst>
              <a:gd name="connsiteX0" fmla="*/ 0 w 3635654"/>
              <a:gd name="connsiteY0" fmla="*/ 607165 h 607165"/>
              <a:gd name="connsiteX1" fmla="*/ 1741018 w 3635654"/>
              <a:gd name="connsiteY1" fmla="*/ 3 h 607165"/>
              <a:gd name="connsiteX2" fmla="*/ 3635654 w 3635654"/>
              <a:gd name="connsiteY2" fmla="*/ 599850 h 607165"/>
            </a:gdLst>
            <a:ahLst/>
            <a:cxnLst>
              <a:cxn ang="0">
                <a:pos x="connsiteX0" y="connsiteY0"/>
              </a:cxn>
              <a:cxn ang="0">
                <a:pos x="connsiteX1" y="connsiteY1"/>
              </a:cxn>
              <a:cxn ang="0">
                <a:pos x="connsiteX2" y="connsiteY2"/>
              </a:cxn>
            </a:cxnLst>
            <a:rect l="l" t="t" r="r" b="b"/>
            <a:pathLst>
              <a:path w="3635654" h="607165">
                <a:moveTo>
                  <a:pt x="0" y="607165"/>
                </a:moveTo>
                <a:cubicBezTo>
                  <a:pt x="567538" y="304193"/>
                  <a:pt x="1135076" y="1222"/>
                  <a:pt x="1741018" y="3"/>
                </a:cubicBezTo>
                <a:cubicBezTo>
                  <a:pt x="2346960" y="-1216"/>
                  <a:pt x="2991307" y="299317"/>
                  <a:pt x="3635654" y="599850"/>
                </a:cubicBezTo>
              </a:path>
            </a:pathLst>
          </a:custGeom>
          <a:noFill/>
          <a:ln w="25400">
            <a:solidFill>
              <a:schemeClr val="accent2"/>
            </a:solidFill>
            <a:prstDash val="dashDot"/>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sp>
        <p:nvSpPr>
          <p:cNvPr id="27" name="Rectangle 25">
            <a:extLst>
              <a:ext uri="{FF2B5EF4-FFF2-40B4-BE49-F238E27FC236}">
                <a16:creationId xmlns:a16="http://schemas.microsoft.com/office/drawing/2014/main" id="{B9D5D41D-F531-4E9C-8846-98C106172EBD}"/>
              </a:ext>
            </a:extLst>
          </p:cNvPr>
          <p:cNvSpPr>
            <a:spLocks noChangeArrowheads="1"/>
          </p:cNvSpPr>
          <p:nvPr/>
        </p:nvSpPr>
        <p:spPr bwMode="auto">
          <a:xfrm>
            <a:off x="251521" y="1662206"/>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8" name="Rectangle 25">
            <a:extLst>
              <a:ext uri="{FF2B5EF4-FFF2-40B4-BE49-F238E27FC236}">
                <a16:creationId xmlns:a16="http://schemas.microsoft.com/office/drawing/2014/main" id="{3ABCBEF5-A8F8-4764-8BAB-0B11BDE11961}"/>
              </a:ext>
            </a:extLst>
          </p:cNvPr>
          <p:cNvSpPr>
            <a:spLocks noChangeArrowheads="1"/>
          </p:cNvSpPr>
          <p:nvPr/>
        </p:nvSpPr>
        <p:spPr bwMode="auto">
          <a:xfrm>
            <a:off x="251520" y="3766992"/>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29" name="Rectangle 25">
            <a:extLst>
              <a:ext uri="{FF2B5EF4-FFF2-40B4-BE49-F238E27FC236}">
                <a16:creationId xmlns:a16="http://schemas.microsoft.com/office/drawing/2014/main" id="{90592093-DF70-4182-9148-A428F280E05F}"/>
              </a:ext>
            </a:extLst>
          </p:cNvPr>
          <p:cNvSpPr>
            <a:spLocks noChangeArrowheads="1"/>
          </p:cNvSpPr>
          <p:nvPr/>
        </p:nvSpPr>
        <p:spPr bwMode="auto">
          <a:xfrm>
            <a:off x="7740352" y="3796693"/>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
        <p:nvSpPr>
          <p:cNvPr id="30" name="Rectangle 25">
            <a:extLst>
              <a:ext uri="{FF2B5EF4-FFF2-40B4-BE49-F238E27FC236}">
                <a16:creationId xmlns:a16="http://schemas.microsoft.com/office/drawing/2014/main" id="{5042315E-834A-40D4-8552-765F35662B71}"/>
              </a:ext>
            </a:extLst>
          </p:cNvPr>
          <p:cNvSpPr>
            <a:spLocks noChangeArrowheads="1"/>
          </p:cNvSpPr>
          <p:nvPr/>
        </p:nvSpPr>
        <p:spPr bwMode="auto">
          <a:xfrm>
            <a:off x="7740352" y="1651599"/>
            <a:ext cx="1080120" cy="470349"/>
          </a:xfrm>
          <a:prstGeom prst="rect">
            <a:avLst/>
          </a:prstGeom>
          <a:solidFill>
            <a:schemeClr val="accent6">
              <a:lumMod val="60000"/>
              <a:lumOff val="40000"/>
            </a:schemeClr>
          </a:solidFill>
          <a:ln w="28575">
            <a:solidFill>
              <a:schemeClr val="bg2"/>
            </a:solidFill>
            <a:miter lim="800000"/>
            <a:headEnd type="none" w="sm" len="sm"/>
            <a:tailEnd/>
          </a:ln>
        </p:spPr>
        <p:txBody>
          <a:bodyPr wrap="none" anchor="ctr"/>
          <a:lstStyle/>
          <a:p>
            <a:pPr algn="ctr" defTabSz="685800" eaLnBrk="0" hangingPunct="0"/>
            <a:r>
              <a:rPr lang="en-GB" sz="1050" dirty="0">
                <a:solidFill>
                  <a:schemeClr val="bg1"/>
                </a:solidFill>
              </a:rPr>
              <a:t>Node Manager</a:t>
            </a:r>
            <a:br>
              <a:rPr lang="en-GB" sz="1050" dirty="0">
                <a:solidFill>
                  <a:schemeClr val="bg1"/>
                </a:solidFill>
              </a:rPr>
            </a:br>
            <a:r>
              <a:rPr lang="en-GB" sz="1050" dirty="0">
                <a:solidFill>
                  <a:schemeClr val="bg1"/>
                </a:solidFill>
              </a:rPr>
              <a:t>(per domain)</a:t>
            </a:r>
            <a:endParaRPr lang="en-US" sz="1050" b="0" dirty="0">
              <a:solidFill>
                <a:schemeClr val="bg1"/>
              </a:solidFill>
              <a:latin typeface="Times New Roman" pitchFamily="18" charset="0"/>
            </a:endParaRPr>
          </a:p>
        </p:txBody>
      </p:sp>
    </p:spTree>
    <p:extLst>
      <p:ext uri="{BB962C8B-B14F-4D97-AF65-F5344CB8AC3E}">
        <p14:creationId xmlns:p14="http://schemas.microsoft.com/office/powerpoint/2010/main" val="459415631"/>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9632B3-71C1-43E9-BAE7-3FC9D4EEA61A}"/>
              </a:ext>
            </a:extLst>
          </p:cNvPr>
          <p:cNvSpPr>
            <a:spLocks noGrp="1"/>
          </p:cNvSpPr>
          <p:nvPr>
            <p:ph type="title"/>
          </p:nvPr>
        </p:nvSpPr>
        <p:spPr/>
        <p:txBody>
          <a:bodyPr/>
          <a:lstStyle/>
          <a:p>
            <a:r>
              <a:rPr lang="en-GB" dirty="0"/>
              <a:t>Links</a:t>
            </a:r>
          </a:p>
        </p:txBody>
      </p:sp>
      <p:sp>
        <p:nvSpPr>
          <p:cNvPr id="7" name="Content Placeholder 6">
            <a:extLst>
              <a:ext uri="{FF2B5EF4-FFF2-40B4-BE49-F238E27FC236}">
                <a16:creationId xmlns:a16="http://schemas.microsoft.com/office/drawing/2014/main" id="{BC5072CC-4F61-4A12-BB67-591EC7DA9FE6}"/>
              </a:ext>
            </a:extLst>
          </p:cNvPr>
          <p:cNvSpPr>
            <a:spLocks noGrp="1"/>
          </p:cNvSpPr>
          <p:nvPr>
            <p:ph idx="1"/>
          </p:nvPr>
        </p:nvSpPr>
        <p:spPr>
          <a:xfrm>
            <a:off x="457200" y="699542"/>
            <a:ext cx="8229600" cy="3794821"/>
          </a:xfrm>
        </p:spPr>
        <p:txBody>
          <a:bodyPr/>
          <a:lstStyle/>
          <a:p>
            <a:endParaRPr lang="en-GB" sz="1600" dirty="0">
              <a:hlinkClick r:id="rId2"/>
            </a:endParaRPr>
          </a:p>
          <a:p>
            <a:r>
              <a:rPr lang="en-GB" sz="1600" dirty="0"/>
              <a:t>Oracle </a:t>
            </a:r>
            <a:r>
              <a:rPr lang="en-GB" sz="1600" dirty="0" err="1"/>
              <a:t>Weblogic</a:t>
            </a:r>
            <a:r>
              <a:rPr lang="en-GB" sz="1600" dirty="0"/>
              <a:t> Kubernetes Operator</a:t>
            </a:r>
          </a:p>
          <a:p>
            <a:pPr lvl="1"/>
            <a:r>
              <a:rPr lang="en-GB" sz="1200" dirty="0">
                <a:hlinkClick r:id="rId3"/>
              </a:rPr>
              <a:t>https://oracle.github.io/weblogic-kubernetes-operator</a:t>
            </a:r>
            <a:endParaRPr lang="en-GB" sz="1600" dirty="0"/>
          </a:p>
          <a:p>
            <a:r>
              <a:rPr lang="en-GB" sz="1600" dirty="0"/>
              <a:t>Oracle </a:t>
            </a:r>
            <a:r>
              <a:rPr lang="en-GB" sz="1600" dirty="0" err="1"/>
              <a:t>Weblogic</a:t>
            </a:r>
            <a:r>
              <a:rPr lang="en-GB" sz="1600" dirty="0"/>
              <a:t> Kubernetes Operator Samples</a:t>
            </a:r>
          </a:p>
          <a:p>
            <a:pPr lvl="1"/>
            <a:r>
              <a:rPr lang="en-GB" sz="1200" dirty="0">
                <a:hlinkClick r:id="rId4"/>
              </a:rPr>
              <a:t>https://oracle.github.io/weblogic-kubernetes-operator/samples/</a:t>
            </a:r>
            <a:endParaRPr lang="en-GB" sz="1200" dirty="0"/>
          </a:p>
          <a:p>
            <a:r>
              <a:rPr lang="en-GB" sz="1600" dirty="0"/>
              <a:t>Oracle </a:t>
            </a:r>
            <a:r>
              <a:rPr lang="en-GB" sz="1600" dirty="0" err="1"/>
              <a:t>Weblogic</a:t>
            </a:r>
            <a:r>
              <a:rPr lang="en-GB" sz="1600" dirty="0"/>
              <a:t> Slack Inviter</a:t>
            </a:r>
          </a:p>
          <a:p>
            <a:pPr lvl="1"/>
            <a:r>
              <a:rPr lang="en-GB" sz="1200" dirty="0">
                <a:hlinkClick r:id="rId5"/>
              </a:rPr>
              <a:t>https://weblogic-slack-inviter.herokuapp.com/</a:t>
            </a:r>
            <a:endParaRPr lang="en-GB" sz="1200" dirty="0"/>
          </a:p>
          <a:p>
            <a:r>
              <a:rPr lang="en-GB" sz="1600" dirty="0"/>
              <a:t>Cloud Customer Connect – Containers and Kubernetes forum</a:t>
            </a:r>
          </a:p>
          <a:p>
            <a:pPr lvl="1"/>
            <a:r>
              <a:rPr lang="en-GB" sz="1200" dirty="0">
                <a:hlinkClick r:id="rId6"/>
              </a:rPr>
              <a:t>https://cloudcustomerconnect.oracle.com/resources/654ff18469/summary</a:t>
            </a:r>
            <a:endParaRPr lang="en-GB" sz="1200" dirty="0"/>
          </a:p>
          <a:p>
            <a:r>
              <a:rPr lang="en-GB" sz="1600" dirty="0"/>
              <a:t>OPN </a:t>
            </a:r>
            <a:r>
              <a:rPr lang="en-GB" sz="1600" dirty="0" err="1"/>
              <a:t>PaasForum</a:t>
            </a:r>
            <a:r>
              <a:rPr lang="en-GB" sz="1600" dirty="0"/>
              <a:t>/</a:t>
            </a:r>
            <a:r>
              <a:rPr lang="en-GB" sz="1600" dirty="0" err="1"/>
              <a:t>SummerCamps</a:t>
            </a:r>
            <a:r>
              <a:rPr lang="en-GB" sz="1600" dirty="0"/>
              <a:t> ’19 Tutorial by Peter Nagy (to be forked)</a:t>
            </a:r>
          </a:p>
          <a:p>
            <a:pPr lvl="1"/>
            <a:r>
              <a:rPr lang="en-GB" sz="1200" dirty="0">
                <a:hlinkClick r:id="rId7"/>
              </a:rPr>
              <a:t>https://github.com/nagypeter/weblogic-operator-tutorial</a:t>
            </a:r>
            <a:endParaRPr lang="en-GB" sz="1200" dirty="0"/>
          </a:p>
          <a:p>
            <a:r>
              <a:rPr lang="en-GB" sz="1600" dirty="0"/>
              <a:t>End2End example monitoring </a:t>
            </a:r>
            <a:r>
              <a:rPr lang="en-GB" sz="1600" dirty="0" err="1"/>
              <a:t>wl</a:t>
            </a:r>
            <a:r>
              <a:rPr lang="en-GB" sz="1600" dirty="0"/>
              <a:t> server with Grafana dashboards</a:t>
            </a:r>
          </a:p>
          <a:p>
            <a:pPr lvl="1"/>
            <a:r>
              <a:rPr lang="en-GB" sz="1200">
                <a:hlinkClick r:id="rId8"/>
              </a:rPr>
              <a:t>https://blogs.oracle.com/weblogicserver/end-to-end-example-of-monitoring-weblogic-server-with-grafana-dashboards-on-the-oci-container-engine-for-kubernetes</a:t>
            </a:r>
            <a:endParaRPr lang="en-GB" sz="1600" dirty="0"/>
          </a:p>
          <a:p>
            <a:endParaRPr lang="en-GB" sz="1600" dirty="0"/>
          </a:p>
          <a:p>
            <a:pPr marL="0" indent="0">
              <a:buNone/>
            </a:pPr>
            <a:endParaRPr lang="en-GB" sz="1600" dirty="0"/>
          </a:p>
          <a:p>
            <a:endParaRPr lang="en-GB" sz="1600" dirty="0"/>
          </a:p>
        </p:txBody>
      </p:sp>
      <p:sp>
        <p:nvSpPr>
          <p:cNvPr id="4" name="Footer Placeholder 3">
            <a:extLst>
              <a:ext uri="{FF2B5EF4-FFF2-40B4-BE49-F238E27FC236}">
                <a16:creationId xmlns:a16="http://schemas.microsoft.com/office/drawing/2014/main" id="{A83011AE-9D03-40CF-9069-54F387AB2119}"/>
              </a:ext>
            </a:extLst>
          </p:cNvPr>
          <p:cNvSpPr>
            <a:spLocks noGrp="1"/>
          </p:cNvSpPr>
          <p:nvPr>
            <p:ph type="ftr" sz="quarter" idx="11"/>
          </p:nvPr>
        </p:nvSpPr>
        <p:spPr/>
        <p:txBody>
          <a:bodyPr/>
          <a:lstStyle/>
          <a:p>
            <a:pPr>
              <a:defRPr/>
            </a:pPr>
            <a:r>
              <a:rPr lang="en-US"/>
              <a:t>copyright ©2019 Darwin IT-Professionals B.V.</a:t>
            </a:r>
            <a:endParaRPr lang="nl-NL"/>
          </a:p>
        </p:txBody>
      </p:sp>
      <p:sp>
        <p:nvSpPr>
          <p:cNvPr id="3" name="Tijdelijke aanduiding voor dianummer 2">
            <a:extLst>
              <a:ext uri="{FF2B5EF4-FFF2-40B4-BE49-F238E27FC236}">
                <a16:creationId xmlns:a16="http://schemas.microsoft.com/office/drawing/2014/main" id="{4213FBE0-CBF7-4F09-B260-3AADCDAAA6D3}"/>
              </a:ext>
            </a:extLst>
          </p:cNvPr>
          <p:cNvSpPr>
            <a:spLocks noGrp="1"/>
          </p:cNvSpPr>
          <p:nvPr>
            <p:ph type="sldNum" sz="quarter" idx="10"/>
          </p:nvPr>
        </p:nvSpPr>
        <p:spPr/>
        <p:txBody>
          <a:bodyPr/>
          <a:lstStyle/>
          <a:p>
            <a:pPr>
              <a:defRPr/>
            </a:pPr>
            <a:fld id="{BD0972CF-DF36-4388-AF46-F405E3E508A9}" type="slidenum">
              <a:rPr lang="nl-NL" altLang="nl-NL" smtClean="0"/>
              <a:pPr>
                <a:defRPr/>
              </a:pPr>
              <a:t>80</a:t>
            </a:fld>
            <a:endParaRPr lang="nl-NL" altLang="nl-NL" dirty="0"/>
          </a:p>
        </p:txBody>
      </p:sp>
    </p:spTree>
    <p:extLst>
      <p:ext uri="{BB962C8B-B14F-4D97-AF65-F5344CB8AC3E}">
        <p14:creationId xmlns:p14="http://schemas.microsoft.com/office/powerpoint/2010/main" val="2851851912"/>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3B15BF-E400-4584-AF52-962110F52003}"/>
              </a:ext>
            </a:extLst>
          </p:cNvPr>
          <p:cNvSpPr>
            <a:spLocks noGrp="1"/>
          </p:cNvSpPr>
          <p:nvPr>
            <p:ph type="title"/>
          </p:nvPr>
        </p:nvSpPr>
        <p:spPr/>
        <p:txBody>
          <a:bodyPr/>
          <a:lstStyle/>
          <a:p>
            <a:r>
              <a:rPr lang="en-GB" dirty="0"/>
              <a:t>Thank you for your attendance, patience and attention</a:t>
            </a:r>
          </a:p>
        </p:txBody>
      </p:sp>
      <p:sp>
        <p:nvSpPr>
          <p:cNvPr id="7" name="Text Placeholder 6">
            <a:extLst>
              <a:ext uri="{FF2B5EF4-FFF2-40B4-BE49-F238E27FC236}">
                <a16:creationId xmlns:a16="http://schemas.microsoft.com/office/drawing/2014/main" id="{9AAB6F8C-97DD-4EDF-B5B6-A9F3DE53DEB6}"/>
              </a:ext>
            </a:extLst>
          </p:cNvPr>
          <p:cNvSpPr>
            <a:spLocks noGrp="1"/>
          </p:cNvSpPr>
          <p:nvPr>
            <p:ph type="body" idx="1"/>
          </p:nvPr>
        </p:nvSpPr>
        <p:spPr/>
        <p:txBody>
          <a:bodyPr/>
          <a:lstStyle/>
          <a:p>
            <a:endParaRPr lang="en-GB"/>
          </a:p>
        </p:txBody>
      </p:sp>
      <p:sp>
        <p:nvSpPr>
          <p:cNvPr id="5" name="Footer Placeholder 4">
            <a:extLst>
              <a:ext uri="{FF2B5EF4-FFF2-40B4-BE49-F238E27FC236}">
                <a16:creationId xmlns:a16="http://schemas.microsoft.com/office/drawing/2014/main" id="{9905E261-3F17-4F51-BE6B-509A5A10F1AE}"/>
              </a:ext>
            </a:extLst>
          </p:cNvPr>
          <p:cNvSpPr>
            <a:spLocks noGrp="1"/>
          </p:cNvSpPr>
          <p:nvPr>
            <p:ph type="ftr" sz="quarter" idx="4294967295"/>
          </p:nvPr>
        </p:nvSpPr>
        <p:spPr>
          <a:xfrm>
            <a:off x="3124200" y="4746625"/>
            <a:ext cx="2895600" cy="273050"/>
          </a:xfrm>
        </p:spPr>
        <p:txBody>
          <a:bodyPr/>
          <a:lstStyle/>
          <a:p>
            <a:pPr>
              <a:defRPr/>
            </a:pPr>
            <a:r>
              <a:rPr lang="en-US"/>
              <a:t>copyright ©2019 Darwin IT-Professionals B.V.</a:t>
            </a:r>
            <a:endParaRPr lang="nl-NL" dirty="0"/>
          </a:p>
        </p:txBody>
      </p:sp>
      <p:sp>
        <p:nvSpPr>
          <p:cNvPr id="3" name="Tijdelijke aanduiding voor dianummer 2">
            <a:extLst>
              <a:ext uri="{FF2B5EF4-FFF2-40B4-BE49-F238E27FC236}">
                <a16:creationId xmlns:a16="http://schemas.microsoft.com/office/drawing/2014/main" id="{604E36DF-6ED5-4E9A-ADC6-623ACE07E8BF}"/>
              </a:ext>
            </a:extLst>
          </p:cNvPr>
          <p:cNvSpPr>
            <a:spLocks noGrp="1"/>
          </p:cNvSpPr>
          <p:nvPr>
            <p:ph type="sldNum" sz="quarter" idx="11"/>
          </p:nvPr>
        </p:nvSpPr>
        <p:spPr/>
        <p:txBody>
          <a:bodyPr/>
          <a:lstStyle/>
          <a:p>
            <a:pPr>
              <a:defRPr/>
            </a:pPr>
            <a:fld id="{825F50E3-C2CF-4EE1-838F-E497E2ECDFF7}" type="slidenum">
              <a:rPr lang="nl-NL" altLang="nl-NL" smtClean="0"/>
              <a:pPr>
                <a:defRPr/>
              </a:pPr>
              <a:t>81</a:t>
            </a:fld>
            <a:endParaRPr lang="nl-NL" altLang="nl-NL" dirty="0"/>
          </a:p>
        </p:txBody>
      </p:sp>
    </p:spTree>
    <p:extLst>
      <p:ext uri="{BB962C8B-B14F-4D97-AF65-F5344CB8AC3E}">
        <p14:creationId xmlns:p14="http://schemas.microsoft.com/office/powerpoint/2010/main" val="1823561968"/>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tabLst>
                <a:tab pos="7891463" algn="r"/>
              </a:tabLst>
            </a:pPr>
            <a:r>
              <a:rPr lang="en-GB" dirty="0"/>
              <a:t>Q &amp; A</a:t>
            </a:r>
            <a:endParaRPr lang="nl-NL" dirty="0"/>
          </a:p>
        </p:txBody>
      </p:sp>
      <p:sp>
        <p:nvSpPr>
          <p:cNvPr id="5" name="Tijdelijke aanduiding voor voettekst 4"/>
          <p:cNvSpPr>
            <a:spLocks noGrp="1"/>
          </p:cNvSpPr>
          <p:nvPr>
            <p:ph type="ftr" sz="quarter" idx="11"/>
          </p:nvPr>
        </p:nvSpPr>
        <p:spPr/>
        <p:txBody>
          <a:bodyPr/>
          <a:lstStyle/>
          <a:p>
            <a:pPr>
              <a:defRPr/>
            </a:pPr>
            <a:r>
              <a:rPr lang="en-US"/>
              <a:t>copyright ©2019 Darwin IT-Professionals B.V.</a:t>
            </a:r>
            <a:endParaRPr lang="nl-NL" dirty="0"/>
          </a:p>
        </p:txBody>
      </p:sp>
      <p:sp>
        <p:nvSpPr>
          <p:cNvPr id="6" name="Tijdelijke aanduiding voor dianummer 5">
            <a:extLst>
              <a:ext uri="{FF2B5EF4-FFF2-40B4-BE49-F238E27FC236}">
                <a16:creationId xmlns:a16="http://schemas.microsoft.com/office/drawing/2014/main" id="{3A3E6211-3FAB-4F7D-9630-E21585CF7565}"/>
              </a:ext>
            </a:extLst>
          </p:cNvPr>
          <p:cNvSpPr>
            <a:spLocks noGrp="1"/>
          </p:cNvSpPr>
          <p:nvPr>
            <p:ph type="sldNum" sz="quarter" idx="10"/>
          </p:nvPr>
        </p:nvSpPr>
        <p:spPr/>
        <p:txBody>
          <a:bodyPr/>
          <a:lstStyle/>
          <a:p>
            <a:pPr>
              <a:defRPr/>
            </a:pPr>
            <a:fld id="{BD0972CF-DF36-4388-AF46-F405E3E508A9}" type="slidenum">
              <a:rPr lang="nl-NL" altLang="nl-NL" smtClean="0"/>
              <a:pPr>
                <a:defRPr/>
              </a:pPr>
              <a:t>82</a:t>
            </a:fld>
            <a:endParaRPr lang="nl-NL" altLang="nl-NL" dirty="0"/>
          </a:p>
        </p:txBody>
      </p:sp>
      <p:pic>
        <p:nvPicPr>
          <p:cNvPr id="8" name="Picture 2" descr="http://www.incimages.com/uploaded_files/image/1940x900/question-marks-1940x900_35008.jpg">
            <a:extLst>
              <a:ext uri="{FF2B5EF4-FFF2-40B4-BE49-F238E27FC236}">
                <a16:creationId xmlns:a16="http://schemas.microsoft.com/office/drawing/2014/main" id="{D8844FAF-4C3F-4BA4-AFE6-C1E8E0BA6C65}"/>
              </a:ext>
            </a:extLst>
          </p:cNvPr>
          <p:cNvPicPr>
            <a:picLocks noGrp="1" noChangeAspect="1" noChangeArrowheads="1"/>
          </p:cNvPicPr>
          <p:nvPr/>
        </p:nvPicPr>
        <p:blipFill>
          <a:blip r:embed="rId2" cstate="print">
            <a:duotone>
              <a:schemeClr val="accent2">
                <a:shade val="45000"/>
                <a:satMod val="135000"/>
              </a:schemeClr>
              <a:prstClr val="white"/>
            </a:duotone>
          </a:blip>
          <a:stretch>
            <a:fillRect/>
          </a:stretch>
        </p:blipFill>
        <p:spPr bwMode="auto">
          <a:xfrm rot="21369953">
            <a:off x="-176732" y="744218"/>
            <a:ext cx="9497462" cy="391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11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72F9-6C24-4FF1-B4AE-BD10C3140574}"/>
              </a:ext>
            </a:extLst>
          </p:cNvPr>
          <p:cNvSpPr>
            <a:spLocks noGrp="1"/>
          </p:cNvSpPr>
          <p:nvPr>
            <p:ph type="title"/>
          </p:nvPr>
        </p:nvSpPr>
        <p:spPr/>
        <p:txBody>
          <a:bodyPr/>
          <a:lstStyle/>
          <a:p>
            <a:r>
              <a:rPr lang="en-GB" dirty="0" err="1"/>
              <a:t>Weblogic</a:t>
            </a:r>
            <a:r>
              <a:rPr lang="en-GB" dirty="0"/>
              <a:t> Clustering</a:t>
            </a:r>
          </a:p>
        </p:txBody>
      </p:sp>
      <p:sp>
        <p:nvSpPr>
          <p:cNvPr id="3" name="Content Placeholder 2">
            <a:extLst>
              <a:ext uri="{FF2B5EF4-FFF2-40B4-BE49-F238E27FC236}">
                <a16:creationId xmlns:a16="http://schemas.microsoft.com/office/drawing/2014/main" id="{0D01CFA5-1594-483A-97F7-DFD18E66501B}"/>
              </a:ext>
            </a:extLst>
          </p:cNvPr>
          <p:cNvSpPr>
            <a:spLocks noGrp="1"/>
          </p:cNvSpPr>
          <p:nvPr>
            <p:ph idx="1"/>
          </p:nvPr>
        </p:nvSpPr>
        <p:spPr>
          <a:xfrm>
            <a:off x="457200" y="941357"/>
            <a:ext cx="8229600" cy="3260785"/>
          </a:xfrm>
        </p:spPr>
        <p:txBody>
          <a:bodyPr/>
          <a:lstStyle/>
          <a:p>
            <a:r>
              <a:rPr lang="en-GB" dirty="0"/>
              <a:t>Share resources (Deployments, </a:t>
            </a:r>
            <a:r>
              <a:rPr lang="en-GB" dirty="0" err="1"/>
              <a:t>Datasources</a:t>
            </a:r>
            <a:r>
              <a:rPr lang="en-GB" dirty="0"/>
              <a:t>, JMS)</a:t>
            </a:r>
          </a:p>
          <a:p>
            <a:r>
              <a:rPr lang="en-GB" dirty="0"/>
              <a:t>Supports Service Migration and Whole Server Migration</a:t>
            </a:r>
          </a:p>
          <a:p>
            <a:r>
              <a:rPr lang="en-GB" dirty="0"/>
              <a:t>12c+: </a:t>
            </a:r>
          </a:p>
          <a:p>
            <a:pPr lvl="1"/>
            <a:r>
              <a:rPr lang="en-GB" dirty="0"/>
              <a:t>Dynamic Clustering, based on Server templates, supports scale up, scale down</a:t>
            </a:r>
          </a:p>
          <a:p>
            <a:pPr lvl="1"/>
            <a:r>
              <a:rPr lang="en-GB" dirty="0" err="1"/>
              <a:t>Simpeler</a:t>
            </a:r>
            <a:r>
              <a:rPr lang="en-GB" dirty="0"/>
              <a:t> JMS Configuration, based on Dynamic Clusters</a:t>
            </a:r>
          </a:p>
          <a:p>
            <a:pPr lvl="1"/>
            <a:r>
              <a:rPr lang="en-GB" dirty="0"/>
              <a:t>Chooses MS as Cluster Master to control cluster member health</a:t>
            </a:r>
          </a:p>
          <a:p>
            <a:r>
              <a:rPr lang="en-GB" dirty="0"/>
              <a:t>Declarative configuration</a:t>
            </a:r>
          </a:p>
          <a:p>
            <a:pPr lvl="2"/>
            <a:endParaRPr lang="en-GB" dirty="0"/>
          </a:p>
        </p:txBody>
      </p:sp>
      <p:sp>
        <p:nvSpPr>
          <p:cNvPr id="5" name="Footer Placeholder 4">
            <a:extLst>
              <a:ext uri="{FF2B5EF4-FFF2-40B4-BE49-F238E27FC236}">
                <a16:creationId xmlns:a16="http://schemas.microsoft.com/office/drawing/2014/main" id="{A5A38766-BD5E-4817-AAA8-36A838509695}"/>
              </a:ext>
            </a:extLst>
          </p:cNvPr>
          <p:cNvSpPr>
            <a:spLocks noGrp="1"/>
          </p:cNvSpPr>
          <p:nvPr>
            <p:ph type="ftr" sz="quarter" idx="11"/>
          </p:nvPr>
        </p:nvSpPr>
        <p:spPr/>
        <p:txBody>
          <a:bodyPr/>
          <a:lstStyle/>
          <a:p>
            <a:pPr>
              <a:defRPr/>
            </a:pPr>
            <a:r>
              <a:rPr lang="en-US"/>
              <a:t>copyright ©2019 Darwin IT-Professionals B.V.</a:t>
            </a:r>
            <a:endParaRPr lang="nl-NL" dirty="0"/>
          </a:p>
        </p:txBody>
      </p:sp>
      <p:sp>
        <p:nvSpPr>
          <p:cNvPr id="8" name="Tijdelijke aanduiding voor dianummer 7">
            <a:extLst>
              <a:ext uri="{FF2B5EF4-FFF2-40B4-BE49-F238E27FC236}">
                <a16:creationId xmlns:a16="http://schemas.microsoft.com/office/drawing/2014/main" id="{CBEDA2B7-4422-444F-8F6F-48BF9ECE4514}"/>
              </a:ext>
            </a:extLst>
          </p:cNvPr>
          <p:cNvSpPr>
            <a:spLocks noGrp="1"/>
          </p:cNvSpPr>
          <p:nvPr>
            <p:ph type="sldNum" sz="quarter" idx="10"/>
          </p:nvPr>
        </p:nvSpPr>
        <p:spPr/>
        <p:txBody>
          <a:bodyPr/>
          <a:lstStyle/>
          <a:p>
            <a:pPr>
              <a:defRPr/>
            </a:pPr>
            <a:fld id="{BD0972CF-DF36-4388-AF46-F405E3E508A9}" type="slidenum">
              <a:rPr lang="nl-NL" altLang="nl-NL" smtClean="0"/>
              <a:pPr>
                <a:defRPr/>
              </a:pPr>
              <a:t>9</a:t>
            </a:fld>
            <a:endParaRPr lang="nl-NL" altLang="nl-NL" dirty="0"/>
          </a:p>
        </p:txBody>
      </p:sp>
    </p:spTree>
    <p:extLst>
      <p:ext uri="{BB962C8B-B14F-4D97-AF65-F5344CB8AC3E}">
        <p14:creationId xmlns:p14="http://schemas.microsoft.com/office/powerpoint/2010/main" val="576476037"/>
      </p:ext>
    </p:extLst>
  </p:cSld>
  <p:clrMapOvr>
    <a:masterClrMapping/>
  </p:clrMapOvr>
  <p:transition>
    <p:fade/>
  </p:transition>
</p:sld>
</file>

<file path=ppt/theme/theme1.xml><?xml version="1.0" encoding="utf-8"?>
<a:theme xmlns:a="http://schemas.openxmlformats.org/drawingml/2006/main" name="Darwin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ADF 11 Deployment</Template>
  <TotalTime>29602</TotalTime>
  <Words>5896</Words>
  <Application>Microsoft Office PowerPoint</Application>
  <PresentationFormat>On-screen Show (16:9)</PresentationFormat>
  <Paragraphs>1414</Paragraphs>
  <Slides>82</Slides>
  <Notes>27</Notes>
  <HiddenSlides>9</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82</vt:i4>
      </vt:variant>
    </vt:vector>
  </HeadingPairs>
  <TitlesOfParts>
    <vt:vector size="100" baseType="lpstr">
      <vt:lpstr>Arial</vt:lpstr>
      <vt:lpstr>Calibri</vt:lpstr>
      <vt:lpstr>Courier New</vt:lpstr>
      <vt:lpstr>Futura Bk</vt:lpstr>
      <vt:lpstr>Futura Lt</vt:lpstr>
      <vt:lpstr>Futura Md</vt:lpstr>
      <vt:lpstr>Georgia</vt:lpstr>
      <vt:lpstr>OfficinaSanITCBol</vt:lpstr>
      <vt:lpstr>OfficinaSansISOCTT</vt:lpstr>
      <vt:lpstr>OfficinaSerITCBol</vt:lpstr>
      <vt:lpstr>OfficinaSerITCBolIta</vt:lpstr>
      <vt:lpstr>Oracle Sans</vt:lpstr>
      <vt:lpstr>Oracle Sans BOLD</vt:lpstr>
      <vt:lpstr>Oracle Sans BOLD</vt:lpstr>
      <vt:lpstr>Oracle Sans Light</vt:lpstr>
      <vt:lpstr>Times New Roman</vt:lpstr>
      <vt:lpstr>Verdana</vt:lpstr>
      <vt:lpstr>Darwin 16:9</vt:lpstr>
      <vt:lpstr>The Kubernetes WebLogic Revival</vt:lpstr>
      <vt:lpstr>Who I am</vt:lpstr>
      <vt:lpstr>Agenda</vt:lpstr>
      <vt:lpstr>What is Weblogic 12c?</vt:lpstr>
      <vt:lpstr>JEE/Jakarta EE</vt:lpstr>
      <vt:lpstr>Weblogic</vt:lpstr>
      <vt:lpstr>Domain Diagram</vt:lpstr>
      <vt:lpstr>Weblogic HA Setup</vt:lpstr>
      <vt:lpstr>Weblogic Clustering</vt:lpstr>
      <vt:lpstr>Virtualization - Containers</vt:lpstr>
      <vt:lpstr>History of Deployments</vt:lpstr>
      <vt:lpstr>Hypervisor Characteristics</vt:lpstr>
      <vt:lpstr>PowerPoint Presentation</vt:lpstr>
      <vt:lpstr>PowerPoint Presentation</vt:lpstr>
      <vt:lpstr>Preference for Hosted Virtualization on a Windows box (3b)</vt:lpstr>
      <vt:lpstr>PowerPoint Presentation</vt:lpstr>
      <vt:lpstr>Docker Characteristics</vt:lpstr>
      <vt:lpstr>Docker Popularity</vt:lpstr>
      <vt:lpstr>Docker &amp; Cloud</vt:lpstr>
      <vt:lpstr>Weblogic: what’s next?</vt:lpstr>
      <vt:lpstr>WebLogic, Coherence and Cloud Native Trends</vt:lpstr>
      <vt:lpstr>Oracle Enterprise Java Strategy</vt:lpstr>
      <vt:lpstr>WebLogic on Kubernetes - Building Blocks</vt:lpstr>
      <vt:lpstr>WebLogic Domain in Kubernetes- Domain Custom Resource</vt:lpstr>
      <vt:lpstr>Why build the WebLogic Kubernetes Operator?</vt:lpstr>
      <vt:lpstr>WebLogic Kubernetes Operator</vt:lpstr>
      <vt:lpstr>Deploy Weblogic in Kubernetes</vt:lpstr>
      <vt:lpstr>WebLogic Domain in Kubernetes Operator</vt:lpstr>
      <vt:lpstr>Create Secrets</vt:lpstr>
      <vt:lpstr>Install Weblogic Operator using Helm</vt:lpstr>
      <vt:lpstr>Install/Config Treafik LoadBalancer</vt:lpstr>
      <vt:lpstr>Possibly create persistent volume</vt:lpstr>
      <vt:lpstr>Create a Domain.yaml</vt:lpstr>
      <vt:lpstr>Apply Domain.yaml to CustomResource</vt:lpstr>
      <vt:lpstr>Operator creating pods</vt:lpstr>
      <vt:lpstr>GitHub, Wercker, OCI Registry &amp; OKE</vt:lpstr>
      <vt:lpstr>Topology models</vt:lpstr>
      <vt:lpstr>2 Topology Models</vt:lpstr>
      <vt:lpstr>Which model should I use?</vt:lpstr>
      <vt:lpstr>Configuration overrides</vt:lpstr>
      <vt:lpstr>Configuration Overrides</vt:lpstr>
      <vt:lpstr>Domain Introspection and Config Override Generation</vt:lpstr>
      <vt:lpstr>User Configuration Overrides</vt:lpstr>
      <vt:lpstr>Configuration Overrides</vt:lpstr>
      <vt:lpstr>Assign Pods to Nodes</vt:lpstr>
      <vt:lpstr>Assigning WebLogic Pods to Nodes</vt:lpstr>
      <vt:lpstr>Assigning WebLogic Pods to Nodes</vt:lpstr>
      <vt:lpstr>Inter-Pod Affinity and Anti-Affinity</vt:lpstr>
      <vt:lpstr>PowerPoint Presentation</vt:lpstr>
      <vt:lpstr>PowerPoint Presentation</vt:lpstr>
      <vt:lpstr>PowerPoint Presentation</vt:lpstr>
      <vt:lpstr>PowerPoint Presentation</vt:lpstr>
      <vt:lpstr>HA and DR in Kubernetes</vt:lpstr>
      <vt:lpstr>WebLogic High Availability</vt:lpstr>
      <vt:lpstr>WebLogic Disaster Recovery</vt:lpstr>
      <vt:lpstr>Tooling</vt:lpstr>
      <vt:lpstr>WebLogic Monitoring Exporter </vt:lpstr>
      <vt:lpstr>Out of the Box Grafana Dashboards</vt:lpstr>
      <vt:lpstr>WebLogic Deploy Tooling</vt:lpstr>
      <vt:lpstr>WebLogic Logging Exporter </vt:lpstr>
      <vt:lpstr>Kibana Dashboards</vt:lpstr>
      <vt:lpstr>Patching WL Image with WebLogic Image Tool</vt:lpstr>
      <vt:lpstr>Demo Weblogic within OKE cluster</vt:lpstr>
      <vt:lpstr>OKE Cluster and its VCN context</vt:lpstr>
      <vt:lpstr>OKE Cluster within OCI Console</vt:lpstr>
      <vt:lpstr>Weblogic running within an OKE Cluster</vt:lpstr>
      <vt:lpstr>Managed servers within weblogic domain running on a OKE cluster</vt:lpstr>
      <vt:lpstr>How to access a managed database outside an OKE cluster?</vt:lpstr>
      <vt:lpstr>Running managed database in OCI console within same subnet as OKE cluster</vt:lpstr>
      <vt:lpstr>Runtime access to a managed database via a k8s service</vt:lpstr>
      <vt:lpstr>k8s service medrecdbhostname details with kubectl</vt:lpstr>
      <vt:lpstr>Demo Down and Up Sizing a Weblogic Domain: more/less managed servers</vt:lpstr>
      <vt:lpstr>Generated Security Lists per (regional subnet) applicable for all nodes within SN</vt:lpstr>
      <vt:lpstr>Creation of a managed database on a private subnet (and a BH for maintenance)</vt:lpstr>
      <vt:lpstr>Managed Database Creation</vt:lpstr>
      <vt:lpstr>Design time connection to managed database in private subnet</vt:lpstr>
      <vt:lpstr>Design Time Connection (tunneling)</vt:lpstr>
      <vt:lpstr>Network Security rules via additional security groups (next to security lists)</vt:lpstr>
      <vt:lpstr>Wrapping up…</vt:lpstr>
      <vt:lpstr>Links</vt:lpstr>
      <vt:lpstr>Thank you for your attendance, patience and attention</vt:lpstr>
      <vt:lpstr>Q &amp; A</vt:lpstr>
    </vt:vector>
  </TitlesOfParts>
  <Manager>Mike Kruijsdijk</Manager>
  <Company>Darwin IT-Professionals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Darwin-IT</dc:creator>
  <cp:lastModifiedBy>Martien van den Akker Darwin-IT</cp:lastModifiedBy>
  <cp:revision>3430</cp:revision>
  <cp:lastPrinted>2002-03-28T23:57:22Z</cp:lastPrinted>
  <dcterms:created xsi:type="dcterms:W3CDTF">2001-07-03T17:11:09Z</dcterms:created>
  <dcterms:modified xsi:type="dcterms:W3CDTF">2019-11-29T15:06:12Z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uild_Date">
    <vt:filetime>2001-07-03T07:00:00Z</vt:filetime>
  </property>
  <property fmtid="{D5CDD505-2E9C-101B-9397-08002B2CF9AE}" pid="3" name="Build_Time">
    <vt:lpwstr>10:11:09 AM</vt:lpwstr>
  </property>
  <property fmtid="{D5CDD505-2E9C-101B-9397-08002B2CF9AE}" pid="4" name="Build_version">
    <vt:lpwstr> 111</vt:lpwstr>
  </property>
  <property fmtid="{D5CDD505-2E9C-101B-9397-08002B2CF9AE}" pid="5" name="Version">
    <vt:lpwstr>1.00</vt:lpwstr>
  </property>
  <property fmtid="{D5CDD505-2E9C-101B-9397-08002B2CF9AE}" pid="6" name="home_page">
    <vt:lpwstr>http://ap337sun.us.oracle.com/powerpoint</vt:lpwstr>
  </property>
</Properties>
</file>