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9" r:id="rId3"/>
    <p:sldId id="414" r:id="rId4"/>
    <p:sldId id="398" r:id="rId5"/>
    <p:sldId id="388" r:id="rId6"/>
    <p:sldId id="389" r:id="rId7"/>
    <p:sldId id="399" r:id="rId8"/>
    <p:sldId id="391" r:id="rId9"/>
    <p:sldId id="390" r:id="rId10"/>
    <p:sldId id="402" r:id="rId11"/>
    <p:sldId id="409" r:id="rId12"/>
    <p:sldId id="401" r:id="rId13"/>
    <p:sldId id="418" r:id="rId14"/>
    <p:sldId id="417" r:id="rId15"/>
    <p:sldId id="419" r:id="rId16"/>
    <p:sldId id="426" r:id="rId17"/>
    <p:sldId id="420" r:id="rId18"/>
    <p:sldId id="421" r:id="rId19"/>
    <p:sldId id="422" r:id="rId20"/>
    <p:sldId id="423" r:id="rId21"/>
    <p:sldId id="425" r:id="rId22"/>
    <p:sldId id="424" r:id="rId23"/>
    <p:sldId id="429" r:id="rId24"/>
    <p:sldId id="392" r:id="rId25"/>
    <p:sldId id="400" r:id="rId26"/>
    <p:sldId id="403" r:id="rId27"/>
    <p:sldId id="410" r:id="rId28"/>
    <p:sldId id="427" r:id="rId29"/>
    <p:sldId id="408" r:id="rId30"/>
    <p:sldId id="411" r:id="rId31"/>
    <p:sldId id="395" r:id="rId32"/>
    <p:sldId id="394" r:id="rId33"/>
    <p:sldId id="412" r:id="rId34"/>
    <p:sldId id="413" r:id="rId35"/>
    <p:sldId id="396" r:id="rId36"/>
    <p:sldId id="428" r:id="rId37"/>
    <p:sldId id="415" r:id="rId38"/>
    <p:sldId id="406" r:id="rId39"/>
    <p:sldId id="397" r:id="rId40"/>
    <p:sldId id="416" r:id="rId41"/>
  </p:sldIdLst>
  <p:sldSz cx="9144000" cy="5143500" type="screen16x9"/>
  <p:notesSz cx="7099300" cy="102235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6">
          <p15:clr>
            <a:srgbClr val="A4A3A4"/>
          </p15:clr>
        </p15:guide>
        <p15:guide id="2" pos="22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.brink" initials="f" lastIdx="1" clrIdx="0">
    <p:extLst>
      <p:ext uri="{19B8F6BF-5375-455C-9EA6-DF929625EA0E}">
        <p15:presenceInfo xmlns:p15="http://schemas.microsoft.com/office/powerpoint/2012/main" userId="frank.bri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828" autoAdjust="0"/>
    <p:restoredTop sz="74938" autoAdjust="0"/>
  </p:normalViewPr>
  <p:slideViewPr>
    <p:cSldViewPr>
      <p:cViewPr>
        <p:scale>
          <a:sx n="50" d="100"/>
          <a:sy n="50" d="100"/>
        </p:scale>
        <p:origin x="1805" y="634"/>
      </p:cViewPr>
      <p:guideLst>
        <p:guide orient="horz" pos="2160"/>
        <p:guide pos="2880"/>
        <p:guide orient="horz" pos="1620"/>
      </p:guideLst>
    </p:cSldViewPr>
  </p:slideViewPr>
  <p:outlineViewPr>
    <p:cViewPr varScale="1">
      <p:scale>
        <a:sx n="170" d="200"/>
        <a:sy n="170" d="200"/>
      </p:scale>
      <p:origin x="0" y="-480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274" y="48"/>
      </p:cViewPr>
      <p:guideLst>
        <p:guide orient="horz" pos="2966"/>
        <p:guide pos="22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0T11:17:14.412" idx="1">
    <p:pos x="5556" y="2618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endParaRPr lang="nl-NL" sz="1100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88702CF5-0AB6-4A79-AB28-31641E71BC92}" type="slidenum">
              <a:rPr lang="nl-NL" sz="1100" b="0" smtClean="0"/>
              <a:pPr/>
              <a:t>‹nr.›</a:t>
            </a:fld>
            <a:endParaRPr lang="nl-NL" sz="1100" b="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/>
            </a:lvl1pPr>
          </a:lstStyle>
          <a:p>
            <a:pPr algn="ctr"/>
            <a:r>
              <a:rPr lang="de-DE" sz="1100" b="0" dirty="0"/>
              <a:t>(c) Darwin IT-</a:t>
            </a:r>
            <a:r>
              <a:rPr lang="de-DE" sz="1100" b="0" dirty="0" err="1"/>
              <a:t>Professionals</a:t>
            </a:r>
            <a:r>
              <a:rPr lang="de-DE" sz="1100" b="0" dirty="0"/>
              <a:t> B.V., Den Haag</a:t>
            </a:r>
            <a:endParaRPr lang="nl-NL" sz="11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235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235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235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2400" b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82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874713" y="511175"/>
            <a:ext cx="8845551" cy="4976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592138" y="5748338"/>
            <a:ext cx="5908675" cy="3814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2960" tIns="12960" rIns="12960" bIns="12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2F249E-5BA2-49CA-B246-ED3B20E3AA3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70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94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48F3B-785D-413D-8A44-617D824338A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08000" y="419100"/>
            <a:ext cx="5030788" cy="2830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31800" y="3436938"/>
            <a:ext cx="6908800" cy="5867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587" indent="0" hangingPunct="1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12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477000" y="9471025"/>
            <a:ext cx="863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14476D9-810B-4138-94F9-7C3D4A2834B1}" type="slidenum">
              <a:rPr lang="en-US" altLang="en-US">
                <a:solidFill>
                  <a:srgbClr val="5F5F5F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27</a:t>
            </a:fld>
            <a:endParaRPr lang="en-US" altLang="en-US">
              <a:solidFill>
                <a:srgbClr val="5F5F5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4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Register yourself in above mentioned sites</a:t>
            </a:r>
          </a:p>
        </p:txBody>
      </p:sp>
    </p:spTree>
    <p:extLst>
      <p:ext uri="{BB962C8B-B14F-4D97-AF65-F5344CB8AC3E}">
        <p14:creationId xmlns:p14="http://schemas.microsoft.com/office/powerpoint/2010/main" val="299456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Start </a:t>
            </a:r>
            <a:r>
              <a:rPr lang="en-US" altLang="en-US" dirty="0" err="1">
                <a:cs typeface="Arial" panose="020B0604020202020204" pitchFamily="34" charset="0"/>
              </a:rPr>
              <a:t>Kitematic</a:t>
            </a: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Press New: and search for </a:t>
            </a:r>
            <a:r>
              <a:rPr lang="en-US" altLang="en-US" dirty="0" err="1">
                <a:cs typeface="Arial" panose="020B0604020202020204" pitchFamily="34" charset="0"/>
              </a:rPr>
              <a:t>helloworld</a:t>
            </a: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Press create on your favored HelloWorld container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A Docker image will be downloaded and executed (implicit through docker run) within the </a:t>
            </a:r>
            <a:r>
              <a:rPr lang="en-US" altLang="en-US" dirty="0" err="1">
                <a:cs typeface="Arial" panose="020B0604020202020204" pitchFamily="34" charset="0"/>
              </a:rPr>
              <a:t>KiteMatic</a:t>
            </a:r>
            <a:r>
              <a:rPr lang="en-US" altLang="en-US" dirty="0">
                <a:cs typeface="Arial" panose="020B0604020202020204" pitchFamily="34" charset="0"/>
              </a:rPr>
              <a:t> UI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Verify within Ubuntu terminal:</a:t>
            </a:r>
          </a:p>
          <a:p>
            <a:pPr marL="971550" lvl="1" indent="-22860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docker </a:t>
            </a:r>
            <a:r>
              <a:rPr lang="en-US" altLang="en-US" dirty="0" err="1">
                <a:cs typeface="Arial" panose="020B0604020202020204" pitchFamily="34" charset="0"/>
              </a:rPr>
              <a:t>ps</a:t>
            </a:r>
            <a:r>
              <a:rPr lang="en-US" altLang="en-US" dirty="0">
                <a:cs typeface="Arial" panose="020B0604020202020204" pitchFamily="34" charset="0"/>
              </a:rPr>
              <a:t> –a (which docker containers are running and/or have been run)</a:t>
            </a:r>
          </a:p>
          <a:p>
            <a:pPr marL="971550" lvl="1" indent="-22860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docker images (which </a:t>
            </a:r>
            <a:r>
              <a:rPr lang="en-US" altLang="en-US" dirty="0" err="1">
                <a:cs typeface="Arial" panose="020B0604020202020204" pitchFamily="34" charset="0"/>
              </a:rPr>
              <a:t>helloworld</a:t>
            </a:r>
            <a:r>
              <a:rPr lang="en-US" altLang="en-US" dirty="0">
                <a:cs typeface="Arial" panose="020B0604020202020204" pitchFamily="34" charset="0"/>
              </a:rPr>
              <a:t> containers are locally available)</a:t>
            </a:r>
          </a:p>
          <a:p>
            <a:pPr marL="971550" lvl="1" indent="-228600">
              <a:buFont typeface="Arial" panose="020B0604020202020204" pitchFamily="34" charset="0"/>
              <a:buChar char="•"/>
            </a:pPr>
            <a:r>
              <a:rPr lang="en-US" altLang="en-US" dirty="0">
                <a:cs typeface="Arial" panose="020B0604020202020204" pitchFamily="34" charset="0"/>
              </a:rPr>
              <a:t>Optional: docker </a:t>
            </a:r>
            <a:r>
              <a:rPr lang="en-US" altLang="en-US" dirty="0" err="1">
                <a:cs typeface="Arial" panose="020B0604020202020204" pitchFamily="34" charset="0"/>
              </a:rPr>
              <a:t>rm</a:t>
            </a:r>
            <a:r>
              <a:rPr lang="en-US" altLang="en-US" dirty="0">
                <a:cs typeface="Arial" panose="020B0604020202020204" pitchFamily="34" charset="0"/>
              </a:rPr>
              <a:t> &lt;container name&gt;</a:t>
            </a:r>
          </a:p>
          <a:p>
            <a:pPr marL="971550" marR="0" lvl="1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Optional: docker </a:t>
            </a:r>
            <a:r>
              <a:rPr lang="en-US" altLang="en-US" dirty="0" err="1">
                <a:cs typeface="Arial" panose="020B0604020202020204" pitchFamily="34" charset="0"/>
              </a:rPr>
              <a:t>rmi</a:t>
            </a:r>
            <a:r>
              <a:rPr lang="en-US" altLang="en-US" dirty="0">
                <a:cs typeface="Arial" panose="020B0604020202020204" pitchFamily="34" charset="0"/>
              </a:rPr>
              <a:t> &lt;image name&gt;</a:t>
            </a:r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Verify within /data/docker/overlay2 – your runtime docker storage - (recent) created container directories</a:t>
            </a:r>
          </a:p>
          <a:p>
            <a:pPr marL="971550" lvl="1" indent="-228600">
              <a:buFont typeface="Arial" panose="020B0604020202020204" pitchFamily="34" charset="0"/>
              <a:buChar char="•"/>
            </a:pPr>
            <a:endParaRPr lang="en-US" altLang="en-US" dirty="0">
              <a:cs typeface="Arial" panose="020B0604020202020204" pitchFamily="34" charset="0"/>
            </a:endParaRPr>
          </a:p>
          <a:p>
            <a:pPr marL="971550" lvl="1" indent="-228600">
              <a:buFont typeface="Arial" panose="020B0604020202020204" pitchFamily="34" charset="0"/>
              <a:buChar char="•"/>
            </a:pP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629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Follow the instructions within https://www.talkapex.com/2017/10/docker-oracle-and-apex/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Starting with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Build Oracle Docker Image </a:t>
            </a:r>
            <a:r>
              <a:rPr lang="en-US" altLang="en-US" dirty="0">
                <a:cs typeface="Arial" panose="020B0604020202020204" pitchFamily="34" charset="0"/>
              </a:rPr>
              <a:t>(build a containerized Oracle database)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until</a:t>
            </a:r>
          </a:p>
          <a:p>
            <a:pPr fontAlgn="base"/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Build Oracle Docker Image </a:t>
            </a:r>
          </a:p>
          <a:p>
            <a:pPr fontAlgn="base"/>
            <a:endParaRPr lang="en-US" sz="1200" b="1" i="0" kern="1200" dirty="0">
              <a:solidFill>
                <a:srgbClr val="000000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06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Follow the instructions within https://www.talkapex.com/2017/10/docker-oracle-and-apex/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Starting with</a:t>
            </a:r>
          </a:p>
          <a:p>
            <a:pPr fontAlgn="base"/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Setup Docker Network</a:t>
            </a:r>
          </a:p>
        </p:txBody>
      </p:sp>
    </p:spTree>
    <p:extLst>
      <p:ext uri="{BB962C8B-B14F-4D97-AF65-F5344CB8AC3E}">
        <p14:creationId xmlns:p14="http://schemas.microsoft.com/office/powerpoint/2010/main" val="1773109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Follow the instructions within https://www.talkapex.com/2017/10/docker-oracle-and-apex/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Starting with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 Oracle Docker Container  </a:t>
            </a:r>
            <a:r>
              <a:rPr lang="en-US" altLang="en-US" dirty="0">
                <a:cs typeface="Arial" panose="020B0604020202020204" pitchFamily="34" charset="0"/>
              </a:rPr>
              <a:t>(Running a containerized Oracle database)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docker run --name oracle --network=</a:t>
            </a:r>
            <a:r>
              <a:rPr lang="en-US" altLang="en-US" dirty="0" err="1">
                <a:cs typeface="Arial" panose="020B0604020202020204" pitchFamily="34" charset="0"/>
              </a:rPr>
              <a:t>oracle_network</a:t>
            </a:r>
            <a:r>
              <a:rPr lang="en-US" altLang="en-US" dirty="0">
                <a:cs typeface="Arial" panose="020B0604020202020204" pitchFamily="34" charset="0"/>
              </a:rPr>
              <a:t> -e TZ=Europe/Amsterdam -p 32712:1521 -v /data/</a:t>
            </a:r>
            <a:r>
              <a:rPr lang="en-US" altLang="en-US" dirty="0" err="1">
                <a:cs typeface="Arial" panose="020B0604020202020204" pitchFamily="34" charset="0"/>
              </a:rPr>
              <a:t>mydocker</a:t>
            </a:r>
            <a:r>
              <a:rPr lang="en-US" altLang="en-US" dirty="0">
                <a:cs typeface="Arial" panose="020B0604020202020204" pitchFamily="34" charset="0"/>
              </a:rPr>
              <a:t>/docker/oracle:/opt/oracle/</a:t>
            </a:r>
            <a:r>
              <a:rPr lang="en-US" altLang="en-US" dirty="0" err="1">
                <a:cs typeface="Arial" panose="020B0604020202020204" pitchFamily="34" charset="0"/>
              </a:rPr>
              <a:t>oradata</a:t>
            </a:r>
            <a:r>
              <a:rPr lang="en-US" altLang="en-US" dirty="0">
                <a:cs typeface="Arial" panose="020B0604020202020204" pitchFamily="34" charset="0"/>
              </a:rPr>
              <a:t> -v /data/</a:t>
            </a:r>
            <a:r>
              <a:rPr lang="en-US" altLang="en-US" dirty="0" err="1">
                <a:cs typeface="Arial" panose="020B0604020202020204" pitchFamily="34" charset="0"/>
              </a:rPr>
              <a:t>mydocker</a:t>
            </a:r>
            <a:r>
              <a:rPr lang="en-US" altLang="en-US" dirty="0">
                <a:cs typeface="Arial" panose="020B0604020202020204" pitchFamily="34" charset="0"/>
              </a:rPr>
              <a:t>/docker/apex/apex:/</a:t>
            </a:r>
            <a:r>
              <a:rPr lang="en-US" altLang="en-US" dirty="0" err="1">
                <a:cs typeface="Arial" panose="020B0604020202020204" pitchFamily="34" charset="0"/>
              </a:rPr>
              <a:t>tmp</a:t>
            </a:r>
            <a:r>
              <a:rPr lang="en-US" altLang="en-US" dirty="0">
                <a:cs typeface="Arial" panose="020B0604020202020204" pitchFamily="34" charset="0"/>
              </a:rPr>
              <a:t>/apex-install oracle/database:12.2.0.1-ee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until</a:t>
            </a:r>
          </a:p>
          <a:p>
            <a:pPr fontAlgn="base"/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Install APEX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-- Setup APEX Admin password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You may want to replace the admin email with your email: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begin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apex_util.set_security_group_id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( 10 );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apex_util.create_user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(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p_user_name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=&gt; 'ADMIN',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p_email_address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=&gt; 'frank.brink@darwin-it.nl',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p_web_password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=&gt; 'welcome1',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p_developer_privs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=&gt; 'ADMIN' );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apex_util.set_security_group_id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( null );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   commit;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end;</a:t>
            </a:r>
          </a:p>
          <a:p>
            <a:pPr fontAlgn="base"/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3670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Steps:</a:t>
            </a:r>
          </a:p>
          <a:p>
            <a:pPr marL="228600" indent="-228600">
              <a:buFont typeface="+mj-lt"/>
              <a:buAutoNum type="arabicPeriod"/>
            </a:pP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Set-up bridged adapter in VB with localhost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Get </a:t>
            </a:r>
            <a:r>
              <a:rPr lang="en-US" altLang="en-US" dirty="0" err="1">
                <a:cs typeface="Arial" panose="020B0604020202020204" pitchFamily="34" charset="0"/>
              </a:rPr>
              <a:t>ip</a:t>
            </a:r>
            <a:r>
              <a:rPr lang="en-US" altLang="en-US" dirty="0">
                <a:cs typeface="Arial" panose="020B0604020202020204" pitchFamily="34" charset="0"/>
              </a:rPr>
              <a:t>-address from Ubuntu through </a:t>
            </a:r>
            <a:r>
              <a:rPr lang="en-US" altLang="en-US" dirty="0" err="1">
                <a:cs typeface="Arial" panose="020B0604020202020204" pitchFamily="34" charset="0"/>
              </a:rPr>
              <a:t>ifconfig</a:t>
            </a: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Open </a:t>
            </a:r>
            <a:r>
              <a:rPr lang="en-US" altLang="en-US" dirty="0" err="1">
                <a:cs typeface="Arial" panose="020B0604020202020204" pitchFamily="34" charset="0"/>
              </a:rPr>
              <a:t>SQLDeveloper</a:t>
            </a: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Provide sys credentials pw=</a:t>
            </a: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Oradoc_db1 (set – after the docker create/run command </a:t>
            </a:r>
            <a:b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via 	docker exec oracle ./setPassword.sh Oradoc_db1</a:t>
            </a:r>
            <a:endParaRPr lang="en-US" altLang="en-US" dirty="0"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Hostname=IP Address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Port=Port-forwarding from docker run command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dirty="0" err="1">
                <a:cs typeface="Arial" panose="020B0604020202020204" pitchFamily="34" charset="0"/>
              </a:rPr>
              <a:t>Servicename</a:t>
            </a:r>
            <a:r>
              <a:rPr lang="en-US" altLang="en-US" dirty="0">
                <a:cs typeface="Arial" panose="020B0604020202020204" pitchFamily="34" charset="0"/>
              </a:rPr>
              <a:t>=orclpdb1 (defined within the container build)</a:t>
            </a:r>
          </a:p>
        </p:txBody>
      </p:sp>
    </p:spTree>
    <p:extLst>
      <p:ext uri="{BB962C8B-B14F-4D97-AF65-F5344CB8AC3E}">
        <p14:creationId xmlns:p14="http://schemas.microsoft.com/office/powerpoint/2010/main" val="425863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</a:rPr>
              <a:t>Retrieval connection details: see notes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043305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0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48F3B-785D-413D-8A44-617D824338A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08000" y="419100"/>
            <a:ext cx="5030788" cy="2830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31800" y="3436938"/>
            <a:ext cx="6908800" cy="5867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587" indent="0" hangingPunct="1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12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477000" y="9471025"/>
            <a:ext cx="863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14476D9-810B-4138-94F9-7C3D4A2834B1}" type="slidenum">
              <a:rPr lang="en-US" altLang="en-US">
                <a:solidFill>
                  <a:srgbClr val="5F5F5F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en-US">
              <a:solidFill>
                <a:srgbClr val="5F5F5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53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Follow the instructions within https://www.talkapex.com/2017/10/docker-oracle-and-apex/ Blog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Starting with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 ORDS Container as of docker run -t -</a:t>
            </a:r>
            <a:r>
              <a:rPr lang="en-US" sz="1200" b="1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\ ..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73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14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en-US" dirty="0">
                <a:cs typeface="Arial" panose="020B0604020202020204" pitchFamily="34" charset="0"/>
              </a:rPr>
              <a:t>Follow the instructions within https://www.talkapex.com/2017/10/docker-oracle-and-apex/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Starting with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sz="1200" b="1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Create ORDS Container – as of the docker run command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Replace the volume values with your shares as displayed below: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docker run -t -</a:t>
            </a:r>
            <a:r>
              <a:rPr lang="en-US" altLang="en-US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 --name </a:t>
            </a:r>
            <a:r>
              <a:rPr lang="en-US" altLang="en-US" dirty="0" err="1">
                <a:cs typeface="Arial" panose="020B0604020202020204" pitchFamily="34" charset="0"/>
              </a:rPr>
              <a:t>ords</a:t>
            </a:r>
            <a:r>
              <a:rPr lang="en-US" altLang="en-US" dirty="0">
                <a:cs typeface="Arial" panose="020B0604020202020204" pitchFamily="34" charset="0"/>
              </a:rPr>
              <a:t> --network=</a:t>
            </a:r>
            <a:r>
              <a:rPr lang="en-US" altLang="en-US" dirty="0" err="1">
                <a:cs typeface="Arial" panose="020B0604020202020204" pitchFamily="34" charset="0"/>
              </a:rPr>
              <a:t>oracle_network</a:t>
            </a:r>
            <a:r>
              <a:rPr lang="en-US" altLang="en-US" dirty="0">
                <a:cs typeface="Arial" panose="020B0604020202020204" pitchFamily="34" charset="0"/>
              </a:rPr>
              <a:t> -e DB_HOSTNAME=oracle -e DB_PORT=1521 -e DB_SERVICENAME=ORCLPDB1 -e APEX_PUBLIC_USER_PASS=oracle -e APEX_LISTENER_PASS=oracle -e APEX_REST_PASS=oracle -e ORDS_PASS=oracle -e SYS_PASS=Oradoc_db1 --volume /data/</a:t>
            </a:r>
            <a:r>
              <a:rPr lang="en-US" altLang="en-US" dirty="0" err="1">
                <a:cs typeface="Arial" panose="020B0604020202020204" pitchFamily="34" charset="0"/>
              </a:rPr>
              <a:t>mydocker</a:t>
            </a:r>
            <a:r>
              <a:rPr lang="en-US" altLang="en-US" dirty="0">
                <a:cs typeface="Arial" panose="020B0604020202020204" pitchFamily="34" charset="0"/>
              </a:rPr>
              <a:t>/docker/apex/apex/images:/</a:t>
            </a:r>
            <a:r>
              <a:rPr lang="en-US" altLang="en-US" dirty="0" err="1">
                <a:cs typeface="Arial" panose="020B0604020202020204" pitchFamily="34" charset="0"/>
              </a:rPr>
              <a:t>usr</a:t>
            </a:r>
            <a:r>
              <a:rPr lang="en-US" altLang="en-US" dirty="0">
                <a:cs typeface="Arial" panose="020B0604020202020204" pitchFamily="34" charset="0"/>
              </a:rPr>
              <a:t>/local/tomcat/</a:t>
            </a:r>
            <a:r>
              <a:rPr lang="en-US" altLang="en-US" dirty="0" err="1">
                <a:cs typeface="Arial" panose="020B0604020202020204" pitchFamily="34" charset="0"/>
              </a:rPr>
              <a:t>webapps</a:t>
            </a:r>
            <a:r>
              <a:rPr lang="en-US" altLang="en-US" dirty="0">
                <a:cs typeface="Arial" panose="020B0604020202020204" pitchFamily="34" charset="0"/>
              </a:rPr>
              <a:t>/</a:t>
            </a:r>
            <a:r>
              <a:rPr lang="en-US" altLang="en-US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 -p 32713:8080 ords:17.4.1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Check your (running) docker containers with: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docker </a:t>
            </a:r>
            <a:r>
              <a:rPr lang="en-US" altLang="en-US" dirty="0" err="1">
                <a:cs typeface="Arial" panose="020B0604020202020204" pitchFamily="34" charset="0"/>
              </a:rPr>
              <a:t>ps</a:t>
            </a:r>
            <a:endParaRPr lang="en-US" altLang="en-US" dirty="0">
              <a:cs typeface="Arial" panose="020B0604020202020204" pitchFamily="3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Check your docker images with: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docker images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24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AutoNum type="arabicPeriod"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Access an application within VB from Windows requires an additional bridged network adapter</a:t>
            </a:r>
          </a:p>
          <a:p>
            <a:pPr marL="971550" marR="0" lvl="1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 err="1">
                <a:cs typeface="Arial" panose="020B0604020202020204" pitchFamily="34" charset="0"/>
              </a:rPr>
              <a:t>goto</a:t>
            </a:r>
            <a:r>
              <a:rPr lang="en-US" altLang="en-US" dirty="0">
                <a:cs typeface="Arial" panose="020B0604020202020204" pitchFamily="34" charset="0"/>
              </a:rPr>
              <a:t> VB Machine/Settings/network</a:t>
            </a:r>
          </a:p>
          <a:p>
            <a:pPr marL="971550" marR="0" lvl="1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Enable additional adapter and choose bridged adapter</a:t>
            </a:r>
          </a:p>
          <a:p>
            <a:pPr marL="971550" marR="0" lvl="1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Your Ubuntu instance receives an another IP address </a:t>
            </a:r>
          </a:p>
          <a:p>
            <a:pPr marL="971550" marR="0" lvl="1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dirty="0">
                <a:cs typeface="Arial" panose="020B0604020202020204" pitchFamily="34" charset="0"/>
              </a:rPr>
              <a:t>Access your containerized application with &lt;IP Address&gt;</a:t>
            </a:r>
            <a:r>
              <a:rPr lang="en-US" altLang="en-US" dirty="0">
                <a:cs typeface="Arial" panose="020B0604020202020204" pitchFamily="34" charset="0"/>
                <a:sym typeface="Wingdings" panose="05000000000000000000" pitchFamily="2" charset="2"/>
              </a:rPr>
              <a:t>forwarded</a:t>
            </a:r>
            <a:endParaRPr lang="en-US" altLang="en-US" dirty="0">
              <a:cs typeface="Arial" panose="020B0604020202020204" pitchFamily="34" charset="0"/>
            </a:endParaRPr>
          </a:p>
          <a:p>
            <a:pPr marL="228600" marR="0" lvl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AutoNum type="arabicPeriod"/>
              <a:tabLst/>
              <a:defRPr/>
            </a:pP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2. Reset password admin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#run shell within oracle! container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docker exec -it oracle bash -c "source /home/oracle/.</a:t>
            </a:r>
            <a:r>
              <a:rPr lang="en-US" altLang="en-US" dirty="0" err="1">
                <a:cs typeface="Arial" panose="020B0604020202020204" pitchFamily="34" charset="0"/>
              </a:rPr>
              <a:t>bashrc</a:t>
            </a:r>
            <a:r>
              <a:rPr lang="en-US" altLang="en-US" dirty="0">
                <a:cs typeface="Arial" panose="020B0604020202020204" pitchFamily="34" charset="0"/>
              </a:rPr>
              <a:t>; bash“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#</a:t>
            </a:r>
            <a:r>
              <a:rPr lang="en-US" altLang="en-US" dirty="0" err="1">
                <a:cs typeface="Arial" panose="020B0604020202020204" pitchFamily="34" charset="0"/>
              </a:rPr>
              <a:t>goto</a:t>
            </a:r>
            <a:r>
              <a:rPr lang="en-US" altLang="en-US" dirty="0">
                <a:cs typeface="Arial" panose="020B0604020202020204" pitchFamily="34" charset="0"/>
              </a:rPr>
              <a:t> shared apex volume directory within the oracle container shell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cd /</a:t>
            </a:r>
            <a:r>
              <a:rPr lang="en-US" altLang="en-US" dirty="0" err="1">
                <a:cs typeface="Arial" panose="020B0604020202020204" pitchFamily="34" charset="0"/>
              </a:rPr>
              <a:t>tmp</a:t>
            </a:r>
            <a:r>
              <a:rPr lang="en-US" altLang="en-US" dirty="0">
                <a:cs typeface="Arial" panose="020B0604020202020204" pitchFamily="34" charset="0"/>
              </a:rPr>
              <a:t>/apex-install</a:t>
            </a:r>
          </a:p>
          <a:p>
            <a:r>
              <a:rPr lang="en-US" altLang="en-US" dirty="0">
                <a:cs typeface="Arial" panose="020B0604020202020204" pitchFamily="34" charset="0"/>
              </a:rPr>
              <a:t>#run </a:t>
            </a:r>
            <a:r>
              <a:rPr lang="en-US" altLang="en-US" dirty="0" err="1">
                <a:cs typeface="Arial" panose="020B0604020202020204" pitchFamily="34" charset="0"/>
              </a:rPr>
              <a:t>sqlplus</a:t>
            </a:r>
            <a:r>
              <a:rPr lang="en-US" altLang="en-US" dirty="0">
                <a:cs typeface="Arial" panose="020B0604020202020204" pitchFamily="34" charset="0"/>
              </a:rPr>
              <a:t> within shell as sys</a:t>
            </a:r>
          </a:p>
          <a:p>
            <a:r>
              <a:rPr lang="en-US" altLang="en-US" dirty="0" err="1">
                <a:cs typeface="Arial" panose="020B0604020202020204" pitchFamily="34" charset="0"/>
              </a:rPr>
              <a:t>sqlplus</a:t>
            </a:r>
            <a:r>
              <a:rPr lang="en-US" altLang="en-US" dirty="0">
                <a:cs typeface="Arial" panose="020B0604020202020204" pitchFamily="34" charset="0"/>
              </a:rPr>
              <a:t> sys/Oradoc_db1@localhost/orclpdb1 as </a:t>
            </a:r>
            <a:r>
              <a:rPr lang="en-US" altLang="en-US" dirty="0" err="1">
                <a:cs typeface="Arial" panose="020B0604020202020204" pitchFamily="34" charset="0"/>
              </a:rPr>
              <a:t>sysdba</a:t>
            </a:r>
            <a:endParaRPr lang="en-US" altLang="en-US" dirty="0">
              <a:cs typeface="Arial" panose="020B0604020202020204" pitchFamily="34" charset="0"/>
            </a:endParaRPr>
          </a:p>
          <a:p>
            <a:r>
              <a:rPr lang="en-US" altLang="en-US" dirty="0">
                <a:cs typeface="Arial" panose="020B0604020202020204" pitchFamily="34" charset="0"/>
              </a:rPr>
              <a:t>#execute change admin APEX password (from the shared apex-install) directory</a:t>
            </a:r>
          </a:p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@</a:t>
            </a:r>
            <a:r>
              <a:rPr lang="en-US" sz="1200" b="0" i="0" kern="1200" dirty="0" err="1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apxchpwd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033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1400" dirty="0"/>
              <a:t>No </a:t>
            </a:r>
            <a:r>
              <a:rPr lang="nl-NL" altLang="en-US" sz="1400" dirty="0" err="1"/>
              <a:t>Virtuallization</a:t>
            </a:r>
            <a:endParaRPr lang="nl-NL" altLang="en-US" sz="1400" dirty="0"/>
          </a:p>
          <a:p>
            <a:pPr lvl="1"/>
            <a:r>
              <a:rPr lang="nl-NL" altLang="en-US" sz="1100" dirty="0"/>
              <a:t>Apps running on top of </a:t>
            </a:r>
            <a:r>
              <a:rPr lang="nl-NL" altLang="en-US" sz="1100" dirty="0" err="1"/>
              <a:t>an</a:t>
            </a:r>
            <a:r>
              <a:rPr lang="nl-NL" altLang="en-US" sz="1100" dirty="0"/>
              <a:t> OS like Windows, Linux, Mac OS</a:t>
            </a:r>
          </a:p>
          <a:p>
            <a:pPr lvl="1"/>
            <a:r>
              <a:rPr lang="nl-NL" altLang="en-US" sz="1100" dirty="0" err="1"/>
              <a:t>Fixed</a:t>
            </a:r>
            <a:r>
              <a:rPr lang="nl-NL" altLang="en-US" sz="1100" dirty="0"/>
              <a:t> resource </a:t>
            </a:r>
            <a:r>
              <a:rPr lang="nl-NL" altLang="en-US" sz="1100" dirty="0" err="1"/>
              <a:t>allocation</a:t>
            </a:r>
            <a:endParaRPr lang="nl-NL" altLang="en-US" sz="1100" dirty="0"/>
          </a:p>
          <a:p>
            <a:pPr lvl="1"/>
            <a:r>
              <a:rPr lang="nl-NL" altLang="en-US" sz="1100" dirty="0" err="1"/>
              <a:t>Opposite</a:t>
            </a:r>
            <a:r>
              <a:rPr lang="nl-NL" altLang="en-US" sz="1100" dirty="0"/>
              <a:t> of </a:t>
            </a:r>
            <a:r>
              <a:rPr lang="nl-NL" altLang="en-US" sz="1100" dirty="0" err="1"/>
              <a:t>lean</a:t>
            </a:r>
            <a:r>
              <a:rPr lang="nl-NL" altLang="en-US" sz="1100" dirty="0"/>
              <a:t>, </a:t>
            </a:r>
            <a:r>
              <a:rPr lang="nl-NL" altLang="en-US" sz="1100" dirty="0" err="1"/>
              <a:t>mean</a:t>
            </a:r>
            <a:r>
              <a:rPr lang="nl-NL" altLang="en-US" sz="1100" dirty="0"/>
              <a:t>, </a:t>
            </a:r>
            <a:r>
              <a:rPr lang="nl-NL" altLang="en-US" sz="1100" dirty="0" err="1"/>
              <a:t>speedy</a:t>
            </a:r>
            <a:r>
              <a:rPr lang="nl-NL" altLang="en-US" sz="1100" dirty="0"/>
              <a:t>, re-</a:t>
            </a:r>
            <a:r>
              <a:rPr lang="nl-NL" altLang="en-US" sz="1100" dirty="0" err="1"/>
              <a:t>usable</a:t>
            </a:r>
            <a:r>
              <a:rPr lang="nl-NL" altLang="en-US" sz="1100" dirty="0"/>
              <a:t>, portable, …</a:t>
            </a:r>
          </a:p>
          <a:p>
            <a:pPr lvl="1"/>
            <a:r>
              <a:rPr lang="nl-NL" altLang="en-US" sz="1100" dirty="0"/>
              <a:t>No Hypervisor – resource management </a:t>
            </a:r>
            <a:r>
              <a:rPr lang="nl-NL" altLang="en-US" sz="1100" dirty="0" err="1"/>
              <a:t>by</a:t>
            </a:r>
            <a:r>
              <a:rPr lang="nl-NL" altLang="en-US" sz="1100" dirty="0"/>
              <a:t> OS (</a:t>
            </a:r>
            <a:r>
              <a:rPr lang="nl-NL" altLang="en-US" sz="1100" dirty="0" err="1"/>
              <a:t>kernel</a:t>
            </a:r>
            <a:r>
              <a:rPr lang="nl-NL" altLang="en-US" sz="1100" dirty="0"/>
              <a:t>)</a:t>
            </a:r>
          </a:p>
          <a:p>
            <a:r>
              <a:rPr lang="nl-NL" altLang="en-US" sz="1400" dirty="0" err="1"/>
              <a:t>HyperVisor</a:t>
            </a:r>
            <a:r>
              <a:rPr lang="nl-NL" altLang="en-US" sz="1400" dirty="0"/>
              <a:t> Type 1 (bare metal </a:t>
            </a:r>
            <a:r>
              <a:rPr lang="nl-NL" altLang="en-US" sz="1400" dirty="0" err="1"/>
              <a:t>HyperVisor</a:t>
            </a:r>
            <a:r>
              <a:rPr lang="nl-NL" altLang="en-US" sz="1400" dirty="0"/>
              <a:t>)</a:t>
            </a:r>
          </a:p>
          <a:p>
            <a:pPr lvl="1"/>
            <a:r>
              <a:rPr lang="nl-NL" altLang="en-US" sz="1100" dirty="0"/>
              <a:t>Apps running on top of a </a:t>
            </a:r>
            <a:r>
              <a:rPr lang="nl-NL" altLang="en-US" sz="1100" dirty="0" err="1"/>
              <a:t>guest</a:t>
            </a:r>
            <a:r>
              <a:rPr lang="nl-NL" altLang="en-US" sz="1100" dirty="0"/>
              <a:t> OS/Hypervisor/HW </a:t>
            </a:r>
            <a:r>
              <a:rPr lang="nl-NL" altLang="en-US" sz="1100" dirty="0" err="1"/>
              <a:t>aka</a:t>
            </a:r>
            <a:r>
              <a:rPr lang="nl-NL" altLang="en-US" sz="1100" dirty="0"/>
              <a:t> </a:t>
            </a:r>
            <a:r>
              <a:rPr lang="nl-NL" altLang="en-US" sz="1100" dirty="0" err="1"/>
              <a:t>Baremetal</a:t>
            </a:r>
            <a:r>
              <a:rPr lang="nl-NL" altLang="en-US" sz="1100" dirty="0"/>
              <a:t> hypervisor</a:t>
            </a:r>
          </a:p>
          <a:p>
            <a:pPr lvl="2"/>
            <a:r>
              <a:rPr lang="nl-NL" altLang="en-US" sz="1050" dirty="0" err="1"/>
              <a:t>Examples</a:t>
            </a:r>
            <a:r>
              <a:rPr lang="nl-NL" altLang="en-US" sz="1050" dirty="0"/>
              <a:t>: Oracle VM Server, VMWare </a:t>
            </a:r>
            <a:r>
              <a:rPr lang="nl-NL" altLang="en-US" sz="1050" dirty="0" err="1"/>
              <a:t>esxi</a:t>
            </a:r>
            <a:r>
              <a:rPr lang="nl-NL" altLang="en-US" sz="1050" dirty="0"/>
              <a:t>, Windows Hyper-V</a:t>
            </a:r>
          </a:p>
          <a:p>
            <a:pPr lvl="2"/>
            <a:r>
              <a:rPr lang="nl-NL" altLang="en-US" sz="1050" dirty="0"/>
              <a:t>Hypervisor </a:t>
            </a:r>
            <a:r>
              <a:rPr lang="nl-NL" altLang="en-US" sz="1050" dirty="0" err="1"/>
              <a:t>contains</a:t>
            </a:r>
            <a:r>
              <a:rPr lang="nl-NL" altLang="en-US" sz="1050" dirty="0"/>
              <a:t> small/</a:t>
            </a:r>
            <a:r>
              <a:rPr lang="nl-NL" altLang="en-US" sz="1050" dirty="0" err="1"/>
              <a:t>minimalized</a:t>
            </a:r>
            <a:r>
              <a:rPr lang="nl-NL" altLang="en-US" sz="1050" dirty="0"/>
              <a:t> OS</a:t>
            </a:r>
          </a:p>
          <a:p>
            <a:pPr lvl="2"/>
            <a:r>
              <a:rPr lang="nl-NL" altLang="en-US" sz="1050" dirty="0"/>
              <a:t>1 or more </a:t>
            </a:r>
            <a:r>
              <a:rPr lang="nl-NL" altLang="en-US" sz="1050" dirty="0" err="1"/>
              <a:t>applications</a:t>
            </a:r>
            <a:r>
              <a:rPr lang="nl-NL" altLang="en-US" sz="1050" dirty="0"/>
              <a:t> are running </a:t>
            </a:r>
            <a:r>
              <a:rPr lang="nl-NL" altLang="en-US" sz="1050" dirty="0" err="1"/>
              <a:t>within</a:t>
            </a:r>
            <a:r>
              <a:rPr lang="nl-NL" altLang="en-US" sz="1050" dirty="0"/>
              <a:t> a single OS </a:t>
            </a:r>
            <a:r>
              <a:rPr lang="nl-NL" altLang="en-US" sz="1050" dirty="0" err="1"/>
              <a:t>with</a:t>
            </a:r>
            <a:r>
              <a:rPr lang="nl-NL" altLang="en-US" sz="1050" dirty="0"/>
              <a:t> </a:t>
            </a:r>
            <a:r>
              <a:rPr lang="nl-NL" altLang="en-US" sz="1050" dirty="0" err="1"/>
              <a:t>possiible</a:t>
            </a:r>
            <a:r>
              <a:rPr lang="nl-NL" altLang="en-US" sz="1050" dirty="0"/>
              <a:t> </a:t>
            </a:r>
            <a:r>
              <a:rPr lang="nl-NL" altLang="en-US" sz="1050" dirty="0" err="1"/>
              <a:t>dependancies</a:t>
            </a:r>
            <a:r>
              <a:rPr lang="nl-NL" altLang="en-US" sz="1050" dirty="0"/>
              <a:t>/</a:t>
            </a:r>
            <a:r>
              <a:rPr lang="nl-NL" altLang="en-US" sz="1050" dirty="0" err="1"/>
              <a:t>collasions</a:t>
            </a:r>
            <a:endParaRPr lang="nl-NL" altLang="en-US" sz="1050" dirty="0"/>
          </a:p>
          <a:p>
            <a:r>
              <a:rPr lang="nl-NL" altLang="en-US" sz="1400" dirty="0" err="1"/>
              <a:t>HyperVisor</a:t>
            </a:r>
            <a:r>
              <a:rPr lang="nl-NL" altLang="en-US" sz="1400" dirty="0"/>
              <a:t> Type 2 (</a:t>
            </a:r>
            <a:r>
              <a:rPr lang="nl-NL" altLang="en-US" sz="1400" dirty="0" err="1"/>
              <a:t>hosted</a:t>
            </a:r>
            <a:r>
              <a:rPr lang="nl-NL" altLang="en-US" sz="1400" dirty="0"/>
              <a:t> </a:t>
            </a:r>
            <a:r>
              <a:rPr lang="nl-NL" altLang="en-US" sz="1400" dirty="0" err="1"/>
              <a:t>HyperVisor</a:t>
            </a:r>
            <a:r>
              <a:rPr lang="nl-NL" altLang="en-US" sz="1400" dirty="0"/>
              <a:t>)</a:t>
            </a:r>
          </a:p>
          <a:p>
            <a:pPr lvl="1"/>
            <a:r>
              <a:rPr lang="nl-NL" altLang="en-US" sz="1100" dirty="0"/>
              <a:t>Apps running on top of a </a:t>
            </a:r>
            <a:r>
              <a:rPr lang="nl-NL" altLang="en-US" sz="1100" dirty="0" err="1"/>
              <a:t>guest</a:t>
            </a:r>
            <a:r>
              <a:rPr lang="nl-NL" altLang="en-US" sz="1100" dirty="0"/>
              <a:t> OS/</a:t>
            </a:r>
            <a:r>
              <a:rPr lang="da-DK" altLang="en-US" sz="1100" dirty="0"/>
              <a:t>Hypervisor/host OS/HW aka hosted hypervisor</a:t>
            </a:r>
          </a:p>
          <a:p>
            <a:pPr lvl="2"/>
            <a:r>
              <a:rPr lang="da-DK" altLang="en-US" sz="1050" dirty="0"/>
              <a:t>Examples: VMWare Server/Workstation, Oracle Virtual Box</a:t>
            </a:r>
          </a:p>
          <a:p>
            <a:pPr lvl="2"/>
            <a:r>
              <a:rPr lang="da-DK" altLang="en-US" sz="1050" dirty="0"/>
              <a:t>Hypervisor runs on top of OS</a:t>
            </a:r>
          </a:p>
          <a:p>
            <a:pPr lvl="2"/>
            <a:r>
              <a:rPr lang="nl-NL" altLang="en-US" sz="1050" dirty="0"/>
              <a:t>1 or more </a:t>
            </a:r>
            <a:r>
              <a:rPr lang="nl-NL" altLang="en-US" sz="1050" dirty="0" err="1"/>
              <a:t>applications</a:t>
            </a:r>
            <a:r>
              <a:rPr lang="nl-NL" altLang="en-US" sz="1050" dirty="0"/>
              <a:t> are running </a:t>
            </a:r>
            <a:r>
              <a:rPr lang="nl-NL" altLang="en-US" sz="1050" dirty="0" err="1"/>
              <a:t>within</a:t>
            </a:r>
            <a:r>
              <a:rPr lang="nl-NL" altLang="en-US" sz="1050" dirty="0"/>
              <a:t> a single OS </a:t>
            </a:r>
            <a:r>
              <a:rPr lang="nl-NL" altLang="en-US" sz="1050" dirty="0" err="1"/>
              <a:t>with</a:t>
            </a:r>
            <a:r>
              <a:rPr lang="nl-NL" altLang="en-US" sz="1050" dirty="0"/>
              <a:t> </a:t>
            </a:r>
            <a:r>
              <a:rPr lang="nl-NL" altLang="en-US" sz="1050" dirty="0" err="1"/>
              <a:t>possiible</a:t>
            </a:r>
            <a:r>
              <a:rPr lang="nl-NL" altLang="en-US" sz="1050" dirty="0"/>
              <a:t> </a:t>
            </a:r>
            <a:r>
              <a:rPr lang="nl-NL" altLang="en-US" sz="1050" dirty="0" err="1"/>
              <a:t>dependancies</a:t>
            </a:r>
            <a:r>
              <a:rPr lang="nl-NL" altLang="en-US" sz="1050" dirty="0"/>
              <a:t>/</a:t>
            </a:r>
            <a:r>
              <a:rPr lang="nl-NL" altLang="en-US" sz="1050" dirty="0" err="1"/>
              <a:t>collasions</a:t>
            </a:r>
            <a:endParaRPr lang="nl-NL" altLang="en-US" sz="1050" dirty="0"/>
          </a:p>
          <a:p>
            <a:pPr lvl="2"/>
            <a:r>
              <a:rPr lang="da-DK" altLang="en-US" sz="1050" dirty="0"/>
              <a:t>Allow multiple (different) OS’s on a single hypervisor</a:t>
            </a:r>
            <a:endParaRPr lang="nl-NL" altLang="en-US" sz="1100" dirty="0"/>
          </a:p>
          <a:p>
            <a:r>
              <a:rPr lang="nl-NL" altLang="en-US" sz="1400" b="1" dirty="0"/>
              <a:t>Docker Containers </a:t>
            </a:r>
          </a:p>
          <a:p>
            <a:pPr lvl="1"/>
            <a:r>
              <a:rPr lang="nl-NL" altLang="en-US" sz="1100" dirty="0"/>
              <a:t>(</a:t>
            </a:r>
            <a:r>
              <a:rPr lang="nl-NL" altLang="en-US" sz="1100" dirty="0" err="1"/>
              <a:t>containerized</a:t>
            </a:r>
            <a:r>
              <a:rPr lang="nl-NL" altLang="en-US" sz="1100" dirty="0"/>
              <a:t>) apps running on top of Docker/</a:t>
            </a:r>
            <a:r>
              <a:rPr lang="da-DK" altLang="en-US" sz="1100" dirty="0"/>
              <a:t>Hypervisor/(host/guest) OS/HW</a:t>
            </a:r>
          </a:p>
          <a:p>
            <a:pPr lvl="2"/>
            <a:r>
              <a:rPr lang="da-DK" altLang="en-US" sz="1050" dirty="0"/>
              <a:t>Requires a hyperviosr (type 1 or type 2) and an OS</a:t>
            </a:r>
          </a:p>
          <a:p>
            <a:pPr lvl="2"/>
            <a:r>
              <a:rPr lang="da-DK" altLang="en-US" sz="1050" dirty="0"/>
              <a:t>Each application is running independant of other applications but sharing the OS resources</a:t>
            </a:r>
          </a:p>
        </p:txBody>
      </p:sp>
    </p:spTree>
    <p:extLst>
      <p:ext uri="{BB962C8B-B14F-4D97-AF65-F5344CB8AC3E}">
        <p14:creationId xmlns:p14="http://schemas.microsoft.com/office/powerpoint/2010/main" val="60776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9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9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48F3B-785D-413D-8A44-617D824338A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08000" y="419100"/>
            <a:ext cx="5030788" cy="2830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31800" y="3436938"/>
            <a:ext cx="6908800" cy="5867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587" indent="0" hangingPunct="1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12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477000" y="9471025"/>
            <a:ext cx="863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14476D9-810B-4138-94F9-7C3D4A2834B1}" type="slidenum">
              <a:rPr lang="en-US" altLang="en-US">
                <a:solidFill>
                  <a:srgbClr val="5F5F5F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en-US" altLang="en-US">
              <a:solidFill>
                <a:srgbClr val="5F5F5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0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348F3B-785D-413D-8A44-617D824338A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08000" y="419100"/>
            <a:ext cx="5030788" cy="2830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31800" y="3436938"/>
            <a:ext cx="6908800" cy="5867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1587" indent="0" hangingPunct="1">
              <a:lnSpc>
                <a:spcPct val="900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12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477000" y="9471025"/>
            <a:ext cx="863600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</a:pPr>
            <a:fld id="{B14476D9-810B-4138-94F9-7C3D4A2834B1}" type="slidenum">
              <a:rPr lang="en-US" altLang="en-US">
                <a:solidFill>
                  <a:srgbClr val="5F5F5F"/>
                </a:solidFill>
                <a:latin typeface="+mn-lt" charset="0"/>
                <a:cs typeface="+mn-ea" charset="0"/>
              </a:rPr>
              <a:pPr hangingPunct="1">
                <a:lnSpc>
                  <a:spcPct val="100000"/>
                </a:lnSpc>
                <a:buClrTx/>
                <a:buFontTx/>
                <a:buNone/>
              </a:pPr>
              <a:t>23</a:t>
            </a:fld>
            <a:endParaRPr lang="en-US" altLang="en-US">
              <a:solidFill>
                <a:srgbClr val="5F5F5F"/>
              </a:solidFill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29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jdelijke aanduiding voor dia-afbeelding 1">
            <a:extLst>
              <a:ext uri="{FF2B5EF4-FFF2-40B4-BE49-F238E27FC236}">
                <a16:creationId xmlns:a16="http://schemas.microsoft.com/office/drawing/2014/main" id="{B19DA035-827D-4945-9CD1-0918A76C63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Tijdelijke aanduiding voor notities 2">
            <a:extLst>
              <a:ext uri="{FF2B5EF4-FFF2-40B4-BE49-F238E27FC236}">
                <a16:creationId xmlns:a16="http://schemas.microsoft.com/office/drawing/2014/main" id="{405BE061-CFDA-4739-8B87-0E3648002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1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8"/>
          <p:cNvSpPr txBox="1">
            <a:spLocks noChangeArrowheads="1"/>
          </p:cNvSpPr>
          <p:nvPr userDrawn="1"/>
        </p:nvSpPr>
        <p:spPr bwMode="auto">
          <a:xfrm>
            <a:off x="2" y="10717"/>
            <a:ext cx="730567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3600" b="1" i="0" spc="100" baseline="0" dirty="0">
                <a:ln>
                  <a:noFill/>
                </a:ln>
                <a:solidFill>
                  <a:srgbClr val="B40000"/>
                </a:solidFill>
                <a:latin typeface="OfficinaSerITCBolIta" pitchFamily="2" charset="0"/>
              </a:rPr>
              <a:t>DARWIN</a:t>
            </a:r>
            <a:r>
              <a:rPr lang="nl-NL" altLang="nl-NL" sz="3600" dirty="0">
                <a:solidFill>
                  <a:srgbClr val="B40000"/>
                </a:solidFill>
                <a:latin typeface="OfficinaSerITCBol" pitchFamily="2" charset="0"/>
              </a:rPr>
              <a:t> </a:t>
            </a:r>
            <a:r>
              <a:rPr lang="nl-NL" altLang="nl-NL" sz="3600" b="0" i="0" cap="small" baseline="0" dirty="0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</a:p>
        </p:txBody>
      </p:sp>
      <p:pic>
        <p:nvPicPr>
          <p:cNvPr id="5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6620" y="920355"/>
            <a:ext cx="2771438" cy="41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© 2018 Darwin IT-Professionals B.V.</a:t>
            </a:r>
            <a:endParaRPr lang="nl-NL"/>
          </a:p>
        </p:txBody>
      </p:sp>
      <p:sp>
        <p:nvSpPr>
          <p:cNvPr id="7" name="Tijdelijke aanduiding voor datum 30"/>
          <p:cNvSpPr>
            <a:spLocks noGrp="1"/>
          </p:cNvSpPr>
          <p:nvPr>
            <p:ph type="dt" sz="half" idx="11"/>
          </p:nvPr>
        </p:nvSpPr>
        <p:spPr>
          <a:xfrm>
            <a:off x="6045202" y="4743425"/>
            <a:ext cx="936625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Futura Md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r>
              <a:rPr lang="nl-NL"/>
              <a:t>feb 2016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581015" y="4518838"/>
            <a:ext cx="1148317" cy="6140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nl-NL"/>
          </a:p>
        </p:txBody>
      </p:sp>
      <p:sp>
        <p:nvSpPr>
          <p:cNvPr id="9" name="TextBox 8"/>
          <p:cNvSpPr txBox="1"/>
          <p:nvPr userDrawn="1"/>
        </p:nvSpPr>
        <p:spPr>
          <a:xfrm>
            <a:off x="2" y="493621"/>
            <a:ext cx="2613726" cy="307766"/>
          </a:xfrm>
          <a:prstGeom prst="rect">
            <a:avLst/>
          </a:prstGeom>
          <a:noFill/>
        </p:spPr>
        <p:txBody>
          <a:bodyPr wrap="square" lIns="91430" tIns="45715" rIns="91430" bIns="45715" rtlCol="0" anchor="ctr" anchorCtr="0">
            <a:spAutoFit/>
          </a:bodyPr>
          <a:lstStyle/>
          <a:p>
            <a:r>
              <a:rPr lang="nl-NL" sz="1400" i="0" dirty="0"/>
              <a:t>IT Driven Evolution</a:t>
            </a:r>
          </a:p>
        </p:txBody>
      </p:sp>
    </p:spTree>
    <p:extLst>
      <p:ext uri="{BB962C8B-B14F-4D97-AF65-F5344CB8AC3E}">
        <p14:creationId xmlns:p14="http://schemas.microsoft.com/office/powerpoint/2010/main" val="15735617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1600200"/>
            <a:ext cx="7772400" cy="1102519"/>
          </a:xfrm>
        </p:spPr>
        <p:txBody>
          <a:bodyPr/>
          <a:lstStyle>
            <a:lvl1pPr>
              <a:defRPr smtClean="0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2898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651647"/>
            <a:ext cx="6400800" cy="1079897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nl-NL"/>
              <a:t>Klik om het opmaakprofiel van de modelondertitel te bewerken</a:t>
            </a:r>
          </a:p>
        </p:txBody>
      </p:sp>
      <p:pic>
        <p:nvPicPr>
          <p:cNvPr id="289895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4989" y="91679"/>
            <a:ext cx="3336925" cy="145375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212333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i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37585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0742" y="3207774"/>
            <a:ext cx="6443971" cy="1021556"/>
          </a:xfrm>
        </p:spPr>
        <p:txBody>
          <a:bodyPr anchor="t"/>
          <a:lstStyle>
            <a:lvl1pPr algn="l">
              <a:defRPr sz="2800" b="1" cap="all">
                <a:solidFill>
                  <a:srgbClr val="B40000"/>
                </a:solidFill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68497" y="2082634"/>
            <a:ext cx="642621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50E3-C2CF-4EE1-838F-E497E2ECDFF7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  <p:pic>
        <p:nvPicPr>
          <p:cNvPr id="8" name="Afbeelding 9" descr="logo darwin (groot).jpg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3"/>
          <a:stretch>
            <a:fillRect/>
          </a:stretch>
        </p:blipFill>
        <p:spPr bwMode="auto">
          <a:xfrm>
            <a:off x="-512642" y="920355"/>
            <a:ext cx="2771438" cy="413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kstvak 8"/>
          <p:cNvSpPr txBox="1">
            <a:spLocks noChangeArrowheads="1"/>
          </p:cNvSpPr>
          <p:nvPr userDrawn="1"/>
        </p:nvSpPr>
        <p:spPr bwMode="auto">
          <a:xfrm>
            <a:off x="2" y="10717"/>
            <a:ext cx="730567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Futura Md" panose="020B0602020204020303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nl-NL" altLang="nl-NL" sz="3600" dirty="0">
                <a:solidFill>
                  <a:srgbClr val="B40000"/>
                </a:solidFill>
                <a:latin typeface="OfficinaSerITCBol" pitchFamily="2" charset="0"/>
              </a:rPr>
              <a:t>Darwin </a:t>
            </a:r>
            <a:r>
              <a:rPr lang="nl-NL" altLang="nl-NL" sz="3600" dirty="0" err="1">
                <a:solidFill>
                  <a:srgbClr val="B40000"/>
                </a:solidFill>
                <a:latin typeface="OfficinaSerITCBol" pitchFamily="2" charset="0"/>
              </a:rPr>
              <a:t>IT-Professionals</a:t>
            </a:r>
            <a:endParaRPr lang="nl-NL" altLang="nl-NL" sz="3600" dirty="0">
              <a:solidFill>
                <a:srgbClr val="B40000"/>
              </a:solidFill>
              <a:latin typeface="OfficinaSerITC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2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9797-7053-4598-BD15-132B52C130B9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336608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D5EA3-FACA-498C-BFC0-961ADD44FB88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271004975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 rot="21369953">
            <a:off x="-224769" y="748750"/>
            <a:ext cx="9574923" cy="390505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931A-1F58-4F9E-90F5-54D8C6FCF8A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40110095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BCDDE-0E08-4F6F-AE72-A05F9B1C48E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25058682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5FBD7-D138-4A44-8E7D-36D2678BA66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42333021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C965D-58C4-4C42-A0BE-ED9A4AB06D3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14237235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588" y="1"/>
            <a:ext cx="8229600" cy="53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Titelstijl</a:t>
            </a:r>
            <a:r>
              <a:rPr lang="en-US" altLang="nl-NL" dirty="0"/>
              <a:t> van model </a:t>
            </a:r>
            <a:r>
              <a:rPr lang="en-US" altLang="nl-NL" dirty="0" err="1"/>
              <a:t>bewerken</a:t>
            </a:r>
            <a:endParaRPr lang="nl-NL" altLang="nl-NL" dirty="0"/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233578"/>
            <a:ext cx="8229600" cy="326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dirty="0" err="1"/>
              <a:t>Klik</a:t>
            </a:r>
            <a:r>
              <a:rPr lang="en-US" altLang="nl-NL" dirty="0"/>
              <a:t> </a:t>
            </a:r>
            <a:r>
              <a:rPr lang="en-US" altLang="nl-NL" dirty="0" err="1"/>
              <a:t>om</a:t>
            </a:r>
            <a:r>
              <a:rPr lang="en-US" altLang="nl-NL" dirty="0"/>
              <a:t> de </a:t>
            </a:r>
            <a:r>
              <a:rPr lang="en-US" altLang="nl-NL" dirty="0" err="1"/>
              <a:t>tekststijl</a:t>
            </a:r>
            <a:r>
              <a:rPr lang="en-US" altLang="nl-NL" dirty="0"/>
              <a:t> van het model </a:t>
            </a:r>
            <a:r>
              <a:rPr lang="en-US" altLang="nl-NL" dirty="0" err="1"/>
              <a:t>te</a:t>
            </a:r>
            <a:r>
              <a:rPr lang="en-US" altLang="nl-NL" dirty="0"/>
              <a:t> </a:t>
            </a:r>
            <a:r>
              <a:rPr lang="en-US" altLang="nl-NL" dirty="0" err="1"/>
              <a:t>bewerken</a:t>
            </a:r>
            <a:endParaRPr lang="en-US" altLang="nl-NL" dirty="0"/>
          </a:p>
          <a:p>
            <a:pPr lvl="1"/>
            <a:r>
              <a:rPr lang="en-US" altLang="nl-NL" dirty="0" err="1"/>
              <a:t>Tweede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2"/>
            <a:r>
              <a:rPr lang="en-US" altLang="nl-NL" dirty="0" err="1"/>
              <a:t>Derde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3"/>
            <a:r>
              <a:rPr lang="en-US" altLang="nl-NL" dirty="0" err="1"/>
              <a:t>Vierde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en-US" altLang="nl-NL" dirty="0"/>
          </a:p>
          <a:p>
            <a:pPr lvl="4"/>
            <a:r>
              <a:rPr lang="en-US" altLang="nl-NL" dirty="0" err="1"/>
              <a:t>Vijfde</a:t>
            </a:r>
            <a:r>
              <a:rPr lang="en-US" altLang="nl-NL" dirty="0"/>
              <a:t> </a:t>
            </a:r>
            <a:r>
              <a:rPr lang="en-US" altLang="nl-NL" dirty="0" err="1"/>
              <a:t>niveau</a:t>
            </a:r>
            <a:endParaRPr lang="nl-NL" altLang="nl-NL" dirty="0"/>
          </a:p>
        </p:txBody>
      </p:sp>
      <p:cxnSp>
        <p:nvCxnSpPr>
          <p:cNvPr id="1028" name="Rechte verbindingslijn 22"/>
          <p:cNvCxnSpPr>
            <a:cxnSpLocks noChangeShapeType="1"/>
          </p:cNvCxnSpPr>
          <p:nvPr userDrawn="1"/>
        </p:nvCxnSpPr>
        <p:spPr bwMode="auto">
          <a:xfrm flipV="1">
            <a:off x="1588" y="4383883"/>
            <a:ext cx="9144000" cy="588169"/>
          </a:xfrm>
          <a:prstGeom prst="line">
            <a:avLst/>
          </a:prstGeom>
          <a:noFill/>
          <a:ln w="38100">
            <a:solidFill>
              <a:srgbClr val="B11F23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9" name="Afbeelding 23" descr="logo darwin (groot).jpg"/>
          <p:cNvPicPr>
            <a:picLocks noChangeAspect="1"/>
          </p:cNvPicPr>
          <p:nvPr userDrawn="1"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7" y="4481513"/>
            <a:ext cx="112533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0" name="Rechte verbindingslijn 26"/>
          <p:cNvCxnSpPr>
            <a:cxnSpLocks noChangeShapeType="1"/>
          </p:cNvCxnSpPr>
          <p:nvPr userDrawn="1"/>
        </p:nvCxnSpPr>
        <p:spPr bwMode="auto">
          <a:xfrm flipV="1">
            <a:off x="1588" y="420292"/>
            <a:ext cx="9142412" cy="604838"/>
          </a:xfrm>
          <a:prstGeom prst="line">
            <a:avLst/>
          </a:prstGeom>
          <a:noFill/>
          <a:ln w="38100">
            <a:solidFill>
              <a:srgbClr val="CAB36B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55261" y="4746194"/>
            <a:ext cx="471487" cy="273844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D983788-1CBD-4C09-89A5-CBB8E309D988}" type="slidenum">
              <a:rPr lang="nl-NL" altLang="nl-NL" smtClean="0"/>
              <a:pPr>
                <a:defRPr/>
              </a:pPr>
              <a:t>‹nr.›</a:t>
            </a:fld>
            <a:endParaRPr lang="nl-NL" alt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46194"/>
            <a:ext cx="2895600" cy="273844"/>
          </a:xfrm>
          <a:prstGeom prst="rect">
            <a:avLst/>
          </a:prstGeom>
        </p:spPr>
        <p:txBody>
          <a:bodyPr vert="horz" wrap="square" lIns="91430" tIns="45715" rIns="91430" bIns="45715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8" r:id="rId10"/>
  </p:sldLayoutIdLst>
  <p:transition>
    <p:fade/>
  </p:transition>
  <p:hf hdr="0" dt="0"/>
  <p:txStyles>
    <p:titleStyle>
      <a:lvl1pPr algn="l" defTabSz="457148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B40000"/>
          </a:solidFill>
          <a:latin typeface="OfficinaSanITCBol" pitchFamily="2" charset="0"/>
          <a:ea typeface="ＭＳ Ｐゴシック" pitchFamily="34" charset="-128"/>
          <a:cs typeface="OfficinaSanITCBol" pitchFamily="2" charset="0"/>
        </a:defRPr>
      </a:lvl1pPr>
      <a:lvl2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2pPr>
      <a:lvl3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3pPr>
      <a:lvl4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4pPr>
      <a:lvl5pPr algn="l" defTabSz="457148" rtl="0" eaLnBrk="0" fontAlgn="base" hangingPunct="0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  <a:cs typeface="OfficinaSansISOCTT" pitchFamily="2" charset="0"/>
        </a:defRPr>
      </a:lvl5pPr>
      <a:lvl6pPr marL="457148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6pPr>
      <a:lvl7pPr marL="914296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7pPr>
      <a:lvl8pPr marL="1371444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8pPr>
      <a:lvl9pPr marL="1828592" algn="l" defTabSz="457148" rtl="0" fontAlgn="base">
        <a:spcBef>
          <a:spcPct val="0"/>
        </a:spcBef>
        <a:spcAft>
          <a:spcPct val="0"/>
        </a:spcAft>
        <a:defRPr sz="4000">
          <a:solidFill>
            <a:srgbClr val="800000"/>
          </a:solidFill>
          <a:latin typeface="OfficinaSansISOCTT" pitchFamily="2" charset="0"/>
          <a:ea typeface="ＭＳ Ｐゴシック" pitchFamily="34" charset="-128"/>
        </a:defRPr>
      </a:lvl9pPr>
    </p:titleStyle>
    <p:bodyStyle>
      <a:lvl1pPr marL="342861" indent="-342861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1pPr>
      <a:lvl2pPr marL="742865" indent="-285717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2pPr>
      <a:lvl3pPr marL="1142870" indent="-228574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3pPr>
      <a:lvl4pPr marL="1600018" indent="-228574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4pPr>
      <a:lvl5pPr marL="2057166" indent="-228574" algn="l" defTabSz="457148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Futura Md" pitchFamily="34" charset="0"/>
          <a:ea typeface="ＭＳ Ｐゴシック" pitchFamily="34" charset="-128"/>
          <a:cs typeface="+mn-cs"/>
        </a:defRPr>
      </a:lvl5pPr>
      <a:lvl6pPr marL="2514314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45714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4571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talkapex.com/2017/10/docker-oracle-and-apex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racle/docker-images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b.docker.com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3600" dirty="0" err="1"/>
              <a:t>Virtualization</a:t>
            </a:r>
            <a:endParaRPr lang="nl-NL" sz="3200" dirty="0"/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>
          <a:xfrm>
            <a:off x="1403648" y="3147814"/>
            <a:ext cx="6400800" cy="1314450"/>
          </a:xfrm>
        </p:spPr>
        <p:txBody>
          <a:bodyPr/>
          <a:lstStyle/>
          <a:p>
            <a:r>
              <a:rPr lang="nl-NL" dirty="0"/>
              <a:t>Martien van den Akker</a:t>
            </a:r>
          </a:p>
          <a:p>
            <a:r>
              <a:rPr lang="nl-NL" dirty="0"/>
              <a:t>Frank Brink</a:t>
            </a:r>
          </a:p>
          <a:p>
            <a:r>
              <a:rPr lang="nl-NL" dirty="0" err="1"/>
              <a:t>March</a:t>
            </a:r>
            <a:r>
              <a:rPr lang="nl-NL" dirty="0"/>
              <a:t> 2018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971554" y="1437625"/>
            <a:ext cx="8229600" cy="325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8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Docker </a:t>
            </a:r>
            <a:r>
              <a:rPr lang="nl-NL" altLang="en-US" dirty="0" err="1"/>
              <a:t>Popularity</a:t>
            </a:r>
            <a:endParaRPr lang="en-US" altLang="en-US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7574"/>
            <a:ext cx="8669548" cy="3758620"/>
          </a:xfrm>
        </p:spPr>
        <p:txBody>
          <a:bodyPr/>
          <a:lstStyle/>
          <a:p>
            <a:r>
              <a:rPr lang="nl-NL" altLang="en-US" sz="1400" dirty="0"/>
              <a:t>Speed: smaller footprint, e</a:t>
            </a:r>
            <a:r>
              <a:rPr lang="en-US" altLang="en-US" sz="1400" dirty="0" err="1"/>
              <a:t>nabling</a:t>
            </a:r>
            <a:r>
              <a:rPr lang="en-US" altLang="en-US" sz="1400" dirty="0"/>
              <a:t> quick and lightweight deployment and startup</a:t>
            </a:r>
          </a:p>
          <a:p>
            <a:r>
              <a:rPr lang="en-US" altLang="en-US" sz="1400" dirty="0"/>
              <a:t>Portability/re-use capability: they can run on any OS </a:t>
            </a:r>
            <a:br>
              <a:rPr lang="en-US" altLang="en-US" sz="1400" dirty="0"/>
            </a:br>
            <a:r>
              <a:rPr lang="en-US" altLang="en-US" sz="1400" dirty="0"/>
              <a:t>(e.g. Windows, Linux distributions)</a:t>
            </a:r>
          </a:p>
          <a:p>
            <a:r>
              <a:rPr lang="en-US" altLang="en-US" sz="1400" dirty="0"/>
              <a:t>Scale: by spinning additional containers (could be managed by Kubernetes)</a:t>
            </a:r>
          </a:p>
          <a:p>
            <a:r>
              <a:rPr lang="en-US" altLang="en-US" sz="1400" dirty="0"/>
              <a:t>Micro-services support: opposite of monolithic technology </a:t>
            </a:r>
            <a:br>
              <a:rPr lang="en-US" altLang="en-US" sz="1400" dirty="0"/>
            </a:br>
            <a:r>
              <a:rPr lang="en-US" altLang="en-US" sz="1400" dirty="0"/>
              <a:t>like hypervisors/bare metal)</a:t>
            </a:r>
          </a:p>
          <a:p>
            <a:r>
              <a:rPr lang="nl-NL" altLang="en-US" sz="1400" dirty="0" err="1"/>
              <a:t>Independancy</a:t>
            </a:r>
            <a:r>
              <a:rPr lang="nl-NL" altLang="en-US" sz="1400" dirty="0"/>
              <a:t>: pack </a:t>
            </a:r>
            <a:r>
              <a:rPr lang="nl-NL" altLang="en-US" sz="1400" dirty="0" err="1"/>
              <a:t>your</a:t>
            </a:r>
            <a:r>
              <a:rPr lang="nl-NL" altLang="en-US" sz="1400" dirty="0"/>
              <a:t> container app </a:t>
            </a:r>
            <a:r>
              <a:rPr lang="nl-NL" altLang="en-US" sz="1400" dirty="0" err="1"/>
              <a:t>with</a:t>
            </a:r>
            <a:r>
              <a:rPr lang="nl-NL" altLang="en-US" sz="1400" dirty="0"/>
              <a:t> </a:t>
            </a:r>
            <a:r>
              <a:rPr lang="nl-NL" altLang="en-US" sz="1400" dirty="0" err="1"/>
              <a:t>all</a:t>
            </a:r>
            <a:r>
              <a:rPr lang="nl-NL" altLang="en-US" sz="1400" dirty="0"/>
              <a:t> </a:t>
            </a:r>
            <a:r>
              <a:rPr lang="nl-NL" altLang="en-US" sz="1400" dirty="0" err="1"/>
              <a:t>required</a:t>
            </a:r>
            <a:r>
              <a:rPr lang="nl-NL" altLang="en-US" sz="1400" dirty="0"/>
              <a:t> </a:t>
            </a:r>
            <a:r>
              <a:rPr lang="nl-NL" altLang="en-US" sz="1400" dirty="0" err="1"/>
              <a:t>libraries</a:t>
            </a:r>
            <a:endParaRPr lang="en-US" altLang="en-US" sz="1400" dirty="0"/>
          </a:p>
          <a:p>
            <a:r>
              <a:rPr lang="en-US" altLang="en-US" sz="1400" dirty="0"/>
              <a:t>Popularity of Open-Source back in 2013</a:t>
            </a:r>
          </a:p>
          <a:p>
            <a:r>
              <a:rPr lang="en-US" altLang="en-US" sz="1400" dirty="0"/>
              <a:t>Leaner and meaner than hypervisors</a:t>
            </a:r>
          </a:p>
          <a:p>
            <a:r>
              <a:rPr lang="en-US" altLang="en-US" sz="1400" dirty="0"/>
              <a:t>Support of DevOps principles: emphasizes agility, flexibility </a:t>
            </a:r>
            <a:br>
              <a:rPr lang="en-US" altLang="en-US" sz="1400" dirty="0"/>
            </a:br>
            <a:r>
              <a:rPr lang="en-US" altLang="en-US" sz="1400" dirty="0"/>
              <a:t>and scalability in software delivery</a:t>
            </a:r>
          </a:p>
          <a:p>
            <a:r>
              <a:rPr lang="en-US" altLang="en-US" sz="1400" dirty="0"/>
              <a:t>Automating the creation of runtime environments through coding (e.g. Vagrant, Docker Build)</a:t>
            </a:r>
          </a:p>
          <a:p>
            <a:r>
              <a:rPr lang="en-US" altLang="en-US" sz="1400" dirty="0"/>
              <a:t>Massive availability of containerized apps in public registries </a:t>
            </a:r>
            <a:br>
              <a:rPr lang="en-US" altLang="en-US" sz="1400" dirty="0"/>
            </a:br>
            <a:r>
              <a:rPr lang="en-US" altLang="en-US" sz="1400" dirty="0"/>
              <a:t>(</a:t>
            </a:r>
            <a:r>
              <a:rPr lang="en-US" altLang="en-US" sz="1400" dirty="0" err="1"/>
              <a:t>e.g</a:t>
            </a:r>
            <a:r>
              <a:rPr lang="en-US" altLang="en-US" sz="1400" dirty="0"/>
              <a:t> search for Tomcat &gt; 10k hits)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10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579232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Docker &amp; Cloud</a:t>
            </a:r>
            <a:endParaRPr lang="en-US" altLang="en-US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7574"/>
            <a:ext cx="8669548" cy="3758620"/>
          </a:xfrm>
        </p:spPr>
        <p:txBody>
          <a:bodyPr/>
          <a:lstStyle/>
          <a:p>
            <a:r>
              <a:rPr lang="en-US" altLang="en-US" sz="1600" dirty="0"/>
              <a:t>Oracle Cloud provides a </a:t>
            </a:r>
            <a:r>
              <a:rPr lang="en-US" altLang="en-US" sz="1600" dirty="0" err="1"/>
              <a:t>Paas</a:t>
            </a:r>
            <a:r>
              <a:rPr lang="en-US" altLang="en-US" sz="1600" dirty="0"/>
              <a:t> like Container cloud service</a:t>
            </a:r>
          </a:p>
          <a:p>
            <a:pPr lvl="1"/>
            <a:r>
              <a:rPr lang="en-US" altLang="en-US" sz="1200" dirty="0"/>
              <a:t>VM Docker installation and engine</a:t>
            </a:r>
          </a:p>
          <a:p>
            <a:pPr lvl="1"/>
            <a:r>
              <a:rPr lang="en-US" altLang="en-US" sz="1200" dirty="0"/>
              <a:t>VM to store your (own) containers</a:t>
            </a:r>
          </a:p>
          <a:p>
            <a:pPr lvl="1"/>
            <a:r>
              <a:rPr lang="en-US" altLang="en-US" sz="1200" dirty="0"/>
              <a:t>(private/Public) registry to publish your containers</a:t>
            </a:r>
          </a:p>
          <a:p>
            <a:pPr lvl="1"/>
            <a:r>
              <a:rPr lang="en-US" altLang="en-US" sz="1200" dirty="0"/>
              <a:t>UI like </a:t>
            </a:r>
            <a:r>
              <a:rPr lang="en-US" altLang="en-US" sz="1200" dirty="0" err="1"/>
              <a:t>Kitematic</a:t>
            </a:r>
            <a:r>
              <a:rPr lang="en-US" altLang="en-US" sz="1200" dirty="0"/>
              <a:t> to manage all the above</a:t>
            </a:r>
            <a:endParaRPr lang="en-US" altLang="en-US" sz="1050" dirty="0"/>
          </a:p>
          <a:p>
            <a:r>
              <a:rPr lang="en-US" altLang="en-US" sz="1600" dirty="0"/>
              <a:t>AWS, Google and Azure provides similar container cloud services and additional tooling (e.g. Kubernetes)</a:t>
            </a:r>
          </a:p>
          <a:p>
            <a:r>
              <a:rPr lang="en-US" altLang="en-US" sz="1600" dirty="0"/>
              <a:t>It fits perfectly in the scaling capabilities of Docker</a:t>
            </a:r>
          </a:p>
          <a:p>
            <a:pPr lvl="1"/>
            <a:r>
              <a:rPr lang="en-US" altLang="en-US" sz="1200" dirty="0"/>
              <a:t>Spin additional containers when needed</a:t>
            </a:r>
          </a:p>
          <a:p>
            <a:r>
              <a:rPr lang="en-US" altLang="en-US" sz="1600" dirty="0"/>
              <a:t>For containers in the cloud you basically need a (</a:t>
            </a:r>
            <a:r>
              <a:rPr lang="en-US" altLang="en-US" sz="1600" dirty="0" err="1"/>
              <a:t>linux</a:t>
            </a:r>
            <a:r>
              <a:rPr lang="en-US" altLang="en-US" sz="1600" dirty="0"/>
              <a:t>) image with a Docker install/engine - thus easily to be provided by a - simple - </a:t>
            </a:r>
            <a:r>
              <a:rPr lang="en-US" altLang="en-US" sz="1600" dirty="0" err="1"/>
              <a:t>Iaas</a:t>
            </a:r>
            <a:r>
              <a:rPr lang="en-US" altLang="en-US" sz="1600" dirty="0"/>
              <a:t> service</a:t>
            </a:r>
          </a:p>
          <a:p>
            <a:r>
              <a:rPr lang="en-US" altLang="en-US" sz="1600" dirty="0"/>
              <a:t>Added value of CCS: Additional tooling</a:t>
            </a:r>
          </a:p>
          <a:p>
            <a:r>
              <a:rPr lang="en-US" altLang="en-US" sz="1600" dirty="0"/>
              <a:t>Threads: Not the latest Docker release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11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19094579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Docker </a:t>
            </a:r>
            <a:r>
              <a:rPr lang="nl-NL" altLang="en-US" dirty="0" err="1"/>
              <a:t>Threads</a:t>
            </a:r>
            <a:endParaRPr lang="en-US" altLang="en-US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7574"/>
            <a:ext cx="8669548" cy="3758620"/>
          </a:xfrm>
        </p:spPr>
        <p:txBody>
          <a:bodyPr/>
          <a:lstStyle/>
          <a:p>
            <a:r>
              <a:rPr lang="nl-NL" altLang="en-US" sz="1600" dirty="0" err="1"/>
              <a:t>Complexity</a:t>
            </a:r>
            <a:r>
              <a:rPr lang="nl-NL" altLang="en-US" sz="1600" dirty="0"/>
              <a:t> of </a:t>
            </a:r>
            <a:r>
              <a:rPr lang="nl-NL" altLang="en-US" sz="1600" dirty="0" err="1"/>
              <a:t>another</a:t>
            </a:r>
            <a:r>
              <a:rPr lang="nl-NL" altLang="en-US" sz="1600" dirty="0"/>
              <a:t> (Docker) </a:t>
            </a:r>
            <a:r>
              <a:rPr lang="nl-NL" altLang="en-US" sz="1600" dirty="0" err="1"/>
              <a:t>layer</a:t>
            </a:r>
            <a:endParaRPr lang="nl-NL" altLang="en-US" sz="1600" dirty="0"/>
          </a:p>
          <a:p>
            <a:r>
              <a:rPr lang="nl-NL" altLang="en-US" sz="1600" dirty="0" err="1"/>
              <a:t>Size</a:t>
            </a:r>
            <a:r>
              <a:rPr lang="nl-NL" altLang="en-US" sz="1600" dirty="0"/>
              <a:t> of container (image) </a:t>
            </a:r>
            <a:r>
              <a:rPr lang="nl-NL" altLang="en-US" sz="1600" dirty="0" err="1"/>
              <a:t>can</a:t>
            </a:r>
            <a:r>
              <a:rPr lang="nl-NL" altLang="en-US" sz="1600" dirty="0"/>
              <a:t> </a:t>
            </a:r>
            <a:r>
              <a:rPr lang="nl-NL" altLang="en-US" sz="1600" dirty="0" err="1"/>
              <a:t>grow</a:t>
            </a:r>
            <a:r>
              <a:rPr lang="nl-NL" altLang="en-US" sz="1600" dirty="0"/>
              <a:t> </a:t>
            </a:r>
            <a:r>
              <a:rPr lang="nl-NL" altLang="en-US" sz="1600" dirty="0" err="1"/>
              <a:t>fast</a:t>
            </a:r>
            <a:r>
              <a:rPr lang="nl-NL" altLang="en-US" sz="1600" dirty="0"/>
              <a:t> - </a:t>
            </a:r>
            <a:r>
              <a:rPr lang="nl-NL" altLang="en-US" sz="1600" dirty="0" err="1"/>
              <a:t>specifcally</a:t>
            </a:r>
            <a:r>
              <a:rPr lang="nl-NL" altLang="en-US" sz="1600" dirty="0"/>
              <a:t> </a:t>
            </a:r>
            <a:r>
              <a:rPr lang="nl-NL" altLang="en-US" sz="1600" dirty="0" err="1"/>
              <a:t>after</a:t>
            </a:r>
            <a:r>
              <a:rPr lang="nl-NL" altLang="en-US" sz="1600" dirty="0"/>
              <a:t> </a:t>
            </a:r>
            <a:r>
              <a:rPr lang="nl-NL" altLang="en-US" sz="1600" dirty="0" err="1"/>
              <a:t>modifcations</a:t>
            </a:r>
            <a:endParaRPr lang="nl-NL" altLang="en-US" sz="1600" dirty="0"/>
          </a:p>
          <a:p>
            <a:pPr lvl="1"/>
            <a:r>
              <a:rPr lang="nl-NL" altLang="en-US" sz="1200" dirty="0" err="1"/>
              <a:t>Workaround</a:t>
            </a:r>
            <a:r>
              <a:rPr lang="nl-NL" altLang="en-US" sz="1200" dirty="0"/>
              <a:t>: </a:t>
            </a:r>
            <a:r>
              <a:rPr lang="nl-NL" altLang="en-US" sz="1200" dirty="0" err="1"/>
              <a:t>rebuild</a:t>
            </a:r>
            <a:r>
              <a:rPr lang="nl-NL" altLang="en-US" sz="1200" dirty="0"/>
              <a:t> </a:t>
            </a:r>
            <a:r>
              <a:rPr lang="nl-NL" altLang="en-US" sz="1200" dirty="0" err="1"/>
              <a:t>your</a:t>
            </a:r>
            <a:r>
              <a:rPr lang="nl-NL" altLang="en-US" sz="1200" dirty="0"/>
              <a:t> </a:t>
            </a:r>
            <a:r>
              <a:rPr lang="nl-NL" altLang="en-US" sz="1200" dirty="0" err="1"/>
              <a:t>own</a:t>
            </a:r>
            <a:r>
              <a:rPr lang="nl-NL" altLang="en-US" sz="1200" dirty="0"/>
              <a:t> container </a:t>
            </a:r>
            <a:r>
              <a:rPr lang="nl-NL" altLang="en-US" sz="1200" dirty="0" err="1"/>
              <a:t>rather</a:t>
            </a:r>
            <a:r>
              <a:rPr lang="nl-NL" altLang="en-US" sz="1200" dirty="0"/>
              <a:t> </a:t>
            </a:r>
            <a:r>
              <a:rPr lang="nl-NL" altLang="en-US" sz="1200" dirty="0" err="1"/>
              <a:t>than</a:t>
            </a:r>
            <a:r>
              <a:rPr lang="nl-NL" altLang="en-US" sz="1200" dirty="0"/>
              <a:t> re-</a:t>
            </a:r>
            <a:r>
              <a:rPr lang="nl-NL" altLang="en-US" sz="1200" dirty="0" err="1"/>
              <a:t>use</a:t>
            </a:r>
            <a:endParaRPr lang="nl-NL" altLang="en-US" sz="1200" dirty="0"/>
          </a:p>
          <a:p>
            <a:r>
              <a:rPr lang="nl-NL" altLang="en-US" sz="1600" dirty="0"/>
              <a:t>No “</a:t>
            </a:r>
            <a:r>
              <a:rPr lang="nl-NL" altLang="en-US" sz="1600" dirty="0" err="1"/>
              <a:t>garbage</a:t>
            </a:r>
            <a:r>
              <a:rPr lang="nl-NL" altLang="en-US" sz="1600" dirty="0"/>
              <a:t>” </a:t>
            </a:r>
            <a:r>
              <a:rPr lang="nl-NL" altLang="en-US" sz="1600" dirty="0" err="1"/>
              <a:t>collection</a:t>
            </a:r>
            <a:r>
              <a:rPr lang="nl-NL" altLang="en-US" sz="1600" dirty="0"/>
              <a:t> in public (</a:t>
            </a:r>
            <a:r>
              <a:rPr lang="nl-NL" altLang="en-US" sz="1600" dirty="0" err="1"/>
              <a:t>and</a:t>
            </a:r>
            <a:r>
              <a:rPr lang="nl-NL" altLang="en-US" sz="1600" dirty="0"/>
              <a:t> private?) </a:t>
            </a:r>
            <a:r>
              <a:rPr lang="nl-NL" altLang="en-US" sz="1600" dirty="0" err="1"/>
              <a:t>registries</a:t>
            </a:r>
            <a:endParaRPr lang="nl-NL" altLang="en-US" sz="1600" dirty="0"/>
          </a:p>
          <a:p>
            <a:r>
              <a:rPr lang="nl-NL" altLang="en-US" sz="1600" dirty="0"/>
              <a:t>No </a:t>
            </a:r>
            <a:r>
              <a:rPr lang="nl-NL" altLang="en-US" sz="1600" dirty="0" err="1"/>
              <a:t>enforced</a:t>
            </a:r>
            <a:r>
              <a:rPr lang="nl-NL" altLang="en-US" sz="1600" dirty="0"/>
              <a:t> </a:t>
            </a:r>
            <a:r>
              <a:rPr lang="nl-NL" altLang="en-US" sz="1600" dirty="0" err="1"/>
              <a:t>naming</a:t>
            </a:r>
            <a:r>
              <a:rPr lang="nl-NL" altLang="en-US" sz="1600" dirty="0"/>
              <a:t> </a:t>
            </a:r>
            <a:r>
              <a:rPr lang="nl-NL" altLang="en-US" sz="1600" dirty="0" err="1"/>
              <a:t>and</a:t>
            </a:r>
            <a:r>
              <a:rPr lang="nl-NL" altLang="en-US" sz="1600" dirty="0"/>
              <a:t> </a:t>
            </a:r>
            <a:r>
              <a:rPr lang="nl-NL" altLang="en-US" sz="1600" dirty="0" err="1"/>
              <a:t>documentation</a:t>
            </a:r>
            <a:r>
              <a:rPr lang="nl-NL" altLang="en-US" sz="1600" dirty="0"/>
              <a:t> </a:t>
            </a:r>
            <a:r>
              <a:rPr lang="nl-NL" altLang="en-US" sz="1600" dirty="0" err="1"/>
              <a:t>standards</a:t>
            </a:r>
            <a:r>
              <a:rPr lang="nl-NL" altLang="en-US" sz="1600" dirty="0"/>
              <a:t> </a:t>
            </a:r>
            <a:r>
              <a:rPr lang="nl-NL" altLang="en-US" sz="1600" dirty="0" err="1"/>
              <a:t>within</a:t>
            </a:r>
            <a:r>
              <a:rPr lang="nl-NL" altLang="en-US" sz="1600" dirty="0"/>
              <a:t> public </a:t>
            </a:r>
            <a:r>
              <a:rPr lang="nl-NL" altLang="en-US" sz="1600" dirty="0" err="1"/>
              <a:t>registries</a:t>
            </a:r>
            <a:endParaRPr lang="nl-NL" altLang="en-US" sz="1600" dirty="0"/>
          </a:p>
          <a:p>
            <a:pPr lvl="1"/>
            <a:r>
              <a:rPr lang="nl-NL" altLang="en-US" sz="1200" dirty="0" err="1"/>
              <a:t>Which</a:t>
            </a:r>
            <a:r>
              <a:rPr lang="nl-NL" altLang="en-US" sz="1200" dirty="0"/>
              <a:t> </a:t>
            </a:r>
            <a:r>
              <a:rPr lang="nl-NL" altLang="en-US" sz="1200" dirty="0" err="1"/>
              <a:t>published</a:t>
            </a:r>
            <a:r>
              <a:rPr lang="nl-NL" altLang="en-US" sz="1200" dirty="0"/>
              <a:t> </a:t>
            </a:r>
            <a:r>
              <a:rPr lang="nl-NL" altLang="en-US" sz="1200" dirty="0" err="1"/>
              <a:t>Tomcat</a:t>
            </a:r>
            <a:r>
              <a:rPr lang="nl-NL" altLang="en-US" sz="1200" dirty="0"/>
              <a:t> container (out of &gt; 10k) fits </a:t>
            </a:r>
            <a:r>
              <a:rPr lang="nl-NL" altLang="en-US" sz="1200" dirty="0" err="1"/>
              <a:t>your</a:t>
            </a:r>
            <a:r>
              <a:rPr lang="nl-NL" altLang="en-US" sz="1200" dirty="0"/>
              <a:t> </a:t>
            </a:r>
            <a:r>
              <a:rPr lang="nl-NL" altLang="en-US" sz="1200" dirty="0" err="1"/>
              <a:t>needs</a:t>
            </a:r>
            <a:r>
              <a:rPr lang="nl-NL" altLang="en-US" sz="1200" dirty="0"/>
              <a:t>?</a:t>
            </a:r>
          </a:p>
          <a:p>
            <a:r>
              <a:rPr lang="nl-NL" altLang="en-US" sz="1600" dirty="0" err="1"/>
              <a:t>All</a:t>
            </a:r>
            <a:r>
              <a:rPr lang="nl-NL" altLang="en-US" sz="1600" dirty="0"/>
              <a:t> containers share </a:t>
            </a:r>
            <a:r>
              <a:rPr lang="nl-NL" altLang="en-US" sz="1600" dirty="0" err="1"/>
              <a:t>the</a:t>
            </a:r>
            <a:r>
              <a:rPr lang="nl-NL" altLang="en-US" sz="1600" dirty="0"/>
              <a:t> </a:t>
            </a:r>
            <a:r>
              <a:rPr lang="nl-NL" altLang="en-US" sz="1600" dirty="0" err="1"/>
              <a:t>same</a:t>
            </a:r>
            <a:r>
              <a:rPr lang="nl-NL" altLang="en-US" sz="1600" dirty="0"/>
              <a:t> (OS) </a:t>
            </a:r>
            <a:r>
              <a:rPr lang="nl-NL" altLang="en-US" sz="1600" dirty="0" err="1"/>
              <a:t>kernel</a:t>
            </a:r>
            <a:r>
              <a:rPr lang="nl-NL" altLang="en-US" sz="1600" dirty="0"/>
              <a:t> – a </a:t>
            </a:r>
            <a:r>
              <a:rPr lang="nl-NL" altLang="en-US" sz="1600" dirty="0" err="1"/>
              <a:t>kernel</a:t>
            </a:r>
            <a:r>
              <a:rPr lang="nl-NL" altLang="en-US" sz="1600" dirty="0"/>
              <a:t> error </a:t>
            </a:r>
            <a:r>
              <a:rPr lang="nl-NL" altLang="en-US" sz="1600" dirty="0" err="1"/>
              <a:t>effects</a:t>
            </a:r>
            <a:r>
              <a:rPr lang="nl-NL" altLang="en-US" sz="1600" dirty="0"/>
              <a:t> </a:t>
            </a:r>
            <a:r>
              <a:rPr lang="nl-NL" altLang="en-US" sz="1600" dirty="0" err="1"/>
              <a:t>all</a:t>
            </a:r>
            <a:r>
              <a:rPr lang="nl-NL" altLang="en-US" sz="1600" dirty="0"/>
              <a:t> containers</a:t>
            </a:r>
          </a:p>
          <a:p>
            <a:r>
              <a:rPr lang="nl-NL" altLang="en-US" sz="1600" dirty="0"/>
              <a:t>(low) Adoption of Open-Source in a secure (banking) environment</a:t>
            </a:r>
          </a:p>
          <a:p>
            <a:r>
              <a:rPr lang="nl-NL" altLang="en-US" sz="1600" dirty="0"/>
              <a:t>Security </a:t>
            </a:r>
            <a:r>
              <a:rPr lang="nl-NL" altLang="en-US" sz="1600" dirty="0" err="1"/>
              <a:t>risks</a:t>
            </a:r>
            <a:r>
              <a:rPr lang="nl-NL" altLang="en-US" sz="1600" dirty="0"/>
              <a:t>/</a:t>
            </a:r>
            <a:r>
              <a:rPr lang="nl-NL" altLang="en-US" sz="1600" dirty="0" err="1"/>
              <a:t>shortcomings</a:t>
            </a:r>
            <a:r>
              <a:rPr lang="nl-NL" altLang="en-US" sz="1600" dirty="0"/>
              <a:t> – </a:t>
            </a:r>
            <a:r>
              <a:rPr lang="nl-NL" altLang="en-US" sz="1600" dirty="0" err="1"/>
              <a:t>it</a:t>
            </a:r>
            <a:r>
              <a:rPr lang="nl-NL" altLang="en-US" sz="1600" dirty="0"/>
              <a:t> </a:t>
            </a:r>
            <a:r>
              <a:rPr lang="nl-NL" altLang="en-US" sz="1600" dirty="0" err="1"/>
              <a:t>requires</a:t>
            </a:r>
            <a:r>
              <a:rPr lang="nl-NL" altLang="en-US" sz="1600" dirty="0"/>
              <a:t> root </a:t>
            </a:r>
            <a:r>
              <a:rPr lang="nl-NL" altLang="en-US" sz="1600" dirty="0" err="1"/>
              <a:t>rights</a:t>
            </a:r>
            <a:r>
              <a:rPr lang="nl-NL" altLang="en-US" sz="1600" dirty="0"/>
              <a:t> </a:t>
            </a:r>
            <a:r>
              <a:rPr lang="nl-NL" altLang="en-US" sz="1600" dirty="0" err="1"/>
              <a:t>to</a:t>
            </a:r>
            <a:r>
              <a:rPr lang="nl-NL" altLang="en-US" sz="1600" dirty="0"/>
              <a:t> run a container</a:t>
            </a:r>
          </a:p>
          <a:p>
            <a:endParaRPr lang="nl-NL" alt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12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23030405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07704" y="1074950"/>
            <a:ext cx="664686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Virtualization types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Docker versus (traditional) Virtualization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Vagrant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Docker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Hands-on practices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nl-NL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 err="1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indings</a:t>
            </a: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428378" y="1059582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28378" y="1545637"/>
            <a:ext cx="342900" cy="239315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422028" y="203169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422028" y="2517744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C00000"/>
          </a:solidFill>
          <a:ln>
            <a:noFill/>
          </a:ln>
          <a:effectLst/>
          <a:extLst/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423615" y="354385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731DE52-61F8-4912-B06A-2DA71C8C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00662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7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D8BC095-F5DE-4F12-8EB6-89A2626B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00379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13</a:t>
            </a:fld>
            <a:endParaRPr lang="nl-NL" altLang="nl-NL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580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AF93E-B4FD-4932-89E6-4ABB1F46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14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0CE8B-DB36-40C4-8CAB-1CB26FEC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072336"/>
            <a:ext cx="5276783" cy="2998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C254A-6A4D-450C-8E15-280721A01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072336"/>
            <a:ext cx="3549384" cy="17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85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AF93E-B4FD-4932-89E6-4ABB1F46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Open-source software product for building and maintaining portable virtual software development environments</a:t>
            </a:r>
          </a:p>
          <a:p>
            <a:r>
              <a:rPr lang="en-GB" dirty="0"/>
              <a:t>Try to simplify software configuration management of virtualizations </a:t>
            </a:r>
          </a:p>
          <a:p>
            <a:r>
              <a:rPr lang="en-GB" dirty="0"/>
              <a:t>To increase development productivity. </a:t>
            </a:r>
          </a:p>
          <a:p>
            <a:endParaRPr lang="en-GB" dirty="0"/>
          </a:p>
        </p:txBody>
      </p:sp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is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15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69075810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AF93E-B4FD-4932-89E6-4ABB1F46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3578"/>
            <a:ext cx="8363272" cy="326078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Creating and maintaining VM’s is a tedious job:</a:t>
            </a:r>
          </a:p>
          <a:p>
            <a:r>
              <a:rPr lang="en-GB" sz="2000" dirty="0"/>
              <a:t>Upgrades of OS</a:t>
            </a:r>
          </a:p>
          <a:p>
            <a:r>
              <a:rPr lang="en-GB" sz="2000" dirty="0"/>
              <a:t>Upgrades of Software</a:t>
            </a:r>
          </a:p>
          <a:p>
            <a:r>
              <a:rPr lang="en-GB" sz="2000" dirty="0"/>
              <a:t>States of the configuration</a:t>
            </a:r>
          </a:p>
          <a:p>
            <a:pPr marL="0" indent="0">
              <a:buNone/>
            </a:pPr>
            <a:r>
              <a:rPr lang="en-GB" sz="2000" dirty="0"/>
              <a:t>Vagrant:</a:t>
            </a:r>
          </a:p>
          <a:p>
            <a:r>
              <a:rPr lang="en-GB" sz="1800" dirty="0"/>
              <a:t>Automates creation of VM’s</a:t>
            </a:r>
          </a:p>
          <a:p>
            <a:r>
              <a:rPr lang="en-GB" sz="1800" dirty="0"/>
              <a:t>Automates provisioning of VM’s</a:t>
            </a:r>
          </a:p>
          <a:p>
            <a:r>
              <a:rPr lang="en-GB" sz="1800" dirty="0"/>
              <a:t>Abstracts </a:t>
            </a:r>
          </a:p>
          <a:p>
            <a:pPr lvl="1"/>
            <a:r>
              <a:rPr lang="en-GB" sz="1600" dirty="0"/>
              <a:t>the configuration of the VM</a:t>
            </a:r>
          </a:p>
          <a:p>
            <a:pPr lvl="1"/>
            <a:r>
              <a:rPr lang="en-GB" sz="1600" dirty="0"/>
              <a:t>the installation/setup of the software within the VM</a:t>
            </a:r>
          </a:p>
          <a:p>
            <a:endParaRPr lang="en-GB" sz="1800" dirty="0"/>
          </a:p>
        </p:txBody>
      </p:sp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</a:t>
            </a:r>
            <a:r>
              <a:rPr lang="nl-NL" altLang="en-US" dirty="0" err="1"/>
              <a:t>Why</a:t>
            </a:r>
            <a:r>
              <a:rPr lang="nl-NL" altLang="en-US" dirty="0"/>
              <a:t>?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16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16800135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AF93E-B4FD-4932-89E6-4ABB1F46D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Building block concepts:</a:t>
            </a:r>
          </a:p>
          <a:p>
            <a:r>
              <a:rPr lang="en-GB" dirty="0"/>
              <a:t>Providers:</a:t>
            </a:r>
          </a:p>
          <a:p>
            <a:pPr lvl="1"/>
            <a:r>
              <a:rPr lang="en-GB" dirty="0"/>
              <a:t>VirtualBox</a:t>
            </a:r>
          </a:p>
          <a:p>
            <a:pPr lvl="1"/>
            <a:r>
              <a:rPr lang="en-GB" dirty="0"/>
              <a:t>Hyper-V</a:t>
            </a:r>
          </a:p>
          <a:p>
            <a:pPr lvl="1"/>
            <a:r>
              <a:rPr lang="en-GB" dirty="0"/>
              <a:t>Docker</a:t>
            </a:r>
          </a:p>
          <a:p>
            <a:pPr lvl="1"/>
            <a:r>
              <a:rPr lang="en-GB" dirty="0" err="1"/>
              <a:t>Vmware</a:t>
            </a:r>
            <a:endParaRPr lang="en-GB" dirty="0"/>
          </a:p>
          <a:p>
            <a:pPr lvl="1"/>
            <a:r>
              <a:rPr lang="en-GB" dirty="0"/>
              <a:t>AWS </a:t>
            </a:r>
          </a:p>
          <a:p>
            <a:endParaRPr lang="en-GB" dirty="0"/>
          </a:p>
        </p:txBody>
      </p:sp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Architecture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17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12863384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AF93E-B4FD-4932-89E6-4ABB1F46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3578"/>
            <a:ext cx="3898776" cy="326078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Building block concepts:</a:t>
            </a:r>
          </a:p>
          <a:p>
            <a:r>
              <a:rPr lang="en-GB" dirty="0"/>
              <a:t>Providers:</a:t>
            </a:r>
          </a:p>
          <a:p>
            <a:pPr lvl="1"/>
            <a:r>
              <a:rPr lang="en-GB" dirty="0"/>
              <a:t>Shell</a:t>
            </a:r>
          </a:p>
          <a:p>
            <a:pPr lvl="1"/>
            <a:r>
              <a:rPr lang="en-GB" dirty="0"/>
              <a:t>Docker</a:t>
            </a:r>
          </a:p>
          <a:p>
            <a:pPr lvl="1"/>
            <a:r>
              <a:rPr lang="en-GB" dirty="0" err="1"/>
              <a:t>Vmware</a:t>
            </a:r>
            <a:endParaRPr lang="en-GB" dirty="0"/>
          </a:p>
          <a:p>
            <a:pPr lvl="1"/>
            <a:r>
              <a:rPr lang="en-GB" dirty="0"/>
              <a:t>AWS </a:t>
            </a:r>
          </a:p>
          <a:p>
            <a:pPr marL="0" indent="0">
              <a:buNone/>
            </a:pPr>
            <a:r>
              <a:rPr lang="en-GB" dirty="0"/>
              <a:t>Services to set up and create VMs</a:t>
            </a:r>
          </a:p>
        </p:txBody>
      </p:sp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Architecture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18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D6790C3-1F53-4125-B275-F4507F21304B}"/>
              </a:ext>
            </a:extLst>
          </p:cNvPr>
          <p:cNvSpPr txBox="1">
            <a:spLocks/>
          </p:cNvSpPr>
          <p:nvPr/>
        </p:nvSpPr>
        <p:spPr bwMode="auto">
          <a:xfrm>
            <a:off x="4644008" y="1233578"/>
            <a:ext cx="4392488" cy="326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marL="342861" indent="-342861" algn="l" defTabSz="45714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utura Md" pitchFamily="34" charset="0"/>
                <a:ea typeface="ＭＳ Ｐゴシック" pitchFamily="34" charset="-128"/>
                <a:cs typeface="+mn-cs"/>
              </a:defRPr>
            </a:lvl1pPr>
            <a:lvl2pPr marL="742865" indent="-285717" algn="l" defTabSz="45714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Futura Md" pitchFamily="34" charset="0"/>
                <a:ea typeface="ＭＳ Ｐゴシック" pitchFamily="34" charset="-128"/>
                <a:cs typeface="+mn-cs"/>
              </a:defRPr>
            </a:lvl2pPr>
            <a:lvl3pPr marL="1142870" indent="-228574" algn="l" defTabSz="45714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utura Md" pitchFamily="34" charset="0"/>
                <a:ea typeface="ＭＳ Ｐゴシック" pitchFamily="34" charset="-128"/>
                <a:cs typeface="+mn-cs"/>
              </a:defRPr>
            </a:lvl3pPr>
            <a:lvl4pPr marL="1600018" indent="-228574" algn="l" defTabSz="45714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Futura Md" pitchFamily="34" charset="0"/>
                <a:ea typeface="ＭＳ Ｐゴシック" pitchFamily="34" charset="-128"/>
                <a:cs typeface="+mn-cs"/>
              </a:defRPr>
            </a:lvl4pPr>
            <a:lvl5pPr marL="2057166" indent="-228574" algn="l" defTabSz="45714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Futura Md" pitchFamily="34" charset="0"/>
                <a:ea typeface="ＭＳ Ｐゴシック" pitchFamily="34" charset="-128"/>
                <a:cs typeface="+mn-cs"/>
              </a:defRPr>
            </a:lvl5pPr>
            <a:lvl6pPr marL="2514314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62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10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58" indent="-228574" algn="l" defTabSz="45714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b="0" dirty="0"/>
          </a:p>
          <a:p>
            <a:r>
              <a:rPr lang="en-GB" b="0" dirty="0"/>
              <a:t>Provisioners:</a:t>
            </a:r>
          </a:p>
          <a:p>
            <a:pPr lvl="1"/>
            <a:r>
              <a:rPr lang="en-GB" b="0" dirty="0"/>
              <a:t>Shell</a:t>
            </a:r>
          </a:p>
          <a:p>
            <a:pPr lvl="1"/>
            <a:r>
              <a:rPr lang="en-GB" b="0" dirty="0"/>
              <a:t>Ansible</a:t>
            </a:r>
          </a:p>
          <a:p>
            <a:pPr lvl="1"/>
            <a:r>
              <a:rPr lang="en-GB" b="0" dirty="0"/>
              <a:t>Puppet</a:t>
            </a:r>
          </a:p>
          <a:p>
            <a:pPr lvl="1"/>
            <a:r>
              <a:rPr lang="en-GB" b="0" dirty="0"/>
              <a:t>Chef</a:t>
            </a:r>
          </a:p>
          <a:p>
            <a:pPr marL="0" indent="0">
              <a:buNone/>
            </a:pPr>
            <a:r>
              <a:rPr lang="en-GB" b="0" dirty="0"/>
              <a:t>Tools to customize the configuration of VM</a:t>
            </a:r>
          </a:p>
        </p:txBody>
      </p:sp>
    </p:spTree>
    <p:extLst>
      <p:ext uri="{BB962C8B-B14F-4D97-AF65-F5344CB8AC3E}">
        <p14:creationId xmlns:p14="http://schemas.microsoft.com/office/powerpoint/2010/main" val="4635742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DAF93E-B4FD-4932-89E6-4ABB1F46D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3578"/>
            <a:ext cx="8363272" cy="3260785"/>
          </a:xfrm>
        </p:spPr>
        <p:txBody>
          <a:bodyPr/>
          <a:lstStyle/>
          <a:p>
            <a:r>
              <a:rPr lang="en-GB" dirty="0"/>
              <a:t>Project folder</a:t>
            </a:r>
          </a:p>
          <a:p>
            <a:pPr lvl="1"/>
            <a:r>
              <a:rPr lang="en-GB" dirty="0"/>
              <a:t>Contains </a:t>
            </a:r>
            <a:r>
              <a:rPr lang="en-GB" dirty="0" err="1"/>
              <a:t>Vagrantfile</a:t>
            </a:r>
            <a:r>
              <a:rPr lang="en-GB" dirty="0"/>
              <a:t> with all the configuration</a:t>
            </a:r>
          </a:p>
          <a:p>
            <a:r>
              <a:rPr lang="en-GB" dirty="0"/>
              <a:t>Box</a:t>
            </a:r>
          </a:p>
          <a:p>
            <a:pPr lvl="1"/>
            <a:r>
              <a:rPr lang="en-GB" dirty="0"/>
              <a:t>Downloadable from repo, or custom box</a:t>
            </a:r>
          </a:p>
          <a:p>
            <a:pPr lvl="1"/>
            <a:r>
              <a:rPr lang="en-GB" dirty="0"/>
              <a:t>Contains a VM, with OS installed in it</a:t>
            </a:r>
          </a:p>
          <a:p>
            <a:pPr lvl="1"/>
            <a:r>
              <a:rPr lang="en-GB" dirty="0"/>
              <a:t>Vagrant user with </a:t>
            </a:r>
            <a:r>
              <a:rPr lang="en-GB" dirty="0" err="1"/>
              <a:t>sudo</a:t>
            </a:r>
            <a:r>
              <a:rPr lang="en-GB" dirty="0"/>
              <a:t> rights, and insecure key (replaced on </a:t>
            </a:r>
            <a:r>
              <a:rPr lang="en-GB" dirty="0" err="1"/>
              <a:t>startup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NAT network adapter</a:t>
            </a:r>
          </a:p>
          <a:p>
            <a:pPr marL="457148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Project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19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3469898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07704" y="1074950"/>
            <a:ext cx="664686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Virtualization types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Docker versus (traditional) Virtualization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Vagrant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Docker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Hands-on practices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nl-NL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 err="1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indings</a:t>
            </a: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428378" y="1059582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28378" y="1545637"/>
            <a:ext cx="342900" cy="239315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422028" y="203169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422028" y="2517744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423615" y="354385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731DE52-61F8-4912-B06A-2DA71C8C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00662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7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D8BC095-F5DE-4F12-8EB6-89A2626B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00379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</a:t>
            </a:fld>
            <a:endParaRPr lang="nl-NL" altLang="nl-NL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62430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6D6A579-4E19-4664-8E86-C5C36284C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88032"/>
              </p:ext>
            </p:extLst>
          </p:nvPr>
        </p:nvGraphicFramePr>
        <p:xfrm>
          <a:off x="292311" y="1131590"/>
          <a:ext cx="836295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3393444470"/>
                    </a:ext>
                  </a:extLst>
                </a:gridCol>
                <a:gridCol w="6048350">
                  <a:extLst>
                    <a:ext uri="{9D8B030D-6E8A-4147-A177-3AD203B41FA5}">
                      <a16:colId xmlns:a16="http://schemas.microsoft.com/office/drawing/2014/main" val="343092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init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Initializes current folder with an initial </a:t>
                      </a:r>
                      <a:r>
                        <a:rPr lang="en-GB" dirty="0" err="1"/>
                        <a:t>Vagrantfile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9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Manages boxes with subcommands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7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Packages a VM from provider into a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Creates a </a:t>
                      </a:r>
                      <a:r>
                        <a:rPr lang="en-GB" dirty="0" err="1"/>
                        <a:t>vm</a:t>
                      </a:r>
                      <a:r>
                        <a:rPr lang="en-GB" dirty="0"/>
                        <a:t> from a box if non-existent, starts up the VM, and provisions it if not already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5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Stops the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4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suspends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Suspends the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destroy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Removes the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84567"/>
                  </a:ext>
                </a:extLst>
              </a:tr>
            </a:tbl>
          </a:graphicData>
        </a:graphic>
      </p:graphicFrame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</a:t>
            </a:r>
            <a:r>
              <a:rPr lang="nl-NL" altLang="en-US" dirty="0" err="1"/>
              <a:t>commands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20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345181587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6D6A579-4E19-4664-8E86-C5C36284C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550315"/>
              </p:ext>
            </p:extLst>
          </p:nvPr>
        </p:nvGraphicFramePr>
        <p:xfrm>
          <a:off x="292311" y="1131590"/>
          <a:ext cx="8362950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3393444470"/>
                    </a:ext>
                  </a:extLst>
                </a:gridCol>
                <a:gridCol w="6048350">
                  <a:extLst>
                    <a:ext uri="{9D8B030D-6E8A-4147-A177-3AD203B41FA5}">
                      <a16:colId xmlns:a16="http://schemas.microsoft.com/office/drawing/2014/main" val="343092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ssh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Starts a secure shell connection, logs on as vagrant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9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Reruns the provisioning of the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7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6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5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4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2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84567"/>
                  </a:ext>
                </a:extLst>
              </a:tr>
            </a:tbl>
          </a:graphicData>
        </a:graphic>
      </p:graphicFrame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</a:t>
            </a:r>
            <a:r>
              <a:rPr lang="nl-NL" altLang="en-US" dirty="0" err="1"/>
              <a:t>commands</a:t>
            </a:r>
            <a:r>
              <a:rPr lang="nl-NL" altLang="en-US" dirty="0"/>
              <a:t> </a:t>
            </a:r>
            <a:r>
              <a:rPr lang="nl-NL" altLang="en-US" dirty="0" err="1"/>
              <a:t>cont</a:t>
            </a:r>
            <a:r>
              <a:rPr lang="nl-NL" altLang="en-US" dirty="0"/>
              <a:t>.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21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113261855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6D6A579-4E19-4664-8E86-C5C36284C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996673"/>
              </p:ext>
            </p:extLst>
          </p:nvPr>
        </p:nvGraphicFramePr>
        <p:xfrm>
          <a:off x="390525" y="1830070"/>
          <a:ext cx="836295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4600">
                  <a:extLst>
                    <a:ext uri="{9D8B030D-6E8A-4147-A177-3AD203B41FA5}">
                      <a16:colId xmlns:a16="http://schemas.microsoft.com/office/drawing/2014/main" val="3393444470"/>
                    </a:ext>
                  </a:extLst>
                </a:gridCol>
                <a:gridCol w="6048350">
                  <a:extLst>
                    <a:ext uri="{9D8B030D-6E8A-4147-A177-3AD203B41FA5}">
                      <a16:colId xmlns:a16="http://schemas.microsoft.com/office/drawing/2014/main" val="343092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5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adds a box with the given address to Vagrant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96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command removes a box from Vagrant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7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Updates a box from a 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64690"/>
                  </a:ext>
                </a:extLst>
              </a:tr>
            </a:tbl>
          </a:graphicData>
        </a:graphic>
      </p:graphicFrame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 err="1"/>
              <a:t>Vagrant</a:t>
            </a:r>
            <a:r>
              <a:rPr lang="nl-NL" altLang="en-US" dirty="0"/>
              <a:t> box sub </a:t>
            </a:r>
            <a:r>
              <a:rPr lang="nl-NL" altLang="en-US" dirty="0" err="1"/>
              <a:t>commands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22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6247900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07704" y="1074950"/>
            <a:ext cx="664686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28600" indent="-22701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Introduction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Virtualization types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Docker versus (traditional) Virtualization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Vagrant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Docker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en-US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Hands-on practices</a:t>
            </a:r>
          </a:p>
          <a:p>
            <a:pPr marL="1587" indent="0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r>
              <a:rPr lang="nl-NL" altLang="en-US" sz="2000" dirty="0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F</a:t>
            </a:r>
            <a:r>
              <a:rPr lang="en-US" altLang="en-US" sz="2000" dirty="0" err="1">
                <a:solidFill>
                  <a:srgbClr val="5F5F5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indings</a:t>
            </a: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1587" indent="0" hangingPunct="1">
              <a:lnSpc>
                <a:spcPts val="1300"/>
              </a:lnSpc>
              <a:spcBef>
                <a:spcPts val="1200"/>
              </a:spcBef>
              <a:spcAft>
                <a:spcPts val="1425"/>
              </a:spcAft>
              <a:buClr>
                <a:srgbClr val="9F9F9F"/>
              </a:buClr>
              <a:buSzPct val="45000"/>
            </a:pPr>
            <a:endParaRPr lang="en-US" altLang="en-US" sz="2000" dirty="0">
              <a:solidFill>
                <a:srgbClr val="5F5F5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428378" y="1059582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428378" y="1545637"/>
            <a:ext cx="342900" cy="239315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1422028" y="203169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1422028" y="2517744"/>
            <a:ext cx="342900" cy="239316"/>
          </a:xfrm>
          <a:prstGeom prst="homePlate">
            <a:avLst>
              <a:gd name="adj" fmla="val 2686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>
                <a:solidFill>
                  <a:srgbClr val="FFFFFF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1423615" y="3543858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6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731DE52-61F8-4912-B06A-2DA71C8C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006620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7</a:t>
            </a:r>
            <a:endParaRPr lang="en-US" altLang="en-US" sz="16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8D8BC095-F5DE-4F12-8EB6-89A2626B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42" y="3075806"/>
            <a:ext cx="342900" cy="239316"/>
          </a:xfrm>
          <a:prstGeom prst="homePlate">
            <a:avLst>
              <a:gd name="adj" fmla="val 26866"/>
            </a:avLst>
          </a:prstGeom>
          <a:solidFill>
            <a:srgbClr val="C00000"/>
          </a:solidFill>
          <a:ln>
            <a:noFill/>
          </a:ln>
          <a:effectLst/>
          <a:extLst/>
        </p:spPr>
        <p:txBody>
          <a:bodyPr anchor="ctr"/>
          <a:lstStyle/>
          <a:p>
            <a:pPr algn="ctr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1600" b="1" dirty="0">
                <a:solidFill>
                  <a:srgbClr val="FFFFFF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23</a:t>
            </a:fld>
            <a:endParaRPr lang="nl-NL" altLang="nl-NL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2936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24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42" name="Rechthoek 41">
            <a:extLst>
              <a:ext uri="{FF2B5EF4-FFF2-40B4-BE49-F238E27FC236}">
                <a16:creationId xmlns:a16="http://schemas.microsoft.com/office/drawing/2014/main" id="{8632DA3F-5715-4773-B697-D092BD711BED}"/>
              </a:ext>
            </a:extLst>
          </p:cNvPr>
          <p:cNvSpPr/>
          <p:nvPr/>
        </p:nvSpPr>
        <p:spPr>
          <a:xfrm>
            <a:off x="107504" y="3795886"/>
            <a:ext cx="8712968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3363838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1635646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r>
              <a:rPr lang="en-US" dirty="0"/>
              <a:t> (17.12.0-ce)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5D7FBC82-4C0E-4949-8A73-EE713EC4E550}"/>
              </a:ext>
            </a:extLst>
          </p:cNvPr>
          <p:cNvSpPr/>
          <p:nvPr/>
        </p:nvSpPr>
        <p:spPr>
          <a:xfrm>
            <a:off x="6804248" y="707148"/>
            <a:ext cx="864096" cy="78448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  <a:p>
            <a:pPr algn="ctr"/>
            <a:r>
              <a:rPr lang="en-US" dirty="0"/>
              <a:t>ORDS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717ED59A-15EC-4AE6-A851-B7FE134EED64}"/>
              </a:ext>
            </a:extLst>
          </p:cNvPr>
          <p:cNvSpPr/>
          <p:nvPr/>
        </p:nvSpPr>
        <p:spPr>
          <a:xfrm>
            <a:off x="7956376" y="707148"/>
            <a:ext cx="864096" cy="784482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2787774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 5.2.6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2139702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</a:t>
            </a:r>
            <a:br>
              <a:rPr lang="en-US" sz="1050" dirty="0"/>
            </a:br>
            <a:r>
              <a:rPr lang="en-US" sz="1050" dirty="0"/>
              <a:t> Linux/Ubuntu 16.04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Hands-On Practices with Vagrant and Docker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7560959-E00D-49EB-A297-0D476B34074D}"/>
              </a:ext>
            </a:extLst>
          </p:cNvPr>
          <p:cNvSpPr/>
          <p:nvPr/>
        </p:nvSpPr>
        <p:spPr>
          <a:xfrm>
            <a:off x="3707904" y="1638435"/>
            <a:ext cx="864096" cy="357251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Kitematic</a:t>
            </a:r>
            <a:br>
              <a:rPr lang="en-US" sz="1100" dirty="0"/>
            </a:br>
            <a:r>
              <a:rPr lang="en-US" sz="1100" dirty="0"/>
              <a:t>0.17.3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6ED91E6-3034-4596-B664-CDECD0AB4D49}"/>
              </a:ext>
            </a:extLst>
          </p:cNvPr>
          <p:cNvSpPr/>
          <p:nvPr/>
        </p:nvSpPr>
        <p:spPr>
          <a:xfrm>
            <a:off x="107504" y="1563638"/>
            <a:ext cx="8851439" cy="1728192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CA8BF1D6-8622-4152-8C55-236FEB177BF8}"/>
              </a:ext>
            </a:extLst>
          </p:cNvPr>
          <p:cNvSpPr/>
          <p:nvPr/>
        </p:nvSpPr>
        <p:spPr>
          <a:xfrm>
            <a:off x="2267744" y="555526"/>
            <a:ext cx="6696744" cy="2103884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E1F69B74-D4D9-4857-9DCA-5C3AB408BD42}"/>
              </a:ext>
            </a:extLst>
          </p:cNvPr>
          <p:cNvSpPr txBox="1"/>
          <p:nvPr/>
        </p:nvSpPr>
        <p:spPr>
          <a:xfrm>
            <a:off x="3740763" y="514312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B. Docker Practice</a:t>
            </a:r>
            <a:endParaRPr lang="en-US" sz="2400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5CE6CAF1-BAA3-486F-9D14-6EF7B24AC1C7}"/>
              </a:ext>
            </a:extLst>
          </p:cNvPr>
          <p:cNvSpPr/>
          <p:nvPr/>
        </p:nvSpPr>
        <p:spPr>
          <a:xfrm>
            <a:off x="323528" y="2787774"/>
            <a:ext cx="864096" cy="432048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SSH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CDD33E8-0E0C-48BA-9718-288E85E18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511" y="2277134"/>
            <a:ext cx="942688" cy="94268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1686F8C-0194-4FAD-BA1F-A9305A5893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728" y="1275606"/>
            <a:ext cx="612936" cy="612936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F0962296-7BED-4AE9-BCC9-30EA2FEEDEBF}"/>
              </a:ext>
            </a:extLst>
          </p:cNvPr>
          <p:cNvSpPr txBox="1"/>
          <p:nvPr/>
        </p:nvSpPr>
        <p:spPr>
          <a:xfrm>
            <a:off x="1023688" y="1635646"/>
            <a:ext cx="29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A. Vagrant Practice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B535247-6319-4A2F-9AEA-23AEB27AF7FA}"/>
              </a:ext>
            </a:extLst>
          </p:cNvPr>
          <p:cNvSpPr txBox="1"/>
          <p:nvPr/>
        </p:nvSpPr>
        <p:spPr>
          <a:xfrm>
            <a:off x="1547664" y="308683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2.0.2</a:t>
            </a:r>
          </a:p>
        </p:txBody>
      </p:sp>
      <p:pic>
        <p:nvPicPr>
          <p:cNvPr id="23" name="Picture 2" descr="Image result for helloworld">
            <a:extLst>
              <a:ext uri="{FF2B5EF4-FFF2-40B4-BE49-F238E27FC236}">
                <a16:creationId xmlns:a16="http://schemas.microsoft.com/office/drawing/2014/main" id="{259776B9-52E9-42BD-B98A-577FCE82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56" y="883373"/>
            <a:ext cx="1170372" cy="6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233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Docker Crash Course</a:t>
            </a:r>
            <a:endParaRPr lang="en-US" altLang="en-US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73370"/>
            <a:ext cx="8669548" cy="3758620"/>
          </a:xfrm>
        </p:spPr>
        <p:txBody>
          <a:bodyPr/>
          <a:lstStyle/>
          <a:p>
            <a:r>
              <a:rPr lang="en-US" altLang="en-US" sz="1400" dirty="0"/>
              <a:t>Docker CLI &amp; </a:t>
            </a:r>
            <a:r>
              <a:rPr lang="en-US" altLang="en-US" sz="1400" dirty="0" err="1"/>
              <a:t>KiteMatic</a:t>
            </a:r>
            <a:endParaRPr lang="en-US" altLang="en-US" sz="1400" dirty="0"/>
          </a:p>
          <a:p>
            <a:pPr lvl="1"/>
            <a:r>
              <a:rPr lang="en-US" altLang="en-US" sz="1100" dirty="0"/>
              <a:t>Docker command line interface</a:t>
            </a:r>
          </a:p>
          <a:p>
            <a:pPr lvl="1"/>
            <a:r>
              <a:rPr lang="en-US" altLang="en-US" sz="1100" dirty="0"/>
              <a:t>E.g. docker run -d -it --name openjdk8ubuntu </a:t>
            </a:r>
            <a:r>
              <a:rPr lang="en-US" altLang="en-US" sz="1100" dirty="0" err="1"/>
              <a:t>openjdkubuntu:latest</a:t>
            </a:r>
            <a:endParaRPr lang="en-US" altLang="en-US" sz="1100" dirty="0"/>
          </a:p>
          <a:p>
            <a:pPr lvl="1"/>
            <a:r>
              <a:rPr lang="en-US" altLang="en-US" sz="1100" dirty="0" err="1"/>
              <a:t>KiteMatic</a:t>
            </a:r>
            <a:r>
              <a:rPr lang="en-US" altLang="en-US" sz="1100" dirty="0"/>
              <a:t> (GUI interface for the docker CLI)</a:t>
            </a:r>
            <a:endParaRPr lang="en-US" altLang="en-US" sz="1400" dirty="0"/>
          </a:p>
          <a:p>
            <a:r>
              <a:rPr lang="en-US" altLang="en-US" sz="1400" dirty="0"/>
              <a:t>Images &amp; Containers</a:t>
            </a:r>
          </a:p>
          <a:p>
            <a:pPr lvl="1"/>
            <a:r>
              <a:rPr lang="en-US" altLang="en-US" sz="1100" dirty="0"/>
              <a:t>Image: persistence of container: container: an instance of an image</a:t>
            </a:r>
          </a:p>
          <a:p>
            <a:pPr lvl="1"/>
            <a:r>
              <a:rPr lang="en-US" altLang="en-US" sz="1100" dirty="0"/>
              <a:t>As in Java classes (image) and instantiating a class (container)</a:t>
            </a:r>
          </a:p>
          <a:p>
            <a:r>
              <a:rPr lang="en-US" altLang="en-US" sz="1400" dirty="0"/>
              <a:t>Build &amp; </a:t>
            </a:r>
            <a:r>
              <a:rPr lang="en-US" altLang="en-US" sz="1400" dirty="0" err="1"/>
              <a:t>Dockerfile</a:t>
            </a:r>
            <a:endParaRPr lang="en-US" altLang="en-US" sz="1400" dirty="0"/>
          </a:p>
          <a:p>
            <a:pPr lvl="1"/>
            <a:r>
              <a:rPr lang="en-US" altLang="en-US" sz="1100" dirty="0"/>
              <a:t>(local) creation of a docker image through a docker build file (</a:t>
            </a:r>
            <a:r>
              <a:rPr lang="en-US" altLang="en-US" sz="1100" dirty="0" err="1"/>
              <a:t>Dockerfile</a:t>
            </a:r>
            <a:r>
              <a:rPr lang="en-US" altLang="en-US" sz="1100" dirty="0"/>
              <a:t>)</a:t>
            </a:r>
          </a:p>
          <a:p>
            <a:r>
              <a:rPr lang="en-US" altLang="en-US" sz="1400" dirty="0"/>
              <a:t>Docker engine</a:t>
            </a:r>
          </a:p>
          <a:p>
            <a:pPr lvl="1"/>
            <a:r>
              <a:rPr lang="en-US" altLang="en-US" sz="1100" dirty="0"/>
              <a:t>The binary that creates and runs the Docker container from the Docker image file.</a:t>
            </a:r>
          </a:p>
          <a:p>
            <a:r>
              <a:rPr lang="en-US" altLang="en-US" sz="1400" dirty="0"/>
              <a:t>Registries</a:t>
            </a:r>
          </a:p>
          <a:p>
            <a:pPr lvl="1"/>
            <a:r>
              <a:rPr lang="en-US" altLang="en-US" sz="1100" dirty="0"/>
              <a:t>Local or Public registry for storing docker images (e.g. </a:t>
            </a:r>
            <a:r>
              <a:rPr lang="en-US" altLang="en-US" sz="1100" dirty="0">
                <a:hlinkClick r:id="rId2"/>
              </a:rPr>
              <a:t>https://hub.docker.com</a:t>
            </a:r>
            <a:r>
              <a:rPr lang="en-US" altLang="en-US" sz="1100" dirty="0"/>
              <a:t>, github.com) </a:t>
            </a:r>
          </a:p>
          <a:p>
            <a:r>
              <a:rPr lang="en-US" altLang="en-US" sz="1400" dirty="0"/>
              <a:t>Volumes</a:t>
            </a:r>
          </a:p>
          <a:p>
            <a:pPr lvl="1"/>
            <a:r>
              <a:rPr lang="en-US" altLang="en-US" sz="1100" dirty="0"/>
              <a:t>Leveraging the local file system to capture data outside the container: &lt;local </a:t>
            </a:r>
            <a:r>
              <a:rPr lang="en-US" altLang="en-US" sz="1100" dirty="0" err="1"/>
              <a:t>dir:container</a:t>
            </a:r>
            <a:r>
              <a:rPr lang="en-US" altLang="en-US" sz="1100" dirty="0"/>
              <a:t> </a:t>
            </a:r>
            <a:r>
              <a:rPr lang="en-US" altLang="en-US" sz="1100" dirty="0" err="1"/>
              <a:t>dir</a:t>
            </a:r>
            <a:r>
              <a:rPr lang="en-US" altLang="en-US" sz="1100" dirty="0"/>
              <a:t>&gt;</a:t>
            </a:r>
          </a:p>
          <a:p>
            <a:pPr lvl="1"/>
            <a:r>
              <a:rPr lang="nl-NL" altLang="en-US" sz="1100" dirty="0" err="1"/>
              <a:t>docker</a:t>
            </a:r>
            <a:r>
              <a:rPr lang="nl-NL" altLang="en-US" sz="1100" dirty="0"/>
              <a:t> run --name </a:t>
            </a:r>
            <a:r>
              <a:rPr lang="nl-NL" altLang="en-US" sz="1100" dirty="0" err="1"/>
              <a:t>oracle</a:t>
            </a:r>
            <a:r>
              <a:rPr lang="nl-NL" altLang="en-US" sz="1100" dirty="0"/>
              <a:t> … -v ~/</a:t>
            </a:r>
            <a:r>
              <a:rPr lang="nl-NL" altLang="en-US" sz="1100" dirty="0" err="1"/>
              <a:t>docker</a:t>
            </a:r>
            <a:r>
              <a:rPr lang="nl-NL" altLang="en-US" sz="1100" dirty="0"/>
              <a:t>/</a:t>
            </a:r>
            <a:r>
              <a:rPr lang="nl-NL" altLang="en-US" sz="1100" dirty="0" err="1"/>
              <a:t>oracle</a:t>
            </a:r>
            <a:r>
              <a:rPr lang="nl-NL" altLang="en-US" sz="1100" dirty="0"/>
              <a:t>:/</a:t>
            </a:r>
            <a:r>
              <a:rPr lang="nl-NL" altLang="en-US" sz="1100" dirty="0" err="1"/>
              <a:t>opt</a:t>
            </a:r>
            <a:r>
              <a:rPr lang="nl-NL" altLang="en-US" sz="1100" dirty="0"/>
              <a:t>/</a:t>
            </a:r>
            <a:r>
              <a:rPr lang="nl-NL" altLang="en-US" sz="1100" dirty="0" err="1"/>
              <a:t>oracle</a:t>
            </a:r>
            <a:r>
              <a:rPr lang="nl-NL" altLang="en-US" sz="1100" dirty="0"/>
              <a:t>/</a:t>
            </a:r>
            <a:r>
              <a:rPr lang="nl-NL" altLang="en-US" sz="1100" dirty="0" err="1"/>
              <a:t>oradata</a:t>
            </a:r>
            <a:r>
              <a:rPr lang="nl-NL" altLang="en-US" sz="1100" dirty="0"/>
              <a:t> …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25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130540316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(</a:t>
            </a:r>
            <a:r>
              <a:rPr lang="nl-NL" altLang="en-US" dirty="0" err="1"/>
              <a:t>some</a:t>
            </a:r>
            <a:r>
              <a:rPr lang="nl-NL" altLang="en-US" dirty="0"/>
              <a:t>) Docker CLI </a:t>
            </a:r>
            <a:r>
              <a:rPr lang="nl-NL" altLang="en-US" dirty="0" err="1"/>
              <a:t>commands</a:t>
            </a:r>
            <a:endParaRPr lang="en-US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26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EB4FDF92-957C-4B46-BED7-78F8AA00FA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530127"/>
              </p:ext>
            </p:extLst>
          </p:nvPr>
        </p:nvGraphicFramePr>
        <p:xfrm>
          <a:off x="248056" y="627534"/>
          <a:ext cx="8502058" cy="40740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005">
                  <a:extLst>
                    <a:ext uri="{9D8B030D-6E8A-4147-A177-3AD203B41FA5}">
                      <a16:colId xmlns:a16="http://schemas.microsoft.com/office/drawing/2014/main" val="3393444470"/>
                    </a:ext>
                  </a:extLst>
                </a:gridCol>
                <a:gridCol w="7573053">
                  <a:extLst>
                    <a:ext uri="{9D8B030D-6E8A-4147-A177-3AD203B41FA5}">
                      <a16:colId xmlns:a16="http://schemas.microsoft.com/office/drawing/2014/main" val="3430926506"/>
                    </a:ext>
                  </a:extLst>
                </a:gridCol>
              </a:tblGrid>
              <a:tr h="254506">
                <a:tc>
                  <a:txBody>
                    <a:bodyPr/>
                    <a:lstStyle/>
                    <a:p>
                      <a:r>
                        <a:rPr lang="en-GB" sz="110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859774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GB" sz="1100" dirty="0"/>
                        <a:t>--help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/>
                        <a:t>Online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96074"/>
                  </a:ext>
                </a:extLst>
              </a:tr>
              <a:tr h="432661">
                <a:tc>
                  <a:txBody>
                    <a:bodyPr/>
                    <a:lstStyle/>
                    <a:p>
                      <a:r>
                        <a:rPr lang="en-GB" sz="1100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/>
                        <a:t>Creates/starts/executes a container (from a local/public published image)</a:t>
                      </a:r>
                    </a:p>
                    <a:p>
                      <a:pPr marL="0" marR="0" lvl="0" indent="0" algn="l" defTabSz="4571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/>
                        <a:t>e.g. docker run -d -it --name openjdk8ubuntu </a:t>
                      </a:r>
                      <a:r>
                        <a:rPr lang="en-US" altLang="en-US" sz="1100" dirty="0" err="1"/>
                        <a:t>openjdkubuntu:latest</a:t>
                      </a:r>
                      <a:endParaRPr lang="en-US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77573"/>
                  </a:ext>
                </a:extLst>
              </a:tr>
              <a:tr h="432661">
                <a:tc>
                  <a:txBody>
                    <a:bodyPr/>
                    <a:lstStyle/>
                    <a:p>
                      <a:r>
                        <a:rPr lang="en-GB" sz="1100" dirty="0"/>
                        <a:t>start/stop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Re-run a stopped container/stopping a running container – must be preceded by the docker run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64690"/>
                  </a:ext>
                </a:extLst>
              </a:tr>
              <a:tr h="610815">
                <a:tc>
                  <a:txBody>
                    <a:bodyPr/>
                    <a:lstStyle/>
                    <a:p>
                      <a:r>
                        <a:rPr lang="en-GB" sz="1100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creation of an docker image – based on another docker image through a build file: </a:t>
                      </a:r>
                      <a:r>
                        <a:rPr lang="en-US" sz="1100" dirty="0" err="1"/>
                        <a:t>Dockerfile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e.g. docker build -t ords:3.0.12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868806"/>
                  </a:ext>
                </a:extLst>
              </a:tr>
              <a:tr h="610815">
                <a:tc>
                  <a:txBody>
                    <a:bodyPr/>
                    <a:lstStyle/>
                    <a:p>
                      <a:r>
                        <a:rPr lang="en-GB" sz="1100" dirty="0"/>
                        <a:t>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opens a </a:t>
                      </a:r>
                      <a:r>
                        <a:rPr lang="en-US" sz="1100" dirty="0" err="1"/>
                        <a:t>ssh</a:t>
                      </a:r>
                      <a:r>
                        <a:rPr lang="en-US" sz="1100" dirty="0"/>
                        <a:t> session within a </a:t>
                      </a:r>
                      <a:r>
                        <a:rPr lang="en-US" sz="1050" dirty="0"/>
                        <a:t>running</a:t>
                      </a:r>
                      <a:r>
                        <a:rPr lang="en-US" sz="1100" dirty="0"/>
                        <a:t> container (optionally) followed by executing a binary within the container</a:t>
                      </a:r>
                    </a:p>
                    <a:p>
                      <a:r>
                        <a:rPr lang="en-US" sz="1100" dirty="0"/>
                        <a:t>e.g. docker exec -it DORA12201_1 bash -c “source /home/oracle/.</a:t>
                      </a:r>
                      <a:r>
                        <a:rPr lang="en-US" sz="1100" dirty="0" err="1"/>
                        <a:t>bashrc</a:t>
                      </a:r>
                      <a:r>
                        <a:rPr lang="en-US" sz="1100" dirty="0"/>
                        <a:t>; </a:t>
                      </a:r>
                      <a:r>
                        <a:rPr lang="en-US" sz="1100" dirty="0" err="1"/>
                        <a:t>sqlplus</a:t>
                      </a:r>
                      <a:r>
                        <a:rPr lang="en-US" sz="1100" dirty="0"/>
                        <a:t> /</a:t>
                      </a:r>
                      <a:r>
                        <a:rPr lang="en-US" sz="1100" dirty="0" err="1"/>
                        <a:t>nolog</a:t>
                      </a:r>
                      <a:r>
                        <a:rPr lang="en-US" sz="11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33789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GB" sz="1100" dirty="0"/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local stored docker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92984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GB" sz="1100" dirty="0" err="1"/>
                        <a:t>ps</a:t>
                      </a:r>
                      <a:r>
                        <a:rPr lang="en-GB" sz="1100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of running containers (currently and in the past)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56368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GB" sz="1100" dirty="0"/>
                        <a:t>logs --details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Container running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834958"/>
                  </a:ext>
                </a:extLst>
              </a:tr>
              <a:tr h="432661">
                <a:tc>
                  <a:txBody>
                    <a:bodyPr/>
                    <a:lstStyle/>
                    <a:p>
                      <a:r>
                        <a:rPr lang="en-GB" sz="1100" dirty="0" err="1"/>
                        <a:t>rm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Removal of (stopped) containers</a:t>
                      </a:r>
                    </a:p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19699"/>
                  </a:ext>
                </a:extLst>
              </a:tr>
              <a:tr h="254506">
                <a:tc>
                  <a:txBody>
                    <a:bodyPr/>
                    <a:lstStyle/>
                    <a:p>
                      <a:r>
                        <a:rPr lang="en-GB" sz="1100" dirty="0" err="1"/>
                        <a:t>Rmi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Removal of images without running containers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1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5417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paraplu, accessoire, molentje&#10;&#10;Beschrijving is gegenereerd met zeer hoge betrouwbaarheid">
            <a:extLst>
              <a:ext uri="{FF2B5EF4-FFF2-40B4-BE49-F238E27FC236}">
                <a16:creationId xmlns:a16="http://schemas.microsoft.com/office/drawing/2014/main" id="{10C93BAA-83A1-47CC-A45E-B96A796B0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987574"/>
            <a:ext cx="2143125" cy="2143125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Lab </a:t>
            </a:r>
            <a:r>
              <a:rPr lang="nl-NL" dirty="0" err="1"/>
              <a:t>Experience</a:t>
            </a:r>
            <a:endParaRPr lang="nl-NL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27</a:t>
            </a:fld>
            <a:endParaRPr lang="nl-NL" altLang="nl-NL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  <p:pic>
        <p:nvPicPr>
          <p:cNvPr id="5" name="Afbeelding 4" descr="Afbeelding met man, persoon&#10;&#10;Beschrijving is gegenereerd met zeer hoge betrouwbaarheid">
            <a:extLst>
              <a:ext uri="{FF2B5EF4-FFF2-40B4-BE49-F238E27FC236}">
                <a16:creationId xmlns:a16="http://schemas.microsoft.com/office/drawing/2014/main" id="{97AAE23C-38D6-4420-88D7-34B237359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52777"/>
            <a:ext cx="3276600" cy="1400175"/>
          </a:xfrm>
          <a:prstGeom prst="rect">
            <a:avLst/>
          </a:prstGeom>
        </p:spPr>
      </p:pic>
      <p:pic>
        <p:nvPicPr>
          <p:cNvPr id="7" name="Afbeelding 6" descr="Afbeelding met lucht&#10;&#10;Beschrijving is gegenereerd met zeer hoge betrouwbaarheid">
            <a:extLst>
              <a:ext uri="{FF2B5EF4-FFF2-40B4-BE49-F238E27FC236}">
                <a16:creationId xmlns:a16="http://schemas.microsoft.com/office/drawing/2014/main" id="{22749F2D-085A-4BCE-B8A7-4FAD502553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576" y="3087935"/>
            <a:ext cx="3028950" cy="150495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0781D27-C928-4BE9-9D02-0BDD35FBD2EB}"/>
              </a:ext>
            </a:extLst>
          </p:cNvPr>
          <p:cNvSpPr txBox="1"/>
          <p:nvPr/>
        </p:nvSpPr>
        <p:spPr>
          <a:xfrm>
            <a:off x="3419872" y="785192"/>
            <a:ext cx="174278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29372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>
            <a:extLst>
              <a:ext uri="{FF2B5EF4-FFF2-40B4-BE49-F238E27FC236}">
                <a16:creationId xmlns:a16="http://schemas.microsoft.com/office/drawing/2014/main" id="{4048A065-B6EC-4554-B06E-AD64A15A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7" y="2947830"/>
            <a:ext cx="1304404" cy="1304404"/>
          </a:xfrm>
          <a:prstGeom prst="rect">
            <a:avLst/>
          </a:prstGeom>
        </p:spPr>
      </p:pic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28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Register on Docker related sites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6EFAA74-2DE0-4E75-AB5F-612EFD5C1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79" y="514399"/>
            <a:ext cx="1604016" cy="1604016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F39739AE-BAB3-4134-AD23-227D4F0011BD}"/>
              </a:ext>
            </a:extLst>
          </p:cNvPr>
          <p:cNvSpPr txBox="1"/>
          <p:nvPr/>
        </p:nvSpPr>
        <p:spPr>
          <a:xfrm>
            <a:off x="1534341" y="666611"/>
            <a:ext cx="3915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https://hub.docker.com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https://github.com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https://container-registry.oracle.com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9FAAF6D-382B-4AC5-BA07-44CFB0DA9669}"/>
              </a:ext>
            </a:extLst>
          </p:cNvPr>
          <p:cNvSpPr/>
          <p:nvPr/>
        </p:nvSpPr>
        <p:spPr>
          <a:xfrm>
            <a:off x="4763074" y="1699232"/>
            <a:ext cx="5094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Oracle Docker configurations, </a:t>
            </a:r>
            <a:br>
              <a:rPr lang="en-US" dirty="0">
                <a:hlinkClick r:id="rId8"/>
              </a:rPr>
            </a:br>
            <a:r>
              <a:rPr lang="en-US" dirty="0">
                <a:hlinkClick r:id="rId8"/>
              </a:rPr>
              <a:t>images, and examples of </a:t>
            </a:r>
            <a:r>
              <a:rPr lang="en-US" dirty="0" err="1">
                <a:hlinkClick r:id="rId8"/>
              </a:rPr>
              <a:t>Dockerfiles</a:t>
            </a:r>
            <a:endParaRPr lang="en-US" dirty="0"/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E320A08-2B7A-4657-B619-51960641F015}"/>
              </a:ext>
            </a:extLst>
          </p:cNvPr>
          <p:cNvCxnSpPr>
            <a:cxnSpLocks/>
          </p:cNvCxnSpPr>
          <p:nvPr/>
        </p:nvCxnSpPr>
        <p:spPr>
          <a:xfrm flipH="1" flipV="1">
            <a:off x="1115616" y="2086720"/>
            <a:ext cx="205852" cy="1095955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C9E74F71-181C-4E82-B847-7263778CEAE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19632" y="1534837"/>
            <a:ext cx="2043442" cy="395228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702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lloworld">
            <a:extLst>
              <a:ext uri="{FF2B5EF4-FFF2-40B4-BE49-F238E27FC236}">
                <a16:creationId xmlns:a16="http://schemas.microsoft.com/office/drawing/2014/main" id="{36DF14A4-2DC3-4A34-99AA-42C300E32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65" y="561233"/>
            <a:ext cx="1378365" cy="8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29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 err="1"/>
              <a:t>HealtCheck</a:t>
            </a:r>
            <a:r>
              <a:rPr lang="en-US" altLang="en-US" sz="2400" b="0" dirty="0"/>
              <a:t> with </a:t>
            </a:r>
            <a:r>
              <a:rPr lang="en-US" altLang="en-US" sz="2400" b="0" dirty="0" err="1"/>
              <a:t>helloworld</a:t>
            </a:r>
            <a:endParaRPr lang="en-US" altLang="en-US" sz="2400" b="0" dirty="0"/>
          </a:p>
        </p:txBody>
      </p: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3B26BBDD-8BC8-4F3E-87BB-F5B30A762FDE}"/>
              </a:ext>
            </a:extLst>
          </p:cNvPr>
          <p:cNvCxnSpPr>
            <a:cxnSpLocks/>
          </p:cNvCxnSpPr>
          <p:nvPr/>
        </p:nvCxnSpPr>
        <p:spPr>
          <a:xfrm>
            <a:off x="2349578" y="715838"/>
            <a:ext cx="926278" cy="125003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B4B42347-256F-4F0F-9902-07587550C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30" y="148880"/>
            <a:ext cx="2024852" cy="1133917"/>
          </a:xfrm>
          <a:prstGeom prst="rect">
            <a:avLst/>
          </a:prstGeom>
        </p:spPr>
      </p:pic>
      <p:sp>
        <p:nvSpPr>
          <p:cNvPr id="23" name="Rechthoek 22">
            <a:extLst>
              <a:ext uri="{FF2B5EF4-FFF2-40B4-BE49-F238E27FC236}">
                <a16:creationId xmlns:a16="http://schemas.microsoft.com/office/drawing/2014/main" id="{8664851B-FBF9-4A28-A7C4-F0231D3F5DB5}"/>
              </a:ext>
            </a:extLst>
          </p:cNvPr>
          <p:cNvSpPr/>
          <p:nvPr/>
        </p:nvSpPr>
        <p:spPr>
          <a:xfrm>
            <a:off x="7227800" y="1061700"/>
            <a:ext cx="1184890" cy="1147892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HelloWorld</a:t>
            </a:r>
            <a:endParaRPr lang="en-US" dirty="0"/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CE7424E4-51BF-4DD3-B727-F0ADC8690B73}"/>
              </a:ext>
            </a:extLst>
          </p:cNvPr>
          <p:cNvCxnSpPr/>
          <p:nvPr/>
        </p:nvCxnSpPr>
        <p:spPr>
          <a:xfrm flipV="1">
            <a:off x="8604448" y="1013582"/>
            <a:ext cx="0" cy="136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A1B86A05-1EA5-418A-BC7B-F92B5CA0BDCE}"/>
              </a:ext>
            </a:extLst>
          </p:cNvPr>
          <p:cNvCxnSpPr>
            <a:cxnSpLocks/>
          </p:cNvCxnSpPr>
          <p:nvPr/>
        </p:nvCxnSpPr>
        <p:spPr>
          <a:xfrm>
            <a:off x="5220072" y="1050164"/>
            <a:ext cx="1589439" cy="386482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6777E50-3FAB-4371-A0FA-C3406B1EB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003" y="1496104"/>
            <a:ext cx="5103070" cy="1724325"/>
          </a:xfrm>
          <a:prstGeom prst="rect">
            <a:avLst/>
          </a:prstGeom>
        </p:spPr>
      </p:pic>
      <p:pic>
        <p:nvPicPr>
          <p:cNvPr id="1028" name="Picture 4" descr="Image result for kitematic">
            <a:extLst>
              <a:ext uri="{FF2B5EF4-FFF2-40B4-BE49-F238E27FC236}">
                <a16:creationId xmlns:a16="http://schemas.microsoft.com/office/drawing/2014/main" id="{F67EE7E1-B514-42E8-A2C7-605DEBF7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72" y="2037464"/>
            <a:ext cx="1196193" cy="119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D3F386D-B1CF-47FE-A068-B34B881E5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155" y="3195498"/>
            <a:ext cx="7871511" cy="15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142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en-US" altLang="en-US" dirty="0"/>
              <a:t>History of Deployments</a:t>
            </a:r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4603" y="987574"/>
            <a:ext cx="8669548" cy="3758620"/>
          </a:xfrm>
        </p:spPr>
        <p:txBody>
          <a:bodyPr/>
          <a:lstStyle/>
          <a:p>
            <a:r>
              <a:rPr lang="en-US" altLang="en-US" sz="1400" dirty="0"/>
              <a:t>Deployments as in installation/configuration of software</a:t>
            </a:r>
          </a:p>
          <a:p>
            <a:pPr lvl="1"/>
            <a:r>
              <a:rPr lang="en-US" altLang="en-US" sz="1000" b="1" dirty="0"/>
              <a:t>OS - infrastructure</a:t>
            </a:r>
          </a:p>
          <a:p>
            <a:pPr lvl="1"/>
            <a:r>
              <a:rPr lang="en-US" altLang="en-US" sz="1000" b="1" dirty="0"/>
              <a:t>Database, Middleware – Platforms – binaries and instances</a:t>
            </a:r>
          </a:p>
          <a:p>
            <a:pPr lvl="1"/>
            <a:r>
              <a:rPr lang="en-US" altLang="en-US" sz="1000" dirty="0"/>
              <a:t>Custom applications – Java, Apex, Webservices, …</a:t>
            </a:r>
          </a:p>
          <a:p>
            <a:r>
              <a:rPr lang="en-US" altLang="en-US" sz="1400" dirty="0"/>
              <a:t>Before 1995</a:t>
            </a:r>
          </a:p>
          <a:p>
            <a:pPr lvl="1"/>
            <a:r>
              <a:rPr lang="en-US" altLang="en-US" sz="1000" dirty="0"/>
              <a:t>Install/configure OS on bare metal: Unix, Linux, AIX, Windows</a:t>
            </a:r>
          </a:p>
          <a:p>
            <a:pPr lvl="1"/>
            <a:r>
              <a:rPr lang="en-US" altLang="en-US" sz="1000" dirty="0"/>
              <a:t>(silent) installs of platform software</a:t>
            </a:r>
          </a:p>
          <a:p>
            <a:pPr lvl="1"/>
            <a:r>
              <a:rPr lang="en-US" altLang="en-US" sz="1000" dirty="0"/>
              <a:t>Interactive deployment of custom applications</a:t>
            </a:r>
          </a:p>
          <a:p>
            <a:pPr lvl="1"/>
            <a:r>
              <a:rPr lang="en-US" altLang="en-US" sz="1000" dirty="0"/>
              <a:t>Characteristics: fixed resource allocation per bare metal/OS (memory, </a:t>
            </a:r>
            <a:r>
              <a:rPr lang="en-US" altLang="en-US" sz="1000" dirty="0" err="1"/>
              <a:t>cpu</a:t>
            </a:r>
            <a:r>
              <a:rPr lang="en-US" altLang="en-US" sz="1000" dirty="0"/>
              <a:t>, storage)</a:t>
            </a:r>
          </a:p>
          <a:p>
            <a:r>
              <a:rPr lang="en-US" altLang="en-US" sz="1400" dirty="0"/>
              <a:t>1995-2015</a:t>
            </a:r>
          </a:p>
          <a:p>
            <a:pPr lvl="1"/>
            <a:r>
              <a:rPr lang="en-US" altLang="en-US" sz="1100" dirty="0"/>
              <a:t>Virtualization of OS (VMWare, Image: persistence of container: container: an instance of an image</a:t>
            </a:r>
          </a:p>
          <a:p>
            <a:pPr lvl="1"/>
            <a:r>
              <a:rPr lang="en-US" altLang="en-US" sz="1100" dirty="0"/>
              <a:t>Scripting installs and configuration of platform software (e.g. </a:t>
            </a:r>
            <a:r>
              <a:rPr lang="en-US" altLang="en-US" sz="1100" dirty="0" err="1"/>
              <a:t>wlst</a:t>
            </a:r>
            <a:r>
              <a:rPr lang="en-US" altLang="en-US" sz="1100" dirty="0"/>
              <a:t>)</a:t>
            </a:r>
          </a:p>
          <a:p>
            <a:pPr lvl="1"/>
            <a:r>
              <a:rPr lang="en-US" altLang="en-US" sz="1100" dirty="0"/>
              <a:t>Automation of application software (e.g. ANT)</a:t>
            </a:r>
          </a:p>
          <a:p>
            <a:pPr lvl="1"/>
            <a:r>
              <a:rPr lang="en-US" altLang="en-US" sz="1100" dirty="0"/>
              <a:t>Characteristics: dynamic resource allocation on (OS) virtualization layer (memory, </a:t>
            </a:r>
            <a:r>
              <a:rPr lang="en-US" altLang="en-US" sz="1100" dirty="0" err="1"/>
              <a:t>cpu</a:t>
            </a:r>
            <a:r>
              <a:rPr lang="en-US" altLang="en-US" sz="1100" dirty="0"/>
              <a:t>, storage)</a:t>
            </a:r>
          </a:p>
          <a:p>
            <a:r>
              <a:rPr lang="en-US" altLang="en-US" sz="1400" dirty="0"/>
              <a:t>After 2015</a:t>
            </a:r>
          </a:p>
          <a:p>
            <a:pPr lvl="1"/>
            <a:r>
              <a:rPr lang="en-US" altLang="en-US" sz="1000" dirty="0"/>
              <a:t>Automation of </a:t>
            </a:r>
            <a:r>
              <a:rPr lang="en-US" altLang="en-US" sz="1000" dirty="0" err="1"/>
              <a:t>Iaas</a:t>
            </a:r>
            <a:r>
              <a:rPr lang="en-US" altLang="en-US" sz="1000" dirty="0"/>
              <a:t>, </a:t>
            </a:r>
            <a:r>
              <a:rPr lang="en-US" altLang="en-US" sz="1000" dirty="0" err="1"/>
              <a:t>Paas</a:t>
            </a:r>
            <a:r>
              <a:rPr lang="en-US" altLang="en-US" sz="1000" dirty="0"/>
              <a:t> and custom application software in context of CD/CI through virtualization and scripting</a:t>
            </a:r>
          </a:p>
          <a:p>
            <a:pPr lvl="1"/>
            <a:r>
              <a:rPr lang="en-US" altLang="en-US" sz="1000" dirty="0"/>
              <a:t>Characteristics: dynamic resource allocation on lowest virtualization layer (memory, </a:t>
            </a:r>
            <a:r>
              <a:rPr lang="en-US" altLang="en-US" sz="1000" dirty="0" err="1"/>
              <a:t>cpu</a:t>
            </a:r>
            <a:r>
              <a:rPr lang="en-US" altLang="en-US" sz="1000" dirty="0"/>
              <a:t>, storage)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3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  <p:sp>
        <p:nvSpPr>
          <p:cNvPr id="2" name="Linkeraccolade 1">
            <a:extLst>
              <a:ext uri="{FF2B5EF4-FFF2-40B4-BE49-F238E27FC236}">
                <a16:creationId xmlns:a16="http://schemas.microsoft.com/office/drawing/2014/main" id="{EAEC98C5-0058-4331-B1FA-52A048F4573C}"/>
              </a:ext>
            </a:extLst>
          </p:cNvPr>
          <p:cNvSpPr/>
          <p:nvPr/>
        </p:nvSpPr>
        <p:spPr>
          <a:xfrm>
            <a:off x="755576" y="1275606"/>
            <a:ext cx="216024" cy="288032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094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62C01A2-DAE9-4E21-9B8A-1CFDBE6E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45" y="610912"/>
            <a:ext cx="3725913" cy="3040957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582527B-A1CB-45D1-9286-F3BD352046D0}"/>
              </a:ext>
            </a:extLst>
          </p:cNvPr>
          <p:cNvSpPr/>
          <p:nvPr/>
        </p:nvSpPr>
        <p:spPr>
          <a:xfrm>
            <a:off x="6804248" y="771550"/>
            <a:ext cx="864096" cy="71627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30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Build Oracle DB container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5D6644-C30B-421A-8B69-4245C9019EF4}"/>
              </a:ext>
            </a:extLst>
          </p:cNvPr>
          <p:cNvSpPr/>
          <p:nvPr/>
        </p:nvSpPr>
        <p:spPr>
          <a:xfrm>
            <a:off x="6807426" y="1479552"/>
            <a:ext cx="864096" cy="78448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53899BA-03B5-4E7B-86A3-2593F8230016}"/>
              </a:ext>
            </a:extLst>
          </p:cNvPr>
          <p:cNvCxnSpPr/>
          <p:nvPr/>
        </p:nvCxnSpPr>
        <p:spPr>
          <a:xfrm flipV="1">
            <a:off x="7956376" y="797377"/>
            <a:ext cx="0" cy="136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5FA21820-5F8D-4859-8FF5-F98E19901BC1}"/>
              </a:ext>
            </a:extLst>
          </p:cNvPr>
          <p:cNvSpPr txBox="1"/>
          <p:nvPr/>
        </p:nvSpPr>
        <p:spPr>
          <a:xfrm>
            <a:off x="6156176" y="2283718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(docker) Build Oracle DB container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F00DFF2-34C1-42DD-9301-10C00352BBA1}"/>
              </a:ext>
            </a:extLst>
          </p:cNvPr>
          <p:cNvSpPr/>
          <p:nvPr/>
        </p:nvSpPr>
        <p:spPr>
          <a:xfrm>
            <a:off x="2683942" y="566544"/>
            <a:ext cx="801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Apex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ORDS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FB5A540-12E8-464A-97D9-B8038668CE90}"/>
              </a:ext>
            </a:extLst>
          </p:cNvPr>
          <p:cNvCxnSpPr>
            <a:cxnSpLocks/>
          </p:cNvCxnSpPr>
          <p:nvPr/>
        </p:nvCxnSpPr>
        <p:spPr>
          <a:xfrm flipV="1">
            <a:off x="4182961" y="1419273"/>
            <a:ext cx="2333255" cy="603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hoek 30">
            <a:extLst>
              <a:ext uri="{FF2B5EF4-FFF2-40B4-BE49-F238E27FC236}">
                <a16:creationId xmlns:a16="http://schemas.microsoft.com/office/drawing/2014/main" id="{8DBE61D6-F1E0-4794-A1BE-09485325DDB9}"/>
              </a:ext>
            </a:extLst>
          </p:cNvPr>
          <p:cNvSpPr/>
          <p:nvPr/>
        </p:nvSpPr>
        <p:spPr>
          <a:xfrm>
            <a:off x="4632347" y="1835618"/>
            <a:ext cx="1994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docker-images-master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DB.zip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C61DEB7A-0412-4AE0-A2F1-6939280F27EF}"/>
              </a:ext>
            </a:extLst>
          </p:cNvPr>
          <p:cNvSpPr txBox="1"/>
          <p:nvPr/>
        </p:nvSpPr>
        <p:spPr>
          <a:xfrm>
            <a:off x="5128642" y="1301249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Building</a:t>
            </a:r>
          </a:p>
        </p:txBody>
      </p:sp>
      <p:sp>
        <p:nvSpPr>
          <p:cNvPr id="21" name="Linkeraccolade 20">
            <a:extLst>
              <a:ext uri="{FF2B5EF4-FFF2-40B4-BE49-F238E27FC236}">
                <a16:creationId xmlns:a16="http://schemas.microsoft.com/office/drawing/2014/main" id="{728AE7AE-D1AD-4468-8832-F6CD40C1104C}"/>
              </a:ext>
            </a:extLst>
          </p:cNvPr>
          <p:cNvSpPr/>
          <p:nvPr/>
        </p:nvSpPr>
        <p:spPr>
          <a:xfrm rot="16200000">
            <a:off x="7288024" y="1471350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684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6CD6B0D-D37E-4909-A19E-39A556913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6" y="767077"/>
            <a:ext cx="6579446" cy="2984793"/>
          </a:xfrm>
          <a:prstGeom prst="rect">
            <a:avLst/>
          </a:prstGeom>
        </p:spPr>
      </p:pic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31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Create Network for ODB &amp; Tomcat container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5D6644-C30B-421A-8B69-4245C9019EF4}"/>
              </a:ext>
            </a:extLst>
          </p:cNvPr>
          <p:cNvSpPr/>
          <p:nvPr/>
        </p:nvSpPr>
        <p:spPr>
          <a:xfrm>
            <a:off x="6300192" y="843558"/>
            <a:ext cx="864096" cy="114789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2E9EE7F5-9D98-4F8C-9B0A-0ECDAD92CF44}"/>
              </a:ext>
            </a:extLst>
          </p:cNvPr>
          <p:cNvSpPr/>
          <p:nvPr/>
        </p:nvSpPr>
        <p:spPr>
          <a:xfrm rot="16200000">
            <a:off x="6896536" y="999063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7B33EDC-EEA4-4203-B005-0237E6D05451}"/>
              </a:ext>
            </a:extLst>
          </p:cNvPr>
          <p:cNvSpPr/>
          <p:nvPr/>
        </p:nvSpPr>
        <p:spPr>
          <a:xfrm>
            <a:off x="7275542" y="843558"/>
            <a:ext cx="864096" cy="1147892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DE4DFCE-5709-41B1-9239-5B47344BB1D3}"/>
              </a:ext>
            </a:extLst>
          </p:cNvPr>
          <p:cNvSpPr txBox="1"/>
          <p:nvPr/>
        </p:nvSpPr>
        <p:spPr>
          <a:xfrm>
            <a:off x="6572790" y="2283718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Oracle Network</a:t>
            </a:r>
          </a:p>
        </p:txBody>
      </p:sp>
    </p:spTree>
    <p:extLst>
      <p:ext uri="{BB962C8B-B14F-4D97-AF65-F5344CB8AC3E}">
        <p14:creationId xmlns:p14="http://schemas.microsoft.com/office/powerpoint/2010/main" val="190113305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085B72D-7CFD-46AF-9585-5171AA04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4" y="411841"/>
            <a:ext cx="3462645" cy="2303594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858E108-FD9A-4602-A623-A293D7A7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39" y="774834"/>
            <a:ext cx="827540" cy="796312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582527B-A1CB-45D1-9286-F3BD352046D0}"/>
              </a:ext>
            </a:extLst>
          </p:cNvPr>
          <p:cNvSpPr/>
          <p:nvPr/>
        </p:nvSpPr>
        <p:spPr>
          <a:xfrm>
            <a:off x="6804248" y="771550"/>
            <a:ext cx="864096" cy="71627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32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Run (Create) Oracle DB container &amp; Load Apex Scripts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5D6644-C30B-421A-8B69-4245C9019EF4}"/>
              </a:ext>
            </a:extLst>
          </p:cNvPr>
          <p:cNvSpPr/>
          <p:nvPr/>
        </p:nvSpPr>
        <p:spPr>
          <a:xfrm>
            <a:off x="6807426" y="1479552"/>
            <a:ext cx="864096" cy="78448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  <a:p>
            <a:pPr algn="ctr"/>
            <a:endParaRPr lang="en-US" dirty="0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F53899BA-03B5-4E7B-86A3-2593F8230016}"/>
              </a:ext>
            </a:extLst>
          </p:cNvPr>
          <p:cNvCxnSpPr/>
          <p:nvPr/>
        </p:nvCxnSpPr>
        <p:spPr>
          <a:xfrm flipV="1">
            <a:off x="7956376" y="797377"/>
            <a:ext cx="0" cy="136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3F00DFF2-34C1-42DD-9301-10C00352BBA1}"/>
              </a:ext>
            </a:extLst>
          </p:cNvPr>
          <p:cNvSpPr/>
          <p:nvPr/>
        </p:nvSpPr>
        <p:spPr>
          <a:xfrm>
            <a:off x="4909954" y="1807684"/>
            <a:ext cx="1405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Apex Volumes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37D8FEB2-6654-4826-87AE-A5DE8D4FF2B1}"/>
              </a:ext>
            </a:extLst>
          </p:cNvPr>
          <p:cNvSpPr txBox="1"/>
          <p:nvPr/>
        </p:nvSpPr>
        <p:spPr>
          <a:xfrm>
            <a:off x="4738583" y="1190977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Loading</a:t>
            </a:r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C61DEB7A-0412-4AE0-A2F1-6939280F27EF}"/>
              </a:ext>
            </a:extLst>
          </p:cNvPr>
          <p:cNvSpPr txBox="1"/>
          <p:nvPr/>
        </p:nvSpPr>
        <p:spPr>
          <a:xfrm>
            <a:off x="7956376" y="1405461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1.Running</a:t>
            </a:r>
          </a:p>
        </p:txBody>
      </p:sp>
      <p:sp>
        <p:nvSpPr>
          <p:cNvPr id="21" name="Linkeraccolade 20">
            <a:extLst>
              <a:ext uri="{FF2B5EF4-FFF2-40B4-BE49-F238E27FC236}">
                <a16:creationId xmlns:a16="http://schemas.microsoft.com/office/drawing/2014/main" id="{728AE7AE-D1AD-4468-8832-F6CD40C1104C}"/>
              </a:ext>
            </a:extLst>
          </p:cNvPr>
          <p:cNvSpPr/>
          <p:nvPr/>
        </p:nvSpPr>
        <p:spPr>
          <a:xfrm rot="16200000">
            <a:off x="7288024" y="1327335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8077F3B-4303-43CA-B6E0-8D0E0C9D7DAF}"/>
              </a:ext>
            </a:extLst>
          </p:cNvPr>
          <p:cNvCxnSpPr/>
          <p:nvPr/>
        </p:nvCxnSpPr>
        <p:spPr>
          <a:xfrm flipH="1" flipV="1">
            <a:off x="5929240" y="2053347"/>
            <a:ext cx="147194" cy="47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C081FA90-34BB-4BBF-9692-E152338575A7}"/>
              </a:ext>
            </a:extLst>
          </p:cNvPr>
          <p:cNvCxnSpPr>
            <a:cxnSpLocks/>
          </p:cNvCxnSpPr>
          <p:nvPr/>
        </p:nvCxnSpPr>
        <p:spPr>
          <a:xfrm flipH="1">
            <a:off x="6290937" y="1882163"/>
            <a:ext cx="491510" cy="74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08353439-A470-4FB4-9BD2-2BD8CF85F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69" y="2018207"/>
            <a:ext cx="2678762" cy="3034731"/>
          </a:xfrm>
          <a:prstGeom prst="rect">
            <a:avLst/>
          </a:prstGeom>
        </p:spPr>
      </p:pic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53A83D91-1DC9-4987-9E33-D00A24FE2B9C}"/>
              </a:ext>
            </a:extLst>
          </p:cNvPr>
          <p:cNvCxnSpPr>
            <a:cxnSpLocks/>
          </p:cNvCxnSpPr>
          <p:nvPr/>
        </p:nvCxnSpPr>
        <p:spPr>
          <a:xfrm flipV="1">
            <a:off x="899592" y="1300579"/>
            <a:ext cx="5256584" cy="1097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22123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0B3EA1F1-17B1-478A-8B56-66F33917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14" y="2657540"/>
            <a:ext cx="1627826" cy="87077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DD3B05F-E7BA-4E39-A6B5-2FB31C55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31" y="557383"/>
            <a:ext cx="3298466" cy="238222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858E108-FD9A-4602-A623-A293D7A7F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939" y="774834"/>
            <a:ext cx="827540" cy="796312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582527B-A1CB-45D1-9286-F3BD352046D0}"/>
              </a:ext>
            </a:extLst>
          </p:cNvPr>
          <p:cNvSpPr/>
          <p:nvPr/>
        </p:nvSpPr>
        <p:spPr>
          <a:xfrm>
            <a:off x="6804248" y="771550"/>
            <a:ext cx="864096" cy="71627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33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000" b="0" dirty="0"/>
              <a:t>Extra: Connect with </a:t>
            </a:r>
            <a:r>
              <a:rPr lang="en-US" altLang="en-US" sz="2000" b="0" dirty="0" err="1"/>
              <a:t>SQLDeveloper</a:t>
            </a:r>
            <a:r>
              <a:rPr lang="en-US" altLang="en-US" sz="2000" b="0" dirty="0"/>
              <a:t> (Windows) to a containerized Database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5D6644-C30B-421A-8B69-4245C9019EF4}"/>
              </a:ext>
            </a:extLst>
          </p:cNvPr>
          <p:cNvSpPr/>
          <p:nvPr/>
        </p:nvSpPr>
        <p:spPr>
          <a:xfrm>
            <a:off x="6807426" y="1479552"/>
            <a:ext cx="864096" cy="78448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</p:txBody>
      </p:sp>
      <p:sp>
        <p:nvSpPr>
          <p:cNvPr id="21" name="Linkeraccolade 20">
            <a:extLst>
              <a:ext uri="{FF2B5EF4-FFF2-40B4-BE49-F238E27FC236}">
                <a16:creationId xmlns:a16="http://schemas.microsoft.com/office/drawing/2014/main" id="{728AE7AE-D1AD-4468-8832-F6CD40C1104C}"/>
              </a:ext>
            </a:extLst>
          </p:cNvPr>
          <p:cNvSpPr/>
          <p:nvPr/>
        </p:nvSpPr>
        <p:spPr>
          <a:xfrm rot="16200000">
            <a:off x="7288024" y="1327335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53A83D91-1DC9-4987-9E33-D00A24FE2B9C}"/>
              </a:ext>
            </a:extLst>
          </p:cNvPr>
          <p:cNvCxnSpPr>
            <a:cxnSpLocks/>
          </p:cNvCxnSpPr>
          <p:nvPr/>
        </p:nvCxnSpPr>
        <p:spPr>
          <a:xfrm flipV="1">
            <a:off x="1749379" y="1191682"/>
            <a:ext cx="4536504" cy="188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ql developer">
            <a:extLst>
              <a:ext uri="{FF2B5EF4-FFF2-40B4-BE49-F238E27FC236}">
                <a16:creationId xmlns:a16="http://schemas.microsoft.com/office/drawing/2014/main" id="{3E3B3D4C-E997-4B96-AD3A-95955C5F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8" y="3180645"/>
            <a:ext cx="1499177" cy="8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901DB0F-F6AB-4E5C-A5F3-0CB1ACF2D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" y="520003"/>
            <a:ext cx="2621507" cy="193564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F00DFF2-34C1-42DD-9301-10C00352BBA1}"/>
              </a:ext>
            </a:extLst>
          </p:cNvPr>
          <p:cNvSpPr/>
          <p:nvPr/>
        </p:nvSpPr>
        <p:spPr>
          <a:xfrm>
            <a:off x="-56750" y="2413755"/>
            <a:ext cx="2690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Through a bridged adapter on VB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525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DDD3B05F-E7BA-4E39-A6B5-2FB31C552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431" y="557383"/>
            <a:ext cx="3298466" cy="238222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7858E108-FD9A-4602-A623-A293D7A7F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939" y="774834"/>
            <a:ext cx="827540" cy="796312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C582527B-A1CB-45D1-9286-F3BD352046D0}"/>
              </a:ext>
            </a:extLst>
          </p:cNvPr>
          <p:cNvSpPr/>
          <p:nvPr/>
        </p:nvSpPr>
        <p:spPr>
          <a:xfrm>
            <a:off x="6804248" y="771550"/>
            <a:ext cx="864096" cy="71627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34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949498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800" b="0" dirty="0"/>
              <a:t>Extra: Connect with </a:t>
            </a:r>
            <a:r>
              <a:rPr lang="en-US" altLang="en-US" sz="1800" b="0" dirty="0" err="1"/>
              <a:t>SQLDeveloper</a:t>
            </a:r>
            <a:r>
              <a:rPr lang="en-US" altLang="en-US" sz="1800" b="0" dirty="0"/>
              <a:t> (Windows) to a containerized Database – cont’d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5D6644-C30B-421A-8B69-4245C9019EF4}"/>
              </a:ext>
            </a:extLst>
          </p:cNvPr>
          <p:cNvSpPr/>
          <p:nvPr/>
        </p:nvSpPr>
        <p:spPr>
          <a:xfrm>
            <a:off x="6807426" y="1479552"/>
            <a:ext cx="864096" cy="78448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  <a:p>
            <a:pPr algn="ctr"/>
            <a:r>
              <a:rPr lang="en-US" dirty="0"/>
              <a:t>ORDS</a:t>
            </a:r>
          </a:p>
        </p:txBody>
      </p:sp>
      <p:sp>
        <p:nvSpPr>
          <p:cNvPr id="21" name="Linkeraccolade 20">
            <a:extLst>
              <a:ext uri="{FF2B5EF4-FFF2-40B4-BE49-F238E27FC236}">
                <a16:creationId xmlns:a16="http://schemas.microsoft.com/office/drawing/2014/main" id="{728AE7AE-D1AD-4468-8832-F6CD40C1104C}"/>
              </a:ext>
            </a:extLst>
          </p:cNvPr>
          <p:cNvSpPr/>
          <p:nvPr/>
        </p:nvSpPr>
        <p:spPr>
          <a:xfrm rot="16200000">
            <a:off x="7288024" y="1327335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53A83D91-1DC9-4987-9E33-D00A24FE2B9C}"/>
              </a:ext>
            </a:extLst>
          </p:cNvPr>
          <p:cNvCxnSpPr>
            <a:cxnSpLocks/>
          </p:cNvCxnSpPr>
          <p:nvPr/>
        </p:nvCxnSpPr>
        <p:spPr>
          <a:xfrm flipV="1">
            <a:off x="1749379" y="1191682"/>
            <a:ext cx="4536504" cy="188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ql developer">
            <a:extLst>
              <a:ext uri="{FF2B5EF4-FFF2-40B4-BE49-F238E27FC236}">
                <a16:creationId xmlns:a16="http://schemas.microsoft.com/office/drawing/2014/main" id="{3E3B3D4C-E997-4B96-AD3A-95955C5F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58" y="3180645"/>
            <a:ext cx="1499177" cy="83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901DB0F-F6AB-4E5C-A5F3-0CB1ACF2D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" y="520003"/>
            <a:ext cx="2621507" cy="193564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3F00DFF2-34C1-42DD-9301-10C00352BBA1}"/>
              </a:ext>
            </a:extLst>
          </p:cNvPr>
          <p:cNvSpPr/>
          <p:nvPr/>
        </p:nvSpPr>
        <p:spPr>
          <a:xfrm>
            <a:off x="-56750" y="2413755"/>
            <a:ext cx="2690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Through a bridged adapter on VB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0B3EA1F1-17B1-478A-8B56-66F339179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768" y="713540"/>
            <a:ext cx="7704856" cy="392034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8E241322-AEBB-46D9-8F5D-58664D900852}"/>
              </a:ext>
            </a:extLst>
          </p:cNvPr>
          <p:cNvSpPr/>
          <p:nvPr/>
        </p:nvSpPr>
        <p:spPr>
          <a:xfrm>
            <a:off x="648072" y="4157667"/>
            <a:ext cx="92525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cs typeface="Arial" panose="020B0604020202020204" pitchFamily="34" charset="0"/>
              </a:rPr>
              <a:t>docker run --name oracle --network=</a:t>
            </a:r>
            <a:r>
              <a:rPr lang="en-US" altLang="en-US" dirty="0" err="1">
                <a:cs typeface="Arial" panose="020B0604020202020204" pitchFamily="34" charset="0"/>
              </a:rPr>
              <a:t>oracle_network</a:t>
            </a:r>
            <a:r>
              <a:rPr lang="en-US" altLang="en-US" dirty="0">
                <a:cs typeface="Arial" panose="020B0604020202020204" pitchFamily="34" charset="0"/>
              </a:rPr>
              <a:t> -e TZ=Europe/Amsterdam -p 32712:1521 …</a:t>
            </a:r>
            <a:endParaRPr lang="en-US" dirty="0"/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C50F074-75B2-44F1-8B63-459758CAAD93}"/>
              </a:ext>
            </a:extLst>
          </p:cNvPr>
          <p:cNvCxnSpPr/>
          <p:nvPr/>
        </p:nvCxnSpPr>
        <p:spPr>
          <a:xfrm flipH="1" flipV="1">
            <a:off x="5220072" y="3068200"/>
            <a:ext cx="1656184" cy="996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6648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35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Build &amp; Run Tomcat container as ORDS JVM - overview</a:t>
            </a:r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2E9EE7F5-9D98-4F8C-9B0A-0ECDAD92CF44}"/>
              </a:ext>
            </a:extLst>
          </p:cNvPr>
          <p:cNvSpPr/>
          <p:nvPr/>
        </p:nvSpPr>
        <p:spPr>
          <a:xfrm rot="16200000">
            <a:off x="6896536" y="1327335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7B33EDC-EEA4-4203-B005-0237E6D05451}"/>
              </a:ext>
            </a:extLst>
          </p:cNvPr>
          <p:cNvSpPr/>
          <p:nvPr/>
        </p:nvSpPr>
        <p:spPr>
          <a:xfrm>
            <a:off x="7275542" y="1415384"/>
            <a:ext cx="864096" cy="576065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271F1D0-589F-4D6D-B98F-A611B0623A1C}"/>
              </a:ext>
            </a:extLst>
          </p:cNvPr>
          <p:cNvSpPr/>
          <p:nvPr/>
        </p:nvSpPr>
        <p:spPr>
          <a:xfrm>
            <a:off x="7275542" y="811575"/>
            <a:ext cx="864096" cy="60804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346AB3E7-6D3B-4797-8A5E-25FA46EF7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56397"/>
            <a:ext cx="2312884" cy="1295215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9204A7AA-A638-496D-96B1-3D1C6F9A66A3}"/>
              </a:ext>
            </a:extLst>
          </p:cNvPr>
          <p:cNvCxnSpPr>
            <a:cxnSpLocks/>
          </p:cNvCxnSpPr>
          <p:nvPr/>
        </p:nvCxnSpPr>
        <p:spPr>
          <a:xfrm>
            <a:off x="2915816" y="1275606"/>
            <a:ext cx="4176464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1FFCCA3-57FE-4702-843E-05E48DC9881F}"/>
              </a:ext>
            </a:extLst>
          </p:cNvPr>
          <p:cNvCxnSpPr/>
          <p:nvPr/>
        </p:nvCxnSpPr>
        <p:spPr>
          <a:xfrm flipV="1">
            <a:off x="8460432" y="656397"/>
            <a:ext cx="0" cy="136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8090DE7F-4675-4C4B-933A-DB88DBAB49AB}"/>
              </a:ext>
            </a:extLst>
          </p:cNvPr>
          <p:cNvSpPr txBox="1"/>
          <p:nvPr/>
        </p:nvSpPr>
        <p:spPr>
          <a:xfrm>
            <a:off x="6156176" y="2139702"/>
            <a:ext cx="2577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(docker) Build Tomcat container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A9AD1C01-6592-4B16-94C5-94F89D403A41}"/>
              </a:ext>
            </a:extLst>
          </p:cNvPr>
          <p:cNvCxnSpPr>
            <a:cxnSpLocks/>
          </p:cNvCxnSpPr>
          <p:nvPr/>
        </p:nvCxnSpPr>
        <p:spPr>
          <a:xfrm flipV="1">
            <a:off x="4852783" y="1855050"/>
            <a:ext cx="1951465" cy="31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9CF0B545-378A-45DF-A74F-7E433CCC252D}"/>
              </a:ext>
            </a:extLst>
          </p:cNvPr>
          <p:cNvSpPr/>
          <p:nvPr/>
        </p:nvSpPr>
        <p:spPr>
          <a:xfrm>
            <a:off x="2777348" y="1833639"/>
            <a:ext cx="2811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Ords.war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Dockerfile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config_ords_and_run_catalina.sh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08BC4AF0-EEDF-48D7-A122-0FD8897ED024}"/>
              </a:ext>
            </a:extLst>
          </p:cNvPr>
          <p:cNvSpPr/>
          <p:nvPr/>
        </p:nvSpPr>
        <p:spPr>
          <a:xfrm>
            <a:off x="3735309" y="1142623"/>
            <a:ext cx="1628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Tomcat container</a:t>
            </a:r>
          </a:p>
        </p:txBody>
      </p:sp>
    </p:spTree>
    <p:extLst>
      <p:ext uri="{BB962C8B-B14F-4D97-AF65-F5344CB8AC3E}">
        <p14:creationId xmlns:p14="http://schemas.microsoft.com/office/powerpoint/2010/main" val="9752242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2B5292B4-3A18-4A7D-877A-C7DEF4C6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" y="3773799"/>
            <a:ext cx="5631668" cy="54868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D4471BD-CFB6-43C5-BBDD-FF0DCB439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466723"/>
            <a:ext cx="5814564" cy="1127858"/>
          </a:xfrm>
          <a:prstGeom prst="rect">
            <a:avLst/>
          </a:prstGeom>
        </p:spPr>
      </p:pic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36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5076056" y="3291830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Build Tomcat container as ORDS JVM – cont’d</a:t>
            </a:r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2E9EE7F5-9D98-4F8C-9B0A-0ECDAD92CF44}"/>
              </a:ext>
            </a:extLst>
          </p:cNvPr>
          <p:cNvSpPr/>
          <p:nvPr/>
        </p:nvSpPr>
        <p:spPr>
          <a:xfrm rot="16200000">
            <a:off x="7184568" y="2055021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7B33EDC-EEA4-4203-B005-0237E6D05451}"/>
              </a:ext>
            </a:extLst>
          </p:cNvPr>
          <p:cNvSpPr/>
          <p:nvPr/>
        </p:nvSpPr>
        <p:spPr>
          <a:xfrm>
            <a:off x="7563574" y="2143070"/>
            <a:ext cx="864096" cy="576065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271F1D0-589F-4D6D-B98F-A611B0623A1C}"/>
              </a:ext>
            </a:extLst>
          </p:cNvPr>
          <p:cNvSpPr/>
          <p:nvPr/>
        </p:nvSpPr>
        <p:spPr>
          <a:xfrm>
            <a:off x="7563574" y="1539261"/>
            <a:ext cx="864096" cy="60804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1FFCCA3-57FE-4702-843E-05E48DC9881F}"/>
              </a:ext>
            </a:extLst>
          </p:cNvPr>
          <p:cNvCxnSpPr/>
          <p:nvPr/>
        </p:nvCxnSpPr>
        <p:spPr>
          <a:xfrm flipV="1">
            <a:off x="8748464" y="1384083"/>
            <a:ext cx="0" cy="136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8090DE7F-4675-4C4B-933A-DB88DBAB49AB}"/>
              </a:ext>
            </a:extLst>
          </p:cNvPr>
          <p:cNvSpPr txBox="1"/>
          <p:nvPr/>
        </p:nvSpPr>
        <p:spPr>
          <a:xfrm>
            <a:off x="6444208" y="2867388"/>
            <a:ext cx="2577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(docker) Build Tomcat container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08B9D182-951C-487B-9C66-FB685F38E1EB}"/>
              </a:ext>
            </a:extLst>
          </p:cNvPr>
          <p:cNvSpPr txBox="1"/>
          <p:nvPr/>
        </p:nvSpPr>
        <p:spPr>
          <a:xfrm>
            <a:off x="5168207" y="3088719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Building</a:t>
            </a:r>
          </a:p>
        </p:txBody>
      </p: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852813C5-A078-4ADC-B08D-6A3A9B283E72}"/>
              </a:ext>
            </a:extLst>
          </p:cNvPr>
          <p:cNvCxnSpPr>
            <a:cxnSpLocks/>
          </p:cNvCxnSpPr>
          <p:nvPr/>
        </p:nvCxnSpPr>
        <p:spPr>
          <a:xfrm flipH="1">
            <a:off x="2771800" y="1019060"/>
            <a:ext cx="1728191" cy="40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AD93D3EE-160B-42A5-B8A9-0947498D37E8}"/>
              </a:ext>
            </a:extLst>
          </p:cNvPr>
          <p:cNvCxnSpPr>
            <a:cxnSpLocks/>
          </p:cNvCxnSpPr>
          <p:nvPr/>
        </p:nvCxnSpPr>
        <p:spPr>
          <a:xfrm flipV="1">
            <a:off x="2358421" y="3005887"/>
            <a:ext cx="4373819" cy="1444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C36789BE-F493-4A52-943D-3244D797E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32" y="464753"/>
            <a:ext cx="5269857" cy="1805005"/>
          </a:xfrm>
          <a:prstGeom prst="rect">
            <a:avLst/>
          </a:prstGeom>
        </p:spPr>
      </p:pic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A9AD1C01-6592-4B16-94C5-94F89D403A41}"/>
              </a:ext>
            </a:extLst>
          </p:cNvPr>
          <p:cNvCxnSpPr>
            <a:cxnSpLocks/>
          </p:cNvCxnSpPr>
          <p:nvPr/>
        </p:nvCxnSpPr>
        <p:spPr>
          <a:xfrm flipH="1">
            <a:off x="885440" y="1474728"/>
            <a:ext cx="2461746" cy="2449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1602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37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155926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 err="1"/>
              <a:t>Dockerfile</a:t>
            </a:r>
            <a:r>
              <a:rPr lang="en-US" altLang="en-US" sz="2400" b="0" dirty="0"/>
              <a:t> – cont’d</a:t>
            </a:r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2E9EE7F5-9D98-4F8C-9B0A-0ECDAD92CF44}"/>
              </a:ext>
            </a:extLst>
          </p:cNvPr>
          <p:cNvSpPr/>
          <p:nvPr/>
        </p:nvSpPr>
        <p:spPr>
          <a:xfrm rot="16200000">
            <a:off x="7085014" y="1138857"/>
            <a:ext cx="576064" cy="2577756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7B33EDC-EEA4-4203-B005-0237E6D05451}"/>
              </a:ext>
            </a:extLst>
          </p:cNvPr>
          <p:cNvSpPr/>
          <p:nvPr/>
        </p:nvSpPr>
        <p:spPr>
          <a:xfrm>
            <a:off x="7275542" y="1415384"/>
            <a:ext cx="864096" cy="576065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271F1D0-589F-4D6D-B98F-A611B0623A1C}"/>
              </a:ext>
            </a:extLst>
          </p:cNvPr>
          <p:cNvSpPr/>
          <p:nvPr/>
        </p:nvSpPr>
        <p:spPr>
          <a:xfrm>
            <a:off x="7275542" y="811575"/>
            <a:ext cx="864096" cy="60804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71FFCCA3-57FE-4702-843E-05E48DC9881F}"/>
              </a:ext>
            </a:extLst>
          </p:cNvPr>
          <p:cNvCxnSpPr/>
          <p:nvPr/>
        </p:nvCxnSpPr>
        <p:spPr>
          <a:xfrm flipV="1">
            <a:off x="8460432" y="656397"/>
            <a:ext cx="0" cy="1364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8090DE7F-4675-4C4B-933A-DB88DBAB49AB}"/>
              </a:ext>
            </a:extLst>
          </p:cNvPr>
          <p:cNvSpPr txBox="1"/>
          <p:nvPr/>
        </p:nvSpPr>
        <p:spPr>
          <a:xfrm>
            <a:off x="6156176" y="2139702"/>
            <a:ext cx="2577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(docker) Build Tomcat container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08BC4AF0-EEDF-48D7-A122-0FD8897ED024}"/>
              </a:ext>
            </a:extLst>
          </p:cNvPr>
          <p:cNvSpPr/>
          <p:nvPr/>
        </p:nvSpPr>
        <p:spPr>
          <a:xfrm>
            <a:off x="5049196" y="1121060"/>
            <a:ext cx="16287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Tomcat container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B1C87D0-72B4-43D4-8EB3-5D8743AC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2" y="560825"/>
            <a:ext cx="4849884" cy="3811125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9204A7AA-A638-496D-96B1-3D1C6F9A66A3}"/>
              </a:ext>
            </a:extLst>
          </p:cNvPr>
          <p:cNvCxnSpPr>
            <a:cxnSpLocks/>
          </p:cNvCxnSpPr>
          <p:nvPr/>
        </p:nvCxnSpPr>
        <p:spPr>
          <a:xfrm>
            <a:off x="2032355" y="1041090"/>
            <a:ext cx="2856172" cy="23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9CF0B545-378A-45DF-A74F-7E433CCC252D}"/>
              </a:ext>
            </a:extLst>
          </p:cNvPr>
          <p:cNvSpPr/>
          <p:nvPr/>
        </p:nvSpPr>
        <p:spPr>
          <a:xfrm>
            <a:off x="3810393" y="1646499"/>
            <a:ext cx="28119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Ords.war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Dockerfile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config_ords_and_run_catalina.sh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A9AD1C01-6592-4B16-94C5-94F89D403A41}"/>
              </a:ext>
            </a:extLst>
          </p:cNvPr>
          <p:cNvCxnSpPr>
            <a:cxnSpLocks/>
          </p:cNvCxnSpPr>
          <p:nvPr/>
        </p:nvCxnSpPr>
        <p:spPr>
          <a:xfrm flipV="1">
            <a:off x="2508501" y="2192657"/>
            <a:ext cx="1373900" cy="15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F087F4BD-3E80-459A-9C56-F3DE014A8CE9}"/>
              </a:ext>
            </a:extLst>
          </p:cNvPr>
          <p:cNvCxnSpPr>
            <a:cxnSpLocks/>
          </p:cNvCxnSpPr>
          <p:nvPr/>
        </p:nvCxnSpPr>
        <p:spPr>
          <a:xfrm flipV="1">
            <a:off x="1314846" y="1779663"/>
            <a:ext cx="2495547" cy="657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4775C74-87C3-46D2-992D-77434264E21F}"/>
              </a:ext>
            </a:extLst>
          </p:cNvPr>
          <p:cNvCxnSpPr>
            <a:cxnSpLocks/>
          </p:cNvCxnSpPr>
          <p:nvPr/>
        </p:nvCxnSpPr>
        <p:spPr>
          <a:xfrm>
            <a:off x="952235" y="717633"/>
            <a:ext cx="2858158" cy="125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678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38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5076056" y="3291830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Run Tomcat container as ORDS JVM</a:t>
            </a:r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2E9EE7F5-9D98-4F8C-9B0A-0ECDAD92CF44}"/>
              </a:ext>
            </a:extLst>
          </p:cNvPr>
          <p:cNvSpPr/>
          <p:nvPr/>
        </p:nvSpPr>
        <p:spPr>
          <a:xfrm rot="16200000">
            <a:off x="7184568" y="2055021"/>
            <a:ext cx="576064" cy="2200800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7B33EDC-EEA4-4203-B005-0237E6D05451}"/>
              </a:ext>
            </a:extLst>
          </p:cNvPr>
          <p:cNvSpPr/>
          <p:nvPr/>
        </p:nvSpPr>
        <p:spPr>
          <a:xfrm>
            <a:off x="7563574" y="2143070"/>
            <a:ext cx="864096" cy="576065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271F1D0-589F-4D6D-B98F-A611B0623A1C}"/>
              </a:ext>
            </a:extLst>
          </p:cNvPr>
          <p:cNvSpPr/>
          <p:nvPr/>
        </p:nvSpPr>
        <p:spPr>
          <a:xfrm>
            <a:off x="7563574" y="1539261"/>
            <a:ext cx="864096" cy="60804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090DE7F-4675-4C4B-933A-DB88DBAB49AB}"/>
              </a:ext>
            </a:extLst>
          </p:cNvPr>
          <p:cNvSpPr txBox="1"/>
          <p:nvPr/>
        </p:nvSpPr>
        <p:spPr>
          <a:xfrm>
            <a:off x="6444208" y="2867388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oracle_network</a:t>
            </a:r>
            <a:endParaRPr lang="en-US" dirty="0"/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A9AD1C01-6592-4B16-94C5-94F89D403A41}"/>
              </a:ext>
            </a:extLst>
          </p:cNvPr>
          <p:cNvCxnSpPr>
            <a:cxnSpLocks/>
          </p:cNvCxnSpPr>
          <p:nvPr/>
        </p:nvCxnSpPr>
        <p:spPr>
          <a:xfrm>
            <a:off x="5796136" y="687133"/>
            <a:ext cx="2199486" cy="700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Afbeelding 1">
            <a:extLst>
              <a:ext uri="{FF2B5EF4-FFF2-40B4-BE49-F238E27FC236}">
                <a16:creationId xmlns:a16="http://schemas.microsoft.com/office/drawing/2014/main" id="{3BC1A3B5-3F61-48D3-BC68-37DD053F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254"/>
            <a:ext cx="5677392" cy="2530059"/>
          </a:xfrm>
          <a:prstGeom prst="rect">
            <a:avLst/>
          </a:prstGeom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FEE42E22-9D94-4539-8CBD-1A7E873A1B77}"/>
              </a:ext>
            </a:extLst>
          </p:cNvPr>
          <p:cNvSpPr/>
          <p:nvPr/>
        </p:nvSpPr>
        <p:spPr>
          <a:xfrm>
            <a:off x="6444208" y="1567874"/>
            <a:ext cx="864096" cy="114789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</p:txBody>
      </p:sp>
    </p:spTree>
    <p:extLst>
      <p:ext uri="{BB962C8B-B14F-4D97-AF65-F5344CB8AC3E}">
        <p14:creationId xmlns:p14="http://schemas.microsoft.com/office/powerpoint/2010/main" val="686181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39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107504" y="4227934"/>
            <a:ext cx="871296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4788024" y="2564144"/>
            <a:ext cx="4032448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</a:t>
            </a:r>
            <a:r>
              <a:rPr lang="en-US" dirty="0" err="1"/>
              <a:t>Liunx</a:t>
            </a:r>
            <a:endParaRPr lang="en-US" dirty="0"/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2411760" y="3579862"/>
            <a:ext cx="6408712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2411760" y="3068200"/>
            <a:ext cx="6408712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Linux/Ubuntu</a:t>
            </a:r>
            <a:endParaRPr lang="en-US" sz="900" dirty="0"/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b="0" dirty="0"/>
              <a:t>Run Apex/ORDS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975D6644-C30B-421A-8B69-4245C9019EF4}"/>
              </a:ext>
            </a:extLst>
          </p:cNvPr>
          <p:cNvSpPr/>
          <p:nvPr/>
        </p:nvSpPr>
        <p:spPr>
          <a:xfrm>
            <a:off x="5220072" y="843558"/>
            <a:ext cx="864096" cy="1147892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 DB</a:t>
            </a:r>
            <a:br>
              <a:rPr lang="en-US" dirty="0"/>
            </a:br>
            <a:r>
              <a:rPr lang="en-US" dirty="0"/>
              <a:t>Apex</a:t>
            </a:r>
          </a:p>
        </p:txBody>
      </p:sp>
      <p:sp>
        <p:nvSpPr>
          <p:cNvPr id="3" name="Linkeraccolade 2">
            <a:extLst>
              <a:ext uri="{FF2B5EF4-FFF2-40B4-BE49-F238E27FC236}">
                <a16:creationId xmlns:a16="http://schemas.microsoft.com/office/drawing/2014/main" id="{2E9EE7F5-9D98-4F8C-9B0A-0ECDAD92CF44}"/>
              </a:ext>
            </a:extLst>
          </p:cNvPr>
          <p:cNvSpPr/>
          <p:nvPr/>
        </p:nvSpPr>
        <p:spPr>
          <a:xfrm rot="16200000">
            <a:off x="6320472" y="422999"/>
            <a:ext cx="576064" cy="3352928"/>
          </a:xfrm>
          <a:prstGeom prst="leftBrace">
            <a:avLst>
              <a:gd name="adj1" fmla="val 8333"/>
              <a:gd name="adj2" fmla="val 514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7B33EDC-EEA4-4203-B005-0237E6D05451}"/>
              </a:ext>
            </a:extLst>
          </p:cNvPr>
          <p:cNvSpPr/>
          <p:nvPr/>
        </p:nvSpPr>
        <p:spPr>
          <a:xfrm>
            <a:off x="7275542" y="843558"/>
            <a:ext cx="864096" cy="1147892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1">
                <a:shade val="95000"/>
                <a:satMod val="10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TomCat</a:t>
            </a:r>
            <a:br>
              <a:rPr lang="en-US" sz="1600" dirty="0"/>
            </a:br>
            <a:r>
              <a:rPr lang="en-US" dirty="0"/>
              <a:t>ORDS JVM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EDE4DFCE-5709-41B1-9239-5B47344BB1D3}"/>
              </a:ext>
            </a:extLst>
          </p:cNvPr>
          <p:cNvSpPr txBox="1"/>
          <p:nvPr/>
        </p:nvSpPr>
        <p:spPr>
          <a:xfrm>
            <a:off x="6572790" y="2283718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Oracle Network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FF72151F-E42A-45FD-9BCC-1AAF20F3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23514"/>
            <a:ext cx="1032412" cy="1032412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770208A7-EECB-4E71-B3DE-F88B31695FBD}"/>
              </a:ext>
            </a:extLst>
          </p:cNvPr>
          <p:cNvSpPr/>
          <p:nvPr/>
        </p:nvSpPr>
        <p:spPr>
          <a:xfrm>
            <a:off x="316023" y="2846515"/>
            <a:ext cx="2188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192.168.178.56:32713/</a:t>
            </a:r>
            <a:r>
              <a:rPr lang="en-US" dirty="0" err="1"/>
              <a:t>ords</a:t>
            </a:r>
            <a:r>
              <a:rPr lang="en-US" dirty="0"/>
              <a:t>/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3AF7F53-8F3B-440C-B5B5-105098B4892E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 flipV="1">
            <a:off x="2504443" y="1991450"/>
            <a:ext cx="5203147" cy="993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90E96454-D7A0-45DB-8B41-DC6C7826F7B4}"/>
              </a:ext>
            </a:extLst>
          </p:cNvPr>
          <p:cNvCxnSpPr>
            <a:cxnSpLocks/>
          </p:cNvCxnSpPr>
          <p:nvPr/>
        </p:nvCxnSpPr>
        <p:spPr>
          <a:xfrm flipH="1">
            <a:off x="6156176" y="1347614"/>
            <a:ext cx="1047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vak 17">
            <a:extLst>
              <a:ext uri="{FF2B5EF4-FFF2-40B4-BE49-F238E27FC236}">
                <a16:creationId xmlns:a16="http://schemas.microsoft.com/office/drawing/2014/main" id="{D898A850-8BC6-4E83-847D-1D1261C38DDF}"/>
              </a:ext>
            </a:extLst>
          </p:cNvPr>
          <p:cNvSpPr txBox="1"/>
          <p:nvPr/>
        </p:nvSpPr>
        <p:spPr>
          <a:xfrm>
            <a:off x="6156176" y="91556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Oracle</a:t>
            </a:r>
            <a:br>
              <a:rPr lang="en-US" dirty="0"/>
            </a:br>
            <a:r>
              <a:rPr lang="en-US" dirty="0"/>
              <a:t>Credentials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429448-83AA-47D9-A9D7-F5BDD248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60" y="216481"/>
            <a:ext cx="2518513" cy="2580405"/>
          </a:xfrm>
          <a:prstGeom prst="rect">
            <a:avLst/>
          </a:prstGeom>
        </p:spPr>
      </p:pic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F61F8F8-76CE-457E-A46A-CD07890376FD}"/>
              </a:ext>
            </a:extLst>
          </p:cNvPr>
          <p:cNvCxnSpPr>
            <a:cxnSpLocks/>
          </p:cNvCxnSpPr>
          <p:nvPr/>
        </p:nvCxnSpPr>
        <p:spPr>
          <a:xfrm flipH="1" flipV="1">
            <a:off x="3356730" y="1404658"/>
            <a:ext cx="3820879" cy="433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D9BB5B14-04E4-44C9-B617-877D54EC62D0}"/>
              </a:ext>
            </a:extLst>
          </p:cNvPr>
          <p:cNvSpPr/>
          <p:nvPr/>
        </p:nvSpPr>
        <p:spPr>
          <a:xfrm>
            <a:off x="2913165" y="1908265"/>
            <a:ext cx="1114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PW: oracle?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25631143-68A5-47C1-8881-88FD756E7FAE}"/>
              </a:ext>
            </a:extLst>
          </p:cNvPr>
          <p:cNvSpPr/>
          <p:nvPr/>
        </p:nvSpPr>
        <p:spPr>
          <a:xfrm>
            <a:off x="2915816" y="2139702"/>
            <a:ext cx="2680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Reset password – see slide notes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7865B90E-ABB9-4784-A5CE-A50FF8817771}"/>
              </a:ext>
            </a:extLst>
          </p:cNvPr>
          <p:cNvSpPr/>
          <p:nvPr/>
        </p:nvSpPr>
        <p:spPr>
          <a:xfrm>
            <a:off x="107504" y="4011910"/>
            <a:ext cx="5740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Application access outside VB via bridged network adapter, see slide notes</a:t>
            </a:r>
          </a:p>
        </p:txBody>
      </p:sp>
    </p:spTree>
    <p:extLst>
      <p:ext uri="{BB962C8B-B14F-4D97-AF65-F5344CB8AC3E}">
        <p14:creationId xmlns:p14="http://schemas.microsoft.com/office/powerpoint/2010/main" val="30004472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Hypervisor </a:t>
            </a:r>
            <a:r>
              <a:rPr lang="nl-NL" altLang="en-US" dirty="0" err="1"/>
              <a:t>Characteristics</a:t>
            </a:r>
            <a:endParaRPr lang="en-US" altLang="en-US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29354"/>
            <a:ext cx="8669548" cy="3758620"/>
          </a:xfrm>
        </p:spPr>
        <p:txBody>
          <a:bodyPr/>
          <a:lstStyle/>
          <a:p>
            <a:r>
              <a:rPr lang="nl-NL" altLang="en-US" sz="1800" dirty="0" err="1"/>
              <a:t>Virtualization</a:t>
            </a:r>
            <a:r>
              <a:rPr lang="nl-NL" altLang="en-US" sz="1800" dirty="0"/>
              <a:t> </a:t>
            </a:r>
            <a:r>
              <a:rPr lang="nl-NL" altLang="en-US" sz="1800" dirty="0" err="1"/>
              <a:t>requires</a:t>
            </a:r>
            <a:r>
              <a:rPr lang="nl-NL" altLang="en-US" sz="1800" dirty="0"/>
              <a:t> </a:t>
            </a:r>
            <a:r>
              <a:rPr lang="nl-NL" altLang="en-US" sz="1800" dirty="0" err="1"/>
              <a:t>an</a:t>
            </a:r>
            <a:r>
              <a:rPr lang="nl-NL" altLang="en-US" sz="1800" dirty="0"/>
              <a:t> hypervisor</a:t>
            </a:r>
          </a:p>
          <a:p>
            <a:r>
              <a:rPr lang="nl-NL" altLang="en-US" sz="1800" dirty="0"/>
              <a:t>Hypervisor</a:t>
            </a:r>
          </a:p>
          <a:p>
            <a:pPr lvl="1"/>
            <a:r>
              <a:rPr lang="en-US" altLang="en-US" sz="1400" dirty="0"/>
              <a:t>A virtual machine monitor (VMM) is computer software, firmware or hardware</a:t>
            </a:r>
          </a:p>
          <a:p>
            <a:pPr lvl="1"/>
            <a:r>
              <a:rPr lang="en-US" altLang="en-US" sz="1400" dirty="0"/>
              <a:t>Creates and runs virtual machines (called guest machines)</a:t>
            </a:r>
          </a:p>
          <a:p>
            <a:pPr lvl="1"/>
            <a:r>
              <a:rPr lang="en-US" altLang="en-US" sz="1400" dirty="0"/>
              <a:t>Optimized (as in dynamic) management of resources: CPU, Memory, NIC and Disks</a:t>
            </a:r>
          </a:p>
          <a:p>
            <a:pPr lvl="1"/>
            <a:r>
              <a:rPr lang="en-US" altLang="en-US" sz="1400" dirty="0"/>
              <a:t>Term (coined in 1970!) comes from supervisor of the supervisor (latter aka kernel of the OS)</a:t>
            </a:r>
          </a:p>
          <a:p>
            <a:r>
              <a:rPr lang="nl-NL" altLang="en-US" sz="1800" dirty="0"/>
              <a:t>Most </a:t>
            </a:r>
            <a:r>
              <a:rPr lang="nl-NL" altLang="en-US" sz="1800" dirty="0" err="1"/>
              <a:t>popular</a:t>
            </a:r>
            <a:r>
              <a:rPr lang="nl-NL" altLang="en-US" sz="1800" dirty="0"/>
              <a:t> </a:t>
            </a:r>
            <a:r>
              <a:rPr lang="nl-NL" altLang="en-US" sz="1800" dirty="0" err="1"/>
              <a:t>Hypervisors</a:t>
            </a:r>
            <a:endParaRPr lang="nl-NL" altLang="en-US" sz="1800" dirty="0"/>
          </a:p>
          <a:p>
            <a:pPr lvl="1"/>
            <a:r>
              <a:rPr lang="nl-NL" altLang="en-US" sz="1400" dirty="0" err="1"/>
              <a:t>Xen</a:t>
            </a:r>
            <a:endParaRPr lang="nl-NL" altLang="en-US" sz="1400" dirty="0"/>
          </a:p>
          <a:p>
            <a:pPr lvl="1"/>
            <a:r>
              <a:rPr lang="nl-NL" altLang="en-US" sz="1400" dirty="0"/>
              <a:t>VMWare server, workstation</a:t>
            </a:r>
          </a:p>
          <a:p>
            <a:pPr lvl="1"/>
            <a:r>
              <a:rPr lang="nl-NL" altLang="en-US" sz="1400" dirty="0"/>
              <a:t>Oracle VM, Virtual Box</a:t>
            </a:r>
          </a:p>
          <a:p>
            <a:pPr lvl="1"/>
            <a:r>
              <a:rPr lang="nl-NL" altLang="en-US" sz="1400" dirty="0"/>
              <a:t>Windows Hyper-V</a:t>
            </a:r>
          </a:p>
          <a:p>
            <a:r>
              <a:rPr lang="nl-NL" altLang="en-US" sz="1800" dirty="0" err="1"/>
              <a:t>Two</a:t>
            </a:r>
            <a:r>
              <a:rPr lang="nl-NL" altLang="en-US" sz="1800" dirty="0"/>
              <a:t> types of </a:t>
            </a:r>
            <a:r>
              <a:rPr lang="nl-NL" altLang="en-US" sz="1800" dirty="0" err="1"/>
              <a:t>hypervisors</a:t>
            </a:r>
            <a:r>
              <a:rPr lang="nl-NL" altLang="en-US" sz="1800" dirty="0"/>
              <a:t>: bare metal </a:t>
            </a:r>
            <a:r>
              <a:rPr lang="nl-NL" altLang="en-US" sz="1800" dirty="0" err="1"/>
              <a:t>and</a:t>
            </a:r>
            <a:r>
              <a:rPr lang="nl-NL" altLang="en-US" sz="1800" dirty="0"/>
              <a:t> </a:t>
            </a:r>
            <a:r>
              <a:rPr lang="nl-NL" altLang="en-US" sz="1800" dirty="0" err="1"/>
              <a:t>hosted</a:t>
            </a:r>
            <a:br>
              <a:rPr lang="nl-NL" altLang="en-US" sz="1800" dirty="0"/>
            </a:br>
            <a:r>
              <a:rPr lang="nl-NL" altLang="en-US" sz="1800" dirty="0"/>
              <a:t>More details next slide</a:t>
            </a:r>
          </a:p>
          <a:p>
            <a:r>
              <a:rPr lang="nl-NL" altLang="en-US" sz="1800" dirty="0"/>
              <a:t>Docker </a:t>
            </a:r>
            <a:r>
              <a:rPr lang="nl-NL" altLang="en-US" sz="1800" dirty="0" err="1"/>
              <a:t>requires</a:t>
            </a:r>
            <a:r>
              <a:rPr lang="nl-NL" altLang="en-US" sz="1800" dirty="0"/>
              <a:t> a hypervisor </a:t>
            </a:r>
            <a:r>
              <a:rPr lang="nl-NL" altLang="en-US" sz="1800" dirty="0" err="1"/>
              <a:t>and</a:t>
            </a:r>
            <a:r>
              <a:rPr lang="nl-NL" altLang="en-US" sz="1800" dirty="0"/>
              <a:t> </a:t>
            </a:r>
            <a:r>
              <a:rPr lang="nl-NL" altLang="en-US" sz="1800" dirty="0" err="1"/>
              <a:t>an</a:t>
            </a:r>
            <a:r>
              <a:rPr lang="nl-NL" altLang="en-US" sz="1800" dirty="0"/>
              <a:t> OS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4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E0E3A3-2DE2-4275-A94B-35F51AA5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72506"/>
            <a:ext cx="2721819" cy="16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13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ndings">
            <a:extLst>
              <a:ext uri="{FF2B5EF4-FFF2-40B4-BE49-F238E27FC236}">
                <a16:creationId xmlns:a16="http://schemas.microsoft.com/office/drawing/2014/main" id="{903C30CC-8BAB-4D71-8F0B-41106AA22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2436862" cy="136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sz="2800" dirty="0" err="1"/>
              <a:t>Findings</a:t>
            </a:r>
            <a:endParaRPr lang="en-US" altLang="en-US" sz="2800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89394"/>
            <a:ext cx="8669548" cy="3758620"/>
          </a:xfrm>
        </p:spPr>
        <p:txBody>
          <a:bodyPr/>
          <a:lstStyle/>
          <a:p>
            <a:r>
              <a:rPr lang="en-US" altLang="en-US" sz="1200" dirty="0"/>
              <a:t>Docker versus Virtual Box: pros and cons?</a:t>
            </a:r>
          </a:p>
          <a:p>
            <a:r>
              <a:rPr lang="nl-NL" altLang="en-US" sz="1200" dirty="0"/>
              <a:t>E</a:t>
            </a:r>
            <a:r>
              <a:rPr lang="en-US" altLang="en-US" sz="1200" dirty="0"/>
              <a:t>very application suitable for Docker?</a:t>
            </a:r>
          </a:p>
          <a:p>
            <a:r>
              <a:rPr lang="nl-NL" altLang="en-US" sz="1200" dirty="0"/>
              <a:t>I</a:t>
            </a:r>
            <a:r>
              <a:rPr lang="en-US" altLang="en-US" sz="1200" dirty="0" err="1"/>
              <a:t>magine</a:t>
            </a:r>
            <a:r>
              <a:rPr lang="en-US" altLang="en-US" sz="1200" dirty="0"/>
              <a:t> a SOA course on a thin(nest) notebook – all design and runtime components as Docker containers in the cloud – it only requires a </a:t>
            </a:r>
            <a:r>
              <a:rPr lang="en-US" altLang="en-US" sz="1200" dirty="0" err="1"/>
              <a:t>ssh</a:t>
            </a:r>
            <a:r>
              <a:rPr lang="en-US" altLang="en-US" sz="1200" dirty="0"/>
              <a:t> connection: will that work?</a:t>
            </a:r>
          </a:p>
          <a:p>
            <a:r>
              <a:rPr lang="nl-NL" altLang="en-US" sz="1200" dirty="0"/>
              <a:t>W</a:t>
            </a:r>
            <a:r>
              <a:rPr lang="en-US" altLang="en-US" sz="1200" dirty="0" err="1"/>
              <a:t>ould</a:t>
            </a:r>
            <a:r>
              <a:rPr lang="en-US" altLang="en-US" sz="1200" dirty="0"/>
              <a:t> you pack Java libs in each container or share them across containers?</a:t>
            </a:r>
          </a:p>
          <a:p>
            <a:pPr lvl="1"/>
            <a:r>
              <a:rPr lang="nl-NL" altLang="en-US" sz="1000" dirty="0"/>
              <a:t>O</a:t>
            </a:r>
            <a:r>
              <a:rPr lang="en-US" altLang="en-US" sz="1000" dirty="0"/>
              <a:t>r where is the optimum cutting edge?</a:t>
            </a:r>
          </a:p>
          <a:p>
            <a:r>
              <a:rPr lang="nl-NL" altLang="en-US" sz="1200" dirty="0" err="1"/>
              <a:t>Any</a:t>
            </a:r>
            <a:r>
              <a:rPr lang="nl-NL" altLang="en-US" sz="1200" dirty="0"/>
              <a:t> </a:t>
            </a:r>
            <a:r>
              <a:rPr lang="nl-NL" altLang="en-US" sz="1200" dirty="0" err="1"/>
              <a:t>preference</a:t>
            </a:r>
            <a:r>
              <a:rPr lang="nl-NL" altLang="en-US" sz="1200" dirty="0"/>
              <a:t> </a:t>
            </a:r>
            <a:r>
              <a:rPr lang="nl-NL" altLang="en-US" sz="1200" dirty="0" err="1"/>
              <a:t>for</a:t>
            </a:r>
            <a:r>
              <a:rPr lang="nl-NL" altLang="en-US" sz="1200" dirty="0"/>
              <a:t> Docker on a Windows platform?</a:t>
            </a:r>
          </a:p>
          <a:p>
            <a:pPr lvl="1"/>
            <a:r>
              <a:rPr lang="nl-NL" altLang="en-US" sz="1200" dirty="0"/>
              <a:t>Bare Metal versus </a:t>
            </a:r>
            <a:r>
              <a:rPr lang="nl-NL" altLang="en-US" sz="1200" dirty="0" err="1"/>
              <a:t>Hosted</a:t>
            </a:r>
            <a:r>
              <a:rPr lang="nl-NL" altLang="en-US" sz="1200" dirty="0"/>
              <a:t> </a:t>
            </a:r>
            <a:r>
              <a:rPr lang="nl-NL" altLang="en-US" sz="1200" dirty="0" err="1"/>
              <a:t>Virtualization</a:t>
            </a:r>
            <a:r>
              <a:rPr lang="nl-NL" altLang="en-US" sz="1200" dirty="0"/>
              <a:t> (VB/Ubuntu </a:t>
            </a:r>
            <a:r>
              <a:rPr lang="nl-NL" altLang="en-US" sz="1200" dirty="0" err="1"/>
              <a:t>Flavor</a:t>
            </a:r>
            <a:r>
              <a:rPr lang="nl-NL" altLang="en-US" sz="1200" dirty="0"/>
              <a:t>)</a:t>
            </a:r>
          </a:p>
          <a:p>
            <a:r>
              <a:rPr lang="nl-NL" altLang="en-US" sz="1200" dirty="0"/>
              <a:t>A</a:t>
            </a:r>
            <a:r>
              <a:rPr lang="en-US" altLang="en-US" sz="1200" dirty="0" err="1"/>
              <a:t>gree</a:t>
            </a:r>
            <a:r>
              <a:rPr lang="en-US" altLang="en-US" sz="1200" dirty="0"/>
              <a:t>/Disagree/appreciation?</a:t>
            </a:r>
          </a:p>
          <a:p>
            <a:pPr lvl="1"/>
            <a:r>
              <a:rPr lang="nl-NL" altLang="en-US" sz="1100" dirty="0" err="1"/>
              <a:t>Steep</a:t>
            </a:r>
            <a:r>
              <a:rPr lang="nl-NL" altLang="en-US" sz="1100" dirty="0"/>
              <a:t>/Flat </a:t>
            </a:r>
            <a:r>
              <a:rPr lang="nl-NL" altLang="en-US" sz="1100" dirty="0" err="1"/>
              <a:t>learning</a:t>
            </a:r>
            <a:r>
              <a:rPr lang="nl-NL" altLang="en-US" sz="1100" dirty="0"/>
              <a:t> curve</a:t>
            </a:r>
          </a:p>
          <a:p>
            <a:pPr lvl="1"/>
            <a:r>
              <a:rPr lang="nl-NL" altLang="en-US" sz="1100" dirty="0"/>
              <a:t>Speed of </a:t>
            </a:r>
            <a:r>
              <a:rPr lang="nl-NL" altLang="en-US" sz="1100" dirty="0" err="1"/>
              <a:t>deployment</a:t>
            </a:r>
            <a:r>
              <a:rPr lang="nl-NL" altLang="en-US" sz="1100" dirty="0"/>
              <a:t>/startup</a:t>
            </a:r>
          </a:p>
          <a:p>
            <a:pPr lvl="1"/>
            <a:r>
              <a:rPr lang="nl-NL" altLang="en-US" sz="1100" dirty="0" err="1"/>
              <a:t>Portability</a:t>
            </a:r>
            <a:endParaRPr lang="nl-NL" altLang="en-US" sz="1100" dirty="0"/>
          </a:p>
          <a:p>
            <a:pPr lvl="1"/>
            <a:r>
              <a:rPr lang="nl-NL" altLang="en-US" sz="1100" dirty="0" err="1"/>
              <a:t>Scaling</a:t>
            </a:r>
            <a:r>
              <a:rPr lang="nl-NL" altLang="en-US" sz="1100" dirty="0"/>
              <a:t> </a:t>
            </a:r>
            <a:r>
              <a:rPr lang="nl-NL" altLang="en-US" sz="1100" dirty="0" err="1"/>
              <a:t>capabilities</a:t>
            </a:r>
            <a:endParaRPr lang="nl-NL" altLang="en-US" sz="1100" dirty="0"/>
          </a:p>
          <a:p>
            <a:pPr lvl="1"/>
            <a:r>
              <a:rPr lang="nl-NL" altLang="en-US" sz="1100" dirty="0"/>
              <a:t>No </a:t>
            </a:r>
            <a:r>
              <a:rPr lang="nl-NL" altLang="en-US" sz="1100" dirty="0" err="1"/>
              <a:t>DevOps</a:t>
            </a:r>
            <a:r>
              <a:rPr lang="nl-NL" altLang="en-US" sz="1100" dirty="0"/>
              <a:t> without containers?</a:t>
            </a:r>
          </a:p>
          <a:p>
            <a:pPr lvl="1"/>
            <a:r>
              <a:rPr lang="nl-NL" altLang="en-US" sz="1100" dirty="0"/>
              <a:t>No microservices without containers?</a:t>
            </a:r>
          </a:p>
          <a:p>
            <a:pPr lvl="1"/>
            <a:r>
              <a:rPr lang="nl-NL" altLang="en-US" sz="1100" dirty="0"/>
              <a:t>Too complex wit </a:t>
            </a:r>
            <a:r>
              <a:rPr lang="nl-NL" altLang="en-US" sz="1100" dirty="0" err="1"/>
              <a:t>so</a:t>
            </a:r>
            <a:r>
              <a:rPr lang="nl-NL" altLang="en-US" sz="1100" dirty="0"/>
              <a:t> </a:t>
            </a:r>
            <a:r>
              <a:rPr lang="nl-NL" altLang="en-US" sz="1100" dirty="0" err="1"/>
              <a:t>many</a:t>
            </a:r>
            <a:r>
              <a:rPr lang="nl-NL" altLang="en-US" sz="1100" dirty="0"/>
              <a:t> tools </a:t>
            </a:r>
            <a:r>
              <a:rPr lang="nl-NL" altLang="en-US" sz="1100" dirty="0" err="1"/>
              <a:t>to</a:t>
            </a:r>
            <a:r>
              <a:rPr lang="nl-NL" altLang="en-US" sz="1100" dirty="0"/>
              <a:t> manage </a:t>
            </a:r>
            <a:r>
              <a:rPr lang="nl-NL" altLang="en-US" sz="1100" dirty="0" err="1"/>
              <a:t>your</a:t>
            </a:r>
            <a:r>
              <a:rPr lang="nl-NL" altLang="en-US" sz="1100" dirty="0"/>
              <a:t> CI/CD?</a:t>
            </a:r>
            <a:endParaRPr lang="nl-NL" altLang="en-US" sz="1200" dirty="0"/>
          </a:p>
          <a:p>
            <a:pPr lvl="1"/>
            <a:endParaRPr lang="en-US" altLang="en-US" sz="1200" dirty="0"/>
          </a:p>
          <a:p>
            <a:pPr marL="0" indent="0">
              <a:buNone/>
            </a:pPr>
            <a:endParaRPr lang="en-US" altLang="en-US" sz="9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40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775314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5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ACD92C1E-D5FE-468E-9005-73A8A82067BA}"/>
              </a:ext>
            </a:extLst>
          </p:cNvPr>
          <p:cNvSpPr/>
          <p:nvPr/>
        </p:nvSpPr>
        <p:spPr>
          <a:xfrm>
            <a:off x="107504" y="3435846"/>
            <a:ext cx="2016224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A709538-0283-4DCF-8E79-D36C580DF185}"/>
              </a:ext>
            </a:extLst>
          </p:cNvPr>
          <p:cNvSpPr/>
          <p:nvPr/>
        </p:nvSpPr>
        <p:spPr>
          <a:xfrm>
            <a:off x="2267744" y="3435846"/>
            <a:ext cx="2016224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B1368B5-7D99-4D38-A44D-6BD53E558152}"/>
              </a:ext>
            </a:extLst>
          </p:cNvPr>
          <p:cNvSpPr/>
          <p:nvPr/>
        </p:nvSpPr>
        <p:spPr>
          <a:xfrm>
            <a:off x="4427984" y="3435846"/>
            <a:ext cx="2016224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DBC4CE4-6F48-4616-96CB-18A02D35287B}"/>
              </a:ext>
            </a:extLst>
          </p:cNvPr>
          <p:cNvSpPr/>
          <p:nvPr/>
        </p:nvSpPr>
        <p:spPr>
          <a:xfrm>
            <a:off x="6588224" y="3435846"/>
            <a:ext cx="2016224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49A1939-E1B8-4526-93C5-A75E73CF1709}"/>
              </a:ext>
            </a:extLst>
          </p:cNvPr>
          <p:cNvSpPr/>
          <p:nvPr/>
        </p:nvSpPr>
        <p:spPr>
          <a:xfrm>
            <a:off x="6588224" y="3003798"/>
            <a:ext cx="2016224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Windows, Linux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E238DE7-7278-45B1-8864-EE2EF317D371}"/>
              </a:ext>
            </a:extLst>
          </p:cNvPr>
          <p:cNvSpPr txBox="1"/>
          <p:nvPr/>
        </p:nvSpPr>
        <p:spPr>
          <a:xfrm>
            <a:off x="337594" y="4083918"/>
            <a:ext cx="1570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 No Virtualization</a:t>
            </a:r>
            <a:br>
              <a:rPr lang="en-US" dirty="0"/>
            </a:br>
            <a:r>
              <a:rPr lang="en-US" dirty="0"/>
              <a:t>Bare Metal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71FEE19-C9FA-43A1-8AD1-130FC1B2717E}"/>
              </a:ext>
            </a:extLst>
          </p:cNvPr>
          <p:cNvSpPr txBox="1"/>
          <p:nvPr/>
        </p:nvSpPr>
        <p:spPr>
          <a:xfrm>
            <a:off x="2353817" y="4083918"/>
            <a:ext cx="18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Type 1 Virtualization </a:t>
            </a:r>
            <a:br>
              <a:rPr lang="en-US" dirty="0"/>
            </a:br>
            <a:r>
              <a:rPr lang="en-US" dirty="0"/>
              <a:t>Bare metal Hypervisor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7019BCE-CD43-4CA4-A8C6-42704373C51B}"/>
              </a:ext>
            </a:extLst>
          </p:cNvPr>
          <p:cNvSpPr txBox="1"/>
          <p:nvPr/>
        </p:nvSpPr>
        <p:spPr>
          <a:xfrm>
            <a:off x="4413328" y="4083918"/>
            <a:ext cx="18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2. Type 2 Virtualization </a:t>
            </a:r>
            <a:br>
              <a:rPr lang="en-US" dirty="0"/>
            </a:br>
            <a:r>
              <a:rPr lang="en-US" dirty="0"/>
              <a:t>Hosted Hypervisor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96CA71-4B47-4E4F-9109-4FD958D94DB0}"/>
              </a:ext>
            </a:extLst>
          </p:cNvPr>
          <p:cNvSpPr txBox="1"/>
          <p:nvPr/>
        </p:nvSpPr>
        <p:spPr>
          <a:xfrm>
            <a:off x="7164288" y="4083918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Docker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81A865E-7B4F-4484-B8FA-977CC7B7BD7A}"/>
              </a:ext>
            </a:extLst>
          </p:cNvPr>
          <p:cNvSpPr/>
          <p:nvPr/>
        </p:nvSpPr>
        <p:spPr>
          <a:xfrm>
            <a:off x="6588224" y="1275606"/>
            <a:ext cx="2016224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EB13326-4094-4CA2-BBFD-9918C75FD432}"/>
              </a:ext>
            </a:extLst>
          </p:cNvPr>
          <p:cNvSpPr/>
          <p:nvPr/>
        </p:nvSpPr>
        <p:spPr>
          <a:xfrm>
            <a:off x="6588224" y="771550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6F54CD6-FB3C-42CE-969E-CF7DA8D04F41}"/>
              </a:ext>
            </a:extLst>
          </p:cNvPr>
          <p:cNvSpPr/>
          <p:nvPr/>
        </p:nvSpPr>
        <p:spPr>
          <a:xfrm>
            <a:off x="7740352" y="771550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6EA45AF-EF7D-4756-928D-366368A81C46}"/>
              </a:ext>
            </a:extLst>
          </p:cNvPr>
          <p:cNvSpPr/>
          <p:nvPr/>
        </p:nvSpPr>
        <p:spPr>
          <a:xfrm>
            <a:off x="114537" y="2986261"/>
            <a:ext cx="2016224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Windows, Linux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61F0980-1363-432B-9D65-F85D4CDD103D}"/>
              </a:ext>
            </a:extLst>
          </p:cNvPr>
          <p:cNvSpPr/>
          <p:nvPr/>
        </p:nvSpPr>
        <p:spPr>
          <a:xfrm>
            <a:off x="107504" y="771550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51F2CAE-FA4E-47AD-87F5-51C6FCDF3585}"/>
              </a:ext>
            </a:extLst>
          </p:cNvPr>
          <p:cNvSpPr/>
          <p:nvPr/>
        </p:nvSpPr>
        <p:spPr>
          <a:xfrm>
            <a:off x="1259632" y="771550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1661A2D7-BE62-4818-ACAC-2BD42A7B3D87}"/>
              </a:ext>
            </a:extLst>
          </p:cNvPr>
          <p:cNvSpPr/>
          <p:nvPr/>
        </p:nvSpPr>
        <p:spPr>
          <a:xfrm>
            <a:off x="2287759" y="2283718"/>
            <a:ext cx="2016224" cy="576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Oracle VM</a:t>
            </a:r>
          </a:p>
          <a:p>
            <a:pPr algn="ctr"/>
            <a:r>
              <a:rPr lang="en-US" dirty="0"/>
              <a:t> VMWare </a:t>
            </a:r>
            <a:r>
              <a:rPr lang="nl-NL" altLang="en-US" dirty="0" err="1"/>
              <a:t>esxi</a:t>
            </a:r>
            <a:r>
              <a:rPr lang="en-US" dirty="0"/>
              <a:t>,  Hyper-V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56970E61-7039-4A19-B451-1CB89E2EB842}"/>
              </a:ext>
            </a:extLst>
          </p:cNvPr>
          <p:cNvSpPr/>
          <p:nvPr/>
        </p:nvSpPr>
        <p:spPr>
          <a:xfrm>
            <a:off x="2287759" y="1779662"/>
            <a:ext cx="844081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OS 1</a:t>
            </a:r>
            <a:br>
              <a:rPr lang="en-US" sz="1050" dirty="0"/>
            </a:br>
            <a:r>
              <a:rPr lang="en-US" sz="1050" dirty="0"/>
              <a:t>Windows</a:t>
            </a:r>
            <a:endParaRPr lang="en-US" sz="900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7A3EBDB3-CAA9-48CA-B7C9-43660E139429}"/>
              </a:ext>
            </a:extLst>
          </p:cNvPr>
          <p:cNvSpPr/>
          <p:nvPr/>
        </p:nvSpPr>
        <p:spPr>
          <a:xfrm>
            <a:off x="3419872" y="1779662"/>
            <a:ext cx="844081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OS 2</a:t>
            </a:r>
            <a:br>
              <a:rPr lang="en-US" sz="1050" dirty="0"/>
            </a:br>
            <a:r>
              <a:rPr lang="en-US" sz="1050" dirty="0"/>
              <a:t>Linux</a:t>
            </a:r>
            <a:endParaRPr lang="en-US" sz="900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4420121D-BD78-444E-96FA-DD4C9712C283}"/>
              </a:ext>
            </a:extLst>
          </p:cNvPr>
          <p:cNvSpPr/>
          <p:nvPr/>
        </p:nvSpPr>
        <p:spPr>
          <a:xfrm>
            <a:off x="4427984" y="3003798"/>
            <a:ext cx="2016224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Windows, Linux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8A02CA46-34BD-499F-9D5C-70E1A34F3450}"/>
              </a:ext>
            </a:extLst>
          </p:cNvPr>
          <p:cNvSpPr/>
          <p:nvPr/>
        </p:nvSpPr>
        <p:spPr>
          <a:xfrm>
            <a:off x="4427984" y="2283718"/>
            <a:ext cx="2016224" cy="576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</a:t>
            </a:r>
            <a:br>
              <a:rPr lang="en-US" dirty="0"/>
            </a:br>
            <a:r>
              <a:rPr lang="en-US" dirty="0"/>
              <a:t>VMWare  Server/WS</a:t>
            </a:r>
            <a:r>
              <a:rPr lang="en-US" sz="1000" dirty="0"/>
              <a:t> 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7DAE1AE7-1EC0-4A80-BCB5-817C4ED94BA8}"/>
              </a:ext>
            </a:extLst>
          </p:cNvPr>
          <p:cNvSpPr/>
          <p:nvPr/>
        </p:nvSpPr>
        <p:spPr>
          <a:xfrm>
            <a:off x="2267744" y="771550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8BC8CB98-9A66-4A71-BB8B-953D9A97ED1B}"/>
              </a:ext>
            </a:extLst>
          </p:cNvPr>
          <p:cNvSpPr/>
          <p:nvPr/>
        </p:nvSpPr>
        <p:spPr>
          <a:xfrm>
            <a:off x="3419872" y="771550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274A4B1-E3D1-42A6-9DF6-A445CC8964B3}"/>
              </a:ext>
            </a:extLst>
          </p:cNvPr>
          <p:cNvSpPr/>
          <p:nvPr/>
        </p:nvSpPr>
        <p:spPr>
          <a:xfrm>
            <a:off x="4427984" y="771550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1F9C8309-9C04-437B-9853-EA5800B3AAF4}"/>
              </a:ext>
            </a:extLst>
          </p:cNvPr>
          <p:cNvSpPr/>
          <p:nvPr/>
        </p:nvSpPr>
        <p:spPr>
          <a:xfrm>
            <a:off x="5580112" y="771550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3735CF05-52B5-4CB4-BAE3-0508E14BAAB5}"/>
              </a:ext>
            </a:extLst>
          </p:cNvPr>
          <p:cNvSpPr/>
          <p:nvPr/>
        </p:nvSpPr>
        <p:spPr>
          <a:xfrm>
            <a:off x="4468014" y="1779662"/>
            <a:ext cx="844081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1</a:t>
            </a:r>
            <a:br>
              <a:rPr lang="en-US" sz="1050" dirty="0"/>
            </a:br>
            <a:r>
              <a:rPr lang="en-US" sz="1050" dirty="0"/>
              <a:t>Windows</a:t>
            </a:r>
            <a:endParaRPr lang="en-US" sz="900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CAB2F9F-7FFB-4936-BF9A-5E130D23B84C}"/>
              </a:ext>
            </a:extLst>
          </p:cNvPr>
          <p:cNvSpPr/>
          <p:nvPr/>
        </p:nvSpPr>
        <p:spPr>
          <a:xfrm>
            <a:off x="5600127" y="1779662"/>
            <a:ext cx="844081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2</a:t>
            </a:r>
            <a:br>
              <a:rPr lang="en-US" sz="1050" dirty="0"/>
            </a:br>
            <a:r>
              <a:rPr lang="en-US" sz="1050" dirty="0"/>
              <a:t>Linux</a:t>
            </a:r>
            <a:endParaRPr lang="en-US" sz="9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5A8CE03-2457-4167-9534-3EA936936DBB}"/>
              </a:ext>
            </a:extLst>
          </p:cNvPr>
          <p:cNvSpPr/>
          <p:nvPr/>
        </p:nvSpPr>
        <p:spPr>
          <a:xfrm>
            <a:off x="6588224" y="2283718"/>
            <a:ext cx="2016224" cy="576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</a:p>
          <a:p>
            <a:pPr algn="ctr"/>
            <a:r>
              <a:rPr lang="en-US" dirty="0"/>
              <a:t>Virtual Box, </a:t>
            </a:r>
            <a:r>
              <a:rPr lang="en-US" dirty="0" err="1"/>
              <a:t>Hyper-v</a:t>
            </a:r>
            <a:endParaRPr lang="en-US" dirty="0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0D11437A-0194-4C36-B79D-B77A62939752}"/>
              </a:ext>
            </a:extLst>
          </p:cNvPr>
          <p:cNvSpPr/>
          <p:nvPr/>
        </p:nvSpPr>
        <p:spPr>
          <a:xfrm>
            <a:off x="6588224" y="1779662"/>
            <a:ext cx="2016224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2</a:t>
            </a:r>
            <a:br>
              <a:rPr lang="en-US" sz="1050" dirty="0"/>
            </a:br>
            <a:r>
              <a:rPr lang="en-US" sz="1050" dirty="0"/>
              <a:t>Windows, Linux</a:t>
            </a:r>
            <a:endParaRPr lang="en-US" sz="900" dirty="0"/>
          </a:p>
        </p:txBody>
      </p:sp>
      <p:sp>
        <p:nvSpPr>
          <p:cNvPr id="5" name="Rechteraccolade 4">
            <a:extLst>
              <a:ext uri="{FF2B5EF4-FFF2-40B4-BE49-F238E27FC236}">
                <a16:creationId xmlns:a16="http://schemas.microsoft.com/office/drawing/2014/main" id="{5C34C33A-76A4-43A7-A8D0-3C3865A49B75}"/>
              </a:ext>
            </a:extLst>
          </p:cNvPr>
          <p:cNvSpPr/>
          <p:nvPr/>
        </p:nvSpPr>
        <p:spPr>
          <a:xfrm>
            <a:off x="8604448" y="2250802"/>
            <a:ext cx="216024" cy="6089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14D421DA-FD3B-4BCF-A400-3CE02937CFD1}"/>
              </a:ext>
            </a:extLst>
          </p:cNvPr>
          <p:cNvSpPr txBox="1"/>
          <p:nvPr/>
        </p:nvSpPr>
        <p:spPr>
          <a:xfrm rot="5400000">
            <a:off x="7964666" y="2358471"/>
            <a:ext cx="1866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 or Virtual Box 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B09857F8-772E-4944-A68D-CD465CE39377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123478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nl-NL" altLang="en-US" b="0" dirty="0" err="1"/>
              <a:t>Virtualization</a:t>
            </a:r>
            <a:r>
              <a:rPr lang="nl-NL" altLang="en-US" b="0" dirty="0"/>
              <a:t> Types</a:t>
            </a:r>
            <a:endParaRPr lang="en-US" altLang="en-US" b="0" dirty="0"/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ECE38AE4-B34C-459B-A05D-C4A55AF4B586}"/>
              </a:ext>
            </a:extLst>
          </p:cNvPr>
          <p:cNvCxnSpPr>
            <a:cxnSpLocks/>
          </p:cNvCxnSpPr>
          <p:nvPr/>
        </p:nvCxnSpPr>
        <p:spPr>
          <a:xfrm>
            <a:off x="2188703" y="771550"/>
            <a:ext cx="1" cy="377403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275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6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92153" y="4787280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FDBC4CE4-6F48-4616-96CB-18A02D35287B}"/>
              </a:ext>
            </a:extLst>
          </p:cNvPr>
          <p:cNvSpPr/>
          <p:nvPr/>
        </p:nvSpPr>
        <p:spPr>
          <a:xfrm>
            <a:off x="171002" y="3435846"/>
            <a:ext cx="2736304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49A1939-E1B8-4526-93C5-A75E73CF1709}"/>
              </a:ext>
            </a:extLst>
          </p:cNvPr>
          <p:cNvSpPr/>
          <p:nvPr/>
        </p:nvSpPr>
        <p:spPr>
          <a:xfrm>
            <a:off x="171002" y="1763080"/>
            <a:ext cx="2672806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96CA71-4B47-4E4F-9109-4FD958D94DB0}"/>
              </a:ext>
            </a:extLst>
          </p:cNvPr>
          <p:cNvSpPr txBox="1"/>
          <p:nvPr/>
        </p:nvSpPr>
        <p:spPr>
          <a:xfrm>
            <a:off x="35496" y="4083918"/>
            <a:ext cx="2913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3a. Docker for Windows with Hyper-V</a:t>
            </a:r>
            <a:br>
              <a:rPr lang="en-US" dirty="0"/>
            </a:br>
            <a:r>
              <a:rPr lang="en-US" dirty="0"/>
              <a:t>(Bare Metal Virtualization)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81A865E-7B4F-4484-B8FA-977CC7B7BD7A}"/>
              </a:ext>
            </a:extLst>
          </p:cNvPr>
          <p:cNvSpPr/>
          <p:nvPr/>
        </p:nvSpPr>
        <p:spPr>
          <a:xfrm>
            <a:off x="899592" y="1275606"/>
            <a:ext cx="1952057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Windows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EB13326-4094-4CA2-BBFD-9918C75FD432}"/>
              </a:ext>
            </a:extLst>
          </p:cNvPr>
          <p:cNvSpPr/>
          <p:nvPr/>
        </p:nvSpPr>
        <p:spPr>
          <a:xfrm>
            <a:off x="899592" y="771550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6F54CD6-FB3C-42CE-969E-CF7DA8D04F41}"/>
              </a:ext>
            </a:extLst>
          </p:cNvPr>
          <p:cNvSpPr/>
          <p:nvPr/>
        </p:nvSpPr>
        <p:spPr>
          <a:xfrm>
            <a:off x="1979712" y="771550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5A8CE03-2457-4167-9534-3EA936936DBB}"/>
              </a:ext>
            </a:extLst>
          </p:cNvPr>
          <p:cNvSpPr/>
          <p:nvPr/>
        </p:nvSpPr>
        <p:spPr>
          <a:xfrm>
            <a:off x="899592" y="2283718"/>
            <a:ext cx="1952057" cy="576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 (T1)</a:t>
            </a:r>
          </a:p>
          <a:p>
            <a:pPr algn="ctr"/>
            <a:r>
              <a:rPr lang="en-US" dirty="0" err="1"/>
              <a:t>Hyper-v</a:t>
            </a:r>
            <a:endParaRPr lang="en-US" dirty="0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8632DA3F-5715-4773-B697-D092BD711BED}"/>
              </a:ext>
            </a:extLst>
          </p:cNvPr>
          <p:cNvSpPr/>
          <p:nvPr/>
        </p:nvSpPr>
        <p:spPr>
          <a:xfrm>
            <a:off x="3051322" y="3446879"/>
            <a:ext cx="5769150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C2F9E9D9-CA4F-4497-8A87-73A7C7CE5A29}"/>
              </a:ext>
            </a:extLst>
          </p:cNvPr>
          <p:cNvSpPr/>
          <p:nvPr/>
        </p:nvSpPr>
        <p:spPr>
          <a:xfrm>
            <a:off x="3051322" y="3014831"/>
            <a:ext cx="5769150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  <a:p>
            <a:pPr algn="ctr"/>
            <a:r>
              <a:rPr lang="en-US" sz="1050" dirty="0"/>
              <a:t>Windows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9FE1B519-562D-4F43-A782-A3998A45BEF3}"/>
              </a:ext>
            </a:extLst>
          </p:cNvPr>
          <p:cNvSpPr txBox="1"/>
          <p:nvPr/>
        </p:nvSpPr>
        <p:spPr>
          <a:xfrm>
            <a:off x="4499992" y="4094951"/>
            <a:ext cx="287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3b. Docker for Linux with Virtual Box</a:t>
            </a:r>
            <a:br>
              <a:rPr lang="en-US" u="sng" dirty="0"/>
            </a:br>
            <a:r>
              <a:rPr lang="en-US" u="sng" dirty="0"/>
              <a:t>(Hosted Virtualization)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D819E83-C3BF-458B-8943-5C1995A1CFEE}"/>
              </a:ext>
            </a:extLst>
          </p:cNvPr>
          <p:cNvSpPr/>
          <p:nvPr/>
        </p:nvSpPr>
        <p:spPr>
          <a:xfrm>
            <a:off x="5004048" y="1286639"/>
            <a:ext cx="3816424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for Linux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5D7FBC82-4C0E-4949-8A73-EE713EC4E550}"/>
              </a:ext>
            </a:extLst>
          </p:cNvPr>
          <p:cNvSpPr/>
          <p:nvPr/>
        </p:nvSpPr>
        <p:spPr>
          <a:xfrm>
            <a:off x="6804248" y="782583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717ED59A-15EC-4AE6-A851-B7FE134EED64}"/>
              </a:ext>
            </a:extLst>
          </p:cNvPr>
          <p:cNvSpPr/>
          <p:nvPr/>
        </p:nvSpPr>
        <p:spPr>
          <a:xfrm>
            <a:off x="7956376" y="782583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48" name="Rechthoek 47">
            <a:extLst>
              <a:ext uri="{FF2B5EF4-FFF2-40B4-BE49-F238E27FC236}">
                <a16:creationId xmlns:a16="http://schemas.microsoft.com/office/drawing/2014/main" id="{E9E932D2-10CF-442C-A707-DEE8114C134A}"/>
              </a:ext>
            </a:extLst>
          </p:cNvPr>
          <p:cNvSpPr/>
          <p:nvPr/>
        </p:nvSpPr>
        <p:spPr>
          <a:xfrm>
            <a:off x="5004048" y="2438767"/>
            <a:ext cx="3816424" cy="432048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 (T2)</a:t>
            </a:r>
          </a:p>
          <a:p>
            <a:pPr algn="ctr"/>
            <a:r>
              <a:rPr lang="en-US" dirty="0"/>
              <a:t>Virtual Box</a:t>
            </a:r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91EBF507-05AA-41E0-8FE9-6056ACB7AA77}"/>
              </a:ext>
            </a:extLst>
          </p:cNvPr>
          <p:cNvSpPr/>
          <p:nvPr/>
        </p:nvSpPr>
        <p:spPr>
          <a:xfrm>
            <a:off x="5004048" y="1790695"/>
            <a:ext cx="3816424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</a:t>
            </a:r>
            <a:br>
              <a:rPr lang="en-US" sz="1050" dirty="0"/>
            </a:br>
            <a:r>
              <a:rPr lang="en-US" sz="1050" dirty="0"/>
              <a:t> Linux (e.g. Ubuntu Oracle </a:t>
            </a:r>
            <a:r>
              <a:rPr lang="en-US" sz="1050" dirty="0" err="1"/>
              <a:t>linux</a:t>
            </a:r>
            <a:r>
              <a:rPr lang="en-US" sz="1050" dirty="0"/>
              <a:t>)</a:t>
            </a:r>
            <a:endParaRPr lang="en-US" sz="900" dirty="0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4B246EFF-A82A-4F43-98B3-7CCC54525C32}"/>
              </a:ext>
            </a:extLst>
          </p:cNvPr>
          <p:cNvSpPr/>
          <p:nvPr/>
        </p:nvSpPr>
        <p:spPr>
          <a:xfrm>
            <a:off x="3059832" y="2510775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Vagrant</a:t>
            </a:r>
          </a:p>
        </p:txBody>
      </p:sp>
      <p:sp>
        <p:nvSpPr>
          <p:cNvPr id="51" name="Titel 1">
            <a:extLst>
              <a:ext uri="{FF2B5EF4-FFF2-40B4-BE49-F238E27FC236}">
                <a16:creationId xmlns:a16="http://schemas.microsoft.com/office/drawing/2014/main" id="{B5B1B2AF-9D61-4F90-9B96-BC013C5B079A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90562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nl-NL" altLang="en-US" sz="2400" b="0" dirty="0"/>
              <a:t>Docker on a Windows Platform Deployment </a:t>
            </a:r>
            <a:r>
              <a:rPr lang="nl-NL" altLang="en-US" sz="2400" b="0" dirty="0" err="1"/>
              <a:t>Alternatives</a:t>
            </a:r>
            <a:endParaRPr lang="en-US" altLang="en-US" sz="2400" b="0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3CB97733-8F42-4C1A-8BDA-8907991BF96D}"/>
              </a:ext>
            </a:extLst>
          </p:cNvPr>
          <p:cNvSpPr/>
          <p:nvPr/>
        </p:nvSpPr>
        <p:spPr>
          <a:xfrm>
            <a:off x="171002" y="1275606"/>
            <a:ext cx="656582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3</a:t>
            </a:r>
          </a:p>
        </p:txBody>
      </p:sp>
    </p:spTree>
    <p:extLst>
      <p:ext uri="{BB962C8B-B14F-4D97-AF65-F5344CB8AC3E}">
        <p14:creationId xmlns:p14="http://schemas.microsoft.com/office/powerpoint/2010/main" val="21082119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669548" cy="536972"/>
          </a:xfrm>
        </p:spPr>
        <p:txBody>
          <a:bodyPr/>
          <a:lstStyle/>
          <a:p>
            <a:pPr algn="ctr"/>
            <a:r>
              <a:rPr lang="nl-NL" altLang="en-US" sz="2400" dirty="0" err="1"/>
              <a:t>Preference</a:t>
            </a:r>
            <a:r>
              <a:rPr lang="nl-NL" altLang="en-US" sz="2400" dirty="0"/>
              <a:t> </a:t>
            </a:r>
            <a:r>
              <a:rPr lang="nl-NL" altLang="en-US" sz="2400" dirty="0" err="1"/>
              <a:t>for</a:t>
            </a:r>
            <a:r>
              <a:rPr lang="nl-NL" altLang="en-US" sz="2400" dirty="0"/>
              <a:t> </a:t>
            </a:r>
            <a:r>
              <a:rPr lang="nl-NL" altLang="en-US" sz="2400" dirty="0" err="1"/>
              <a:t>Hosted</a:t>
            </a:r>
            <a:r>
              <a:rPr lang="nl-NL" altLang="en-US" sz="2400" dirty="0"/>
              <a:t> </a:t>
            </a:r>
            <a:r>
              <a:rPr lang="nl-NL" altLang="en-US" sz="2400" dirty="0" err="1"/>
              <a:t>Virtualization</a:t>
            </a:r>
            <a:r>
              <a:rPr lang="nl-NL" altLang="en-US" sz="2400" dirty="0"/>
              <a:t> on a Windows box (3b)</a:t>
            </a:r>
            <a:endParaRPr lang="en-US" altLang="en-US" sz="2400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73370"/>
            <a:ext cx="8669548" cy="3758620"/>
          </a:xfrm>
        </p:spPr>
        <p:txBody>
          <a:bodyPr/>
          <a:lstStyle/>
          <a:p>
            <a:r>
              <a:rPr lang="nl-NL" altLang="en-US" sz="2000" dirty="0" err="1"/>
              <a:t>Preferred</a:t>
            </a:r>
            <a:r>
              <a:rPr lang="nl-NL" altLang="en-US" sz="2000" dirty="0"/>
              <a:t> </a:t>
            </a:r>
            <a:r>
              <a:rPr lang="nl-NL" altLang="en-US" sz="2000" dirty="0" err="1"/>
              <a:t>deployment</a:t>
            </a:r>
            <a:r>
              <a:rPr lang="nl-NL" altLang="en-US" sz="2000" dirty="0"/>
              <a:t> </a:t>
            </a:r>
            <a:r>
              <a:rPr lang="nl-NL" altLang="en-US" sz="2000" dirty="0" err="1"/>
              <a:t>reasons</a:t>
            </a:r>
            <a:r>
              <a:rPr lang="nl-NL" altLang="en-US" sz="2000" dirty="0"/>
              <a:t> (type 2 hypervisor)</a:t>
            </a:r>
          </a:p>
          <a:p>
            <a:pPr lvl="1"/>
            <a:r>
              <a:rPr lang="nl-NL" altLang="en-US" sz="1600" dirty="0" err="1"/>
              <a:t>Alignment</a:t>
            </a:r>
            <a:r>
              <a:rPr lang="nl-NL" altLang="en-US" sz="1600" dirty="0"/>
              <a:t> of host os </a:t>
            </a:r>
            <a:r>
              <a:rPr lang="nl-NL" altLang="en-US" sz="1600" dirty="0" err="1"/>
              <a:t>with</a:t>
            </a:r>
            <a:r>
              <a:rPr lang="nl-NL" altLang="en-US" sz="1600" dirty="0"/>
              <a:t> </a:t>
            </a:r>
            <a:r>
              <a:rPr lang="nl-NL" altLang="en-US" sz="1600" dirty="0" err="1"/>
              <a:t>underlying</a:t>
            </a:r>
            <a:r>
              <a:rPr lang="nl-NL" altLang="en-US" sz="1600" dirty="0"/>
              <a:t> Docker os: Linux</a:t>
            </a:r>
          </a:p>
          <a:p>
            <a:pPr lvl="2"/>
            <a:r>
              <a:rPr lang="nl-NL" altLang="en-US" sz="1400" dirty="0"/>
              <a:t>No </a:t>
            </a:r>
            <a:r>
              <a:rPr lang="nl-NL" altLang="en-US" sz="1400" dirty="0" err="1"/>
              <a:t>portability</a:t>
            </a:r>
            <a:r>
              <a:rPr lang="nl-NL" altLang="en-US" sz="1400" dirty="0"/>
              <a:t> issues like directory </a:t>
            </a:r>
            <a:r>
              <a:rPr lang="nl-NL" altLang="en-US" sz="1400" dirty="0" err="1"/>
              <a:t>names</a:t>
            </a:r>
            <a:r>
              <a:rPr lang="nl-NL" altLang="en-US" sz="1400" dirty="0"/>
              <a:t>/</a:t>
            </a:r>
            <a:r>
              <a:rPr lang="nl-NL" altLang="en-US" sz="1400" dirty="0" err="1"/>
              <a:t>paths</a:t>
            </a:r>
            <a:r>
              <a:rPr lang="nl-NL" altLang="en-US" sz="1400" dirty="0"/>
              <a:t>, </a:t>
            </a:r>
            <a:r>
              <a:rPr lang="nl-NL" altLang="en-US" sz="1400" dirty="0" err="1"/>
              <a:t>upper</a:t>
            </a:r>
            <a:r>
              <a:rPr lang="nl-NL" altLang="en-US" sz="1400" dirty="0"/>
              <a:t>/</a:t>
            </a:r>
            <a:r>
              <a:rPr lang="nl-NL" altLang="en-US" sz="1400" dirty="0" err="1"/>
              <a:t>lowercase</a:t>
            </a:r>
            <a:endParaRPr lang="nl-NL" altLang="en-US" sz="1400" dirty="0"/>
          </a:p>
          <a:p>
            <a:pPr lvl="1"/>
            <a:r>
              <a:rPr lang="nl-NL" altLang="en-US" sz="1800" dirty="0"/>
              <a:t>Extended resource management </a:t>
            </a:r>
            <a:r>
              <a:rPr lang="nl-NL" altLang="en-US" sz="1800" dirty="0" err="1"/>
              <a:t>within</a:t>
            </a:r>
            <a:r>
              <a:rPr lang="nl-NL" altLang="en-US" sz="1800" dirty="0"/>
              <a:t> Virtual Box (versus Hyper-V)</a:t>
            </a:r>
          </a:p>
          <a:p>
            <a:pPr lvl="1"/>
            <a:r>
              <a:rPr lang="nl-NL" altLang="en-US" sz="1800" dirty="0" err="1"/>
              <a:t>Additional</a:t>
            </a:r>
            <a:r>
              <a:rPr lang="nl-NL" altLang="en-US" sz="1800" dirty="0"/>
              <a:t> management </a:t>
            </a:r>
            <a:r>
              <a:rPr lang="nl-NL" altLang="en-US" sz="1800" dirty="0" err="1"/>
              <a:t>capabillities</a:t>
            </a:r>
            <a:r>
              <a:rPr lang="nl-NL" altLang="en-US" sz="1800" dirty="0"/>
              <a:t> of Docker </a:t>
            </a:r>
            <a:r>
              <a:rPr lang="nl-NL" altLang="en-US" sz="1800" dirty="0" err="1"/>
              <a:t>installed</a:t>
            </a:r>
            <a:r>
              <a:rPr lang="nl-NL" altLang="en-US" sz="1800" dirty="0"/>
              <a:t> on a Linux platform versus </a:t>
            </a:r>
            <a:r>
              <a:rPr lang="nl-NL" altLang="en-US" sz="1800" dirty="0" err="1"/>
              <a:t>the</a:t>
            </a:r>
            <a:r>
              <a:rPr lang="nl-NL" altLang="en-US" sz="1800" dirty="0"/>
              <a:t> Windows Docker service</a:t>
            </a:r>
          </a:p>
          <a:p>
            <a:pPr lvl="2"/>
            <a:r>
              <a:rPr lang="nl-NL" altLang="en-US" sz="1600" dirty="0"/>
              <a:t>re-</a:t>
            </a:r>
            <a:r>
              <a:rPr lang="nl-NL" altLang="en-US" sz="1600" dirty="0" err="1"/>
              <a:t>allocate</a:t>
            </a:r>
            <a:r>
              <a:rPr lang="nl-NL" altLang="en-US" sz="1600" dirty="0"/>
              <a:t> </a:t>
            </a:r>
            <a:r>
              <a:rPr lang="nl-NL" altLang="en-US" sz="1600" dirty="0" err="1"/>
              <a:t>the</a:t>
            </a:r>
            <a:r>
              <a:rPr lang="nl-NL" altLang="en-US" sz="1600" dirty="0"/>
              <a:t> </a:t>
            </a:r>
            <a:r>
              <a:rPr lang="nl-NL" altLang="en-US" sz="1600" dirty="0" err="1"/>
              <a:t>docker</a:t>
            </a:r>
            <a:r>
              <a:rPr lang="nl-NL" altLang="en-US" sz="1600" dirty="0"/>
              <a:t> </a:t>
            </a:r>
            <a:r>
              <a:rPr lang="nl-NL" altLang="en-US" sz="1600" dirty="0" err="1"/>
              <a:t>runtime</a:t>
            </a:r>
            <a:r>
              <a:rPr lang="nl-NL" altLang="en-US" sz="1600" dirty="0"/>
              <a:t> (storage) environment</a:t>
            </a:r>
          </a:p>
          <a:p>
            <a:r>
              <a:rPr lang="nl-NL" altLang="en-US" sz="2000" dirty="0" err="1"/>
              <a:t>Despite</a:t>
            </a:r>
            <a:r>
              <a:rPr lang="nl-NL" altLang="en-US" sz="2000" dirty="0"/>
              <a:t> </a:t>
            </a:r>
            <a:r>
              <a:rPr lang="nl-NL" altLang="en-US" sz="2000" dirty="0" err="1"/>
              <a:t>the</a:t>
            </a:r>
            <a:r>
              <a:rPr lang="nl-NL" altLang="en-US" sz="2000" dirty="0"/>
              <a:t> </a:t>
            </a:r>
            <a:r>
              <a:rPr lang="nl-NL" altLang="en-US" sz="2000" dirty="0" err="1"/>
              <a:t>disadvantages</a:t>
            </a:r>
            <a:endParaRPr lang="nl-NL" altLang="en-US" sz="2000" dirty="0"/>
          </a:p>
          <a:p>
            <a:pPr lvl="1"/>
            <a:r>
              <a:rPr lang="nl-NL" altLang="en-US" sz="1600" dirty="0" err="1"/>
              <a:t>Additional</a:t>
            </a:r>
            <a:r>
              <a:rPr lang="nl-NL" altLang="en-US" sz="1600" dirty="0"/>
              <a:t> host Windows os as </a:t>
            </a:r>
            <a:r>
              <a:rPr lang="nl-NL" altLang="en-US" sz="1600" dirty="0" err="1"/>
              <a:t>the</a:t>
            </a:r>
            <a:r>
              <a:rPr lang="nl-NL" altLang="en-US" sz="1600" dirty="0"/>
              <a:t> Virtual Box platform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7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2018 Darwin IT-Professionals B.V.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83047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jdelijke aanduiding voor dianummer 1">
            <a:extLst>
              <a:ext uri="{FF2B5EF4-FFF2-40B4-BE49-F238E27FC236}">
                <a16:creationId xmlns:a16="http://schemas.microsoft.com/office/drawing/2014/main" id="{7363E6F5-BC9B-4DAA-ADEA-08EBAF11AB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892088" y="5355431"/>
            <a:ext cx="1518047" cy="132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398CC0-9D96-4C68-B666-A24573CAD903}" type="slidenum">
              <a:rPr lang="en-US" altLang="nl-NL" sz="900">
                <a:ea typeface="Tahoma" panose="020B0604030504040204" pitchFamily="34" charset="0"/>
              </a:rPr>
              <a:pPr/>
              <a:t>8</a:t>
            </a:fld>
            <a:endParaRPr lang="en-US" altLang="nl-NL" sz="900">
              <a:ea typeface="Tahoma" panose="020B0604030504040204" pitchFamily="34" charset="0"/>
            </a:endParaRPr>
          </a:p>
        </p:txBody>
      </p:sp>
      <p:sp>
        <p:nvSpPr>
          <p:cNvPr id="34819" name="Tijdelijke aanduiding voor voettekst 2">
            <a:extLst>
              <a:ext uri="{FF2B5EF4-FFF2-40B4-BE49-F238E27FC236}">
                <a16:creationId xmlns:a16="http://schemas.microsoft.com/office/drawing/2014/main" id="{84A50F85-6AA2-467D-891C-FA1FFD46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01953" y="4795639"/>
            <a:ext cx="3074194" cy="1607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nl-NL" altLang="en-US" sz="900" dirty="0">
                <a:ea typeface="Tahoma" panose="020B0604030504040204" pitchFamily="34" charset="0"/>
              </a:rPr>
              <a:t>© 2018 Darwin IT-Professionals B.V. Den Haag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9E0DEC-66DF-48F4-A0B9-E11DF74B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-2404848"/>
            <a:ext cx="3842263" cy="2103884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8B1368B5-7D99-4D38-A44D-6BD53E558152}"/>
              </a:ext>
            </a:extLst>
          </p:cNvPr>
          <p:cNvSpPr/>
          <p:nvPr/>
        </p:nvSpPr>
        <p:spPr>
          <a:xfrm>
            <a:off x="1547664" y="3694261"/>
            <a:ext cx="2525315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DBC4CE4-6F48-4616-96CB-18A02D35287B}"/>
              </a:ext>
            </a:extLst>
          </p:cNvPr>
          <p:cNvSpPr/>
          <p:nvPr/>
        </p:nvSpPr>
        <p:spPr>
          <a:xfrm>
            <a:off x="5148063" y="3694261"/>
            <a:ext cx="2525315" cy="576064"/>
          </a:xfrm>
          <a:prstGeom prst="rect">
            <a:avLst/>
          </a:prstGeom>
          <a:gradFill>
            <a:gsLst>
              <a:gs pos="100000">
                <a:schemeClr val="bg2">
                  <a:lumMod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 Infrastructure</a:t>
            </a:r>
          </a:p>
          <a:p>
            <a:pPr algn="ctr"/>
            <a:r>
              <a:rPr lang="en-US" sz="1050" dirty="0"/>
              <a:t>CPU, Storage, Network, Memory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49A1939-E1B8-4526-93C5-A75E73CF1709}"/>
              </a:ext>
            </a:extLst>
          </p:cNvPr>
          <p:cNvSpPr/>
          <p:nvPr/>
        </p:nvSpPr>
        <p:spPr>
          <a:xfrm>
            <a:off x="5148064" y="3262213"/>
            <a:ext cx="2525314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sz="1050" dirty="0"/>
              <a:t>Windows, Linux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7019BCE-CD43-4CA4-A8C6-42704373C51B}"/>
              </a:ext>
            </a:extLst>
          </p:cNvPr>
          <p:cNvSpPr txBox="1"/>
          <p:nvPr/>
        </p:nvSpPr>
        <p:spPr>
          <a:xfrm>
            <a:off x="2051720" y="4342333"/>
            <a:ext cx="186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Virtualization Type 1&amp;2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7796CA71-4B47-4E4F-9109-4FD958D94DB0}"/>
              </a:ext>
            </a:extLst>
          </p:cNvPr>
          <p:cNvSpPr txBox="1"/>
          <p:nvPr/>
        </p:nvSpPr>
        <p:spPr>
          <a:xfrm>
            <a:off x="5724128" y="4342333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881A865E-7B4F-4484-B8FA-977CC7B7BD7A}"/>
              </a:ext>
            </a:extLst>
          </p:cNvPr>
          <p:cNvSpPr/>
          <p:nvPr/>
        </p:nvSpPr>
        <p:spPr>
          <a:xfrm>
            <a:off x="5148063" y="1534021"/>
            <a:ext cx="2510657" cy="360040"/>
          </a:xfrm>
          <a:prstGeom prst="rect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EB13326-4094-4CA2-BBFD-9918C75FD432}"/>
              </a:ext>
            </a:extLst>
          </p:cNvPr>
          <p:cNvSpPr/>
          <p:nvPr/>
        </p:nvSpPr>
        <p:spPr>
          <a:xfrm>
            <a:off x="5148064" y="1029965"/>
            <a:ext cx="1152128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B6F54CD6-FB3C-42CE-969E-CF7DA8D04F41}"/>
              </a:ext>
            </a:extLst>
          </p:cNvPr>
          <p:cNvSpPr/>
          <p:nvPr/>
        </p:nvSpPr>
        <p:spPr>
          <a:xfrm>
            <a:off x="6660232" y="1029965"/>
            <a:ext cx="1008112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4420121D-BD78-444E-96FA-DD4C9712C283}"/>
              </a:ext>
            </a:extLst>
          </p:cNvPr>
          <p:cNvSpPr/>
          <p:nvPr/>
        </p:nvSpPr>
        <p:spPr>
          <a:xfrm>
            <a:off x="1547664" y="3262213"/>
            <a:ext cx="2525315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sz="1050" dirty="0"/>
              <a:t>Windows, Linux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8A02CA46-34BD-499F-9D5C-70E1A34F3450}"/>
              </a:ext>
            </a:extLst>
          </p:cNvPr>
          <p:cNvSpPr/>
          <p:nvPr/>
        </p:nvSpPr>
        <p:spPr>
          <a:xfrm>
            <a:off x="1547664" y="2542133"/>
            <a:ext cx="2525315" cy="576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  <a:br>
              <a:rPr lang="en-US" sz="1600" dirty="0"/>
            </a:br>
            <a:r>
              <a:rPr lang="en-US" dirty="0"/>
              <a:t>VMWare,  Oracle VM/VirtualBox 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2274A4B1-E3D1-42A6-9DF6-A445CC8964B3}"/>
              </a:ext>
            </a:extLst>
          </p:cNvPr>
          <p:cNvSpPr/>
          <p:nvPr/>
        </p:nvSpPr>
        <p:spPr>
          <a:xfrm>
            <a:off x="1547664" y="1029965"/>
            <a:ext cx="864096" cy="360040"/>
          </a:xfrm>
          <a:prstGeom prst="rect">
            <a:avLst/>
          </a:prstGeom>
          <a:gradFill>
            <a:gsLst>
              <a:gs pos="100000">
                <a:srgbClr val="92D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1F9C8309-9C04-437B-9853-EA5800B3AAF4}"/>
              </a:ext>
            </a:extLst>
          </p:cNvPr>
          <p:cNvSpPr/>
          <p:nvPr/>
        </p:nvSpPr>
        <p:spPr>
          <a:xfrm>
            <a:off x="3208883" y="1029965"/>
            <a:ext cx="864096" cy="360040"/>
          </a:xfrm>
          <a:prstGeom prst="rect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3735CF05-52B5-4CB4-BAE3-0508E14BAAB5}"/>
              </a:ext>
            </a:extLst>
          </p:cNvPr>
          <p:cNvSpPr/>
          <p:nvPr/>
        </p:nvSpPr>
        <p:spPr>
          <a:xfrm>
            <a:off x="1547664" y="2038077"/>
            <a:ext cx="1105170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1</a:t>
            </a:r>
            <a:br>
              <a:rPr lang="en-US" sz="1050" dirty="0"/>
            </a:br>
            <a:r>
              <a:rPr lang="en-US" sz="1050" dirty="0"/>
              <a:t>Windows</a:t>
            </a:r>
            <a:endParaRPr lang="en-US" sz="900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ACAB2F9F-7FFB-4936-BF9A-5E130D23B84C}"/>
              </a:ext>
            </a:extLst>
          </p:cNvPr>
          <p:cNvSpPr/>
          <p:nvPr/>
        </p:nvSpPr>
        <p:spPr>
          <a:xfrm>
            <a:off x="2920852" y="2038077"/>
            <a:ext cx="1152128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Guest OS 2</a:t>
            </a:r>
            <a:br>
              <a:rPr lang="en-US" sz="1050" dirty="0"/>
            </a:br>
            <a:r>
              <a:rPr lang="en-US" sz="1050" dirty="0"/>
              <a:t>Linux</a:t>
            </a:r>
            <a:endParaRPr lang="en-US" sz="900" dirty="0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75A8CE03-2457-4167-9534-3EA936936DBB}"/>
              </a:ext>
            </a:extLst>
          </p:cNvPr>
          <p:cNvSpPr/>
          <p:nvPr/>
        </p:nvSpPr>
        <p:spPr>
          <a:xfrm>
            <a:off x="5148064" y="2542133"/>
            <a:ext cx="2525314" cy="57606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Hypervisor</a:t>
            </a:r>
            <a:br>
              <a:rPr lang="en-US" sz="1600" dirty="0"/>
            </a:br>
            <a:r>
              <a:rPr lang="en-US" dirty="0"/>
              <a:t>VB, Hyper-V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B09857F8-772E-4944-A68D-CD465CE39377}"/>
              </a:ext>
            </a:extLst>
          </p:cNvPr>
          <p:cNvSpPr txBox="1">
            <a:spLocks noChangeArrowheads="1"/>
          </p:cNvSpPr>
          <p:nvPr/>
        </p:nvSpPr>
        <p:spPr>
          <a:xfrm>
            <a:off x="230832" y="123478"/>
            <a:ext cx="8229600" cy="536972"/>
          </a:xfrm>
          <a:prstGeom prst="rect">
            <a:avLst/>
          </a:prstGeom>
        </p:spPr>
        <p:txBody>
          <a:bodyPr/>
          <a:lstStyle>
            <a:lvl1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B40000"/>
                </a:solidFill>
                <a:latin typeface="OfficinaSanITCBol" pitchFamily="2" charset="0"/>
                <a:ea typeface="ＭＳ Ｐゴシック" pitchFamily="34" charset="-128"/>
                <a:cs typeface="OfficinaSanITCBol" pitchFamily="2" charset="0"/>
              </a:defRPr>
            </a:lvl1pPr>
            <a:lvl2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2pPr>
            <a:lvl3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3pPr>
            <a:lvl4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4pPr>
            <a:lvl5pPr algn="l" defTabSz="45714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  <a:cs typeface="OfficinaSansISOCTT" pitchFamily="2" charset="0"/>
              </a:defRPr>
            </a:lvl5pPr>
            <a:lvl6pPr marL="457148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6pPr>
            <a:lvl7pPr marL="914296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7pPr>
            <a:lvl8pPr marL="1371444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8pPr>
            <a:lvl9pPr marL="1828592" algn="l" defTabSz="45714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800000"/>
                </a:solidFill>
                <a:latin typeface="OfficinaSansISOCTT" pitchFamily="2" charset="0"/>
                <a:ea typeface="ＭＳ Ｐゴシック" pitchFamily="34" charset="-128"/>
              </a:defRPr>
            </a:lvl9pPr>
          </a:lstStyle>
          <a:p>
            <a:pPr algn="ctr"/>
            <a:r>
              <a:rPr lang="nl-NL" altLang="en-US" b="0" dirty="0"/>
              <a:t>Docker versus </a:t>
            </a:r>
            <a:r>
              <a:rPr lang="nl-NL" altLang="en-US" b="0" dirty="0" err="1"/>
              <a:t>Virtualization</a:t>
            </a:r>
            <a:r>
              <a:rPr lang="nl-NL" altLang="en-US" b="0" dirty="0"/>
              <a:t> Types 1 &amp;2 </a:t>
            </a:r>
            <a:endParaRPr lang="en-US" altLang="en-US" b="0" dirty="0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EC5CCCFD-70C2-46EC-B4EA-E406D8E1FC56}"/>
              </a:ext>
            </a:extLst>
          </p:cNvPr>
          <p:cNvSpPr/>
          <p:nvPr/>
        </p:nvSpPr>
        <p:spPr>
          <a:xfrm>
            <a:off x="5133408" y="2038077"/>
            <a:ext cx="2525313" cy="360040"/>
          </a:xfrm>
          <a:prstGeom prst="rect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  <a:p>
            <a:pPr algn="ctr"/>
            <a:r>
              <a:rPr lang="en-US" sz="1050" dirty="0"/>
              <a:t>Windows, Linux</a:t>
            </a:r>
          </a:p>
        </p:txBody>
      </p:sp>
    </p:spTree>
    <p:extLst>
      <p:ext uri="{BB962C8B-B14F-4D97-AF65-F5344CB8AC3E}">
        <p14:creationId xmlns:p14="http://schemas.microsoft.com/office/powerpoint/2010/main" val="38862116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6385980D-F40A-4844-A6CB-0130F2D4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0832" y="162570"/>
            <a:ext cx="8229600" cy="536972"/>
          </a:xfrm>
        </p:spPr>
        <p:txBody>
          <a:bodyPr/>
          <a:lstStyle/>
          <a:p>
            <a:pPr algn="ctr"/>
            <a:r>
              <a:rPr lang="nl-NL" altLang="en-US" dirty="0"/>
              <a:t>Docker </a:t>
            </a:r>
            <a:r>
              <a:rPr lang="nl-NL" altLang="en-US" dirty="0" err="1"/>
              <a:t>Characteristics</a:t>
            </a:r>
            <a:endParaRPr lang="en-US" altLang="en-US" dirty="0"/>
          </a:p>
        </p:txBody>
      </p:sp>
      <p:sp>
        <p:nvSpPr>
          <p:cNvPr id="13315" name="Tijdelijke aanduiding voor inhoud 2">
            <a:extLst>
              <a:ext uri="{FF2B5EF4-FFF2-40B4-BE49-F238E27FC236}">
                <a16:creationId xmlns:a16="http://schemas.microsoft.com/office/drawing/2014/main" id="{040C7775-BB0A-4484-B58C-6B4AA9683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87574"/>
            <a:ext cx="8669548" cy="3758620"/>
          </a:xfrm>
        </p:spPr>
        <p:txBody>
          <a:bodyPr/>
          <a:lstStyle/>
          <a:p>
            <a:r>
              <a:rPr lang="nl-NL" altLang="en-US" sz="2000" dirty="0" err="1"/>
              <a:t>Released</a:t>
            </a:r>
            <a:r>
              <a:rPr lang="nl-NL" altLang="en-US" sz="2000" dirty="0"/>
              <a:t> in 2013</a:t>
            </a:r>
          </a:p>
          <a:p>
            <a:r>
              <a:rPr lang="nl-NL" altLang="en-US" sz="2000" dirty="0" err="1"/>
              <a:t>Virtualization</a:t>
            </a:r>
            <a:r>
              <a:rPr lang="nl-NL" altLang="en-US" sz="2000" dirty="0"/>
              <a:t> on app level (versus on OS level)</a:t>
            </a:r>
            <a:br>
              <a:rPr lang="nl-NL" altLang="en-US" sz="2000" dirty="0"/>
            </a:br>
            <a:r>
              <a:rPr lang="nl-NL" altLang="en-US" sz="2000" dirty="0" err="1"/>
              <a:t>Sharing</a:t>
            </a:r>
            <a:r>
              <a:rPr lang="nl-NL" altLang="en-US" sz="2000" dirty="0"/>
              <a:t> </a:t>
            </a:r>
            <a:r>
              <a:rPr lang="nl-NL" altLang="en-US" sz="2000" dirty="0" err="1"/>
              <a:t>the</a:t>
            </a:r>
            <a:r>
              <a:rPr lang="nl-NL" altLang="en-US" sz="2000" dirty="0"/>
              <a:t> OS </a:t>
            </a:r>
            <a:r>
              <a:rPr lang="nl-NL" altLang="en-US" sz="2000" dirty="0" err="1"/>
              <a:t>across</a:t>
            </a:r>
            <a:r>
              <a:rPr lang="nl-NL" altLang="en-US" sz="2000" dirty="0"/>
              <a:t> </a:t>
            </a:r>
            <a:r>
              <a:rPr lang="nl-NL" altLang="en-US" sz="2000" dirty="0" err="1"/>
              <a:t>the</a:t>
            </a:r>
            <a:r>
              <a:rPr lang="nl-NL" altLang="en-US" sz="2000" dirty="0"/>
              <a:t> containers</a:t>
            </a:r>
          </a:p>
          <a:p>
            <a:r>
              <a:rPr lang="nl-NL" altLang="en-US" sz="2000" dirty="0" err="1"/>
              <a:t>Based</a:t>
            </a:r>
            <a:r>
              <a:rPr lang="nl-NL" altLang="en-US" sz="2000" dirty="0"/>
              <a:t> on Linux </a:t>
            </a:r>
            <a:r>
              <a:rPr lang="nl-NL" altLang="en-US" sz="2000" dirty="0" err="1"/>
              <a:t>libs</a:t>
            </a:r>
            <a:r>
              <a:rPr lang="nl-NL" altLang="en-US" sz="2000" dirty="0"/>
              <a:t>/OS </a:t>
            </a:r>
            <a:br>
              <a:rPr lang="nl-NL" altLang="en-US" sz="2000" dirty="0"/>
            </a:br>
            <a:r>
              <a:rPr lang="nl-NL" altLang="en-US" sz="2000" dirty="0" err="1"/>
              <a:t>Note</a:t>
            </a:r>
            <a:r>
              <a:rPr lang="nl-NL" altLang="en-US" sz="2000" dirty="0"/>
              <a:t> </a:t>
            </a:r>
            <a:r>
              <a:rPr lang="nl-NL" altLang="en-US" sz="2000" dirty="0" err="1"/>
              <a:t>there</a:t>
            </a:r>
            <a:r>
              <a:rPr lang="nl-NL" altLang="en-US" sz="2000" dirty="0"/>
              <a:t> is </a:t>
            </a:r>
            <a:r>
              <a:rPr lang="nl-NL" altLang="en-US" sz="2000" dirty="0" err="1"/>
              <a:t>also</a:t>
            </a:r>
            <a:r>
              <a:rPr lang="nl-NL" altLang="en-US" sz="2000" dirty="0"/>
              <a:t> a (</a:t>
            </a:r>
            <a:r>
              <a:rPr lang="nl-NL" altLang="en-US" sz="2000" dirty="0" err="1"/>
              <a:t>not</a:t>
            </a:r>
            <a:r>
              <a:rPr lang="nl-NL" altLang="en-US" sz="2000" dirty="0"/>
              <a:t> as </a:t>
            </a:r>
            <a:r>
              <a:rPr lang="nl-NL" altLang="en-US" sz="2000" dirty="0" err="1"/>
              <a:t>popular</a:t>
            </a:r>
            <a:r>
              <a:rPr lang="nl-NL" altLang="en-US" sz="2000" dirty="0"/>
              <a:t>) Windows Docker flavour </a:t>
            </a:r>
          </a:p>
          <a:p>
            <a:r>
              <a:rPr lang="nl-NL" altLang="en-US" sz="2000" dirty="0"/>
              <a:t>Open-Source</a:t>
            </a:r>
          </a:p>
          <a:p>
            <a:r>
              <a:rPr lang="nl-NL" altLang="en-US" sz="2000" dirty="0" err="1"/>
              <a:t>Requires</a:t>
            </a:r>
            <a:r>
              <a:rPr lang="nl-NL" altLang="en-US" sz="2000" dirty="0"/>
              <a:t> a hypervisor </a:t>
            </a:r>
            <a:r>
              <a:rPr lang="nl-NL" altLang="en-US" sz="2000" dirty="0" err="1"/>
              <a:t>and</a:t>
            </a:r>
            <a:r>
              <a:rPr lang="nl-NL" altLang="en-US" sz="2000" dirty="0"/>
              <a:t> </a:t>
            </a:r>
            <a:r>
              <a:rPr lang="nl-NL" altLang="en-US" sz="2000" dirty="0" err="1"/>
              <a:t>an</a:t>
            </a:r>
            <a:r>
              <a:rPr lang="nl-NL" altLang="en-US" sz="2000" dirty="0"/>
              <a:t> OS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0972CF-DF36-4388-AF46-F405E3E508A9}" type="slidenum">
              <a:rPr lang="nl-NL" altLang="nl-NL" smtClean="0"/>
              <a:pPr>
                <a:defRPr/>
              </a:pPr>
              <a:t>9</a:t>
            </a:fld>
            <a:endParaRPr lang="nl-NL" altLang="nl-NL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2018 Darwin IT-Professionals B.V.</a:t>
            </a:r>
          </a:p>
        </p:txBody>
      </p:sp>
    </p:spTree>
    <p:extLst>
      <p:ext uri="{BB962C8B-B14F-4D97-AF65-F5344CB8AC3E}">
        <p14:creationId xmlns:p14="http://schemas.microsoft.com/office/powerpoint/2010/main" val="395664639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rwin 16: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ADF 11 Deployment</Template>
  <TotalTime>26663</TotalTime>
  <Words>3380</Words>
  <Application>Microsoft Office PowerPoint</Application>
  <PresentationFormat>Diavoorstelling (16:9)</PresentationFormat>
  <Paragraphs>684</Paragraphs>
  <Slides>40</Slides>
  <Notes>24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54" baseType="lpstr">
      <vt:lpstr>Microsoft YaHei</vt:lpstr>
      <vt:lpstr>ＭＳ Ｐゴシック</vt:lpstr>
      <vt:lpstr>Arial</vt:lpstr>
      <vt:lpstr>Calibri</vt:lpstr>
      <vt:lpstr>Futura Md</vt:lpstr>
      <vt:lpstr>OfficinaSanITCBol</vt:lpstr>
      <vt:lpstr>OfficinaSansISOCTT</vt:lpstr>
      <vt:lpstr>OfficinaSerITCBol</vt:lpstr>
      <vt:lpstr>OfficinaSerITCBolIta</vt:lpstr>
      <vt:lpstr>Tahoma</vt:lpstr>
      <vt:lpstr>Times New Roman</vt:lpstr>
      <vt:lpstr>Verdana</vt:lpstr>
      <vt:lpstr>Wingdings</vt:lpstr>
      <vt:lpstr>Darwin 16:9</vt:lpstr>
      <vt:lpstr>Virtualization</vt:lpstr>
      <vt:lpstr>Agenda</vt:lpstr>
      <vt:lpstr>History of Deployments</vt:lpstr>
      <vt:lpstr>Hypervisor Characteristics</vt:lpstr>
      <vt:lpstr>PowerPoint-presentatie</vt:lpstr>
      <vt:lpstr>PowerPoint-presentatie</vt:lpstr>
      <vt:lpstr>Preference for Hosted Virtualization on a Windows box (3b)</vt:lpstr>
      <vt:lpstr>PowerPoint-presentatie</vt:lpstr>
      <vt:lpstr>Docker Characteristics</vt:lpstr>
      <vt:lpstr>Docker Popularity</vt:lpstr>
      <vt:lpstr>Docker &amp; Cloud</vt:lpstr>
      <vt:lpstr>Docker Threads</vt:lpstr>
      <vt:lpstr>Agenda</vt:lpstr>
      <vt:lpstr>Vagrant</vt:lpstr>
      <vt:lpstr>Vagrant is</vt:lpstr>
      <vt:lpstr>Vagrant Why?</vt:lpstr>
      <vt:lpstr>Vagrant Architecture</vt:lpstr>
      <vt:lpstr>Vagrant Architecture</vt:lpstr>
      <vt:lpstr>Vagrant Project</vt:lpstr>
      <vt:lpstr>Vagrant commands</vt:lpstr>
      <vt:lpstr>Vagrant commands cont.</vt:lpstr>
      <vt:lpstr>Vagrant box sub commands</vt:lpstr>
      <vt:lpstr>Agenda</vt:lpstr>
      <vt:lpstr>PowerPoint-presentatie</vt:lpstr>
      <vt:lpstr>Docker Crash Course</vt:lpstr>
      <vt:lpstr>(some) Docker CLI commands</vt:lpstr>
      <vt:lpstr>Lab Experience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Findings</vt:lpstr>
    </vt:vector>
  </TitlesOfParts>
  <Manager>Mike Kruijsdijk</Manager>
  <Company>Darwin IT-Professionals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Darwin-IT</dc:creator>
  <cp:lastModifiedBy>frank.brink</cp:lastModifiedBy>
  <cp:revision>3238</cp:revision>
  <cp:lastPrinted>2002-03-28T23:57:22Z</cp:lastPrinted>
  <dcterms:created xsi:type="dcterms:W3CDTF">2001-07-03T17:11:09Z</dcterms:created>
  <dcterms:modified xsi:type="dcterms:W3CDTF">2018-03-30T05:19:05Z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ild_Date">
    <vt:filetime>2001-07-03T07:00:00Z</vt:filetime>
  </property>
  <property fmtid="{D5CDD505-2E9C-101B-9397-08002B2CF9AE}" pid="3" name="Build_Time">
    <vt:lpwstr>10:11:09 AM</vt:lpwstr>
  </property>
  <property fmtid="{D5CDD505-2E9C-101B-9397-08002B2CF9AE}" pid="4" name="Build_version">
    <vt:lpwstr> 111</vt:lpwstr>
  </property>
  <property fmtid="{D5CDD505-2E9C-101B-9397-08002B2CF9AE}" pid="5" name="Version">
    <vt:lpwstr>1.00</vt:lpwstr>
  </property>
  <property fmtid="{D5CDD505-2E9C-101B-9397-08002B2CF9AE}" pid="6" name="home_page">
    <vt:lpwstr>http://ap337sun.us.oracle.com/powerpoint</vt:lpwstr>
  </property>
</Properties>
</file>