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79" r:id="rId2"/>
    <p:sldId id="373" r:id="rId3"/>
    <p:sldId id="374" r:id="rId4"/>
    <p:sldId id="372" r:id="rId5"/>
    <p:sldId id="375" r:id="rId6"/>
    <p:sldId id="369" r:id="rId7"/>
    <p:sldId id="377" r:id="rId8"/>
    <p:sldId id="376" r:id="rId9"/>
    <p:sldId id="371" r:id="rId10"/>
    <p:sldId id="378" r:id="rId11"/>
    <p:sldId id="3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3" autoAdjust="0"/>
  </p:normalViewPr>
  <p:slideViewPr>
    <p:cSldViewPr>
      <p:cViewPr>
        <p:scale>
          <a:sx n="70" d="100"/>
          <a:sy n="70" d="100"/>
        </p:scale>
        <p:origin x="1138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22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D67231-AB3D-47C1-BAF7-8E6B65218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79EC-0283-4EC8-8250-E711CC56A6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CEA1F-1429-49C9-8F1F-FE02671CF51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A0535-885A-4479-A532-88061F80A5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8D6D-59EF-43BB-BD12-CF0CFAC18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D01F-5BED-4F15-82D9-8341D5AC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BD80-581B-42AF-9653-BBB1532AF18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C968-0988-40FC-9450-A28D1977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F249E-5BA2-49CA-B246-ED3B20E3AA3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Tahoma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Tahoma" pitchFamily="34" charset="0"/>
            </a:endParaRPr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7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81063" y="511175"/>
            <a:ext cx="8861426" cy="4984750"/>
          </a:xfrm>
        </p:spPr>
      </p:sp>
      <p:sp>
        <p:nvSpPr>
          <p:cNvPr id="30279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3550" y="5751513"/>
            <a:ext cx="6172200" cy="4025900"/>
          </a:xfrm>
          <a:noFill/>
          <a:ln/>
        </p:spPr>
        <p:txBody>
          <a:bodyPr lIns="13425" tIns="13425" rIns="13425" bIns="1342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81063" y="511175"/>
            <a:ext cx="8861426" cy="4984750"/>
          </a:xfrm>
        </p:spPr>
      </p:sp>
      <p:sp>
        <p:nvSpPr>
          <p:cNvPr id="30279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3550" y="5751513"/>
            <a:ext cx="6172200" cy="4025900"/>
          </a:xfrm>
          <a:noFill/>
          <a:ln/>
        </p:spPr>
        <p:txBody>
          <a:bodyPr lIns="13425" tIns="13425" rIns="13425" bIns="1342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b="1" i="0" spc="133" baseline="0" dirty="0">
                <a:ln>
                  <a:noFill/>
                </a:ln>
                <a:solidFill>
                  <a:srgbClr val="B40000"/>
                </a:solidFill>
                <a:latin typeface="OfficinaSerITCBolIta" pitchFamily="2" charset="0"/>
              </a:rPr>
              <a:t>DARWIN</a:t>
            </a: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 </a:t>
            </a:r>
            <a:r>
              <a:rPr lang="nl-NL" altLang="nl-NL" sz="4800" b="0" i="0" cap="small" baseline="0" dirty="0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</a:p>
        </p:txBody>
      </p:sp>
      <p:pic>
        <p:nvPicPr>
          <p:cNvPr id="5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8826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  <p:sp>
        <p:nvSpPr>
          <p:cNvPr id="7" name="Tijdelijke aanduiding voor datum 30"/>
          <p:cNvSpPr>
            <a:spLocks noGrp="1"/>
          </p:cNvSpPr>
          <p:nvPr>
            <p:ph type="dt" sz="half" idx="11"/>
          </p:nvPr>
        </p:nvSpPr>
        <p:spPr>
          <a:xfrm>
            <a:off x="8060270" y="6324567"/>
            <a:ext cx="1248833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467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fld id="{13E9540B-E85D-433E-B135-EE9E3F5B2A1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8021" y="6025117"/>
            <a:ext cx="1531089" cy="818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nl-NL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658129"/>
            <a:ext cx="3484968" cy="410419"/>
          </a:xfrm>
          <a:prstGeom prst="rect">
            <a:avLst/>
          </a:prstGeom>
          <a:noFill/>
        </p:spPr>
        <p:txBody>
          <a:bodyPr wrap="square" lIns="121907" tIns="60953" rIns="121907" bIns="60953" rtlCol="0" anchor="ctr" anchorCtr="0">
            <a:spAutoFit/>
          </a:bodyPr>
          <a:lstStyle/>
          <a:p>
            <a:r>
              <a:rPr lang="nl-NL" sz="1867" i="0" dirty="0"/>
              <a:t>IT Driven Evolution</a:t>
            </a:r>
          </a:p>
        </p:txBody>
      </p:sp>
    </p:spTree>
    <p:extLst>
      <p:ext uri="{BB962C8B-B14F-4D97-AF65-F5344CB8AC3E}">
        <p14:creationId xmlns:p14="http://schemas.microsoft.com/office/powerpoint/2010/main" val="2759264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8017" y="2133601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289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6867" y="4868863"/>
            <a:ext cx="8534400" cy="1439863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pic>
        <p:nvPicPr>
          <p:cNvPr id="289895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986" y="122240"/>
            <a:ext cx="4449233" cy="19383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487509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3555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4324" y="4277032"/>
            <a:ext cx="8591961" cy="1362075"/>
          </a:xfrm>
        </p:spPr>
        <p:txBody>
          <a:bodyPr anchor="t"/>
          <a:lstStyle>
            <a:lvl1pPr algn="l">
              <a:defRPr sz="3733" b="1" cap="all">
                <a:solidFill>
                  <a:srgbClr val="B40000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57996" y="2776845"/>
            <a:ext cx="8568288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5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0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2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50E3-C2CF-4EE1-838F-E497E2ECDFF7}" type="slidenum">
              <a:rPr lang="nl-NL" altLang="nl-NL"/>
              <a:pPr>
                <a:defRPr/>
              </a:pPr>
              <a:t>‹#›</a:t>
            </a:fld>
            <a:endParaRPr lang="nl-NL" altLang="nl-NL" dirty="0"/>
          </a:p>
        </p:txBody>
      </p:sp>
      <p:pic>
        <p:nvPicPr>
          <p:cNvPr id="8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-683523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Darwin </a:t>
            </a:r>
            <a:r>
              <a:rPr lang="nl-NL" altLang="nl-NL" sz="4800" dirty="0" err="1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  <a:endParaRPr lang="nl-NL" altLang="nl-NL" sz="4800" dirty="0">
              <a:solidFill>
                <a:srgbClr val="B40000"/>
              </a:solidFill>
              <a:latin typeface="OfficinaSerITC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21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9797-7053-4598-BD15-132B52C130B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6297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5EA3-FACA-498C-BFC0-961ADD44FB8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180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931A-1F58-4F9E-90F5-54D8C6FCF8A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920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CDDE-0E08-4F6F-AE72-A05F9B1C48E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3318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FBD7-D138-4A44-8E7D-36D2678BA66E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424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15" indent="0">
              <a:buNone/>
              <a:defRPr sz="3733"/>
            </a:lvl2pPr>
            <a:lvl3pPr marL="1219031" indent="0">
              <a:buNone/>
              <a:defRPr sz="3200"/>
            </a:lvl3pPr>
            <a:lvl4pPr marL="1828546" indent="0">
              <a:buNone/>
              <a:defRPr sz="2667"/>
            </a:lvl4pPr>
            <a:lvl5pPr marL="2438062" indent="0">
              <a:buNone/>
              <a:defRPr sz="2667"/>
            </a:lvl5pPr>
            <a:lvl6pPr marL="3047577" indent="0">
              <a:buNone/>
              <a:defRPr sz="2667"/>
            </a:lvl6pPr>
            <a:lvl7pPr marL="3657093" indent="0">
              <a:buNone/>
              <a:defRPr sz="2667"/>
            </a:lvl7pPr>
            <a:lvl8pPr marL="4266608" indent="0">
              <a:buNone/>
              <a:defRPr sz="2667"/>
            </a:lvl8pPr>
            <a:lvl9pPr marL="4876123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965D-58C4-4C42-A0BE-ED9A4AB06D3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759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2117" y="1"/>
            <a:ext cx="109728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Titelstijl</a:t>
            </a:r>
            <a:r>
              <a:rPr lang="en-US" altLang="nl-NL" dirty="0"/>
              <a:t> van model </a:t>
            </a:r>
            <a:r>
              <a:rPr lang="en-US" altLang="nl-NL" dirty="0" err="1"/>
              <a:t>bewerken</a:t>
            </a:r>
            <a:endParaRPr lang="nl-NL" alt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44772"/>
            <a:ext cx="10972800" cy="43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Klik</a:t>
            </a:r>
            <a:r>
              <a:rPr lang="en-US" altLang="nl-NL" dirty="0"/>
              <a:t> </a:t>
            </a:r>
            <a:r>
              <a:rPr lang="en-US" altLang="nl-NL" dirty="0" err="1"/>
              <a:t>om</a:t>
            </a:r>
            <a:r>
              <a:rPr lang="en-US" altLang="nl-NL" dirty="0"/>
              <a:t> de </a:t>
            </a:r>
            <a:r>
              <a:rPr lang="en-US" altLang="nl-NL" dirty="0" err="1"/>
              <a:t>tekststijl</a:t>
            </a:r>
            <a:r>
              <a:rPr lang="en-US" altLang="nl-NL" dirty="0"/>
              <a:t> van het model </a:t>
            </a:r>
            <a:r>
              <a:rPr lang="en-US" altLang="nl-NL" dirty="0" err="1"/>
              <a:t>te</a:t>
            </a:r>
            <a:r>
              <a:rPr lang="en-US" altLang="nl-NL" dirty="0"/>
              <a:t> </a:t>
            </a:r>
            <a:r>
              <a:rPr lang="en-US" altLang="nl-NL" dirty="0" err="1"/>
              <a:t>bewerken</a:t>
            </a:r>
            <a:endParaRPr lang="en-US" altLang="nl-NL" dirty="0"/>
          </a:p>
          <a:p>
            <a:pPr lvl="1"/>
            <a:r>
              <a:rPr lang="en-US" altLang="nl-NL" dirty="0" err="1"/>
              <a:t>Tweede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2"/>
            <a:r>
              <a:rPr lang="en-US" altLang="nl-NL" dirty="0" err="1"/>
              <a:t>Derde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3"/>
            <a:r>
              <a:rPr lang="en-US" altLang="nl-NL" dirty="0" err="1"/>
              <a:t>Vierde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4"/>
            <a:r>
              <a:rPr lang="en-US" altLang="nl-NL" dirty="0" err="1"/>
              <a:t>Vijfde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nl-NL" altLang="nl-NL" dirty="0"/>
          </a:p>
        </p:txBody>
      </p:sp>
      <p:pic>
        <p:nvPicPr>
          <p:cNvPr id="1029" name="Afbeelding 23" descr="logo darwin (groot).jpg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7" y="5975351"/>
            <a:ext cx="150044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40349" y="6328259"/>
            <a:ext cx="628649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D983788-1CBD-4C09-89A5-CBB8E309D988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9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>
    <p:fade/>
  </p:transition>
  <p:hf hdr="0" dt="0"/>
  <p:txStyles>
    <p:titleStyle>
      <a:lvl1pPr algn="l" defTabSz="609515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B40000"/>
          </a:solidFill>
          <a:latin typeface="OfficinaSanITCBol" pitchFamily="2" charset="0"/>
          <a:ea typeface="ＭＳ Ｐゴシック" pitchFamily="34" charset="-128"/>
          <a:cs typeface="OfficinaSanITCBol" pitchFamily="2" charset="0"/>
        </a:defRPr>
      </a:lvl1pPr>
      <a:lvl2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2pPr>
      <a:lvl3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3pPr>
      <a:lvl4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4pPr>
      <a:lvl5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5pPr>
      <a:lvl6pPr marL="609515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6pPr>
      <a:lvl7pPr marL="1219031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7pPr>
      <a:lvl8pPr marL="1828546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8pPr>
      <a:lvl9pPr marL="2438062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9pPr>
    </p:titleStyle>
    <p:bodyStyle>
      <a:lvl1pPr marL="457137" indent="-457137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1pPr>
      <a:lvl2pPr marL="990462" indent="-380946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2pPr>
      <a:lvl3pPr marL="152378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3pPr>
      <a:lvl4pPr marL="2133304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4pPr>
      <a:lvl5pPr marL="274281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5pPr>
      <a:lvl6pPr marL="3352335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50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6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81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31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6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62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7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9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08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2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Cloud Network</a:t>
            </a:r>
            <a:br>
              <a:rPr lang="nl-NL" dirty="0"/>
            </a:br>
            <a:r>
              <a:rPr lang="nl-NL" dirty="0"/>
              <a:t>in a OKE Context</a:t>
            </a:r>
            <a:endParaRPr lang="nl-NL" sz="4267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1871531" y="4197085"/>
            <a:ext cx="8534400" cy="1752600"/>
          </a:xfrm>
        </p:spPr>
        <p:txBody>
          <a:bodyPr/>
          <a:lstStyle/>
          <a:p>
            <a:r>
              <a:rPr lang="nl-NL" dirty="0"/>
              <a:t>Martien van den Akker</a:t>
            </a:r>
          </a:p>
          <a:p>
            <a:r>
              <a:rPr lang="nl-NL" dirty="0"/>
              <a:t>Frank Brink</a:t>
            </a:r>
          </a:p>
          <a:p>
            <a:r>
              <a:rPr lang="nl-NL" dirty="0" err="1"/>
              <a:t>October</a:t>
            </a:r>
            <a:r>
              <a:rPr lang="nl-NL" dirty="0"/>
              <a:t> 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ABE27D-3AA1-47D1-AB03-E5F2BD993E34}"/>
              </a:ext>
            </a:extLst>
          </p:cNvPr>
          <p:cNvSpPr txBox="1">
            <a:spLocks/>
          </p:cNvSpPr>
          <p:nvPr/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67" kern="1200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Tahoma" pitchFamily="34" charset="0"/>
              </a:rPr>
              <a:t>(c) 2019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69328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5F5F5F"/>
                </a:solidFill>
                <a:latin typeface="Arial"/>
                <a:cs typeface="Arial"/>
              </a:rPr>
              <a:t>Network Security rules via additional security groups (next to security lists)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376295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491DF232-081B-4D84-9FA9-8C059DF6E0D8}"/>
              </a:ext>
            </a:extLst>
          </p:cNvPr>
          <p:cNvSpPr/>
          <p:nvPr/>
        </p:nvSpPr>
        <p:spPr>
          <a:xfrm>
            <a:off x="4486694" y="294178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56">
            <a:extLst>
              <a:ext uri="{FF2B5EF4-FFF2-40B4-BE49-F238E27FC236}">
                <a16:creationId xmlns:a16="http://schemas.microsoft.com/office/drawing/2014/main" id="{68AD4024-BBD9-41AB-ABE9-1D0B6C1CEBF4}"/>
              </a:ext>
            </a:extLst>
          </p:cNvPr>
          <p:cNvSpPr txBox="1"/>
          <p:nvPr/>
        </p:nvSpPr>
        <p:spPr>
          <a:xfrm>
            <a:off x="4267200" y="3276600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GrpDB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5" name="object 52">
            <a:extLst>
              <a:ext uri="{FF2B5EF4-FFF2-40B4-BE49-F238E27FC236}">
                <a16:creationId xmlns:a16="http://schemas.microsoft.com/office/drawing/2014/main" id="{CED0E0CB-51A2-4D20-8862-8923F22AF53F}"/>
              </a:ext>
            </a:extLst>
          </p:cNvPr>
          <p:cNvSpPr/>
          <p:nvPr/>
        </p:nvSpPr>
        <p:spPr>
          <a:xfrm>
            <a:off x="5032401" y="47244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6">
            <a:extLst>
              <a:ext uri="{FF2B5EF4-FFF2-40B4-BE49-F238E27FC236}">
                <a16:creationId xmlns:a16="http://schemas.microsoft.com/office/drawing/2014/main" id="{AF76F7EC-54A0-498E-BDDE-19E47CEEB732}"/>
              </a:ext>
            </a:extLst>
          </p:cNvPr>
          <p:cNvSpPr txBox="1"/>
          <p:nvPr/>
        </p:nvSpPr>
        <p:spPr>
          <a:xfrm>
            <a:off x="4806255" y="50386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GrpBH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598106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0954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318119" y="4048036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EFB7AD-B49C-4B97-8210-44034428ABA9}"/>
              </a:ext>
            </a:extLst>
          </p:cNvPr>
          <p:cNvSpPr/>
          <p:nvPr/>
        </p:nvSpPr>
        <p:spPr>
          <a:xfrm>
            <a:off x="739053" y="2647729"/>
            <a:ext cx="1917278" cy="7002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B340CD-7FFB-44D5-94E6-C35E5E424C46}"/>
              </a:ext>
            </a:extLst>
          </p:cNvPr>
          <p:cNvSpPr/>
          <p:nvPr/>
        </p:nvSpPr>
        <p:spPr>
          <a:xfrm>
            <a:off x="748873" y="3906500"/>
            <a:ext cx="2143784" cy="8276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158874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67430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15101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38055" y="1855113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685398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00682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sp>
        <p:nvSpPr>
          <p:cNvPr id="127" name="object 52">
            <a:extLst>
              <a:ext uri="{FF2B5EF4-FFF2-40B4-BE49-F238E27FC236}">
                <a16:creationId xmlns:a16="http://schemas.microsoft.com/office/drawing/2014/main" id="{BE068F97-10E7-46F1-8FF1-9C1E11864877}"/>
              </a:ext>
            </a:extLst>
          </p:cNvPr>
          <p:cNvSpPr/>
          <p:nvPr/>
        </p:nvSpPr>
        <p:spPr>
          <a:xfrm>
            <a:off x="5233146" y="1274797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6">
            <a:extLst>
              <a:ext uri="{FF2B5EF4-FFF2-40B4-BE49-F238E27FC236}">
                <a16:creationId xmlns:a16="http://schemas.microsoft.com/office/drawing/2014/main" id="{AFE8B900-EF45-4F71-8274-D87567E3FF9C}"/>
              </a:ext>
            </a:extLst>
          </p:cNvPr>
          <p:cNvSpPr txBox="1"/>
          <p:nvPr/>
        </p:nvSpPr>
        <p:spPr>
          <a:xfrm>
            <a:off x="4953000" y="1540015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29" name="object 52">
            <a:extLst>
              <a:ext uri="{FF2B5EF4-FFF2-40B4-BE49-F238E27FC236}">
                <a16:creationId xmlns:a16="http://schemas.microsoft.com/office/drawing/2014/main" id="{481DE8EE-7167-4A17-9D8E-D144A9B2CBBA}"/>
              </a:ext>
            </a:extLst>
          </p:cNvPr>
          <p:cNvSpPr/>
          <p:nvPr/>
        </p:nvSpPr>
        <p:spPr>
          <a:xfrm>
            <a:off x="7595346" y="1258782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6">
            <a:extLst>
              <a:ext uri="{FF2B5EF4-FFF2-40B4-BE49-F238E27FC236}">
                <a16:creationId xmlns:a16="http://schemas.microsoft.com/office/drawing/2014/main" id="{BB455212-E157-44D7-AC62-B16B7224BB80}"/>
              </a:ext>
            </a:extLst>
          </p:cNvPr>
          <p:cNvSpPr txBox="1"/>
          <p:nvPr/>
        </p:nvSpPr>
        <p:spPr>
          <a:xfrm>
            <a:off x="7315200" y="1524000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1" name="object 52">
            <a:extLst>
              <a:ext uri="{FF2B5EF4-FFF2-40B4-BE49-F238E27FC236}">
                <a16:creationId xmlns:a16="http://schemas.microsoft.com/office/drawing/2014/main" id="{1F352B17-95A5-4ECA-84FD-A808D1ABCEBC}"/>
              </a:ext>
            </a:extLst>
          </p:cNvPr>
          <p:cNvSpPr/>
          <p:nvPr/>
        </p:nvSpPr>
        <p:spPr>
          <a:xfrm>
            <a:off x="10591800" y="12192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6">
            <a:extLst>
              <a:ext uri="{FF2B5EF4-FFF2-40B4-BE49-F238E27FC236}">
                <a16:creationId xmlns:a16="http://schemas.microsoft.com/office/drawing/2014/main" id="{F5C8EA76-CA57-4FBE-986F-2F7DED54CBF4}"/>
              </a:ext>
            </a:extLst>
          </p:cNvPr>
          <p:cNvSpPr txBox="1"/>
          <p:nvPr/>
        </p:nvSpPr>
        <p:spPr>
          <a:xfrm>
            <a:off x="10388887" y="1530943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3" name="object 6">
            <a:extLst>
              <a:ext uri="{FF2B5EF4-FFF2-40B4-BE49-F238E27FC236}">
                <a16:creationId xmlns:a16="http://schemas.microsoft.com/office/drawing/2014/main" id="{3C86C60E-EBE7-4823-89BA-D41D7CE23D6F}"/>
              </a:ext>
            </a:extLst>
          </p:cNvPr>
          <p:cNvSpPr txBox="1"/>
          <p:nvPr/>
        </p:nvSpPr>
        <p:spPr>
          <a:xfrm>
            <a:off x="800879" y="2664859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Ingres:SecGrpBH|1521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SecGrpBHICMP</a:t>
            </a: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Ingres:SecGrpWL:1521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34723899-5C50-4D50-B075-3519580CBE2B}"/>
              </a:ext>
            </a:extLst>
          </p:cNvPr>
          <p:cNvSpPr txBox="1"/>
          <p:nvPr/>
        </p:nvSpPr>
        <p:spPr>
          <a:xfrm>
            <a:off x="838200" y="4089869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Ingress:0.0.0.0/0|22 (SSH)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Ingress:0.0.0.0/03389 (RDP)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Ingress:0.0.0.0/0ICMP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921952-1DB6-49FE-A21E-C41394A88C95}"/>
              </a:ext>
            </a:extLst>
          </p:cNvPr>
          <p:cNvSpPr/>
          <p:nvPr/>
        </p:nvSpPr>
        <p:spPr>
          <a:xfrm>
            <a:off x="776373" y="990600"/>
            <a:ext cx="1930689" cy="6383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bject 6">
            <a:extLst>
              <a:ext uri="{FF2B5EF4-FFF2-40B4-BE49-F238E27FC236}">
                <a16:creationId xmlns:a16="http://schemas.microsoft.com/office/drawing/2014/main" id="{1135F49F-E3C3-4AD3-915D-16828365DD21}"/>
              </a:ext>
            </a:extLst>
          </p:cNvPr>
          <p:cNvSpPr txBox="1"/>
          <p:nvPr/>
        </p:nvSpPr>
        <p:spPr>
          <a:xfrm>
            <a:off x="838200" y="1143000"/>
            <a:ext cx="1886592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Ingress:SecGrpBHIng|22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Egress:0.0.0.0/0|all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140" name="object 61">
            <a:extLst>
              <a:ext uri="{FF2B5EF4-FFF2-40B4-BE49-F238E27FC236}">
                <a16:creationId xmlns:a16="http://schemas.microsoft.com/office/drawing/2014/main" id="{89F3C35C-55CD-45A1-905B-81E4DA98598D}"/>
              </a:ext>
            </a:extLst>
          </p:cNvPr>
          <p:cNvSpPr/>
          <p:nvPr/>
        </p:nvSpPr>
        <p:spPr>
          <a:xfrm flipV="1">
            <a:off x="2751599" y="4442156"/>
            <a:ext cx="2063403" cy="467907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1">
            <a:extLst>
              <a:ext uri="{FF2B5EF4-FFF2-40B4-BE49-F238E27FC236}">
                <a16:creationId xmlns:a16="http://schemas.microsoft.com/office/drawing/2014/main" id="{88D6F24D-486F-4541-9FF5-CC6FDE733FD6}"/>
              </a:ext>
            </a:extLst>
          </p:cNvPr>
          <p:cNvSpPr/>
          <p:nvPr/>
        </p:nvSpPr>
        <p:spPr>
          <a:xfrm flipV="1">
            <a:off x="2561456" y="2884036"/>
            <a:ext cx="1837302" cy="278856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1">
            <a:extLst>
              <a:ext uri="{FF2B5EF4-FFF2-40B4-BE49-F238E27FC236}">
                <a16:creationId xmlns:a16="http://schemas.microsoft.com/office/drawing/2014/main" id="{2ECF0CD7-3D93-40CD-825A-C2D744C00D65}"/>
              </a:ext>
            </a:extLst>
          </p:cNvPr>
          <p:cNvSpPr/>
          <p:nvPr/>
        </p:nvSpPr>
        <p:spPr>
          <a:xfrm flipV="1">
            <a:off x="2633169" y="1346217"/>
            <a:ext cx="2647360" cy="140339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BB6E48C-A89F-4EC9-9925-BF0523CA50B9}"/>
              </a:ext>
            </a:extLst>
          </p:cNvPr>
          <p:cNvCxnSpPr>
            <a:cxnSpLocks/>
          </p:cNvCxnSpPr>
          <p:nvPr/>
        </p:nvCxnSpPr>
        <p:spPr>
          <a:xfrm>
            <a:off x="4442261" y="2514348"/>
            <a:ext cx="1798421" cy="11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5F8696-6F20-49E4-B1DD-76AB86125E40}"/>
              </a:ext>
            </a:extLst>
          </p:cNvPr>
          <p:cNvCxnSpPr>
            <a:cxnSpLocks/>
          </p:cNvCxnSpPr>
          <p:nvPr/>
        </p:nvCxnSpPr>
        <p:spPr>
          <a:xfrm flipH="1">
            <a:off x="6567537" y="2209882"/>
            <a:ext cx="28216" cy="18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FC5CF1E-4B7C-45A6-B464-4092C92609FC}"/>
              </a:ext>
            </a:extLst>
          </p:cNvPr>
          <p:cNvCxnSpPr>
            <a:cxnSpLocks/>
          </p:cNvCxnSpPr>
          <p:nvPr/>
        </p:nvCxnSpPr>
        <p:spPr>
          <a:xfrm flipH="1">
            <a:off x="6756246" y="2228850"/>
            <a:ext cx="2587779" cy="3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12395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894537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EC230C-0FE5-4A4F-9D2A-3602473E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17" y="2474293"/>
            <a:ext cx="489239" cy="4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bject 15">
            <a:extLst>
              <a:ext uri="{FF2B5EF4-FFF2-40B4-BE49-F238E27FC236}">
                <a16:creationId xmlns:a16="http://schemas.microsoft.com/office/drawing/2014/main" id="{54135EDB-6DB8-4904-A040-865C0FDFA7F1}"/>
              </a:ext>
            </a:extLst>
          </p:cNvPr>
          <p:cNvSpPr txBox="1"/>
          <p:nvPr/>
        </p:nvSpPr>
        <p:spPr>
          <a:xfrm>
            <a:off x="6230100" y="2913853"/>
            <a:ext cx="135709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 err="1">
                <a:solidFill>
                  <a:srgbClr val="5F5F5F"/>
                </a:solidFill>
                <a:latin typeface="Arial"/>
                <a:cs typeface="Arial"/>
              </a:rPr>
              <a:t>medrecdbhostname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 sk8s service op 1521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B31724-5406-4698-A89D-2F709D40F2C9}"/>
              </a:ext>
            </a:extLst>
          </p:cNvPr>
          <p:cNvCxnSpPr>
            <a:cxnSpLocks/>
          </p:cNvCxnSpPr>
          <p:nvPr/>
        </p:nvCxnSpPr>
        <p:spPr>
          <a:xfrm flipH="1">
            <a:off x="5632995" y="2838521"/>
            <a:ext cx="640261" cy="2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2236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VCN, OKE Cluster,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Public </a:t>
            </a:r>
            <a:r>
              <a:rPr sz="2400" b="0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Private</a:t>
            </a:r>
            <a:r>
              <a:rPr sz="2400" b="0" spc="-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Subnets</a:t>
            </a:r>
            <a:r>
              <a:rPr lang="en-US" sz="2400" spc="-5" dirty="0">
                <a:solidFill>
                  <a:srgbClr val="5F5F5F"/>
                </a:solidFill>
                <a:latin typeface="Arial"/>
                <a:cs typeface="Arial"/>
              </a:rPr>
              <a:t> and </a:t>
            </a:r>
            <a:r>
              <a:rPr lang="en-US" sz="2400" b="0" spc="-5" dirty="0">
                <a:solidFill>
                  <a:srgbClr val="5F5F5F"/>
                </a:solidFill>
              </a:rPr>
              <a:t>Nodes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A2646811-4037-4670-A566-A73B247191E3}"/>
              </a:ext>
            </a:extLst>
          </p:cNvPr>
          <p:cNvSpPr txBox="1"/>
          <p:nvPr/>
        </p:nvSpPr>
        <p:spPr>
          <a:xfrm>
            <a:off x="838199" y="2420952"/>
            <a:ext cx="1996359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0.0.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.0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24|All 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Ingress:10.0.11.0/24|All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Ingress:10.0.12.0/24|All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NO: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Ingress:10.0.0.0/16|22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Ingress:10.0.20.0/16|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30385;10256;30606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7B793-461C-4C80-9077-EA2610AEE44D}"/>
              </a:ext>
            </a:extLst>
          </p:cNvPr>
          <p:cNvSpPr/>
          <p:nvPr/>
        </p:nvSpPr>
        <p:spPr>
          <a:xfrm>
            <a:off x="762000" y="2438400"/>
            <a:ext cx="1948207" cy="14796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bject 61">
            <a:extLst>
              <a:ext uri="{FF2B5EF4-FFF2-40B4-BE49-F238E27FC236}">
                <a16:creationId xmlns:a16="http://schemas.microsoft.com/office/drawing/2014/main" id="{D5BC7EE0-B38C-4B11-B87E-5B5BF1207583}"/>
              </a:ext>
            </a:extLst>
          </p:cNvPr>
          <p:cNvSpPr/>
          <p:nvPr/>
        </p:nvSpPr>
        <p:spPr>
          <a:xfrm flipV="1">
            <a:off x="2600298" y="3095189"/>
            <a:ext cx="582009" cy="356325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376295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7" name="object 6">
            <a:extLst>
              <a:ext uri="{FF2B5EF4-FFF2-40B4-BE49-F238E27FC236}">
                <a16:creationId xmlns:a16="http://schemas.microsoft.com/office/drawing/2014/main" id="{9C013619-2F17-4AF1-8F17-8445767E44DA}"/>
              </a:ext>
            </a:extLst>
          </p:cNvPr>
          <p:cNvSpPr txBox="1"/>
          <p:nvPr/>
        </p:nvSpPr>
        <p:spPr>
          <a:xfrm>
            <a:off x="825173" y="4851152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Ingress:0.0.0.0.0|80;443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Egress:10.0.10.0/24|10256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B803CE-5CB4-4F66-91D9-6931F91C6A65}"/>
              </a:ext>
            </a:extLst>
          </p:cNvPr>
          <p:cNvSpPr/>
          <p:nvPr/>
        </p:nvSpPr>
        <p:spPr>
          <a:xfrm>
            <a:off x="762000" y="4814484"/>
            <a:ext cx="1945062" cy="867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bject 61">
            <a:extLst>
              <a:ext uri="{FF2B5EF4-FFF2-40B4-BE49-F238E27FC236}">
                <a16:creationId xmlns:a16="http://schemas.microsoft.com/office/drawing/2014/main" id="{D438D35E-E5E4-41FA-8660-6305D5F40E04}"/>
              </a:ext>
            </a:extLst>
          </p:cNvPr>
          <p:cNvSpPr/>
          <p:nvPr/>
        </p:nvSpPr>
        <p:spPr>
          <a:xfrm flipV="1">
            <a:off x="2503026" y="4923990"/>
            <a:ext cx="581232" cy="423824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491DF232-081B-4D84-9FA9-8C059DF6E0D8}"/>
              </a:ext>
            </a:extLst>
          </p:cNvPr>
          <p:cNvSpPr/>
          <p:nvPr/>
        </p:nvSpPr>
        <p:spPr>
          <a:xfrm>
            <a:off x="4486694" y="294178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56">
            <a:extLst>
              <a:ext uri="{FF2B5EF4-FFF2-40B4-BE49-F238E27FC236}">
                <a16:creationId xmlns:a16="http://schemas.microsoft.com/office/drawing/2014/main" id="{68AD4024-BBD9-41AB-ABE9-1D0B6C1CEBF4}"/>
              </a:ext>
            </a:extLst>
          </p:cNvPr>
          <p:cNvSpPr txBox="1"/>
          <p:nvPr/>
        </p:nvSpPr>
        <p:spPr>
          <a:xfrm>
            <a:off x="4267200" y="3276600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GrpDB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5" name="object 52">
            <a:extLst>
              <a:ext uri="{FF2B5EF4-FFF2-40B4-BE49-F238E27FC236}">
                <a16:creationId xmlns:a16="http://schemas.microsoft.com/office/drawing/2014/main" id="{CED0E0CB-51A2-4D20-8862-8923F22AF53F}"/>
              </a:ext>
            </a:extLst>
          </p:cNvPr>
          <p:cNvSpPr/>
          <p:nvPr/>
        </p:nvSpPr>
        <p:spPr>
          <a:xfrm>
            <a:off x="5032401" y="47244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6">
            <a:extLst>
              <a:ext uri="{FF2B5EF4-FFF2-40B4-BE49-F238E27FC236}">
                <a16:creationId xmlns:a16="http://schemas.microsoft.com/office/drawing/2014/main" id="{AF76F7EC-54A0-498E-BDDE-19E47CEEB732}"/>
              </a:ext>
            </a:extLst>
          </p:cNvPr>
          <p:cNvSpPr txBox="1"/>
          <p:nvPr/>
        </p:nvSpPr>
        <p:spPr>
          <a:xfrm>
            <a:off x="4806255" y="50386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GrpBH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598106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0954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318119" y="4048036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EFB7AD-B49C-4B97-8210-44034428ABA9}"/>
              </a:ext>
            </a:extLst>
          </p:cNvPr>
          <p:cNvSpPr/>
          <p:nvPr/>
        </p:nvSpPr>
        <p:spPr>
          <a:xfrm>
            <a:off x="762001" y="1676400"/>
            <a:ext cx="1917278" cy="7002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B340CD-7FFB-44D5-94E6-C35E5E424C46}"/>
              </a:ext>
            </a:extLst>
          </p:cNvPr>
          <p:cNvSpPr/>
          <p:nvPr/>
        </p:nvSpPr>
        <p:spPr>
          <a:xfrm>
            <a:off x="748873" y="3962400"/>
            <a:ext cx="1919051" cy="7717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158874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67430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15101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38055" y="1855113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685398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00682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sp>
        <p:nvSpPr>
          <p:cNvPr id="127" name="object 52">
            <a:extLst>
              <a:ext uri="{FF2B5EF4-FFF2-40B4-BE49-F238E27FC236}">
                <a16:creationId xmlns:a16="http://schemas.microsoft.com/office/drawing/2014/main" id="{BE068F97-10E7-46F1-8FF1-9C1E11864877}"/>
              </a:ext>
            </a:extLst>
          </p:cNvPr>
          <p:cNvSpPr/>
          <p:nvPr/>
        </p:nvSpPr>
        <p:spPr>
          <a:xfrm>
            <a:off x="5233146" y="1274797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6">
            <a:extLst>
              <a:ext uri="{FF2B5EF4-FFF2-40B4-BE49-F238E27FC236}">
                <a16:creationId xmlns:a16="http://schemas.microsoft.com/office/drawing/2014/main" id="{AFE8B900-EF45-4F71-8274-D87567E3FF9C}"/>
              </a:ext>
            </a:extLst>
          </p:cNvPr>
          <p:cNvSpPr txBox="1"/>
          <p:nvPr/>
        </p:nvSpPr>
        <p:spPr>
          <a:xfrm>
            <a:off x="4953000" y="1540015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29" name="object 52">
            <a:extLst>
              <a:ext uri="{FF2B5EF4-FFF2-40B4-BE49-F238E27FC236}">
                <a16:creationId xmlns:a16="http://schemas.microsoft.com/office/drawing/2014/main" id="{481DE8EE-7167-4A17-9D8E-D144A9B2CBBA}"/>
              </a:ext>
            </a:extLst>
          </p:cNvPr>
          <p:cNvSpPr/>
          <p:nvPr/>
        </p:nvSpPr>
        <p:spPr>
          <a:xfrm>
            <a:off x="7595346" y="1258782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6">
            <a:extLst>
              <a:ext uri="{FF2B5EF4-FFF2-40B4-BE49-F238E27FC236}">
                <a16:creationId xmlns:a16="http://schemas.microsoft.com/office/drawing/2014/main" id="{BB455212-E157-44D7-AC62-B16B7224BB80}"/>
              </a:ext>
            </a:extLst>
          </p:cNvPr>
          <p:cNvSpPr txBox="1"/>
          <p:nvPr/>
        </p:nvSpPr>
        <p:spPr>
          <a:xfrm>
            <a:off x="7315200" y="1524000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1" name="object 52">
            <a:extLst>
              <a:ext uri="{FF2B5EF4-FFF2-40B4-BE49-F238E27FC236}">
                <a16:creationId xmlns:a16="http://schemas.microsoft.com/office/drawing/2014/main" id="{1F352B17-95A5-4ECA-84FD-A808D1ABCEBC}"/>
              </a:ext>
            </a:extLst>
          </p:cNvPr>
          <p:cNvSpPr/>
          <p:nvPr/>
        </p:nvSpPr>
        <p:spPr>
          <a:xfrm>
            <a:off x="10591800" y="12192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6">
            <a:extLst>
              <a:ext uri="{FF2B5EF4-FFF2-40B4-BE49-F238E27FC236}">
                <a16:creationId xmlns:a16="http://schemas.microsoft.com/office/drawing/2014/main" id="{F5C8EA76-CA57-4FBE-986F-2F7DED54CBF4}"/>
              </a:ext>
            </a:extLst>
          </p:cNvPr>
          <p:cNvSpPr txBox="1"/>
          <p:nvPr/>
        </p:nvSpPr>
        <p:spPr>
          <a:xfrm>
            <a:off x="10388887" y="1530943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3" name="object 6">
            <a:extLst>
              <a:ext uri="{FF2B5EF4-FFF2-40B4-BE49-F238E27FC236}">
                <a16:creationId xmlns:a16="http://schemas.microsoft.com/office/drawing/2014/main" id="{3C86C60E-EBE7-4823-89BA-D41D7CE23D6F}"/>
              </a:ext>
            </a:extLst>
          </p:cNvPr>
          <p:cNvSpPr txBox="1"/>
          <p:nvPr/>
        </p:nvSpPr>
        <p:spPr>
          <a:xfrm>
            <a:off x="823827" y="1693530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Ingres:SecGrpBH|1521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SecGrpBHICMP</a:t>
            </a: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Ingress:SecGrpWL:1521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34723899-5C50-4D50-B075-3519580CBE2B}"/>
              </a:ext>
            </a:extLst>
          </p:cNvPr>
          <p:cNvSpPr txBox="1"/>
          <p:nvPr/>
        </p:nvSpPr>
        <p:spPr>
          <a:xfrm>
            <a:off x="838200" y="4089869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Ingress:0.0.0.0/0|22 (SSH)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Ingress:0.0.0.0/03389 (RDP)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Ingress:0.0.0.0/0ICMP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921952-1DB6-49FE-A21E-C41394A88C95}"/>
              </a:ext>
            </a:extLst>
          </p:cNvPr>
          <p:cNvSpPr/>
          <p:nvPr/>
        </p:nvSpPr>
        <p:spPr>
          <a:xfrm>
            <a:off x="776373" y="990600"/>
            <a:ext cx="1930689" cy="6383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bject 6">
            <a:extLst>
              <a:ext uri="{FF2B5EF4-FFF2-40B4-BE49-F238E27FC236}">
                <a16:creationId xmlns:a16="http://schemas.microsoft.com/office/drawing/2014/main" id="{1135F49F-E3C3-4AD3-915D-16828365DD21}"/>
              </a:ext>
            </a:extLst>
          </p:cNvPr>
          <p:cNvSpPr txBox="1"/>
          <p:nvPr/>
        </p:nvSpPr>
        <p:spPr>
          <a:xfrm>
            <a:off x="838200" y="1143000"/>
            <a:ext cx="1886592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Ingress:SecGrpBHIng|22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Egress:0.0.0.0/0|all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140" name="object 61">
            <a:extLst>
              <a:ext uri="{FF2B5EF4-FFF2-40B4-BE49-F238E27FC236}">
                <a16:creationId xmlns:a16="http://schemas.microsoft.com/office/drawing/2014/main" id="{89F3C35C-55CD-45A1-905B-81E4DA98598D}"/>
              </a:ext>
            </a:extLst>
          </p:cNvPr>
          <p:cNvSpPr/>
          <p:nvPr/>
        </p:nvSpPr>
        <p:spPr>
          <a:xfrm flipV="1">
            <a:off x="2751599" y="4442156"/>
            <a:ext cx="2063403" cy="467907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1">
            <a:extLst>
              <a:ext uri="{FF2B5EF4-FFF2-40B4-BE49-F238E27FC236}">
                <a16:creationId xmlns:a16="http://schemas.microsoft.com/office/drawing/2014/main" id="{88D6F24D-486F-4541-9FF5-CC6FDE733FD6}"/>
              </a:ext>
            </a:extLst>
          </p:cNvPr>
          <p:cNvSpPr/>
          <p:nvPr/>
        </p:nvSpPr>
        <p:spPr>
          <a:xfrm flipV="1">
            <a:off x="2561456" y="2285786"/>
            <a:ext cx="1837302" cy="877106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1">
            <a:extLst>
              <a:ext uri="{FF2B5EF4-FFF2-40B4-BE49-F238E27FC236}">
                <a16:creationId xmlns:a16="http://schemas.microsoft.com/office/drawing/2014/main" id="{2ECF0CD7-3D93-40CD-825A-C2D744C00D65}"/>
              </a:ext>
            </a:extLst>
          </p:cNvPr>
          <p:cNvSpPr/>
          <p:nvPr/>
        </p:nvSpPr>
        <p:spPr>
          <a:xfrm flipV="1">
            <a:off x="2633169" y="1346217"/>
            <a:ext cx="2647360" cy="140339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BB6E48C-A89F-4EC9-9925-BF0523CA50B9}"/>
              </a:ext>
            </a:extLst>
          </p:cNvPr>
          <p:cNvCxnSpPr>
            <a:cxnSpLocks/>
          </p:cNvCxnSpPr>
          <p:nvPr/>
        </p:nvCxnSpPr>
        <p:spPr>
          <a:xfrm>
            <a:off x="4442261" y="2514348"/>
            <a:ext cx="1798421" cy="11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5F8696-6F20-49E4-B1DD-76AB86125E40}"/>
              </a:ext>
            </a:extLst>
          </p:cNvPr>
          <p:cNvCxnSpPr>
            <a:cxnSpLocks/>
          </p:cNvCxnSpPr>
          <p:nvPr/>
        </p:nvCxnSpPr>
        <p:spPr>
          <a:xfrm flipH="1">
            <a:off x="6567537" y="2209882"/>
            <a:ext cx="28216" cy="18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FC5CF1E-4B7C-45A6-B464-4092C92609FC}"/>
              </a:ext>
            </a:extLst>
          </p:cNvPr>
          <p:cNvCxnSpPr>
            <a:cxnSpLocks/>
          </p:cNvCxnSpPr>
          <p:nvPr/>
        </p:nvCxnSpPr>
        <p:spPr>
          <a:xfrm flipH="1">
            <a:off x="6756246" y="2228850"/>
            <a:ext cx="2587779" cy="3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12395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894537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EC230C-0FE5-4A4F-9D2A-3602473E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17" y="2474293"/>
            <a:ext cx="489239" cy="4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bject 15">
            <a:extLst>
              <a:ext uri="{FF2B5EF4-FFF2-40B4-BE49-F238E27FC236}">
                <a16:creationId xmlns:a16="http://schemas.microsoft.com/office/drawing/2014/main" id="{54135EDB-6DB8-4904-A040-865C0FDFA7F1}"/>
              </a:ext>
            </a:extLst>
          </p:cNvPr>
          <p:cNvSpPr txBox="1"/>
          <p:nvPr/>
        </p:nvSpPr>
        <p:spPr>
          <a:xfrm>
            <a:off x="6230100" y="2913853"/>
            <a:ext cx="135709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 err="1">
                <a:solidFill>
                  <a:srgbClr val="5F5F5F"/>
                </a:solidFill>
                <a:latin typeface="Arial"/>
                <a:cs typeface="Arial"/>
              </a:rPr>
              <a:t>medrecdbhostname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 sk8s service op 1521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B31724-5406-4698-A89D-2F709D40F2C9}"/>
              </a:ext>
            </a:extLst>
          </p:cNvPr>
          <p:cNvCxnSpPr>
            <a:cxnSpLocks/>
          </p:cNvCxnSpPr>
          <p:nvPr/>
        </p:nvCxnSpPr>
        <p:spPr>
          <a:xfrm flipH="1">
            <a:off x="5632995" y="2838521"/>
            <a:ext cx="640261" cy="2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0481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VCN, </a:t>
            </a:r>
            <a:r>
              <a:rPr lang="en-US" sz="2400" spc="-5" dirty="0">
                <a:solidFill>
                  <a:srgbClr val="5F5F5F"/>
                </a:solidFill>
                <a:latin typeface="Arial"/>
                <a:cs typeface="Arial"/>
              </a:rPr>
              <a:t>AD’s,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Public </a:t>
            </a:r>
            <a:r>
              <a:rPr sz="2400" b="0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Private</a:t>
            </a:r>
            <a:r>
              <a:rPr sz="2400" b="0" spc="-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Subnets</a:t>
            </a: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, OKE Cluster and OKE Nodes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162800" y="1550313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3285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5F5F5F"/>
                </a:solidFill>
                <a:latin typeface="Arial"/>
                <a:cs typeface="Arial"/>
              </a:rPr>
              <a:t>Generated Security Lists per (regional subnet) applicable for all nodes within SN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531490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2"/>
            <a:ext cx="10896599" cy="5097493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162800" y="1550313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380999" y="5950562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E2E50-B3D1-4284-94BF-9EFA97F26EF2}"/>
              </a:ext>
            </a:extLst>
          </p:cNvPr>
          <p:cNvSpPr/>
          <p:nvPr/>
        </p:nvSpPr>
        <p:spPr>
          <a:xfrm>
            <a:off x="681608" y="838201"/>
            <a:ext cx="2080593" cy="2662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bject 61">
            <a:extLst>
              <a:ext uri="{FF2B5EF4-FFF2-40B4-BE49-F238E27FC236}">
                <a16:creationId xmlns:a16="http://schemas.microsoft.com/office/drawing/2014/main" id="{275B28CB-EAD4-40EE-9E15-F740B1FC79CE}"/>
              </a:ext>
            </a:extLst>
          </p:cNvPr>
          <p:cNvSpPr/>
          <p:nvPr/>
        </p:nvSpPr>
        <p:spPr>
          <a:xfrm flipV="1">
            <a:off x="2600298" y="3095189"/>
            <a:ext cx="582009" cy="356325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1F25A0-19C0-48E1-BDF2-C5F049D25E34}"/>
              </a:ext>
            </a:extLst>
          </p:cNvPr>
          <p:cNvSpPr/>
          <p:nvPr/>
        </p:nvSpPr>
        <p:spPr>
          <a:xfrm>
            <a:off x="677200" y="3548546"/>
            <a:ext cx="2135389" cy="22642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F7F97A95-EF85-48B3-B702-30C53FD6B2DD}"/>
              </a:ext>
            </a:extLst>
          </p:cNvPr>
          <p:cNvSpPr txBox="1"/>
          <p:nvPr/>
        </p:nvSpPr>
        <p:spPr>
          <a:xfrm>
            <a:off x="735489" y="838200"/>
            <a:ext cx="2007711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Ingress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for a limited set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– all protocols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Stateful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Ingress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for all nodes on port 22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Stateful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Ingress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for a limited set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–for a specific set of ports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Statefull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Egress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to all (worldwide)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for all protocols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Egress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to a limited set (internal)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– all protocols</a:t>
            </a:r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9D4F972E-C37D-4C93-A4A6-E61DC85D93E3}"/>
              </a:ext>
            </a:extLst>
          </p:cNvPr>
          <p:cNvSpPr txBox="1"/>
          <p:nvPr/>
        </p:nvSpPr>
        <p:spPr>
          <a:xfrm>
            <a:off x="735489" y="3581400"/>
            <a:ext cx="2024231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Ingress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for all worldwide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– all protocols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Statefull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Ingress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for all worldwide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– on port 80 and 443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Egress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to all (worldwide)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for all protocols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Statefull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1200" b="1" dirty="0">
                <a:solidFill>
                  <a:srgbClr val="5F5F5F"/>
                </a:solidFill>
                <a:latin typeface="Arial"/>
                <a:cs typeface="Arial"/>
              </a:rPr>
              <a:t>Egress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rules to a limited set (internal)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ip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address on port 10256</a:t>
            </a:r>
          </a:p>
        </p:txBody>
      </p:sp>
      <p:sp>
        <p:nvSpPr>
          <p:cNvPr id="48" name="object 61">
            <a:extLst>
              <a:ext uri="{FF2B5EF4-FFF2-40B4-BE49-F238E27FC236}">
                <a16:creationId xmlns:a16="http://schemas.microsoft.com/office/drawing/2014/main" id="{CC0E2530-6CD3-4853-AFE8-423E16875C6A}"/>
              </a:ext>
            </a:extLst>
          </p:cNvPr>
          <p:cNvSpPr/>
          <p:nvPr/>
        </p:nvSpPr>
        <p:spPr>
          <a:xfrm flipV="1">
            <a:off x="2575538" y="5110081"/>
            <a:ext cx="582009" cy="356325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3807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 err="1">
                <a:solidFill>
                  <a:srgbClr val="5F5F5F"/>
                </a:solidFill>
                <a:latin typeface="Arial"/>
                <a:cs typeface="Arial"/>
              </a:rPr>
              <a:t>Weblogic</a:t>
            </a: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 domain on OKE Cluster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598106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0954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158874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67430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15101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38055" y="1855113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685398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00682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12395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894537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FF857-B166-41BC-88C3-A4E6FD4A5F3B}"/>
              </a:ext>
            </a:extLst>
          </p:cNvPr>
          <p:cNvSpPr/>
          <p:nvPr/>
        </p:nvSpPr>
        <p:spPr>
          <a:xfrm>
            <a:off x="716292" y="3110673"/>
            <a:ext cx="10789908" cy="9387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Get K8s pods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medrec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-domain-ns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READY   STATUS    RESTARTS   AGE    IP            NODE        NOMINATED NODE   READINESS GATES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medrec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-domain-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1/1     Running   0          106m   10.244.1.61   10.0.10.3   &lt;none&gt;           &lt;none&gt;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medrec-domain-medrec-server1   1/1     Running   0          105m   10.244.1.62   10.0.10.3   &lt;none&gt;           &lt;none&gt;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medrec-domain-medrec-server2   1/1     Running   0          105m   10.244.2.54   10.0.10.4   &lt;none&gt;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30585982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Creation of a managed database on a private subnet (and a BH for maintenance)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318119" y="4048036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8492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" y="120749"/>
            <a:ext cx="10972800" cy="715963"/>
          </a:xfrm>
        </p:spPr>
        <p:txBody>
          <a:bodyPr/>
          <a:lstStyle/>
          <a:p>
            <a:r>
              <a:rPr lang="en-US" sz="5333" dirty="0"/>
              <a:t>Managed Database Creation</a:t>
            </a:r>
          </a:p>
        </p:txBody>
      </p:sp>
      <p:sp>
        <p:nvSpPr>
          <p:cNvPr id="3026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2999"/>
            <a:ext cx="10854549" cy="5185259"/>
          </a:xfrm>
        </p:spPr>
        <p:txBody>
          <a:bodyPr/>
          <a:lstStyle/>
          <a:p>
            <a:r>
              <a:rPr lang="en-US" sz="2400" dirty="0"/>
              <a:t>Private Subnet (use PSN created by the OKE cluster)</a:t>
            </a:r>
          </a:p>
          <a:p>
            <a:r>
              <a:rPr lang="en-US" sz="2400" dirty="0"/>
              <a:t>Database Shape/Edition/Release/BYOL versus fully licenses</a:t>
            </a:r>
          </a:p>
          <a:p>
            <a:pPr lvl="1"/>
            <a:r>
              <a:rPr lang="en-US" sz="1867" dirty="0"/>
              <a:t>VM.Standard1.1;SE/19.x/BYOL</a:t>
            </a:r>
          </a:p>
          <a:p>
            <a:r>
              <a:rPr lang="en-US" sz="2400" dirty="0"/>
              <a:t>Access</a:t>
            </a:r>
          </a:p>
          <a:p>
            <a:pPr lvl="1"/>
            <a:r>
              <a:rPr lang="en-US" sz="2000" dirty="0"/>
              <a:t>Design Time via BH (tunneling)</a:t>
            </a:r>
          </a:p>
          <a:p>
            <a:pPr lvl="1"/>
            <a:r>
              <a:rPr lang="en-US" sz="2000" dirty="0"/>
              <a:t>Runtime (</a:t>
            </a:r>
            <a:r>
              <a:rPr lang="en-US" sz="2000" dirty="0" err="1"/>
              <a:t>Weblogic</a:t>
            </a:r>
            <a:r>
              <a:rPr lang="en-US" sz="2000" dirty="0"/>
              <a:t> within OKE cluster) via k8s service</a:t>
            </a:r>
          </a:p>
          <a:p>
            <a:pPr lvl="1"/>
            <a:r>
              <a:rPr lang="en-US" sz="2000" dirty="0"/>
              <a:t>Security lists and/or Security groups</a:t>
            </a:r>
          </a:p>
          <a:p>
            <a:pPr lvl="2"/>
            <a:r>
              <a:rPr lang="en-US" sz="1800" dirty="0"/>
              <a:t>Incoming (ingress) traffic: which node/</a:t>
            </a:r>
            <a:r>
              <a:rPr lang="en-US" sz="1800" dirty="0" err="1"/>
              <a:t>ip</a:t>
            </a:r>
            <a:r>
              <a:rPr lang="en-US" sz="1800" dirty="0"/>
              <a:t>/protocol?</a:t>
            </a:r>
          </a:p>
          <a:p>
            <a:r>
              <a:rPr lang="en-US" sz="2400" dirty="0"/>
              <a:t>PDB/CDB (default multitenant since release 19.x)</a:t>
            </a:r>
          </a:p>
          <a:p>
            <a:pPr lvl="1"/>
            <a:r>
              <a:rPr lang="en-US" sz="2000" dirty="0"/>
              <a:t>OCI Console provides connect String to CDB</a:t>
            </a:r>
          </a:p>
          <a:p>
            <a:pPr lvl="1"/>
            <a:r>
              <a:rPr lang="en-US" sz="2000" dirty="0"/>
              <a:t>PDB connect string</a:t>
            </a:r>
          </a:p>
          <a:p>
            <a:pPr lvl="2"/>
            <a:r>
              <a:rPr lang="en-US" sz="1733" dirty="0"/>
              <a:t>Select *</a:t>
            </a:r>
            <a:r>
              <a:rPr lang="en-US" sz="1733" dirty="0" err="1"/>
              <a:t>v$Services</a:t>
            </a:r>
            <a:endParaRPr lang="en-US" sz="1733" dirty="0"/>
          </a:p>
          <a:p>
            <a:pPr lvl="2"/>
            <a:r>
              <a:rPr lang="en-US" sz="1733" dirty="0"/>
              <a:t>SSH to DBHOST</a:t>
            </a:r>
          </a:p>
          <a:p>
            <a:pPr lvl="2"/>
            <a:r>
              <a:rPr lang="en-US" sz="1733" dirty="0"/>
              <a:t>Query listener status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AA965EE-BFEF-4AB5-A1A9-D4B9F7776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6</a:t>
            </a:fld>
            <a:endParaRPr lang="nl-NL" altLang="nl-NL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1AC4D6-E19D-4249-8DAF-035CAF2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28259"/>
            <a:ext cx="3860800" cy="365125"/>
          </a:xfrm>
        </p:spPr>
        <p:txBody>
          <a:bodyPr/>
          <a:lstStyle/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Tahoma" pitchFamily="34" charset="0"/>
              </a:rPr>
              <a:t>(c)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5176197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Design time connection to managed database in private subnet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2739102" y="685800"/>
            <a:ext cx="9071899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2819400" y="762063"/>
            <a:ext cx="8631174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667243" y="6193971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318119" y="4048036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2565516" y="548045"/>
            <a:ext cx="9397885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2854691" y="5811417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AutoShape 2" descr="HP 15-db0939nd laptop">
            <a:extLst>
              <a:ext uri="{FF2B5EF4-FFF2-40B4-BE49-F238E27FC236}">
                <a16:creationId xmlns:a16="http://schemas.microsoft.com/office/drawing/2014/main" id="{CB5FB177-D8E2-402F-ACAD-0A42C2252D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notebook">
            <a:extLst>
              <a:ext uri="{FF2B5EF4-FFF2-40B4-BE49-F238E27FC236}">
                <a16:creationId xmlns:a16="http://schemas.microsoft.com/office/drawing/2014/main" id="{D84D5538-E0B4-4569-B529-646F2822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6" y="4576855"/>
            <a:ext cx="1882751" cy="18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DA880-9D02-45C2-9D86-29EBF850E97E}"/>
              </a:ext>
            </a:extLst>
          </p:cNvPr>
          <p:cNvCxnSpPr>
            <a:cxnSpLocks/>
          </p:cNvCxnSpPr>
          <p:nvPr/>
        </p:nvCxnSpPr>
        <p:spPr>
          <a:xfrm flipV="1">
            <a:off x="2113217" y="4668682"/>
            <a:ext cx="2486881" cy="67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2C7E95-016B-40C8-AEEC-9460813A2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72" y="3959364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62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AA965EE-BFEF-4AB5-A1A9-D4B9F7776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8</a:t>
            </a:fld>
            <a:endParaRPr lang="nl-NL" altLang="nl-NL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1AC4D6-E19D-4249-8DAF-035CAF2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28259"/>
            <a:ext cx="3860800" cy="365125"/>
          </a:xfrm>
        </p:spPr>
        <p:txBody>
          <a:bodyPr/>
          <a:lstStyle/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Tahoma" pitchFamily="34" charset="0"/>
              </a:rPr>
              <a:t>(c) 2018 Darwin IT-Professionals B.V.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E6527-DC47-417E-A96E-E2FECA67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529741"/>
            <a:ext cx="6457070" cy="282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4B439-F62B-43E1-86A1-0CEBDFF8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85927"/>
            <a:ext cx="7361558" cy="2888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C47CD-8248-471F-BD15-86ED86E5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69" y="1470192"/>
            <a:ext cx="7292972" cy="37874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2A308-DD97-42FE-A3C4-53488350FDA6}"/>
              </a:ext>
            </a:extLst>
          </p:cNvPr>
          <p:cNvCxnSpPr/>
          <p:nvPr/>
        </p:nvCxnSpPr>
        <p:spPr>
          <a:xfrm flipV="1">
            <a:off x="6858000" y="4445506"/>
            <a:ext cx="1168400" cy="96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" y="120749"/>
            <a:ext cx="10972800" cy="715963"/>
          </a:xfrm>
        </p:spPr>
        <p:txBody>
          <a:bodyPr/>
          <a:lstStyle/>
          <a:p>
            <a:r>
              <a:rPr lang="en-US" sz="5333" dirty="0"/>
              <a:t>Design Time Connection (tunneling)</a:t>
            </a:r>
          </a:p>
        </p:txBody>
      </p:sp>
    </p:spTree>
    <p:extLst>
      <p:ext uri="{BB962C8B-B14F-4D97-AF65-F5344CB8AC3E}">
        <p14:creationId xmlns:p14="http://schemas.microsoft.com/office/powerpoint/2010/main" val="3684601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12747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Runtime access to a managed database (outside the OKE cluste</a:t>
            </a:r>
            <a:r>
              <a:rPr lang="en-US" sz="2400" spc="-5" dirty="0">
                <a:solidFill>
                  <a:srgbClr val="5F5F5F"/>
                </a:solidFill>
                <a:latin typeface="Arial"/>
                <a:cs typeface="Arial"/>
              </a:rPr>
              <a:t>r) via k8s service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381000" y="685800"/>
            <a:ext cx="11430001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228600" y="624840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Medreck8s Compartment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091563" y="4018543"/>
            <a:ext cx="8150922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2971800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277087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82420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18190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750506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13150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751161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08858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598106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0954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72000" y="16002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158874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67430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15101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38055" y="1855113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684516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685398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00682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BB6E48C-A89F-4EC9-9925-BF0523CA50B9}"/>
              </a:ext>
            </a:extLst>
          </p:cNvPr>
          <p:cNvCxnSpPr>
            <a:cxnSpLocks/>
          </p:cNvCxnSpPr>
          <p:nvPr/>
        </p:nvCxnSpPr>
        <p:spPr>
          <a:xfrm>
            <a:off x="4442261" y="2514348"/>
            <a:ext cx="1798421" cy="11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5F8696-6F20-49E4-B1DD-76AB86125E40}"/>
              </a:ext>
            </a:extLst>
          </p:cNvPr>
          <p:cNvCxnSpPr>
            <a:cxnSpLocks/>
          </p:cNvCxnSpPr>
          <p:nvPr/>
        </p:nvCxnSpPr>
        <p:spPr>
          <a:xfrm flipH="1">
            <a:off x="6567537" y="2209882"/>
            <a:ext cx="28216" cy="18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FC5CF1E-4B7C-45A6-B464-4092C92609FC}"/>
              </a:ext>
            </a:extLst>
          </p:cNvPr>
          <p:cNvCxnSpPr>
            <a:cxnSpLocks/>
          </p:cNvCxnSpPr>
          <p:nvPr/>
        </p:nvCxnSpPr>
        <p:spPr>
          <a:xfrm flipH="1">
            <a:off x="6756246" y="2228850"/>
            <a:ext cx="2587779" cy="3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12395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894537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195321" y="1733944"/>
            <a:ext cx="8006079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EC230C-0FE5-4A4F-9D2A-3602473E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17" y="2474293"/>
            <a:ext cx="489239" cy="4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bject 15">
            <a:extLst>
              <a:ext uri="{FF2B5EF4-FFF2-40B4-BE49-F238E27FC236}">
                <a16:creationId xmlns:a16="http://schemas.microsoft.com/office/drawing/2014/main" id="{54135EDB-6DB8-4904-A040-865C0FDFA7F1}"/>
              </a:ext>
            </a:extLst>
          </p:cNvPr>
          <p:cNvSpPr txBox="1"/>
          <p:nvPr/>
        </p:nvSpPr>
        <p:spPr>
          <a:xfrm>
            <a:off x="6132045" y="2913668"/>
            <a:ext cx="228145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 err="1">
                <a:solidFill>
                  <a:srgbClr val="5F5F5F"/>
                </a:solidFill>
                <a:latin typeface="Arial"/>
                <a:cs typeface="Arial"/>
              </a:rPr>
              <a:t>medrecdbhostname</a:t>
            </a:r>
            <a:r>
              <a:rPr lang="en-US" sz="1600" b="1" spc="-10" dirty="0">
                <a:solidFill>
                  <a:srgbClr val="5F5F5F"/>
                </a:solidFill>
                <a:latin typeface="Arial"/>
                <a:cs typeface="Arial"/>
              </a:rPr>
              <a:t> sk8s service op 1521</a:t>
            </a:r>
            <a:endParaRPr sz="1600" b="1" dirty="0">
              <a:latin typeface="Arial"/>
              <a:cs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B31724-5406-4698-A89D-2F709D40F2C9}"/>
              </a:ext>
            </a:extLst>
          </p:cNvPr>
          <p:cNvCxnSpPr>
            <a:cxnSpLocks/>
          </p:cNvCxnSpPr>
          <p:nvPr/>
        </p:nvCxnSpPr>
        <p:spPr>
          <a:xfrm flipH="1">
            <a:off x="5632995" y="2838521"/>
            <a:ext cx="640261" cy="2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3">
            <a:extLst>
              <a:ext uri="{FF2B5EF4-FFF2-40B4-BE49-F238E27FC236}">
                <a16:creationId xmlns:a16="http://schemas.microsoft.com/office/drawing/2014/main" id="{CE8E8355-02A8-4065-A7CE-A22FC8CF1E64}"/>
              </a:ext>
            </a:extLst>
          </p:cNvPr>
          <p:cNvSpPr/>
          <p:nvPr/>
        </p:nvSpPr>
        <p:spPr>
          <a:xfrm>
            <a:off x="156498" y="548045"/>
            <a:ext cx="11806904" cy="5928955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">
            <a:extLst>
              <a:ext uri="{FF2B5EF4-FFF2-40B4-BE49-F238E27FC236}">
                <a16:creationId xmlns:a16="http://schemas.microsoft.com/office/drawing/2014/main" id="{3C95F0D5-33CF-448E-8B77-A93D05184958}"/>
              </a:ext>
            </a:extLst>
          </p:cNvPr>
          <p:cNvSpPr txBox="1"/>
          <p:nvPr/>
        </p:nvSpPr>
        <p:spPr>
          <a:xfrm>
            <a:off x="457200" y="5822310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7604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win 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16790</TotalTime>
  <Words>1056</Words>
  <Application>Microsoft Office PowerPoint</Application>
  <PresentationFormat>Widescreen</PresentationFormat>
  <Paragraphs>323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Futura Md</vt:lpstr>
      <vt:lpstr>OfficinaSanITCBol</vt:lpstr>
      <vt:lpstr>OfficinaSansISOCTT</vt:lpstr>
      <vt:lpstr>OfficinaSerITCBol</vt:lpstr>
      <vt:lpstr>OfficinaSerITCBolIta</vt:lpstr>
      <vt:lpstr>Darwin 16:9</vt:lpstr>
      <vt:lpstr>Virtual Cloud Network in a OKE Context</vt:lpstr>
      <vt:lpstr>VCN, AD’s, Public and Private Subnets, OKE Cluster and OKE Nodes</vt:lpstr>
      <vt:lpstr>Generated Security Lists per (regional subnet) applicable for all nodes within SN</vt:lpstr>
      <vt:lpstr>Weblogic domain on OKE Cluster</vt:lpstr>
      <vt:lpstr>Creation of a managed database on a private subnet (and a BH for maintenance)</vt:lpstr>
      <vt:lpstr>Managed Database Creation</vt:lpstr>
      <vt:lpstr>Design time connection to managed database in private subnet</vt:lpstr>
      <vt:lpstr>Design Time Connection (tunneling)</vt:lpstr>
      <vt:lpstr>Runtime access to a managed database (outside the OKE cluster) via k8s service</vt:lpstr>
      <vt:lpstr>Network Security rules via additional security groups (next to security lists)</vt:lpstr>
      <vt:lpstr>VCN, OKE Cluster, Public and Private Subnets and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frank.brink</cp:lastModifiedBy>
  <cp:revision>42</cp:revision>
  <dcterms:created xsi:type="dcterms:W3CDTF">2018-10-08T11:26:45Z</dcterms:created>
  <dcterms:modified xsi:type="dcterms:W3CDTF">2019-10-03T12:13:12Z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2018-10-08T00:00:00Z</vt:filetime>
  </property>
</Properties>
</file>