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9" r:id="rId4"/>
    <p:sldId id="260" r:id="rId5"/>
    <p:sldId id="262" r:id="rId6"/>
    <p:sldId id="268" r:id="rId7"/>
    <p:sldId id="263" r:id="rId8"/>
    <p:sldId id="269" r:id="rId9"/>
    <p:sldId id="270" r:id="rId10"/>
    <p:sldId id="267"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36" d="100"/>
          <a:sy n="136" d="100"/>
        </p:scale>
        <p:origin x="261"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1EA2454-8489-44C6-9879-AB9D1ADDD792}" type="datetimeFigureOut">
              <a:rPr lang="en-IN" smtClean="0"/>
              <a:t>07-02-2023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E924C0CF-E5FD-4D8C-AE20-A8FE695FAC3F}"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2121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EA2454-8489-44C6-9879-AB9D1ADDD792}"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24C0CF-E5FD-4D8C-AE20-A8FE695FAC3F}" type="slidenum">
              <a:rPr lang="en-IN" smtClean="0"/>
              <a:t>‹#›</a:t>
            </a:fld>
            <a:endParaRPr lang="en-IN"/>
          </a:p>
        </p:txBody>
      </p:sp>
    </p:spTree>
    <p:extLst>
      <p:ext uri="{BB962C8B-B14F-4D97-AF65-F5344CB8AC3E}">
        <p14:creationId xmlns:p14="http://schemas.microsoft.com/office/powerpoint/2010/main" val="278887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EA2454-8489-44C6-9879-AB9D1ADDD792}"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4C0CF-E5FD-4D8C-AE20-A8FE695FAC3F}"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9772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EA2454-8489-44C6-9879-AB9D1ADDD792}"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4C0CF-E5FD-4D8C-AE20-A8FE695FAC3F}"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351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EA2454-8489-44C6-9879-AB9D1ADDD792}"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4C0CF-E5FD-4D8C-AE20-A8FE695FAC3F}" type="slidenum">
              <a:rPr lang="en-IN" smtClean="0"/>
              <a:t>‹#›</a:t>
            </a:fld>
            <a:endParaRPr lang="en-IN"/>
          </a:p>
        </p:txBody>
      </p:sp>
    </p:spTree>
    <p:extLst>
      <p:ext uri="{BB962C8B-B14F-4D97-AF65-F5344CB8AC3E}">
        <p14:creationId xmlns:p14="http://schemas.microsoft.com/office/powerpoint/2010/main" val="429223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EA2454-8489-44C6-9879-AB9D1ADDD792}"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4C0CF-E5FD-4D8C-AE20-A8FE695FAC3F}"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214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EA2454-8489-44C6-9879-AB9D1ADDD792}"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4C0CF-E5FD-4D8C-AE20-A8FE695FAC3F}"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6415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A2454-8489-44C6-9879-AB9D1ADDD792}"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4C0CF-E5FD-4D8C-AE20-A8FE695FAC3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25876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A2454-8489-44C6-9879-AB9D1ADDD792}"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4C0CF-E5FD-4D8C-AE20-A8FE695FAC3F}"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214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A2454-8489-44C6-9879-AB9D1ADDD792}"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4C0CF-E5FD-4D8C-AE20-A8FE695FAC3F}" type="slidenum">
              <a:rPr lang="en-IN" smtClean="0"/>
              <a:t>‹#›</a:t>
            </a:fld>
            <a:endParaRPr lang="en-IN"/>
          </a:p>
        </p:txBody>
      </p:sp>
    </p:spTree>
    <p:extLst>
      <p:ext uri="{BB962C8B-B14F-4D97-AF65-F5344CB8AC3E}">
        <p14:creationId xmlns:p14="http://schemas.microsoft.com/office/powerpoint/2010/main" val="166638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EA2454-8489-44C6-9879-AB9D1ADDD792}"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4C0CF-E5FD-4D8C-AE20-A8FE695FAC3F}"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2265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EA2454-8489-44C6-9879-AB9D1ADDD792}"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24C0CF-E5FD-4D8C-AE20-A8FE695FAC3F}" type="slidenum">
              <a:rPr lang="en-IN" smtClean="0"/>
              <a:t>‹#›</a:t>
            </a:fld>
            <a:endParaRPr lang="en-IN"/>
          </a:p>
        </p:txBody>
      </p:sp>
    </p:spTree>
    <p:extLst>
      <p:ext uri="{BB962C8B-B14F-4D97-AF65-F5344CB8AC3E}">
        <p14:creationId xmlns:p14="http://schemas.microsoft.com/office/powerpoint/2010/main" val="89498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EA2454-8489-44C6-9879-AB9D1ADDD792}" type="datetimeFigureOut">
              <a:rPr lang="en-IN" smtClean="0"/>
              <a:t>07-02-2023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24C0CF-E5FD-4D8C-AE20-A8FE695FAC3F}"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4130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EA2454-8489-44C6-9879-AB9D1ADDD792}" type="datetimeFigureOut">
              <a:rPr lang="en-IN" smtClean="0"/>
              <a:t>07-02-2023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24C0CF-E5FD-4D8C-AE20-A8FE695FAC3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1764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A2454-8489-44C6-9879-AB9D1ADDD792}" type="datetimeFigureOut">
              <a:rPr lang="en-IN" smtClean="0"/>
              <a:t>07-02-2023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24C0CF-E5FD-4D8C-AE20-A8FE695FAC3F}" type="slidenum">
              <a:rPr lang="en-IN" smtClean="0"/>
              <a:t>‹#›</a:t>
            </a:fld>
            <a:endParaRPr lang="en-IN"/>
          </a:p>
        </p:txBody>
      </p:sp>
    </p:spTree>
    <p:extLst>
      <p:ext uri="{BB962C8B-B14F-4D97-AF65-F5344CB8AC3E}">
        <p14:creationId xmlns:p14="http://schemas.microsoft.com/office/powerpoint/2010/main" val="2339269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EA2454-8489-44C6-9879-AB9D1ADDD792}"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24C0CF-E5FD-4D8C-AE20-A8FE695FAC3F}"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337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EA2454-8489-44C6-9879-AB9D1ADDD792}"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24C0CF-E5FD-4D8C-AE20-A8FE695FAC3F}" type="slidenum">
              <a:rPr lang="en-IN" smtClean="0"/>
              <a:t>‹#›</a:t>
            </a:fld>
            <a:endParaRPr lang="en-IN"/>
          </a:p>
        </p:txBody>
      </p:sp>
    </p:spTree>
    <p:extLst>
      <p:ext uri="{BB962C8B-B14F-4D97-AF65-F5344CB8AC3E}">
        <p14:creationId xmlns:p14="http://schemas.microsoft.com/office/powerpoint/2010/main" val="2883650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1EA2454-8489-44C6-9879-AB9D1ADDD792}" type="datetimeFigureOut">
              <a:rPr lang="en-IN" smtClean="0"/>
              <a:t>07-02-2023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24C0CF-E5FD-4D8C-AE20-A8FE695FAC3F}" type="slidenum">
              <a:rPr lang="en-IN" smtClean="0"/>
              <a:t>‹#›</a:t>
            </a:fld>
            <a:endParaRPr lang="en-IN"/>
          </a:p>
        </p:txBody>
      </p:sp>
    </p:spTree>
    <p:extLst>
      <p:ext uri="{BB962C8B-B14F-4D97-AF65-F5344CB8AC3E}">
        <p14:creationId xmlns:p14="http://schemas.microsoft.com/office/powerpoint/2010/main" val="855788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834E0-E0F6-7B9D-646C-578A032F83BC}"/>
              </a:ext>
            </a:extLst>
          </p:cNvPr>
          <p:cNvSpPr>
            <a:spLocks noGrp="1"/>
          </p:cNvSpPr>
          <p:nvPr>
            <p:ph type="ctrTitle"/>
          </p:nvPr>
        </p:nvSpPr>
        <p:spPr/>
        <p:txBody>
          <a:bodyPr/>
          <a:lstStyle/>
          <a:p>
            <a:r>
              <a:rPr lang="en-IN" dirty="0">
                <a:solidFill>
                  <a:srgbClr val="002060"/>
                </a:solidFill>
              </a:rPr>
              <a:t>Initial Project Proposal</a:t>
            </a:r>
          </a:p>
        </p:txBody>
      </p:sp>
      <p:sp>
        <p:nvSpPr>
          <p:cNvPr id="3" name="Subtitle 2">
            <a:extLst>
              <a:ext uri="{FF2B5EF4-FFF2-40B4-BE49-F238E27FC236}">
                <a16:creationId xmlns:a16="http://schemas.microsoft.com/office/drawing/2014/main" id="{E4D5F632-D259-6BF2-08A7-0EC9BBD34762}"/>
              </a:ext>
            </a:extLst>
          </p:cNvPr>
          <p:cNvSpPr>
            <a:spLocks noGrp="1"/>
          </p:cNvSpPr>
          <p:nvPr>
            <p:ph type="subTitle" idx="1"/>
          </p:nvPr>
        </p:nvSpPr>
        <p:spPr>
          <a:xfrm>
            <a:off x="2692398" y="3637544"/>
            <a:ext cx="6815669" cy="1648329"/>
          </a:xfrm>
        </p:spPr>
        <p:txBody>
          <a:bodyPr>
            <a:normAutofit lnSpcReduction="10000"/>
          </a:bodyPr>
          <a:lstStyle/>
          <a:p>
            <a:r>
              <a:rPr lang="en-IN"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UAV-based post-disaster scene understanding using a hybrid single-multi-stage ensemble network with GAN-aided semantic segmentation</a:t>
            </a: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b="1" dirty="0">
                <a:latin typeface="Bahnschrift SemiBold" panose="020B0502040204020203" pitchFamily="34" charset="0"/>
                <a:cs typeface="Times New Roman" panose="02020603050405020304" pitchFamily="18" charset="0"/>
              </a:rPr>
              <a:t>-Abhishek Manoharan, </a:t>
            </a:r>
            <a:r>
              <a:rPr lang="en-IN" sz="2000" b="1" dirty="0" err="1">
                <a:latin typeface="Bahnschrift SemiBold" panose="020B0502040204020203" pitchFamily="34" charset="0"/>
                <a:cs typeface="Times New Roman" panose="02020603050405020304" pitchFamily="18" charset="0"/>
              </a:rPr>
              <a:t>Nishanthini</a:t>
            </a:r>
            <a:r>
              <a:rPr lang="en-IN" sz="2000" b="1" dirty="0">
                <a:latin typeface="Bahnschrift SemiBold" panose="020B0502040204020203" pitchFamily="34" charset="0"/>
                <a:cs typeface="Times New Roman" panose="02020603050405020304" pitchFamily="18" charset="0"/>
              </a:rPr>
              <a:t> S, Vamsi Raju M</a:t>
            </a:r>
            <a:endParaRPr lang="en-IN" dirty="0">
              <a:latin typeface="Bahnschrift SemiBold" panose="020B0502040204020203" pitchFamily="34" charset="0"/>
            </a:endParaRPr>
          </a:p>
        </p:txBody>
      </p:sp>
    </p:spTree>
    <p:extLst>
      <p:ext uri="{BB962C8B-B14F-4D97-AF65-F5344CB8AC3E}">
        <p14:creationId xmlns:p14="http://schemas.microsoft.com/office/powerpoint/2010/main" val="2000031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5894E-0D25-0566-2695-0723DA789086}"/>
              </a:ext>
            </a:extLst>
          </p:cNvPr>
          <p:cNvSpPr txBox="1"/>
          <p:nvPr/>
        </p:nvSpPr>
        <p:spPr>
          <a:xfrm>
            <a:off x="1359568" y="1074821"/>
            <a:ext cx="3154069" cy="584775"/>
          </a:xfrm>
          <a:prstGeom prst="rect">
            <a:avLst/>
          </a:prstGeom>
          <a:noFill/>
        </p:spPr>
        <p:txBody>
          <a:bodyPr wrap="none" rtlCol="0">
            <a:spAutoFit/>
          </a:bodyPr>
          <a:lstStyle/>
          <a:p>
            <a:r>
              <a:rPr lang="en-IN" sz="3200" dirty="0">
                <a:solidFill>
                  <a:srgbClr val="002060"/>
                </a:solidFill>
              </a:rPr>
              <a:t>Tentative Timeline</a:t>
            </a:r>
          </a:p>
        </p:txBody>
      </p:sp>
      <p:graphicFrame>
        <p:nvGraphicFramePr>
          <p:cNvPr id="4" name="Table 3">
            <a:extLst>
              <a:ext uri="{FF2B5EF4-FFF2-40B4-BE49-F238E27FC236}">
                <a16:creationId xmlns:a16="http://schemas.microsoft.com/office/drawing/2014/main" id="{125EC7F3-38F7-CA5A-F297-F6CA9D28ABD3}"/>
              </a:ext>
            </a:extLst>
          </p:cNvPr>
          <p:cNvGraphicFramePr>
            <a:graphicFrameLocks noGrp="1"/>
          </p:cNvGraphicFramePr>
          <p:nvPr>
            <p:extLst>
              <p:ext uri="{D42A27DB-BD31-4B8C-83A1-F6EECF244321}">
                <p14:modId xmlns:p14="http://schemas.microsoft.com/office/powerpoint/2010/main" val="314896454"/>
              </p:ext>
            </p:extLst>
          </p:nvPr>
        </p:nvGraphicFramePr>
        <p:xfrm>
          <a:off x="2834570" y="1955235"/>
          <a:ext cx="6512198" cy="3935140"/>
        </p:xfrm>
        <a:graphic>
          <a:graphicData uri="http://schemas.openxmlformats.org/drawingml/2006/table">
            <a:tbl>
              <a:tblPr firstRow="1" firstCol="1" bandRow="1">
                <a:tableStyleId>{37CE84F3-28C3-443E-9E96-99CF82512B78}</a:tableStyleId>
              </a:tblPr>
              <a:tblGrid>
                <a:gridCol w="3256099">
                  <a:extLst>
                    <a:ext uri="{9D8B030D-6E8A-4147-A177-3AD203B41FA5}">
                      <a16:colId xmlns:a16="http://schemas.microsoft.com/office/drawing/2014/main" val="408181519"/>
                    </a:ext>
                  </a:extLst>
                </a:gridCol>
                <a:gridCol w="3256099">
                  <a:extLst>
                    <a:ext uri="{9D8B030D-6E8A-4147-A177-3AD203B41FA5}">
                      <a16:colId xmlns:a16="http://schemas.microsoft.com/office/drawing/2014/main" val="1146247839"/>
                    </a:ext>
                  </a:extLst>
                </a:gridCol>
              </a:tblGrid>
              <a:tr h="255039">
                <a:tc>
                  <a:txBody>
                    <a:bodyPr/>
                    <a:lstStyle/>
                    <a:p>
                      <a:pPr algn="ctr">
                        <a:lnSpc>
                          <a:spcPct val="107000"/>
                        </a:lnSpc>
                        <a:spcAft>
                          <a:spcPts val="800"/>
                        </a:spcAft>
                      </a:pPr>
                      <a:r>
                        <a:rPr lang="en-IN" sz="1500" dirty="0">
                          <a:effectLst/>
                        </a:rPr>
                        <a:t>Task</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502" marR="6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500" dirty="0">
                          <a:effectLst/>
                        </a:rPr>
                        <a:t>Tentative Timeline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502" marR="6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3343503"/>
                  </a:ext>
                </a:extLst>
              </a:tr>
              <a:tr h="356463">
                <a:tc>
                  <a:txBody>
                    <a:bodyPr/>
                    <a:lstStyle/>
                    <a:p>
                      <a:pPr algn="ctr">
                        <a:lnSpc>
                          <a:spcPct val="107000"/>
                        </a:lnSpc>
                        <a:spcAft>
                          <a:spcPts val="800"/>
                        </a:spcAft>
                      </a:pPr>
                      <a:r>
                        <a:rPr lang="en-IN" sz="1500" dirty="0">
                          <a:effectLst/>
                        </a:rPr>
                        <a:t>Data collection and initial tuning</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502" marR="6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500" dirty="0">
                          <a:effectLst/>
                        </a:rPr>
                        <a:t>Jan 25 to Feb 10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502" marR="6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616948"/>
                  </a:ext>
                </a:extLst>
              </a:tr>
              <a:tr h="519127">
                <a:tc>
                  <a:txBody>
                    <a:bodyPr/>
                    <a:lstStyle/>
                    <a:p>
                      <a:pPr algn="ctr">
                        <a:lnSpc>
                          <a:spcPct val="107000"/>
                        </a:lnSpc>
                        <a:spcAft>
                          <a:spcPts val="800"/>
                        </a:spcAft>
                      </a:pPr>
                      <a:r>
                        <a:rPr lang="en-IN" sz="1500" dirty="0">
                          <a:effectLst/>
                        </a:rPr>
                        <a:t>GAN + Semantic segmentation framework, 3D scene reconstruction mechanism</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502" marR="6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500" dirty="0">
                          <a:effectLst/>
                        </a:rPr>
                        <a:t>Feb 10 to Feb 25</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502" marR="6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2783145"/>
                  </a:ext>
                </a:extLst>
              </a:tr>
              <a:tr h="519127">
                <a:tc>
                  <a:txBody>
                    <a:bodyPr/>
                    <a:lstStyle/>
                    <a:p>
                      <a:pPr algn="ctr">
                        <a:lnSpc>
                          <a:spcPct val="107000"/>
                        </a:lnSpc>
                        <a:spcAft>
                          <a:spcPts val="800"/>
                        </a:spcAft>
                      </a:pPr>
                      <a:r>
                        <a:rPr lang="en-IN" sz="1500" dirty="0">
                          <a:effectLst/>
                        </a:rPr>
                        <a:t>Selection of optimal detection frameworks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502" marR="6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1500" dirty="0">
                          <a:effectLst/>
                        </a:rPr>
                        <a:t>Feb 25 to Mar 5</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502" marR="6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9517416"/>
                  </a:ext>
                </a:extLst>
              </a:tr>
              <a:tr h="1047304">
                <a:tc>
                  <a:txBody>
                    <a:bodyPr/>
                    <a:lstStyle/>
                    <a:p>
                      <a:pPr algn="ctr">
                        <a:lnSpc>
                          <a:spcPct val="107000"/>
                        </a:lnSpc>
                        <a:spcAft>
                          <a:spcPts val="800"/>
                        </a:spcAft>
                      </a:pPr>
                      <a:r>
                        <a:rPr lang="en-IN" sz="1500">
                          <a:effectLst/>
                        </a:rPr>
                        <a:t>Implementation of a hybrid mechanism of the chosen single-stage and multi-stage detection frameworks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502" marR="6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500" dirty="0">
                          <a:effectLst/>
                        </a:rPr>
                        <a:t>Mar 5 to Mar 20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502" marR="6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4361065"/>
                  </a:ext>
                </a:extLst>
              </a:tr>
              <a:tr h="1031783">
                <a:tc>
                  <a:txBody>
                    <a:bodyPr/>
                    <a:lstStyle/>
                    <a:p>
                      <a:pPr algn="ctr">
                        <a:lnSpc>
                          <a:spcPct val="107000"/>
                        </a:lnSpc>
                        <a:spcAft>
                          <a:spcPts val="800"/>
                        </a:spcAft>
                      </a:pPr>
                      <a:r>
                        <a:rPr lang="en-IN" sz="1500">
                          <a:effectLst/>
                        </a:rPr>
                        <a:t>Simulation of the system after integration of modules, performance testing, and evaluation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502" marR="6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500" dirty="0">
                          <a:effectLst/>
                        </a:rPr>
                        <a:t>Mar 20 to Mar 30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502" marR="6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701805"/>
                  </a:ext>
                </a:extLst>
              </a:tr>
            </a:tbl>
          </a:graphicData>
        </a:graphic>
      </p:graphicFrame>
    </p:spTree>
    <p:extLst>
      <p:ext uri="{BB962C8B-B14F-4D97-AF65-F5344CB8AC3E}">
        <p14:creationId xmlns:p14="http://schemas.microsoft.com/office/powerpoint/2010/main" val="4244034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5894E-0D25-0566-2695-0723DA789086}"/>
              </a:ext>
            </a:extLst>
          </p:cNvPr>
          <p:cNvSpPr txBox="1"/>
          <p:nvPr/>
        </p:nvSpPr>
        <p:spPr>
          <a:xfrm>
            <a:off x="1359568" y="1074821"/>
            <a:ext cx="1916935" cy="584775"/>
          </a:xfrm>
          <a:prstGeom prst="rect">
            <a:avLst/>
          </a:prstGeom>
          <a:noFill/>
        </p:spPr>
        <p:txBody>
          <a:bodyPr wrap="none" rtlCol="0">
            <a:spAutoFit/>
          </a:bodyPr>
          <a:lstStyle/>
          <a:p>
            <a:r>
              <a:rPr lang="en-IN" sz="3200" dirty="0">
                <a:solidFill>
                  <a:srgbClr val="002060"/>
                </a:solidFill>
              </a:rPr>
              <a:t>References</a:t>
            </a:r>
          </a:p>
        </p:txBody>
      </p:sp>
      <p:sp>
        <p:nvSpPr>
          <p:cNvPr id="3" name="TextBox 2">
            <a:extLst>
              <a:ext uri="{FF2B5EF4-FFF2-40B4-BE49-F238E27FC236}">
                <a16:creationId xmlns:a16="http://schemas.microsoft.com/office/drawing/2014/main" id="{4A2EA0C4-29AF-C23F-6BAC-56BDD323365A}"/>
              </a:ext>
            </a:extLst>
          </p:cNvPr>
          <p:cNvSpPr txBox="1"/>
          <p:nvPr/>
        </p:nvSpPr>
        <p:spPr>
          <a:xfrm>
            <a:off x="1359568" y="1824027"/>
            <a:ext cx="9996237" cy="4034502"/>
          </a:xfrm>
          <a:prstGeom prst="rect">
            <a:avLst/>
          </a:prstGeom>
          <a:noFill/>
        </p:spPr>
        <p:txBody>
          <a:bodyPr wrap="square" rtlCol="0">
            <a:spAutoFit/>
          </a:bodyPr>
          <a:lstStyle/>
          <a:p>
            <a:pPr marL="342900" lvl="0" indent="-342900" algn="just">
              <a:lnSpc>
                <a:spcPct val="107000"/>
              </a:lnSpc>
              <a:buFont typeface="+mj-lt"/>
              <a:buAutoNum type="arabicPeriod"/>
            </a:pP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 Ye, W. Qin, Y. Li, S. Wang, J. Zhang and Z. Zhao, "</a:t>
            </a:r>
            <a:r>
              <a:rPr lang="en-IN" sz="18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Dense and Small Object Detection in UAV-Vision Based on a Global-Local Feature Enhanced Network</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in </a:t>
            </a:r>
            <a:r>
              <a:rPr lang="en-IN" sz="1800" i="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IEEE Transactions on Instrumentation and Measurement</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vol. 71, pp. 1-13, 2022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 </a:t>
            </a:r>
            <a:r>
              <a:rPr lang="en-IN" sz="180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Bouguettaya</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H. </a:t>
            </a:r>
            <a:r>
              <a:rPr lang="en-IN" sz="180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Zarzour</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 </a:t>
            </a:r>
            <a:r>
              <a:rPr lang="en-IN" sz="180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Kechida</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and A. M. </a:t>
            </a:r>
            <a:r>
              <a:rPr lang="en-IN" sz="180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Taberkit</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t>
            </a:r>
            <a:r>
              <a:rPr lang="en-IN" sz="18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Vehicle Detection From UAV Imagery With Deep Learning: A Review</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in </a:t>
            </a:r>
            <a:r>
              <a:rPr lang="en-IN" sz="1800" i="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IEEE Transactions on Neural Networks and Learning Systems</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vol. 33, no. 11, pp. 6047-6067, Nov. 2022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Calibri" panose="020F0502020204030204" pitchFamily="34" charset="0"/>
              </a:rPr>
              <a:t>Albaba</a:t>
            </a: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dirty="0" err="1">
                <a:effectLst/>
                <a:latin typeface="Calibri" panose="020F0502020204030204" pitchFamily="34" charset="0"/>
                <a:ea typeface="Calibri" panose="020F0502020204030204" pitchFamily="34" charset="0"/>
                <a:cs typeface="Calibri" panose="020F0502020204030204" pitchFamily="34" charset="0"/>
              </a:rPr>
              <a:t>Berat</a:t>
            </a: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dirty="0" err="1">
                <a:effectLst/>
                <a:latin typeface="Calibri" panose="020F0502020204030204" pitchFamily="34" charset="0"/>
                <a:ea typeface="Calibri" panose="020F0502020204030204" pitchFamily="34" charset="0"/>
                <a:cs typeface="Calibri" panose="020F0502020204030204" pitchFamily="34" charset="0"/>
              </a:rPr>
              <a:t>Mert</a:t>
            </a:r>
            <a:r>
              <a:rPr lang="en-IN" sz="1800" dirty="0">
                <a:effectLst/>
                <a:latin typeface="Calibri" panose="020F0502020204030204" pitchFamily="34" charset="0"/>
                <a:ea typeface="Calibri" panose="020F0502020204030204" pitchFamily="34" charset="0"/>
                <a:cs typeface="Calibri" panose="020F0502020204030204" pitchFamily="34" charset="0"/>
              </a:rPr>
              <a:t>, and </a:t>
            </a:r>
            <a:r>
              <a:rPr lang="en-IN" sz="1800" dirty="0" err="1">
                <a:effectLst/>
                <a:latin typeface="Calibri" panose="020F0502020204030204" pitchFamily="34" charset="0"/>
                <a:ea typeface="Calibri" panose="020F0502020204030204" pitchFamily="34" charset="0"/>
                <a:cs typeface="Calibri" panose="020F0502020204030204" pitchFamily="34" charset="0"/>
              </a:rPr>
              <a:t>Sedat</a:t>
            </a:r>
            <a:r>
              <a:rPr lang="en-IN" sz="1800" dirty="0">
                <a:effectLst/>
                <a:latin typeface="Calibri" panose="020F0502020204030204" pitchFamily="34" charset="0"/>
                <a:ea typeface="Calibri" panose="020F0502020204030204" pitchFamily="34" charset="0"/>
                <a:cs typeface="Calibri" panose="020F0502020204030204" pitchFamily="34" charset="0"/>
              </a:rPr>
              <a:t> Ozer, "</a:t>
            </a:r>
            <a:r>
              <a:rPr lang="en-IN" sz="1800" b="1" dirty="0" err="1">
                <a:effectLst/>
                <a:latin typeface="Calibri" panose="020F0502020204030204" pitchFamily="34" charset="0"/>
                <a:ea typeface="Calibri" panose="020F0502020204030204" pitchFamily="34" charset="0"/>
                <a:cs typeface="Calibri" panose="020F0502020204030204" pitchFamily="34" charset="0"/>
              </a:rPr>
              <a:t>SyNet</a:t>
            </a:r>
            <a:r>
              <a:rPr lang="en-IN" sz="1800" b="1" dirty="0">
                <a:effectLst/>
                <a:latin typeface="Calibri" panose="020F0502020204030204" pitchFamily="34" charset="0"/>
                <a:ea typeface="Calibri" panose="020F0502020204030204" pitchFamily="34" charset="0"/>
                <a:cs typeface="Calibri" panose="020F0502020204030204" pitchFamily="34" charset="0"/>
              </a:rPr>
              <a:t>: An ensemble network for object detection in UAV images</a:t>
            </a:r>
            <a:r>
              <a:rPr lang="en-IN" sz="1800" dirty="0">
                <a:effectLst/>
                <a:latin typeface="Calibri" panose="020F0502020204030204" pitchFamily="34" charset="0"/>
                <a:ea typeface="Calibri" panose="020F0502020204030204" pitchFamily="34" charset="0"/>
                <a:cs typeface="Calibri" panose="020F0502020204030204" pitchFamily="34" charset="0"/>
              </a:rPr>
              <a:t>," in 25th IEEE International Conference on Pattern Recognition (ICPR), pp. 10227-10234,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T. C. Bybee and S. E. Budge, "</a:t>
            </a:r>
            <a:r>
              <a:rPr lang="en-IN" sz="1800" b="1" dirty="0">
                <a:effectLst/>
                <a:latin typeface="Calibri" panose="020F0502020204030204" pitchFamily="34" charset="0"/>
                <a:ea typeface="Calibri" panose="020F0502020204030204" pitchFamily="34" charset="0"/>
                <a:cs typeface="Calibri" panose="020F0502020204030204" pitchFamily="34" charset="0"/>
              </a:rPr>
              <a:t>Method for 3-D Scene Reconstruction Using Fused LiDAR and Imagery From a Texel Camera</a:t>
            </a:r>
            <a:r>
              <a:rPr lang="en-IN" sz="1800" dirty="0">
                <a:effectLst/>
                <a:latin typeface="Calibri" panose="020F0502020204030204" pitchFamily="34" charset="0"/>
                <a:ea typeface="Calibri" panose="020F0502020204030204" pitchFamily="34" charset="0"/>
                <a:cs typeface="Calibri" panose="020F0502020204030204" pitchFamily="34" charset="0"/>
              </a:rPr>
              <a:t>," in IEEE Transactions on Geoscience and Remote Sensing, vol. 57, no. 11, pp. 8879-8889, Nov. 2019</a:t>
            </a:r>
          </a:p>
          <a:p>
            <a:pPr marL="342900" indent="-342900" algn="just">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H. Ren et al., "</a:t>
            </a:r>
            <a:r>
              <a:rPr lang="en-IN" sz="1800" b="1" dirty="0">
                <a:effectLst/>
                <a:latin typeface="Calibri" panose="020F0502020204030204" pitchFamily="34" charset="0"/>
                <a:ea typeface="Calibri" panose="020F0502020204030204" pitchFamily="34" charset="0"/>
                <a:cs typeface="Calibri" panose="020F0502020204030204" pitchFamily="34" charset="0"/>
              </a:rPr>
              <a:t>Swarm UAV SAR for 3-D Imaging: System Analysis and Sensing Matrix Design</a:t>
            </a:r>
            <a:r>
              <a:rPr lang="en-IN" sz="1800" dirty="0">
                <a:effectLst/>
                <a:latin typeface="Calibri" panose="020F0502020204030204" pitchFamily="34" charset="0"/>
                <a:ea typeface="Calibri" panose="020F0502020204030204" pitchFamily="34" charset="0"/>
                <a:cs typeface="Calibri" panose="020F0502020204030204" pitchFamily="34" charset="0"/>
              </a:rPr>
              <a:t>," in IEEE Transactions on Geoscience and Remote Sensing, vol. 60, pp. 1-16, 2022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7467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5894E-0D25-0566-2695-0723DA789086}"/>
              </a:ext>
            </a:extLst>
          </p:cNvPr>
          <p:cNvSpPr txBox="1"/>
          <p:nvPr/>
        </p:nvSpPr>
        <p:spPr>
          <a:xfrm>
            <a:off x="1359568" y="1074821"/>
            <a:ext cx="1916935" cy="584775"/>
          </a:xfrm>
          <a:prstGeom prst="rect">
            <a:avLst/>
          </a:prstGeom>
          <a:noFill/>
        </p:spPr>
        <p:txBody>
          <a:bodyPr wrap="none" rtlCol="0">
            <a:spAutoFit/>
          </a:bodyPr>
          <a:lstStyle/>
          <a:p>
            <a:r>
              <a:rPr lang="en-IN" sz="3200" dirty="0">
                <a:solidFill>
                  <a:srgbClr val="002060"/>
                </a:solidFill>
              </a:rPr>
              <a:t>References</a:t>
            </a:r>
          </a:p>
        </p:txBody>
      </p:sp>
      <p:sp>
        <p:nvSpPr>
          <p:cNvPr id="3" name="TextBox 2">
            <a:extLst>
              <a:ext uri="{FF2B5EF4-FFF2-40B4-BE49-F238E27FC236}">
                <a16:creationId xmlns:a16="http://schemas.microsoft.com/office/drawing/2014/main" id="{4A2EA0C4-29AF-C23F-6BAC-56BDD323365A}"/>
              </a:ext>
            </a:extLst>
          </p:cNvPr>
          <p:cNvSpPr txBox="1"/>
          <p:nvPr/>
        </p:nvSpPr>
        <p:spPr>
          <a:xfrm>
            <a:off x="1359568" y="1850507"/>
            <a:ext cx="9996237" cy="3931910"/>
          </a:xfrm>
          <a:prstGeom prst="rect">
            <a:avLst/>
          </a:prstGeom>
          <a:noFill/>
        </p:spPr>
        <p:txBody>
          <a:bodyPr wrap="square" rtlCol="0">
            <a:spAutoFit/>
          </a:bodyPr>
          <a:lstStyle/>
          <a:p>
            <a:pPr marL="342900" indent="-342900" algn="just">
              <a:lnSpc>
                <a:spcPct val="107000"/>
              </a:lnSpc>
              <a:buFont typeface="+mj-lt"/>
              <a:buAutoNum type="arabicPeriod" startAt="6"/>
            </a:pP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M. </a:t>
            </a:r>
            <a:r>
              <a:rPr lang="en-IN" sz="180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Żarski</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B. </a:t>
            </a:r>
            <a:r>
              <a:rPr lang="en-IN" sz="180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Wójcik</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J. A. </a:t>
            </a:r>
            <a:r>
              <a:rPr lang="en-IN" sz="180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Miszczak</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B. </a:t>
            </a:r>
            <a:r>
              <a:rPr lang="en-IN" sz="180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Blachowski</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and M. Ostrowski, "</a:t>
            </a:r>
            <a:r>
              <a:rPr lang="en-IN" sz="18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Computer Vision Based Inspection on Post-Earthquake With UAV Synthetic Dataset</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in </a:t>
            </a:r>
            <a:r>
              <a:rPr lang="en-IN" sz="1800" i="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IEEE Access</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vol. 10, pp. 108134-108144, 2022</a:t>
            </a:r>
            <a:endParaRPr lang="en-IN"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mj-lt"/>
              <a:buAutoNum type="arabicPeriod" startAt="6"/>
            </a:pPr>
            <a:r>
              <a:rPr lang="en-IN"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Isaac-Medina, Brian KS, Matt </a:t>
            </a:r>
            <a:r>
              <a:rPr lang="en-IN" sz="18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Poyser</a:t>
            </a:r>
            <a:r>
              <a:rPr lang="en-IN"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Daniel </a:t>
            </a:r>
            <a:r>
              <a:rPr lang="en-IN" sz="18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Organisciak</a:t>
            </a:r>
            <a:r>
              <a:rPr lang="en-IN"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Chris G. Willcocks, Toby P. Breckon, and Hubert PH Shum. "</a:t>
            </a:r>
            <a:r>
              <a:rPr lang="en-IN" sz="18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Unmanned aerial vehicle visual detection and tracking using deep neural networks: A performance benchmark</a:t>
            </a:r>
            <a:r>
              <a:rPr lang="en-IN"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In </a:t>
            </a:r>
            <a:r>
              <a:rPr lang="en-IN" sz="180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Proceedings of the IEEE/CVF International Conference on Computer Vision (ICCV)</a:t>
            </a:r>
            <a:r>
              <a:rPr lang="en-IN"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 1223-1232.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startAt="6"/>
            </a:pP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J. Dong, K. Ota and M. Dong, "</a:t>
            </a:r>
            <a:r>
              <a:rPr lang="en-IN" sz="18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UAV-Based Real-Time Survivor Detection System in Post-Disaster Search and Rescue Operations</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in </a:t>
            </a:r>
            <a:r>
              <a:rPr lang="en-IN" sz="1800" i="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IEEE Journal on Miniaturization for Air and Space Systems</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vol. 2, no. 4, pp. 209-219,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startAt="6"/>
            </a:pP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M. </a:t>
            </a:r>
            <a:r>
              <a:rPr lang="en-IN" sz="180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Rahnemoonfar</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T. Chowdhury, A. Sarkar, D. Varshney, M. </a:t>
            </a:r>
            <a:r>
              <a:rPr lang="en-IN" sz="180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Yari</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and R. R. Murphy, "</a:t>
            </a:r>
            <a:r>
              <a:rPr lang="en-IN" sz="1800" b="1"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FloodNet</a:t>
            </a:r>
            <a:r>
              <a:rPr lang="en-IN" sz="18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 High Resolution Aerial Imagery Dataset for Post Flood Scene Understanding</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in </a:t>
            </a:r>
            <a:r>
              <a:rPr lang="en-IN" sz="1800" i="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IEEE Access</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vol. 9, pp. 89644-89654,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0773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5894E-0D25-0566-2695-0723DA789086}"/>
              </a:ext>
            </a:extLst>
          </p:cNvPr>
          <p:cNvSpPr txBox="1"/>
          <p:nvPr/>
        </p:nvSpPr>
        <p:spPr>
          <a:xfrm>
            <a:off x="1359568" y="1074821"/>
            <a:ext cx="1916935" cy="584775"/>
          </a:xfrm>
          <a:prstGeom prst="rect">
            <a:avLst/>
          </a:prstGeom>
          <a:noFill/>
        </p:spPr>
        <p:txBody>
          <a:bodyPr wrap="none" rtlCol="0">
            <a:spAutoFit/>
          </a:bodyPr>
          <a:lstStyle/>
          <a:p>
            <a:r>
              <a:rPr lang="en-IN" sz="3200" dirty="0">
                <a:solidFill>
                  <a:srgbClr val="002060"/>
                </a:solidFill>
              </a:rPr>
              <a:t>References</a:t>
            </a:r>
          </a:p>
        </p:txBody>
      </p:sp>
      <p:sp>
        <p:nvSpPr>
          <p:cNvPr id="3" name="TextBox 2">
            <a:extLst>
              <a:ext uri="{FF2B5EF4-FFF2-40B4-BE49-F238E27FC236}">
                <a16:creationId xmlns:a16="http://schemas.microsoft.com/office/drawing/2014/main" id="{4A2EA0C4-29AF-C23F-6BAC-56BDD323365A}"/>
              </a:ext>
            </a:extLst>
          </p:cNvPr>
          <p:cNvSpPr txBox="1"/>
          <p:nvPr/>
        </p:nvSpPr>
        <p:spPr>
          <a:xfrm>
            <a:off x="1359568" y="1916269"/>
            <a:ext cx="9996237" cy="2450094"/>
          </a:xfrm>
          <a:prstGeom prst="rect">
            <a:avLst/>
          </a:prstGeom>
          <a:noFill/>
        </p:spPr>
        <p:txBody>
          <a:bodyPr wrap="square" rtlCol="0">
            <a:spAutoFit/>
          </a:bodyPr>
          <a:lstStyle/>
          <a:p>
            <a:pPr marL="342900" lvl="0" indent="-342900" algn="just">
              <a:lnSpc>
                <a:spcPct val="107000"/>
              </a:lnSpc>
              <a:buFont typeface="+mj-lt"/>
              <a:buAutoNum type="arabicPeriod" startAt="10"/>
            </a:pPr>
            <a:r>
              <a:rPr lang="en-IN" sz="18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Rahnemoonfar</a:t>
            </a:r>
            <a:r>
              <a:rPr lang="en-IN"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Maryam, </a:t>
            </a:r>
            <a:r>
              <a:rPr lang="en-IN" sz="18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Tashnim</a:t>
            </a:r>
            <a:r>
              <a:rPr lang="en-IN"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Chowdhury, and Robin Murphy. "</a:t>
            </a:r>
            <a:r>
              <a:rPr lang="en-IN" sz="1800" b="1"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RescueNet</a:t>
            </a:r>
            <a:r>
              <a:rPr lang="en-IN" sz="18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 High Resolution Post Disaster UAV Dataset for Semantic Segmentation</a:t>
            </a:r>
            <a:r>
              <a:rPr lang="en-IN"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IN" sz="180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UMBC Student Collection</a:t>
            </a:r>
            <a:r>
              <a:rPr lang="en-IN"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(2021).</a:t>
            </a:r>
          </a:p>
          <a:p>
            <a:pPr marL="342900" lvl="0" indent="-342900" algn="just">
              <a:lnSpc>
                <a:spcPct val="107000"/>
              </a:lnSpc>
              <a:buFont typeface="+mj-lt"/>
              <a:buAutoNum type="arabicPeriod" startAt="10"/>
            </a:pP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 Chowdhury and M. </a:t>
            </a:r>
            <a:r>
              <a:rPr lang="en-IN" sz="180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Rahnemoonfar</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t>
            </a:r>
            <a:r>
              <a:rPr lang="en-IN" sz="18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Attention Based Semantic Segmentation on UAV Dataset for Natural Disaster Damage Assessment</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t>
            </a:r>
            <a:r>
              <a:rPr lang="en-IN" sz="1800" i="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2021 IEEE International Geoscience and Remote Sensing Symposium IGARSS</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pp. 2325-2328,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startAt="10"/>
            </a:pPr>
            <a:r>
              <a:rPr lang="en-IN" sz="1800" dirty="0">
                <a:effectLst/>
                <a:latin typeface="Calibri" panose="020F0502020204030204" pitchFamily="34" charset="0"/>
                <a:ea typeface="Calibri" panose="020F0502020204030204" pitchFamily="34" charset="0"/>
                <a:cs typeface="Times New Roman" panose="02020603050405020304" pitchFamily="18" charset="0"/>
              </a:rPr>
              <a:t>Li,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Tianjiao</a:t>
            </a:r>
            <a:r>
              <a:rPr lang="en-IN" sz="1800" dirty="0">
                <a:effectLst/>
                <a:latin typeface="Calibri" panose="020F0502020204030204" pitchFamily="34" charset="0"/>
                <a:ea typeface="Calibri" panose="020F0502020204030204" pitchFamily="34" charset="0"/>
                <a:cs typeface="Times New Roman" panose="02020603050405020304" pitchFamily="18" charset="0"/>
              </a:rPr>
              <a:t>, Jun Liu, Wei Zhang, Yun Ni,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Wenqian</a:t>
            </a:r>
            <a:r>
              <a:rPr lang="en-IN" sz="1800" dirty="0">
                <a:effectLst/>
                <a:latin typeface="Calibri" panose="020F0502020204030204" pitchFamily="34" charset="0"/>
                <a:ea typeface="Calibri" panose="020F0502020204030204" pitchFamily="34" charset="0"/>
                <a:cs typeface="Times New Roman" panose="02020603050405020304" pitchFamily="18" charset="0"/>
              </a:rPr>
              <a:t> Wang,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Zhiheng</a:t>
            </a:r>
            <a:r>
              <a:rPr lang="en-IN" sz="1800" dirty="0">
                <a:effectLst/>
                <a:latin typeface="Calibri" panose="020F0502020204030204" pitchFamily="34" charset="0"/>
                <a:ea typeface="Calibri" panose="020F0502020204030204" pitchFamily="34" charset="0"/>
                <a:cs typeface="Times New Roman" panose="02020603050405020304" pitchFamily="18" charset="0"/>
              </a:rPr>
              <a:t> Li.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Uav</a:t>
            </a:r>
            <a:r>
              <a:rPr lang="en-IN" sz="1800" b="1" dirty="0">
                <a:effectLst/>
                <a:latin typeface="Calibri" panose="020F0502020204030204" pitchFamily="34" charset="0"/>
                <a:ea typeface="Calibri" panose="020F0502020204030204" pitchFamily="34" charset="0"/>
                <a:cs typeface="Times New Roman" panose="02020603050405020304" pitchFamily="18" charset="0"/>
              </a:rPr>
              <a:t>-human: A large benchmark for human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behavior</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understanding with unmanned aerial vehicles</a:t>
            </a:r>
            <a:r>
              <a:rPr lang="en-IN" sz="1800" dirty="0">
                <a:effectLst/>
                <a:latin typeface="Calibri" panose="020F0502020204030204" pitchFamily="34" charset="0"/>
                <a:ea typeface="Calibri" panose="020F0502020204030204" pitchFamily="34" charset="0"/>
                <a:cs typeface="Times New Roman" panose="02020603050405020304" pitchFamily="18" charset="0"/>
              </a:rPr>
              <a:t>." In Proceedings of the IEEE/CVF Conference on Computer Vision and Pattern Recognition (CVPR), pp. 16266-16275, 2021</a:t>
            </a:r>
          </a:p>
        </p:txBody>
      </p:sp>
    </p:spTree>
    <p:extLst>
      <p:ext uri="{BB962C8B-B14F-4D97-AF65-F5344CB8AC3E}">
        <p14:creationId xmlns:p14="http://schemas.microsoft.com/office/powerpoint/2010/main" val="1354570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C9F44D-88F4-60CD-5488-41435DD0827B}"/>
              </a:ext>
            </a:extLst>
          </p:cNvPr>
          <p:cNvSpPr txBox="1"/>
          <p:nvPr/>
        </p:nvSpPr>
        <p:spPr>
          <a:xfrm>
            <a:off x="1359568" y="1074821"/>
            <a:ext cx="3249608" cy="584775"/>
          </a:xfrm>
          <a:prstGeom prst="rect">
            <a:avLst/>
          </a:prstGeom>
          <a:noFill/>
        </p:spPr>
        <p:txBody>
          <a:bodyPr wrap="none" rtlCol="0">
            <a:spAutoFit/>
          </a:bodyPr>
          <a:lstStyle/>
          <a:p>
            <a:r>
              <a:rPr lang="en-IN" sz="3200" dirty="0">
                <a:solidFill>
                  <a:srgbClr val="002060"/>
                </a:solidFill>
              </a:rPr>
              <a:t>Problem Statement</a:t>
            </a:r>
          </a:p>
        </p:txBody>
      </p:sp>
      <p:sp>
        <p:nvSpPr>
          <p:cNvPr id="3" name="TextBox 2">
            <a:extLst>
              <a:ext uri="{FF2B5EF4-FFF2-40B4-BE49-F238E27FC236}">
                <a16:creationId xmlns:a16="http://schemas.microsoft.com/office/drawing/2014/main" id="{5B77B014-F36F-88BA-8F7E-6CECDFF01F5A}"/>
              </a:ext>
            </a:extLst>
          </p:cNvPr>
          <p:cNvSpPr txBox="1"/>
          <p:nvPr/>
        </p:nvSpPr>
        <p:spPr>
          <a:xfrm>
            <a:off x="1455822" y="1780673"/>
            <a:ext cx="9721515" cy="4247317"/>
          </a:xfrm>
          <a:prstGeom prst="rect">
            <a:avLst/>
          </a:prstGeom>
          <a:noFill/>
        </p:spPr>
        <p:txBody>
          <a:bodyPr wrap="square" rtlCol="0">
            <a:spAutoFit/>
          </a:bodyPr>
          <a:lstStyle/>
          <a:p>
            <a:pPr marL="285750" indent="-285750">
              <a:buFont typeface="Wingdings" panose="05000000000000000000" pitchFamily="2" charset="2"/>
              <a:buChar char="v"/>
            </a:pPr>
            <a:r>
              <a:rPr lang="en-IN" sz="1800" dirty="0">
                <a:effectLst/>
                <a:latin typeface="Calibri" panose="020F0502020204030204" pitchFamily="34" charset="0"/>
                <a:ea typeface="Times New Roman" panose="02020603050405020304" pitchFamily="18" charset="0"/>
                <a:cs typeface="Calibri" panose="020F0502020204030204" pitchFamily="34" charset="0"/>
              </a:rPr>
              <a:t>Post-disaster scene understanding frameworks are becoming increasingly crucial in search and rescue operations and damage assessment initiatives. The use of UAVs provides an efficient method to complete the task of scene understanding. </a:t>
            </a:r>
          </a:p>
          <a:p>
            <a:pPr marL="285750" indent="-285750">
              <a:buFont typeface="Wingdings" panose="05000000000000000000" pitchFamily="2" charset="2"/>
              <a:buChar char="v"/>
            </a:pP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pPr marL="285750" indent="-285750">
              <a:buFont typeface="Wingdings" panose="05000000000000000000" pitchFamily="2" charset="2"/>
              <a:buChar char="v"/>
            </a:pPr>
            <a:r>
              <a:rPr lang="en-IN" sz="1800" dirty="0">
                <a:effectLst/>
                <a:latin typeface="Calibri" panose="020F0502020204030204" pitchFamily="34" charset="0"/>
                <a:ea typeface="Times New Roman" panose="02020603050405020304" pitchFamily="18" charset="0"/>
                <a:cs typeface="Calibri" panose="020F0502020204030204" pitchFamily="34" charset="0"/>
              </a:rPr>
              <a:t>However, complex environments present in post-disaster scenarios make it difficult for UAVs to detect humans or objects accurately. Moreover, inefficient object detection mechanisms lead to low accuracy and a long time for object detection tasks. </a:t>
            </a:r>
          </a:p>
          <a:p>
            <a:pPr marL="285750" indent="-285750">
              <a:buFont typeface="Wingdings" panose="05000000000000000000" pitchFamily="2" charset="2"/>
              <a:buChar char="v"/>
            </a:pP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pPr marL="285750" indent="-285750">
              <a:buFont typeface="Wingdings" panose="05000000000000000000" pitchFamily="2" charset="2"/>
              <a:buChar char="v"/>
            </a:pPr>
            <a:r>
              <a:rPr lang="en-IN" sz="1800" dirty="0">
                <a:effectLst/>
                <a:latin typeface="Calibri" panose="020F0502020204030204" pitchFamily="34" charset="0"/>
                <a:ea typeface="Times New Roman" panose="02020603050405020304" pitchFamily="18" charset="0"/>
              </a:rPr>
              <a:t>Hence, to mitigate these issues, we propose a UAV-based scene understanding scheme involving a GAN-aided semantic segmentation mechanism that classifies objects present in the visual scope of the UAV using a 3D reconstruction from thermal images of the scene and pixel-level prediction.</a:t>
            </a:r>
          </a:p>
          <a:p>
            <a:pPr marL="285750" indent="-285750">
              <a:buFont typeface="Wingdings" panose="05000000000000000000" pitchFamily="2" charset="2"/>
              <a:buChar char="v"/>
            </a:pP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pPr marL="285750" indent="-285750">
              <a:buFont typeface="Wingdings" panose="05000000000000000000" pitchFamily="2" charset="2"/>
              <a:buChar char="v"/>
            </a:pPr>
            <a:r>
              <a:rPr lang="en-IN" sz="1800" dirty="0">
                <a:effectLst/>
                <a:latin typeface="Calibri" panose="020F0502020204030204" pitchFamily="34" charset="0"/>
                <a:ea typeface="Times New Roman" panose="02020603050405020304" pitchFamily="18" charset="0"/>
                <a:cs typeface="Calibri" panose="020F0502020204030204" pitchFamily="34" charset="0"/>
              </a:rPr>
              <a:t>Furthermore, an ensemble network consisting of a combination of single-stage and multi-stage detectors, namely </a:t>
            </a:r>
            <a:r>
              <a:rPr lang="en-IN" sz="1800" dirty="0">
                <a:effectLst/>
                <a:latin typeface="Calibri" panose="020F0502020204030204" pitchFamily="34" charset="0"/>
                <a:ea typeface="Times New Roman" panose="02020603050405020304" pitchFamily="18" charset="0"/>
              </a:rPr>
              <a:t>the </a:t>
            </a:r>
            <a:r>
              <a:rPr lang="en-IN" sz="1800" dirty="0" err="1">
                <a:effectLst/>
                <a:latin typeface="Calibri" panose="020F0502020204030204" pitchFamily="34" charset="0"/>
                <a:ea typeface="Times New Roman" panose="02020603050405020304" pitchFamily="18" charset="0"/>
              </a:rPr>
              <a:t>CenterNet</a:t>
            </a:r>
            <a:r>
              <a:rPr lang="en-IN" sz="1800" dirty="0">
                <a:effectLst/>
                <a:latin typeface="Calibri" panose="020F0502020204030204" pitchFamily="34" charset="0"/>
                <a:ea typeface="Times New Roman" panose="02020603050405020304" pitchFamily="18" charset="0"/>
              </a:rPr>
              <a:t> and Cascade R-CNN mechanisms,</a:t>
            </a:r>
            <a:r>
              <a:rPr lang="en-IN" sz="1800" dirty="0">
                <a:effectLst/>
                <a:latin typeface="Calibri" panose="020F0502020204030204" pitchFamily="34" charset="0"/>
                <a:ea typeface="Times New Roman" panose="02020603050405020304" pitchFamily="18" charset="0"/>
                <a:cs typeface="Calibri" panose="020F0502020204030204" pitchFamily="34" charset="0"/>
              </a:rPr>
              <a:t> is to be used to improve the performance of the detection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802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5894E-0D25-0566-2695-0723DA789086}"/>
              </a:ext>
            </a:extLst>
          </p:cNvPr>
          <p:cNvSpPr txBox="1"/>
          <p:nvPr/>
        </p:nvSpPr>
        <p:spPr>
          <a:xfrm>
            <a:off x="1359568" y="1074821"/>
            <a:ext cx="1867434" cy="584775"/>
          </a:xfrm>
          <a:prstGeom prst="rect">
            <a:avLst/>
          </a:prstGeom>
          <a:noFill/>
        </p:spPr>
        <p:txBody>
          <a:bodyPr wrap="none" rtlCol="0">
            <a:spAutoFit/>
          </a:bodyPr>
          <a:lstStyle/>
          <a:p>
            <a:r>
              <a:rPr lang="en-IN" sz="3200" dirty="0">
                <a:solidFill>
                  <a:srgbClr val="002060"/>
                </a:solidFill>
              </a:rPr>
              <a:t>Objectives</a:t>
            </a:r>
          </a:p>
        </p:txBody>
      </p:sp>
      <p:sp>
        <p:nvSpPr>
          <p:cNvPr id="3" name="TextBox 2">
            <a:extLst>
              <a:ext uri="{FF2B5EF4-FFF2-40B4-BE49-F238E27FC236}">
                <a16:creationId xmlns:a16="http://schemas.microsoft.com/office/drawing/2014/main" id="{4A2EA0C4-29AF-C23F-6BAC-56BDD323365A}"/>
              </a:ext>
            </a:extLst>
          </p:cNvPr>
          <p:cNvSpPr txBox="1"/>
          <p:nvPr/>
        </p:nvSpPr>
        <p:spPr>
          <a:xfrm>
            <a:off x="1359568" y="1864894"/>
            <a:ext cx="9565105" cy="4239687"/>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To develop an efficient post-disaster scene understanding framework using UAVs for search and rescue operations.</a:t>
            </a:r>
          </a:p>
          <a:p>
            <a:pPr marL="342900" lvl="0" indent="-342900" algn="just">
              <a:lnSpc>
                <a:spcPct val="107000"/>
              </a:lnSpc>
              <a:buFont typeface="Wingdings" panose="05000000000000000000" pitchFamily="2"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To implement a hybrid single-stage and multi-stage ensemble network comprising of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CenterNet</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Cascade R-CNN mechanisms to combine the benefits of both and decrease the high false negative rate of multi-stage mechanisms, improving the performance of single-stage detectors.</a:t>
            </a:r>
          </a:p>
          <a:p>
            <a:pPr marL="342900" lvl="0" indent="-342900" algn="just">
              <a:lnSpc>
                <a:spcPct val="107000"/>
              </a:lnSpc>
              <a:spcAft>
                <a:spcPts val="800"/>
              </a:spcAft>
              <a:buFont typeface="Wingdings" panose="05000000000000000000" pitchFamily="2"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To devise a 3D scene-reconstruction mechanism using thermal images obtained from the UAV to map and extract useful information from the scene.</a:t>
            </a:r>
          </a:p>
          <a:p>
            <a:pPr marL="342900" lvl="0" indent="-342900" algn="just">
              <a:lnSpc>
                <a:spcPct val="107000"/>
              </a:lnSpc>
              <a:buFont typeface="Wingdings" panose="05000000000000000000" pitchFamily="2"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To deploy a Generative Adversarial Network (GAN) denoiser-aided semantic segmentation framework to improve the detection of small and dense objects in post-disaster conditions.</a:t>
            </a:r>
          </a:p>
        </p:txBody>
      </p:sp>
    </p:spTree>
    <p:extLst>
      <p:ext uri="{BB962C8B-B14F-4D97-AF65-F5344CB8AC3E}">
        <p14:creationId xmlns:p14="http://schemas.microsoft.com/office/powerpoint/2010/main" val="2854954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416602-1BB0-2812-DC28-4DBEAE90A79A}"/>
              </a:ext>
            </a:extLst>
          </p:cNvPr>
          <p:cNvSpPr txBox="1"/>
          <p:nvPr/>
        </p:nvSpPr>
        <p:spPr>
          <a:xfrm>
            <a:off x="1359568" y="1074821"/>
            <a:ext cx="5155770" cy="584775"/>
          </a:xfrm>
          <a:prstGeom prst="rect">
            <a:avLst/>
          </a:prstGeom>
          <a:noFill/>
        </p:spPr>
        <p:txBody>
          <a:bodyPr wrap="none" rtlCol="0">
            <a:spAutoFit/>
          </a:bodyPr>
          <a:lstStyle/>
          <a:p>
            <a:r>
              <a:rPr lang="en-IN" sz="3200" dirty="0">
                <a:solidFill>
                  <a:srgbClr val="002060"/>
                </a:solidFill>
              </a:rPr>
              <a:t>High level architecture diagram</a:t>
            </a:r>
          </a:p>
        </p:txBody>
      </p:sp>
      <p:pic>
        <p:nvPicPr>
          <p:cNvPr id="4" name="Picture 3">
            <a:extLst>
              <a:ext uri="{FF2B5EF4-FFF2-40B4-BE49-F238E27FC236}">
                <a16:creationId xmlns:a16="http://schemas.microsoft.com/office/drawing/2014/main" id="{D3492C0A-1CC2-5B68-8B83-94D18D0CA97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5953" y="1737008"/>
            <a:ext cx="7798770" cy="4368190"/>
          </a:xfrm>
          <a:prstGeom prst="rect">
            <a:avLst/>
          </a:prstGeom>
          <a:noFill/>
          <a:ln>
            <a:noFill/>
          </a:ln>
        </p:spPr>
      </p:pic>
    </p:spTree>
    <p:extLst>
      <p:ext uri="{BB962C8B-B14F-4D97-AF65-F5344CB8AC3E}">
        <p14:creationId xmlns:p14="http://schemas.microsoft.com/office/powerpoint/2010/main" val="1759720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5894E-0D25-0566-2695-0723DA789086}"/>
              </a:ext>
            </a:extLst>
          </p:cNvPr>
          <p:cNvSpPr txBox="1"/>
          <p:nvPr/>
        </p:nvSpPr>
        <p:spPr>
          <a:xfrm>
            <a:off x="1359568" y="1074821"/>
            <a:ext cx="3763787" cy="584775"/>
          </a:xfrm>
          <a:prstGeom prst="rect">
            <a:avLst/>
          </a:prstGeom>
          <a:noFill/>
        </p:spPr>
        <p:txBody>
          <a:bodyPr wrap="none" rtlCol="0">
            <a:spAutoFit/>
          </a:bodyPr>
          <a:lstStyle/>
          <a:p>
            <a:r>
              <a:rPr lang="en-IN" sz="3200" dirty="0">
                <a:solidFill>
                  <a:srgbClr val="002060"/>
                </a:solidFill>
              </a:rPr>
              <a:t>Novel implementation</a:t>
            </a:r>
          </a:p>
        </p:txBody>
      </p:sp>
      <p:sp>
        <p:nvSpPr>
          <p:cNvPr id="3" name="TextBox 2">
            <a:extLst>
              <a:ext uri="{FF2B5EF4-FFF2-40B4-BE49-F238E27FC236}">
                <a16:creationId xmlns:a16="http://schemas.microsoft.com/office/drawing/2014/main" id="{4A2EA0C4-29AF-C23F-6BAC-56BDD323365A}"/>
              </a:ext>
            </a:extLst>
          </p:cNvPr>
          <p:cNvSpPr txBox="1"/>
          <p:nvPr/>
        </p:nvSpPr>
        <p:spPr>
          <a:xfrm>
            <a:off x="1888958" y="2269196"/>
            <a:ext cx="8414083" cy="2746457"/>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implementation of a combined GAN and Semantic Segmentation pre-processing mechanism is used for the images passed as input to the ensemble model.</a:t>
            </a:r>
          </a:p>
          <a:p>
            <a:pPr marL="342900" lvl="0" indent="-342900" algn="just">
              <a:lnSpc>
                <a:spcPct val="107000"/>
              </a:lnSpc>
              <a:buFont typeface="Wingdings" panose="05000000000000000000" pitchFamily="2"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 GAN denoiser results in images having lower occlusion and optimal brightness, thereby highlighting the important features of the object. </a:t>
            </a:r>
          </a:p>
          <a:p>
            <a:pPr marL="342900" lvl="0" indent="-342900" algn="just">
              <a:lnSpc>
                <a:spcPct val="107000"/>
              </a:lnSpc>
              <a:buFont typeface="Wingdings" panose="05000000000000000000" pitchFamily="2"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Semantic segmentation on these images leads to a pixel-level prediction of various entities or objects in the image. </a:t>
            </a:r>
          </a:p>
          <a:p>
            <a:pPr marL="342900" lvl="0" indent="-342900" algn="just">
              <a:lnSpc>
                <a:spcPct val="107000"/>
              </a:lnSpc>
              <a:buFont typeface="Wingdings" panose="05000000000000000000" pitchFamily="2"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2628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5894E-0D25-0566-2695-0723DA789086}"/>
              </a:ext>
            </a:extLst>
          </p:cNvPr>
          <p:cNvSpPr txBox="1"/>
          <p:nvPr/>
        </p:nvSpPr>
        <p:spPr>
          <a:xfrm>
            <a:off x="1359568" y="1074821"/>
            <a:ext cx="3763787" cy="584775"/>
          </a:xfrm>
          <a:prstGeom prst="rect">
            <a:avLst/>
          </a:prstGeom>
          <a:noFill/>
        </p:spPr>
        <p:txBody>
          <a:bodyPr wrap="none" rtlCol="0">
            <a:spAutoFit/>
          </a:bodyPr>
          <a:lstStyle/>
          <a:p>
            <a:r>
              <a:rPr lang="en-IN" sz="3200" dirty="0">
                <a:solidFill>
                  <a:srgbClr val="002060"/>
                </a:solidFill>
              </a:rPr>
              <a:t>Novel implementation</a:t>
            </a:r>
          </a:p>
        </p:txBody>
      </p:sp>
      <p:sp>
        <p:nvSpPr>
          <p:cNvPr id="3" name="TextBox 2">
            <a:extLst>
              <a:ext uri="{FF2B5EF4-FFF2-40B4-BE49-F238E27FC236}">
                <a16:creationId xmlns:a16="http://schemas.microsoft.com/office/drawing/2014/main" id="{4A2EA0C4-29AF-C23F-6BAC-56BDD323365A}"/>
              </a:ext>
            </a:extLst>
          </p:cNvPr>
          <p:cNvSpPr txBox="1"/>
          <p:nvPr/>
        </p:nvSpPr>
        <p:spPr>
          <a:xfrm>
            <a:off x="1888958" y="2116796"/>
            <a:ext cx="8414083" cy="3635547"/>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 3D reconstruction of the scene using thermal images obtained from a Thermal Infrared Radiation (TIR) sensor fitted on the UAV will map and extract useful information from the scene.</a:t>
            </a:r>
          </a:p>
          <a:p>
            <a:pPr marL="342900" lvl="0" indent="-342900" algn="just">
              <a:lnSpc>
                <a:spcPct val="107000"/>
              </a:lnSpc>
              <a:buFont typeface="Wingdings" panose="05000000000000000000" pitchFamily="2"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ensemble model, being a hybrid architecture consisting of single-stage and multi-stage detectors, overcomes the disadvantages of both frameworks. </a:t>
            </a:r>
          </a:p>
          <a:p>
            <a:pPr marL="342900" lvl="0" indent="-342900" algn="just">
              <a:lnSpc>
                <a:spcPct val="107000"/>
              </a:lnSpc>
              <a:buFont typeface="Wingdings" panose="05000000000000000000" pitchFamily="2"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Deploying an ensemble network comprising of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CenterNet</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Cascade R-CNN frameworks improves the performance and efficiency of the scene understanding task. The overall framework will increase the accuracy and performance of the system.</a:t>
            </a:r>
          </a:p>
          <a:p>
            <a:pPr marL="342900" lvl="0" indent="-342900" algn="just">
              <a:lnSpc>
                <a:spcPct val="107000"/>
              </a:lnSpc>
              <a:buFont typeface="Wingdings" panose="05000000000000000000" pitchFamily="2"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9755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5894E-0D25-0566-2695-0723DA789086}"/>
              </a:ext>
            </a:extLst>
          </p:cNvPr>
          <p:cNvSpPr txBox="1"/>
          <p:nvPr/>
        </p:nvSpPr>
        <p:spPr>
          <a:xfrm>
            <a:off x="1359568" y="1074821"/>
            <a:ext cx="1556836" cy="584775"/>
          </a:xfrm>
          <a:prstGeom prst="rect">
            <a:avLst/>
          </a:prstGeom>
          <a:noFill/>
        </p:spPr>
        <p:txBody>
          <a:bodyPr wrap="none" rtlCol="0">
            <a:spAutoFit/>
          </a:bodyPr>
          <a:lstStyle/>
          <a:p>
            <a:r>
              <a:rPr lang="en-IN" sz="3200" dirty="0">
                <a:solidFill>
                  <a:srgbClr val="002060"/>
                </a:solidFill>
              </a:rPr>
              <a:t>Modules</a:t>
            </a:r>
          </a:p>
        </p:txBody>
      </p:sp>
      <p:sp>
        <p:nvSpPr>
          <p:cNvPr id="3" name="TextBox 2">
            <a:extLst>
              <a:ext uri="{FF2B5EF4-FFF2-40B4-BE49-F238E27FC236}">
                <a16:creationId xmlns:a16="http://schemas.microsoft.com/office/drawing/2014/main" id="{4A2EA0C4-29AF-C23F-6BAC-56BDD323365A}"/>
              </a:ext>
            </a:extLst>
          </p:cNvPr>
          <p:cNvSpPr txBox="1"/>
          <p:nvPr/>
        </p:nvSpPr>
        <p:spPr>
          <a:xfrm>
            <a:off x="1359568" y="2129589"/>
            <a:ext cx="9565105" cy="3362011"/>
          </a:xfrm>
          <a:prstGeom prst="rect">
            <a:avLst/>
          </a:prstGeom>
          <a:noFill/>
        </p:spPr>
        <p:txBody>
          <a:bodyPr wrap="square" rtlCol="0">
            <a:spAutoFit/>
          </a:bodyPr>
          <a:lstStyle/>
          <a:p>
            <a:pPr algn="just">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Module 1: </a:t>
            </a:r>
            <a:r>
              <a:rPr lang="en-IN" sz="1800" dirty="0">
                <a:effectLst/>
                <a:latin typeface="Calibri" panose="020F0502020204030204" pitchFamily="34" charset="0"/>
                <a:ea typeface="Calibri" panose="020F0502020204030204" pitchFamily="34" charset="0"/>
                <a:cs typeface="Times New Roman" panose="02020603050405020304" pitchFamily="18" charset="0"/>
              </a:rPr>
              <a:t>Data collection, initial image pre-processing techniques, and data augmentation.</a:t>
            </a: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Module 2: </a:t>
            </a:r>
            <a:r>
              <a:rPr lang="en-IN" sz="1800" dirty="0">
                <a:effectLst/>
                <a:latin typeface="Calibri" panose="020F0502020204030204" pitchFamily="34" charset="0"/>
                <a:ea typeface="Calibri" panose="020F0502020204030204" pitchFamily="34" charset="0"/>
                <a:cs typeface="Times New Roman" panose="02020603050405020304" pitchFamily="18" charset="0"/>
              </a:rPr>
              <a:t>Image Processing module consisting of the GAN + Sematic segmentation framework and 3D scene reconstruction mechanism.</a:t>
            </a: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Module 3: </a:t>
            </a:r>
            <a:r>
              <a:rPr lang="en-IN" sz="1800" dirty="0">
                <a:effectLst/>
                <a:latin typeface="Calibri" panose="020F0502020204030204" pitchFamily="34" charset="0"/>
                <a:ea typeface="Calibri" panose="020F0502020204030204" pitchFamily="34" charset="0"/>
                <a:cs typeface="Times New Roman" panose="02020603050405020304" pitchFamily="18" charset="0"/>
              </a:rPr>
              <a:t>Selection of optimal single-stage and multi-stage detection frameworks. Implementation of the hybrid single-stage and multi-stage object detection mechanism. </a:t>
            </a: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Module 4: </a:t>
            </a:r>
            <a:r>
              <a:rPr lang="en-IN" sz="1800" dirty="0">
                <a:effectLst/>
                <a:latin typeface="Calibri" panose="020F0502020204030204" pitchFamily="34" charset="0"/>
                <a:ea typeface="Calibri" panose="020F0502020204030204" pitchFamily="34" charset="0"/>
                <a:cs typeface="Times New Roman" panose="02020603050405020304" pitchFamily="18" charset="0"/>
              </a:rPr>
              <a:t>Simulation after integration of both mechanisms, real-time simulation using a web app.</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2845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5894E-0D25-0566-2695-0723DA789086}"/>
              </a:ext>
            </a:extLst>
          </p:cNvPr>
          <p:cNvSpPr txBox="1"/>
          <p:nvPr/>
        </p:nvSpPr>
        <p:spPr>
          <a:xfrm>
            <a:off x="1359568" y="1074821"/>
            <a:ext cx="5096267" cy="584775"/>
          </a:xfrm>
          <a:prstGeom prst="rect">
            <a:avLst/>
          </a:prstGeom>
          <a:noFill/>
        </p:spPr>
        <p:txBody>
          <a:bodyPr wrap="none" rtlCol="0">
            <a:spAutoFit/>
          </a:bodyPr>
          <a:lstStyle/>
          <a:p>
            <a:r>
              <a:rPr lang="en-IN" sz="3200" dirty="0">
                <a:solidFill>
                  <a:srgbClr val="002060"/>
                </a:solidFill>
              </a:rPr>
              <a:t>Mathematical Modelling Scope</a:t>
            </a:r>
          </a:p>
        </p:txBody>
      </p:sp>
      <p:pic>
        <p:nvPicPr>
          <p:cNvPr id="6" name="Picture 5">
            <a:extLst>
              <a:ext uri="{FF2B5EF4-FFF2-40B4-BE49-F238E27FC236}">
                <a16:creationId xmlns:a16="http://schemas.microsoft.com/office/drawing/2014/main" id="{98FC9278-1761-6E5B-C774-087634C8D51C}"/>
              </a:ext>
            </a:extLst>
          </p:cNvPr>
          <p:cNvPicPr>
            <a:picLocks noChangeAspect="1"/>
          </p:cNvPicPr>
          <p:nvPr/>
        </p:nvPicPr>
        <p:blipFill>
          <a:blip r:embed="rId2"/>
          <a:stretch>
            <a:fillRect/>
          </a:stretch>
        </p:blipFill>
        <p:spPr>
          <a:xfrm>
            <a:off x="3759428" y="1740569"/>
            <a:ext cx="4673143" cy="4121888"/>
          </a:xfrm>
          <a:prstGeom prst="rect">
            <a:avLst/>
          </a:prstGeom>
        </p:spPr>
      </p:pic>
    </p:spTree>
    <p:extLst>
      <p:ext uri="{BB962C8B-B14F-4D97-AF65-F5344CB8AC3E}">
        <p14:creationId xmlns:p14="http://schemas.microsoft.com/office/powerpoint/2010/main" val="3008874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5894E-0D25-0566-2695-0723DA789086}"/>
              </a:ext>
            </a:extLst>
          </p:cNvPr>
          <p:cNvSpPr txBox="1"/>
          <p:nvPr/>
        </p:nvSpPr>
        <p:spPr>
          <a:xfrm>
            <a:off x="1359568" y="1074821"/>
            <a:ext cx="5096267" cy="584775"/>
          </a:xfrm>
          <a:prstGeom prst="rect">
            <a:avLst/>
          </a:prstGeom>
          <a:noFill/>
        </p:spPr>
        <p:txBody>
          <a:bodyPr wrap="none" rtlCol="0">
            <a:spAutoFit/>
          </a:bodyPr>
          <a:lstStyle/>
          <a:p>
            <a:r>
              <a:rPr lang="en-IN" sz="3200" dirty="0">
                <a:solidFill>
                  <a:srgbClr val="002060"/>
                </a:solidFill>
              </a:rPr>
              <a:t>Mathematical Modelling Scope</a:t>
            </a:r>
          </a:p>
        </p:txBody>
      </p:sp>
      <p:pic>
        <p:nvPicPr>
          <p:cNvPr id="4" name="Picture 3">
            <a:extLst>
              <a:ext uri="{FF2B5EF4-FFF2-40B4-BE49-F238E27FC236}">
                <a16:creationId xmlns:a16="http://schemas.microsoft.com/office/drawing/2014/main" id="{CB1F3742-14FE-296B-31D0-8A7601B3E603}"/>
              </a:ext>
            </a:extLst>
          </p:cNvPr>
          <p:cNvPicPr>
            <a:picLocks noChangeAspect="1"/>
          </p:cNvPicPr>
          <p:nvPr/>
        </p:nvPicPr>
        <p:blipFill>
          <a:blip r:embed="rId2"/>
          <a:stretch>
            <a:fillRect/>
          </a:stretch>
        </p:blipFill>
        <p:spPr>
          <a:xfrm>
            <a:off x="3817728" y="2304699"/>
            <a:ext cx="5276213" cy="2993967"/>
          </a:xfrm>
          <a:prstGeom prst="rect">
            <a:avLst/>
          </a:prstGeom>
        </p:spPr>
      </p:pic>
    </p:spTree>
    <p:extLst>
      <p:ext uri="{BB962C8B-B14F-4D97-AF65-F5344CB8AC3E}">
        <p14:creationId xmlns:p14="http://schemas.microsoft.com/office/powerpoint/2010/main" val="14448971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491</TotalTime>
  <Words>1196</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Bahnschrift SemiBold</vt:lpstr>
      <vt:lpstr>Calibri</vt:lpstr>
      <vt:lpstr>Garamond</vt:lpstr>
      <vt:lpstr>Wingdings</vt:lpstr>
      <vt:lpstr>Organic</vt:lpstr>
      <vt:lpstr>Initial Project Proposal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Initial Project Proposal</dc:title>
  <dc:creator>Abhishek Manoharan</dc:creator>
  <cp:lastModifiedBy>Abhishek Manoharan</cp:lastModifiedBy>
  <cp:revision>18</cp:revision>
  <dcterms:created xsi:type="dcterms:W3CDTF">2023-01-12T05:26:03Z</dcterms:created>
  <dcterms:modified xsi:type="dcterms:W3CDTF">2023-02-06T19:11:27Z</dcterms:modified>
</cp:coreProperties>
</file>