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3" r:id="rId1"/>
  </p:sldMasterIdLst>
  <p:sldIdLst>
    <p:sldId id="256" r:id="rId2"/>
    <p:sldId id="258" r:id="rId3"/>
    <p:sldId id="259" r:id="rId4"/>
    <p:sldId id="272" r:id="rId5"/>
    <p:sldId id="271" r:id="rId6"/>
    <p:sldId id="270" r:id="rId7"/>
    <p:sldId id="269" r:id="rId8"/>
    <p:sldId id="277" r:id="rId9"/>
    <p:sldId id="276" r:id="rId10"/>
    <p:sldId id="275" r:id="rId11"/>
    <p:sldId id="274" r:id="rId12"/>
    <p:sldId id="273" r:id="rId13"/>
    <p:sldId id="267" r:id="rId14"/>
    <p:sldId id="268" r:id="rId15"/>
    <p:sldId id="278" r:id="rId16"/>
    <p:sldId id="279" r:id="rId17"/>
    <p:sldId id="280"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36" d="100"/>
          <a:sy n="136" d="100"/>
        </p:scale>
        <p:origin x="326"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023ED4D-1F7B-4440-8C2A-C1F030590EFF}"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B0171-025A-427B-AA5C-A3D052FF74B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63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3ED4D-1F7B-4440-8C2A-C1F030590EFF}"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B0171-025A-427B-AA5C-A3D052FF74BB}" type="slidenum">
              <a:rPr lang="en-IN" smtClean="0"/>
              <a:t>‹#›</a:t>
            </a:fld>
            <a:endParaRPr lang="en-IN"/>
          </a:p>
        </p:txBody>
      </p:sp>
    </p:spTree>
    <p:extLst>
      <p:ext uri="{BB962C8B-B14F-4D97-AF65-F5344CB8AC3E}">
        <p14:creationId xmlns:p14="http://schemas.microsoft.com/office/powerpoint/2010/main" val="304530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3ED4D-1F7B-4440-8C2A-C1F030590EFF}"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B0171-025A-427B-AA5C-A3D052FF74B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67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3ED4D-1F7B-4440-8C2A-C1F030590EFF}"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B0171-025A-427B-AA5C-A3D052FF74BB}" type="slidenum">
              <a:rPr lang="en-IN" smtClean="0"/>
              <a:t>‹#›</a:t>
            </a:fld>
            <a:endParaRPr lang="en-IN"/>
          </a:p>
        </p:txBody>
      </p:sp>
    </p:spTree>
    <p:extLst>
      <p:ext uri="{BB962C8B-B14F-4D97-AF65-F5344CB8AC3E}">
        <p14:creationId xmlns:p14="http://schemas.microsoft.com/office/powerpoint/2010/main" val="412788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3ED4D-1F7B-4440-8C2A-C1F030590EFF}"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B0171-025A-427B-AA5C-A3D052FF74B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52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23ED4D-1F7B-4440-8C2A-C1F030590EFF}"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0B0171-025A-427B-AA5C-A3D052FF74BB}" type="slidenum">
              <a:rPr lang="en-IN" smtClean="0"/>
              <a:t>‹#›</a:t>
            </a:fld>
            <a:endParaRPr lang="en-IN"/>
          </a:p>
        </p:txBody>
      </p:sp>
    </p:spTree>
    <p:extLst>
      <p:ext uri="{BB962C8B-B14F-4D97-AF65-F5344CB8AC3E}">
        <p14:creationId xmlns:p14="http://schemas.microsoft.com/office/powerpoint/2010/main" val="50235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23ED4D-1F7B-4440-8C2A-C1F030590EFF}" type="datetimeFigureOut">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0B0171-025A-427B-AA5C-A3D052FF74BB}" type="slidenum">
              <a:rPr lang="en-IN" smtClean="0"/>
              <a:t>‹#›</a:t>
            </a:fld>
            <a:endParaRPr lang="en-IN"/>
          </a:p>
        </p:txBody>
      </p:sp>
    </p:spTree>
    <p:extLst>
      <p:ext uri="{BB962C8B-B14F-4D97-AF65-F5344CB8AC3E}">
        <p14:creationId xmlns:p14="http://schemas.microsoft.com/office/powerpoint/2010/main" val="154365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23ED4D-1F7B-4440-8C2A-C1F030590EFF}"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0B0171-025A-427B-AA5C-A3D052FF74BB}" type="slidenum">
              <a:rPr lang="en-IN" smtClean="0"/>
              <a:t>‹#›</a:t>
            </a:fld>
            <a:endParaRPr lang="en-IN"/>
          </a:p>
        </p:txBody>
      </p:sp>
    </p:spTree>
    <p:extLst>
      <p:ext uri="{BB962C8B-B14F-4D97-AF65-F5344CB8AC3E}">
        <p14:creationId xmlns:p14="http://schemas.microsoft.com/office/powerpoint/2010/main" val="105210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3ED4D-1F7B-4440-8C2A-C1F030590EFF}" type="datetimeFigureOut">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0B0171-025A-427B-AA5C-A3D052FF74BB}" type="slidenum">
              <a:rPr lang="en-IN" smtClean="0"/>
              <a:t>‹#›</a:t>
            </a:fld>
            <a:endParaRPr lang="en-IN"/>
          </a:p>
        </p:txBody>
      </p:sp>
    </p:spTree>
    <p:extLst>
      <p:ext uri="{BB962C8B-B14F-4D97-AF65-F5344CB8AC3E}">
        <p14:creationId xmlns:p14="http://schemas.microsoft.com/office/powerpoint/2010/main" val="163003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23ED4D-1F7B-4440-8C2A-C1F030590EFF}"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0B0171-025A-427B-AA5C-A3D052FF74BB}" type="slidenum">
              <a:rPr lang="en-IN" smtClean="0"/>
              <a:t>‹#›</a:t>
            </a:fld>
            <a:endParaRPr lang="en-IN"/>
          </a:p>
        </p:txBody>
      </p:sp>
    </p:spTree>
    <p:extLst>
      <p:ext uri="{BB962C8B-B14F-4D97-AF65-F5344CB8AC3E}">
        <p14:creationId xmlns:p14="http://schemas.microsoft.com/office/powerpoint/2010/main" val="396937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23ED4D-1F7B-4440-8C2A-C1F030590EFF}"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0B0171-025A-427B-AA5C-A3D052FF74B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93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23ED4D-1F7B-4440-8C2A-C1F030590EFF}" type="datetimeFigureOut">
              <a:rPr lang="en-IN" smtClean="0"/>
              <a:t>12-03-2023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0B0171-025A-427B-AA5C-A3D052FF74B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064299"/>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5B1A-1E72-7A46-AFDD-936B1F0F8943}"/>
              </a:ext>
            </a:extLst>
          </p:cNvPr>
          <p:cNvSpPr>
            <a:spLocks noGrp="1"/>
          </p:cNvSpPr>
          <p:nvPr>
            <p:ph type="ctrTitle"/>
          </p:nvPr>
        </p:nvSpPr>
        <p:spPr>
          <a:xfrm>
            <a:off x="404734" y="352270"/>
            <a:ext cx="11340059" cy="2518346"/>
          </a:xfrm>
        </p:spPr>
        <p:txBody>
          <a:bodyPr>
            <a:normAutofit/>
          </a:bodyPr>
          <a:lstStyle/>
          <a:p>
            <a:pPr algn="ctr"/>
            <a:r>
              <a:rPr lang="en-US" sz="3700" dirty="0">
                <a:solidFill>
                  <a:schemeClr val="tx1">
                    <a:lumMod val="95000"/>
                  </a:schemeClr>
                </a:solidFill>
                <a:latin typeface="Franklin Gothic Medium Cond" panose="020B0606030402020204" pitchFamily="34" charset="0"/>
              </a:rPr>
              <a:t>UAV-Based Post-Disaster 3D Scene Reconstruction For Efficient Survivor Detection</a:t>
            </a:r>
            <a:endParaRPr lang="en-IN" sz="3700" dirty="0">
              <a:solidFill>
                <a:schemeClr val="tx1">
                  <a:lumMod val="95000"/>
                </a:schemeClr>
              </a:solidFill>
              <a:latin typeface="Franklin Gothic Medium Cond" panose="020B0606030402020204" pitchFamily="34" charset="0"/>
            </a:endParaRPr>
          </a:p>
        </p:txBody>
      </p:sp>
      <p:sp>
        <p:nvSpPr>
          <p:cNvPr id="3" name="Subtitle 2">
            <a:extLst>
              <a:ext uri="{FF2B5EF4-FFF2-40B4-BE49-F238E27FC236}">
                <a16:creationId xmlns:a16="http://schemas.microsoft.com/office/drawing/2014/main" id="{857B286E-228B-7D53-184D-E344CFC4BF75}"/>
              </a:ext>
            </a:extLst>
          </p:cNvPr>
          <p:cNvSpPr>
            <a:spLocks noGrp="1"/>
          </p:cNvSpPr>
          <p:nvPr>
            <p:ph type="subTitle" idx="1"/>
          </p:nvPr>
        </p:nvSpPr>
        <p:spPr>
          <a:xfrm>
            <a:off x="562131" y="3072984"/>
            <a:ext cx="11122702" cy="3350300"/>
          </a:xfrm>
        </p:spPr>
        <p:txBody>
          <a:bodyPr>
            <a:normAutofit/>
          </a:bodyPr>
          <a:lstStyle/>
          <a:p>
            <a:pPr algn="ctr"/>
            <a:r>
              <a:rPr lang="en-IN" sz="3200" b="1" dirty="0">
                <a:solidFill>
                  <a:schemeClr val="bg2">
                    <a:lumMod val="60000"/>
                    <a:lumOff val="40000"/>
                  </a:schemeClr>
                </a:solidFill>
                <a:latin typeface="Franklin Gothic Book" panose="020B0503020102020204" pitchFamily="34" charset="0"/>
              </a:rPr>
              <a:t>FIRST REVIEW</a:t>
            </a:r>
          </a:p>
          <a:p>
            <a:pPr algn="ctr"/>
            <a:endParaRPr lang="fi-FI" dirty="0"/>
          </a:p>
          <a:p>
            <a:pPr algn="ctr"/>
            <a:endParaRPr lang="fi-FI" dirty="0"/>
          </a:p>
          <a:p>
            <a:pPr algn="ctr"/>
            <a:endParaRPr lang="fi-FI" dirty="0">
              <a:latin typeface="Franklin Gothic Book" panose="020B0503020102020204" pitchFamily="34" charset="0"/>
            </a:endParaRPr>
          </a:p>
          <a:p>
            <a:pPr algn="ctr"/>
            <a:r>
              <a:rPr lang="fi-FI" sz="2000" dirty="0">
                <a:solidFill>
                  <a:schemeClr val="tx1"/>
                </a:solidFill>
                <a:latin typeface="Franklin Gothic Book" panose="020B0503020102020204" pitchFamily="34" charset="0"/>
                <a:cs typeface="Calibri" panose="020F0502020204030204" pitchFamily="34" charset="0"/>
              </a:rPr>
              <a:t>Abhishek Manoharan (2019503502)</a:t>
            </a:r>
          </a:p>
          <a:p>
            <a:pPr algn="ctr"/>
            <a:r>
              <a:rPr lang="fi-FI" sz="2000" dirty="0">
                <a:solidFill>
                  <a:schemeClr val="tx1"/>
                </a:solidFill>
                <a:latin typeface="Franklin Gothic Book" panose="020B0503020102020204" pitchFamily="34" charset="0"/>
                <a:cs typeface="Calibri" panose="020F0502020204030204" pitchFamily="34" charset="0"/>
              </a:rPr>
              <a:t>Nishanthini S (2019503537)</a:t>
            </a:r>
          </a:p>
          <a:p>
            <a:pPr algn="ctr"/>
            <a:r>
              <a:rPr lang="fi-FI" sz="2000" dirty="0">
                <a:solidFill>
                  <a:schemeClr val="tx1"/>
                </a:solidFill>
                <a:latin typeface="Franklin Gothic Book" panose="020B0503020102020204" pitchFamily="34" charset="0"/>
                <a:cs typeface="Calibri" panose="020F0502020204030204" pitchFamily="34" charset="0"/>
              </a:rPr>
              <a:t>Vamsi Raju M (2019503568)</a:t>
            </a:r>
          </a:p>
          <a:p>
            <a:pPr algn="ctr"/>
            <a:endParaRPr lang="fi-FI" sz="2000" dirty="0">
              <a:solidFill>
                <a:schemeClr val="tx1"/>
              </a:solidFill>
              <a:latin typeface="Franklin Gothic Book" panose="020B0503020102020204" pitchFamily="34" charset="0"/>
              <a:cs typeface="Calibri" panose="020F0502020204030204" pitchFamily="34" charset="0"/>
            </a:endParaRPr>
          </a:p>
          <a:p>
            <a:pPr algn="ctr"/>
            <a:r>
              <a:rPr lang="fi-FI" sz="2000" b="1" dirty="0">
                <a:solidFill>
                  <a:schemeClr val="tx1"/>
                </a:solidFill>
                <a:latin typeface="Franklin Gothic Book" panose="020B0503020102020204" pitchFamily="34" charset="0"/>
                <a:cs typeface="Calibri" panose="020F0502020204030204" pitchFamily="34" charset="0"/>
              </a:rPr>
              <a:t>Guided by: Dr. R. Gunasekaran</a:t>
            </a:r>
          </a:p>
          <a:p>
            <a:pPr algn="ctr"/>
            <a:endParaRPr lang="en-IN" dirty="0"/>
          </a:p>
        </p:txBody>
      </p:sp>
    </p:spTree>
    <p:extLst>
      <p:ext uri="{BB962C8B-B14F-4D97-AF65-F5344CB8AC3E}">
        <p14:creationId xmlns:p14="http://schemas.microsoft.com/office/powerpoint/2010/main" val="324067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1473373110"/>
              </p:ext>
            </p:extLst>
          </p:nvPr>
        </p:nvGraphicFramePr>
        <p:xfrm>
          <a:off x="734518" y="2084832"/>
          <a:ext cx="11167672" cy="4540819"/>
        </p:xfrm>
        <a:graphic>
          <a:graphicData uri="http://schemas.openxmlformats.org/drawingml/2006/table">
            <a:tbl>
              <a:tblPr firstRow="1" bandRow="1">
                <a:tableStyleId>{5C22544A-7EE6-4342-B048-85BDC9FD1C3A}</a:tableStyleId>
              </a:tblPr>
              <a:tblGrid>
                <a:gridCol w="846146">
                  <a:extLst>
                    <a:ext uri="{9D8B030D-6E8A-4147-A177-3AD203B41FA5}">
                      <a16:colId xmlns:a16="http://schemas.microsoft.com/office/drawing/2014/main" val="1865914567"/>
                    </a:ext>
                  </a:extLst>
                </a:gridCol>
                <a:gridCol w="1677704">
                  <a:extLst>
                    <a:ext uri="{9D8B030D-6E8A-4147-A177-3AD203B41FA5}">
                      <a16:colId xmlns:a16="http://schemas.microsoft.com/office/drawing/2014/main" val="1753405235"/>
                    </a:ext>
                  </a:extLst>
                </a:gridCol>
                <a:gridCol w="1962184">
                  <a:extLst>
                    <a:ext uri="{9D8B030D-6E8A-4147-A177-3AD203B41FA5}">
                      <a16:colId xmlns:a16="http://schemas.microsoft.com/office/drawing/2014/main" val="1585518685"/>
                    </a:ext>
                  </a:extLst>
                </a:gridCol>
                <a:gridCol w="3559650">
                  <a:extLst>
                    <a:ext uri="{9D8B030D-6E8A-4147-A177-3AD203B41FA5}">
                      <a16:colId xmlns:a16="http://schemas.microsoft.com/office/drawing/2014/main" val="80841185"/>
                    </a:ext>
                  </a:extLst>
                </a:gridCol>
                <a:gridCol w="3121988">
                  <a:extLst>
                    <a:ext uri="{9D8B030D-6E8A-4147-A177-3AD203B41FA5}">
                      <a16:colId xmlns:a16="http://schemas.microsoft.com/office/drawing/2014/main" val="1482187624"/>
                    </a:ext>
                  </a:extLst>
                </a:gridCol>
              </a:tblGrid>
              <a:tr h="877312">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63507">
                <a:tc>
                  <a:txBody>
                    <a:bodyPr/>
                    <a:lstStyle/>
                    <a:p>
                      <a:r>
                        <a:rPr lang="en-IN" sz="1400" dirty="0">
                          <a:latin typeface="Calibri" panose="020F0502020204030204" pitchFamily="34" charset="0"/>
                          <a:cs typeface="Calibri" panose="020F0502020204030204" pitchFamily="34" charset="0"/>
                        </a:rPr>
                        <a:t>8.</a:t>
                      </a:r>
                    </a:p>
                  </a:txBody>
                  <a:tcPr/>
                </a:tc>
                <a:tc>
                  <a:txBody>
                    <a:bodyPr/>
                    <a:lstStyle/>
                    <a:p>
                      <a:pPr algn="just"/>
                      <a:r>
                        <a:rPr lang="en-IN" sz="1400" dirty="0">
                          <a:latin typeface="Calibri" panose="020F0502020204030204" pitchFamily="34" charset="0"/>
                          <a:cs typeface="Calibri" panose="020F0502020204030204" pitchFamily="34" charset="0"/>
                        </a:rPr>
                        <a:t>UMBC Student Collection</a:t>
                      </a:r>
                    </a:p>
                    <a:p>
                      <a:pPr algn="just"/>
                      <a:r>
                        <a:rPr lang="en-IN" sz="1400" b="1" dirty="0">
                          <a:latin typeface="Calibri" panose="020F0502020204030204" pitchFamily="34" charset="0"/>
                          <a:cs typeface="Calibri" panose="020F0502020204030204" pitchFamily="34" charset="0"/>
                        </a:rPr>
                        <a:t>(2021)</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b="1" dirty="0" err="1">
                          <a:latin typeface="Calibri" panose="020F0502020204030204" pitchFamily="34" charset="0"/>
                          <a:cs typeface="Calibri" panose="020F0502020204030204" pitchFamily="34" charset="0"/>
                        </a:rPr>
                        <a:t>RescueNet</a:t>
                      </a:r>
                      <a:r>
                        <a:rPr lang="en-US" sz="1400" b="1" dirty="0">
                          <a:latin typeface="Calibri" panose="020F0502020204030204" pitchFamily="34" charset="0"/>
                          <a:cs typeface="Calibri" panose="020F0502020204030204" pitchFamily="34" charset="0"/>
                        </a:rPr>
                        <a:t>: A High-Resolution Post Disaster UAV Dataset for Semantic Segmentation</a:t>
                      </a:r>
                      <a:endParaRPr lang="en-IN" sz="1400" b="1"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This paper introduces a high-resolution post-disaster UAV dataset named </a:t>
                      </a:r>
                      <a:r>
                        <a:rPr lang="en-US" sz="1400" dirty="0" err="1">
                          <a:latin typeface="Calibri" panose="020F0502020204030204" pitchFamily="34" charset="0"/>
                          <a:cs typeface="Calibri" panose="020F0502020204030204" pitchFamily="34" charset="0"/>
                        </a:rPr>
                        <a:t>RescueNet</a:t>
                      </a:r>
                      <a:r>
                        <a:rPr lang="en-US" sz="1400" dirty="0">
                          <a:latin typeface="Calibri" panose="020F0502020204030204" pitchFamily="34" charset="0"/>
                          <a:cs typeface="Calibri" panose="020F0502020204030204" pitchFamily="34" charset="0"/>
                        </a:rPr>
                        <a:t>, which contains comprehensive pixel-level annotation of 11 classes for semantic segmentation to assess damage after a natural disaster. </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dataset collection and annotation process are discussed, along with the challenges it poses. </a:t>
                      </a:r>
                    </a:p>
                    <a:p>
                      <a:pPr algn="l"/>
                      <a:endParaRPr lang="en-IN" sz="1400"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err="1">
                          <a:latin typeface="Calibri" panose="020F0502020204030204" pitchFamily="34" charset="0"/>
                          <a:cs typeface="Calibri" panose="020F0502020204030204" pitchFamily="34" charset="0"/>
                        </a:rPr>
                        <a:t>RescueNet</a:t>
                      </a:r>
                      <a:r>
                        <a:rPr lang="en-US" sz="1400" dirty="0">
                          <a:latin typeface="Calibri" panose="020F0502020204030204" pitchFamily="34" charset="0"/>
                          <a:cs typeface="Calibri" panose="020F0502020204030204" pitchFamily="34" charset="0"/>
                        </a:rPr>
                        <a:t> contains a small number of classes. </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As a result, smaller objects like “vehicles” and “pools” make it difficult to get a good segmentation compared to larger objects like buildings and roads. </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Besides that, since UAV images include only the top view of a scene, it is difficult to assess the actual damage since the horizontal view also brings information regarding all sides of a building.</a:t>
                      </a:r>
                    </a:p>
                    <a:p>
                      <a:pPr algn="l"/>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106737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2557883793"/>
              </p:ext>
            </p:extLst>
          </p:nvPr>
        </p:nvGraphicFramePr>
        <p:xfrm>
          <a:off x="749508" y="2084832"/>
          <a:ext cx="11152681" cy="4540819"/>
        </p:xfrm>
        <a:graphic>
          <a:graphicData uri="http://schemas.openxmlformats.org/drawingml/2006/table">
            <a:tbl>
              <a:tblPr firstRow="1" bandRow="1">
                <a:tableStyleId>{5C22544A-7EE6-4342-B048-85BDC9FD1C3A}</a:tableStyleId>
              </a:tblPr>
              <a:tblGrid>
                <a:gridCol w="966038">
                  <a:extLst>
                    <a:ext uri="{9D8B030D-6E8A-4147-A177-3AD203B41FA5}">
                      <a16:colId xmlns:a16="http://schemas.microsoft.com/office/drawing/2014/main" val="1865914567"/>
                    </a:ext>
                  </a:extLst>
                </a:gridCol>
                <a:gridCol w="1655780">
                  <a:extLst>
                    <a:ext uri="{9D8B030D-6E8A-4147-A177-3AD203B41FA5}">
                      <a16:colId xmlns:a16="http://schemas.microsoft.com/office/drawing/2014/main" val="1753405235"/>
                    </a:ext>
                  </a:extLst>
                </a:gridCol>
                <a:gridCol w="2116518">
                  <a:extLst>
                    <a:ext uri="{9D8B030D-6E8A-4147-A177-3AD203B41FA5}">
                      <a16:colId xmlns:a16="http://schemas.microsoft.com/office/drawing/2014/main" val="1585518685"/>
                    </a:ext>
                  </a:extLst>
                </a:gridCol>
                <a:gridCol w="3829890">
                  <a:extLst>
                    <a:ext uri="{9D8B030D-6E8A-4147-A177-3AD203B41FA5}">
                      <a16:colId xmlns:a16="http://schemas.microsoft.com/office/drawing/2014/main" val="80841185"/>
                    </a:ext>
                  </a:extLst>
                </a:gridCol>
                <a:gridCol w="2584455">
                  <a:extLst>
                    <a:ext uri="{9D8B030D-6E8A-4147-A177-3AD203B41FA5}">
                      <a16:colId xmlns:a16="http://schemas.microsoft.com/office/drawing/2014/main" val="1482187624"/>
                    </a:ext>
                  </a:extLst>
                </a:gridCol>
              </a:tblGrid>
              <a:tr h="877312">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63507">
                <a:tc>
                  <a:txBody>
                    <a:bodyPr/>
                    <a:lstStyle/>
                    <a:p>
                      <a:r>
                        <a:rPr lang="en-IN" sz="1400" dirty="0">
                          <a:latin typeface="Calibri" panose="020F0502020204030204" pitchFamily="34" charset="0"/>
                          <a:cs typeface="Calibri" panose="020F0502020204030204" pitchFamily="34" charset="0"/>
                        </a:rPr>
                        <a:t>9.</a:t>
                      </a:r>
                    </a:p>
                  </a:txBody>
                  <a:tcPr/>
                </a:tc>
                <a:tc>
                  <a:txBody>
                    <a:bodyPr/>
                    <a:lstStyle/>
                    <a:p>
                      <a:pPr algn="just"/>
                      <a:r>
                        <a:rPr lang="en-US" sz="1400" dirty="0">
                          <a:latin typeface="Calibri" panose="020F0502020204030204" pitchFamily="34" charset="0"/>
                          <a:cs typeface="Calibri" panose="020F0502020204030204" pitchFamily="34" charset="0"/>
                        </a:rPr>
                        <a:t>IEEE/CVF Conference on Computer Vision and Pattern Recognition (CVPR), pp. 16266-16275</a:t>
                      </a:r>
                    </a:p>
                    <a:p>
                      <a:pPr algn="just"/>
                      <a:r>
                        <a:rPr lang="en-US" sz="1400" b="1" dirty="0">
                          <a:latin typeface="Calibri" panose="020F0502020204030204" pitchFamily="34" charset="0"/>
                          <a:cs typeface="Calibri" panose="020F0502020204030204" pitchFamily="34" charset="0"/>
                        </a:rPr>
                        <a:t>(2021)</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b="1" dirty="0" err="1">
                          <a:latin typeface="Calibri" panose="020F0502020204030204" pitchFamily="34" charset="0"/>
                          <a:cs typeface="Calibri" panose="020F0502020204030204" pitchFamily="34" charset="0"/>
                        </a:rPr>
                        <a:t>Uav</a:t>
                      </a:r>
                      <a:r>
                        <a:rPr lang="en-US" sz="1400" b="1" dirty="0">
                          <a:latin typeface="Calibri" panose="020F0502020204030204" pitchFamily="34" charset="0"/>
                          <a:cs typeface="Calibri" panose="020F0502020204030204" pitchFamily="34" charset="0"/>
                        </a:rPr>
                        <a:t>-human: A large benchmark for human behavior understanding with unmanned aerial vehicles</a:t>
                      </a:r>
                      <a:endParaRPr lang="en-IN" sz="1400" b="1"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IN" sz="1400" dirty="0">
                          <a:latin typeface="Calibri" panose="020F0502020204030204" pitchFamily="34" charset="0"/>
                          <a:cs typeface="Calibri" panose="020F0502020204030204" pitchFamily="34" charset="0"/>
                        </a:rPr>
                        <a:t>This paper proposes a UAV-Human dataset for human action, pose, and </a:t>
                      </a:r>
                      <a:r>
                        <a:rPr lang="en-IN" sz="1400" dirty="0" err="1">
                          <a:latin typeface="Calibri" panose="020F0502020204030204" pitchFamily="34" charset="0"/>
                          <a:cs typeface="Calibri" panose="020F0502020204030204" pitchFamily="34" charset="0"/>
                        </a:rPr>
                        <a:t>behavior</a:t>
                      </a:r>
                      <a:r>
                        <a:rPr lang="en-IN" sz="1400" dirty="0">
                          <a:latin typeface="Calibri" panose="020F0502020204030204" pitchFamily="34" charset="0"/>
                          <a:cs typeface="Calibri" panose="020F0502020204030204" pitchFamily="34" charset="0"/>
                        </a:rPr>
                        <a:t> understanding. </a:t>
                      </a:r>
                    </a:p>
                    <a:p>
                      <a:pPr marL="285750" indent="-285750" algn="just">
                        <a:buFont typeface="Wingdings" panose="05000000000000000000" pitchFamily="2" charset="2"/>
                        <a:buChar char="Ø"/>
                      </a:pPr>
                      <a:r>
                        <a:rPr lang="en-IN" sz="1400" dirty="0">
                          <a:latin typeface="Calibri" panose="020F0502020204030204" pitchFamily="34" charset="0"/>
                          <a:cs typeface="Calibri" panose="020F0502020204030204" pitchFamily="34" charset="0"/>
                        </a:rPr>
                        <a:t>The proposed UAV-Human contains </a:t>
                      </a:r>
                    </a:p>
                    <a:p>
                      <a:pPr marL="800100" lvl="1" indent="-342900" algn="just">
                        <a:buFont typeface="Wingdings" panose="05000000000000000000" pitchFamily="2" charset="2"/>
                        <a:buChar char="q"/>
                      </a:pPr>
                      <a:r>
                        <a:rPr lang="en-IN" sz="1400" dirty="0">
                          <a:latin typeface="Calibri" panose="020F0502020204030204" pitchFamily="34" charset="0"/>
                          <a:cs typeface="Calibri" panose="020F0502020204030204" pitchFamily="34" charset="0"/>
                        </a:rPr>
                        <a:t>67,428 multi-modal video sequences</a:t>
                      </a:r>
                    </a:p>
                    <a:p>
                      <a:pPr marL="800100" lvl="1" indent="-342900" algn="just">
                        <a:buFont typeface="Wingdings" panose="05000000000000000000" pitchFamily="2" charset="2"/>
                        <a:buChar char="q"/>
                      </a:pPr>
                      <a:r>
                        <a:rPr lang="en-IN" sz="1400" dirty="0">
                          <a:latin typeface="Calibri" panose="020F0502020204030204" pitchFamily="34" charset="0"/>
                          <a:cs typeface="Calibri" panose="020F0502020204030204" pitchFamily="34" charset="0"/>
                        </a:rPr>
                        <a:t>119 subjects for action recognition</a:t>
                      </a:r>
                    </a:p>
                    <a:p>
                      <a:pPr marL="800100" lvl="1" indent="-342900" algn="just">
                        <a:buFont typeface="Wingdings" panose="05000000000000000000" pitchFamily="2" charset="2"/>
                        <a:buChar char="q"/>
                      </a:pPr>
                      <a:r>
                        <a:rPr lang="en-IN" sz="1400" dirty="0">
                          <a:latin typeface="Calibri" panose="020F0502020204030204" pitchFamily="34" charset="0"/>
                          <a:cs typeface="Calibri" panose="020F0502020204030204" pitchFamily="34" charset="0"/>
                        </a:rPr>
                        <a:t>22,476 frames for pose estimation</a:t>
                      </a:r>
                    </a:p>
                    <a:p>
                      <a:pPr marL="800100" lvl="1" indent="-342900" algn="just">
                        <a:buFont typeface="Wingdings" panose="05000000000000000000" pitchFamily="2" charset="2"/>
                        <a:buChar char="q"/>
                      </a:pPr>
                      <a:r>
                        <a:rPr lang="en-IN" sz="1400" dirty="0">
                          <a:latin typeface="Calibri" panose="020F0502020204030204" pitchFamily="34" charset="0"/>
                          <a:cs typeface="Calibri" panose="020F0502020204030204" pitchFamily="34" charset="0"/>
                        </a:rPr>
                        <a:t>41,290 frames</a:t>
                      </a:r>
                    </a:p>
                    <a:p>
                      <a:pPr marL="800100" lvl="1" indent="-342900" algn="just">
                        <a:buFont typeface="Wingdings" panose="05000000000000000000" pitchFamily="2" charset="2"/>
                        <a:buChar char="q"/>
                      </a:pPr>
                      <a:r>
                        <a:rPr lang="en-IN" sz="1400" dirty="0">
                          <a:latin typeface="Calibri" panose="020F0502020204030204" pitchFamily="34" charset="0"/>
                          <a:cs typeface="Calibri" panose="020F0502020204030204" pitchFamily="34" charset="0"/>
                        </a:rPr>
                        <a:t>1,144 identities for person re-identification</a:t>
                      </a:r>
                    </a:p>
                    <a:p>
                      <a:pPr marL="800100" lvl="1" indent="-342900" algn="just">
                        <a:buFont typeface="Wingdings" panose="05000000000000000000" pitchFamily="2" charset="2"/>
                        <a:buChar char="q"/>
                      </a:pPr>
                      <a:r>
                        <a:rPr lang="en-IN" sz="1400" dirty="0">
                          <a:latin typeface="Calibri" panose="020F0502020204030204" pitchFamily="34" charset="0"/>
                          <a:cs typeface="Calibri" panose="020F0502020204030204" pitchFamily="34" charset="0"/>
                        </a:rPr>
                        <a:t>22,263 frames for attribute recognition </a:t>
                      </a:r>
                    </a:p>
                    <a:p>
                      <a:pPr marL="0" indent="0" algn="just">
                        <a:buFont typeface="Wingdings" panose="05000000000000000000" pitchFamily="2" charset="2"/>
                        <a:buNone/>
                      </a:pPr>
                      <a:r>
                        <a:rPr lang="en-IN" sz="1400" dirty="0">
                          <a:latin typeface="Calibri" panose="020F0502020204030204" pitchFamily="34" charset="0"/>
                          <a:cs typeface="Calibri" panose="020F0502020204030204" pitchFamily="34" charset="0"/>
                        </a:rPr>
                        <a:t>which encourages the exploration and deployment of various data-intensive learning models for UAV-based human </a:t>
                      </a:r>
                      <a:r>
                        <a:rPr lang="en-IN" sz="1400" dirty="0" err="1">
                          <a:latin typeface="Calibri" panose="020F0502020204030204" pitchFamily="34" charset="0"/>
                          <a:cs typeface="Calibri" panose="020F0502020204030204" pitchFamily="34" charset="0"/>
                        </a:rPr>
                        <a:t>behavior</a:t>
                      </a:r>
                      <a:r>
                        <a:rPr lang="en-IN" sz="1400" dirty="0">
                          <a:latin typeface="Calibri" panose="020F0502020204030204" pitchFamily="34" charset="0"/>
                          <a:cs typeface="Calibri" panose="020F0502020204030204" pitchFamily="34" charset="0"/>
                        </a:rPr>
                        <a:t> understanding.</a:t>
                      </a:r>
                    </a:p>
                    <a:p>
                      <a:pPr algn="l"/>
                      <a:endParaRPr lang="en-IN" sz="1400"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UAV-Human dataset poses a limitation for attribute recognition because the dataset is captured over a relatively long period of time. </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As a result, the subjects have been diversified with different dressing types and large variations of viewpoints caused by multiple UAV altitudes.</a:t>
                      </a:r>
                    </a:p>
                    <a:p>
                      <a:pPr algn="l"/>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186327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1266636915"/>
              </p:ext>
            </p:extLst>
          </p:nvPr>
        </p:nvGraphicFramePr>
        <p:xfrm>
          <a:off x="749508" y="2084832"/>
          <a:ext cx="11152682" cy="4540819"/>
        </p:xfrm>
        <a:graphic>
          <a:graphicData uri="http://schemas.openxmlformats.org/drawingml/2006/table">
            <a:tbl>
              <a:tblPr firstRow="1" bandRow="1">
                <a:tableStyleId>{5C22544A-7EE6-4342-B048-85BDC9FD1C3A}</a:tableStyleId>
              </a:tblPr>
              <a:tblGrid>
                <a:gridCol w="966038">
                  <a:extLst>
                    <a:ext uri="{9D8B030D-6E8A-4147-A177-3AD203B41FA5}">
                      <a16:colId xmlns:a16="http://schemas.microsoft.com/office/drawing/2014/main" val="1865914567"/>
                    </a:ext>
                  </a:extLst>
                </a:gridCol>
                <a:gridCol w="1655780">
                  <a:extLst>
                    <a:ext uri="{9D8B030D-6E8A-4147-A177-3AD203B41FA5}">
                      <a16:colId xmlns:a16="http://schemas.microsoft.com/office/drawing/2014/main" val="1753405235"/>
                    </a:ext>
                  </a:extLst>
                </a:gridCol>
                <a:gridCol w="2116518">
                  <a:extLst>
                    <a:ext uri="{9D8B030D-6E8A-4147-A177-3AD203B41FA5}">
                      <a16:colId xmlns:a16="http://schemas.microsoft.com/office/drawing/2014/main" val="1585518685"/>
                    </a:ext>
                  </a:extLst>
                </a:gridCol>
                <a:gridCol w="3952274">
                  <a:extLst>
                    <a:ext uri="{9D8B030D-6E8A-4147-A177-3AD203B41FA5}">
                      <a16:colId xmlns:a16="http://schemas.microsoft.com/office/drawing/2014/main" val="80841185"/>
                    </a:ext>
                  </a:extLst>
                </a:gridCol>
                <a:gridCol w="2462072">
                  <a:extLst>
                    <a:ext uri="{9D8B030D-6E8A-4147-A177-3AD203B41FA5}">
                      <a16:colId xmlns:a16="http://schemas.microsoft.com/office/drawing/2014/main" val="1482187624"/>
                    </a:ext>
                  </a:extLst>
                </a:gridCol>
              </a:tblGrid>
              <a:tr h="877312">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63507">
                <a:tc>
                  <a:txBody>
                    <a:bodyPr/>
                    <a:lstStyle/>
                    <a:p>
                      <a:r>
                        <a:rPr lang="en-IN" sz="1400" dirty="0">
                          <a:latin typeface="Calibri" panose="020F0502020204030204" pitchFamily="34" charset="0"/>
                          <a:cs typeface="Calibri" panose="020F0502020204030204" pitchFamily="34" charset="0"/>
                        </a:rPr>
                        <a:t>10.</a:t>
                      </a:r>
                    </a:p>
                  </a:txBody>
                  <a:tcPr/>
                </a:tc>
                <a:tc>
                  <a:txBody>
                    <a:bodyPr/>
                    <a:lstStyle/>
                    <a:p>
                      <a:pPr algn="just"/>
                      <a:r>
                        <a:rPr lang="en-US" sz="1400" dirty="0">
                          <a:latin typeface="Calibri" panose="020F0502020204030204" pitchFamily="34" charset="0"/>
                          <a:cs typeface="Calibri" panose="020F0502020204030204" pitchFamily="34" charset="0"/>
                        </a:rPr>
                        <a:t>2021 IEEE International Geoscience and Remote Sensing Symposium IGARSS, pp. 2325-2328 </a:t>
                      </a:r>
                      <a:r>
                        <a:rPr lang="en-US" sz="1400" b="1" dirty="0">
                          <a:latin typeface="Calibri" panose="020F0502020204030204" pitchFamily="34" charset="0"/>
                          <a:cs typeface="Calibri" panose="020F0502020204030204" pitchFamily="34" charset="0"/>
                        </a:rPr>
                        <a:t>(2021)</a:t>
                      </a:r>
                      <a:endParaRPr lang="en-IN" sz="1400" b="1" dirty="0">
                        <a:latin typeface="Calibri" panose="020F0502020204030204" pitchFamily="34" charset="0"/>
                        <a:cs typeface="Calibri" panose="020F0502020204030204" pitchFamily="34" charset="0"/>
                      </a:endParaRPr>
                    </a:p>
                  </a:txBody>
                  <a:tcPr/>
                </a:tc>
                <a:tc>
                  <a:txBody>
                    <a:bodyPr/>
                    <a:lstStyle/>
                    <a:p>
                      <a:pPr algn="just"/>
                      <a:r>
                        <a:rPr lang="en-US" sz="1400" b="1" dirty="0">
                          <a:latin typeface="Calibri" panose="020F0502020204030204" pitchFamily="34" charset="0"/>
                          <a:cs typeface="Calibri" panose="020F0502020204030204" pitchFamily="34" charset="0"/>
                        </a:rPr>
                        <a:t>Attention-Based Semantic Segmentation on UAV Dataset for Natural Disaster Damage Assessment</a:t>
                      </a:r>
                      <a:endParaRPr lang="en-IN" sz="1400" b="1"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This paper proposes and evaluates a novel self-attention segmentation model named </a:t>
                      </a:r>
                      <a:r>
                        <a:rPr lang="en-US" sz="1400" dirty="0" err="1">
                          <a:latin typeface="Calibri" panose="020F0502020204030204" pitchFamily="34" charset="0"/>
                          <a:cs typeface="Calibri" panose="020F0502020204030204" pitchFamily="34" charset="0"/>
                        </a:rPr>
                        <a:t>ReDNet</a:t>
                      </a:r>
                      <a:r>
                        <a:rPr lang="en-US" sz="1400" dirty="0">
                          <a:latin typeface="Calibri" panose="020F0502020204030204" pitchFamily="34" charset="0"/>
                          <a:cs typeface="Calibri" panose="020F0502020204030204" pitchFamily="34" charset="0"/>
                        </a:rPr>
                        <a:t> on a new high-resolution UAV natural disaster dataset named HRUD.</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challenges of semantic segmentation on the HRUD dataset are discussed, along with the excellent performance of the proposed model.</a:t>
                      </a:r>
                    </a:p>
                    <a:p>
                      <a:pPr algn="l"/>
                      <a:endParaRPr lang="en-IN" sz="1400"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HRUD is a very challenging dataset due to its variable-sized classes along with similar textures among different classes. </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Debris, textures of debris, sand, and building with destruction damage make a great impact on the segmentation performance of the evaluated network models.</a:t>
                      </a:r>
                    </a:p>
                    <a:p>
                      <a:pPr algn="l"/>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382787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SYSTEM ARCHITECTURE</a:t>
            </a:r>
          </a:p>
        </p:txBody>
      </p:sp>
      <p:pic>
        <p:nvPicPr>
          <p:cNvPr id="4" name="Picture 3">
            <a:extLst>
              <a:ext uri="{FF2B5EF4-FFF2-40B4-BE49-F238E27FC236}">
                <a16:creationId xmlns:a16="http://schemas.microsoft.com/office/drawing/2014/main" id="{7A49C04B-F97B-E0E2-2D7E-D65D5048FEC1}"/>
              </a:ext>
            </a:extLst>
          </p:cNvPr>
          <p:cNvPicPr>
            <a:picLocks noChangeAspect="1"/>
          </p:cNvPicPr>
          <p:nvPr/>
        </p:nvPicPr>
        <p:blipFill>
          <a:blip r:embed="rId2"/>
          <a:stretch>
            <a:fillRect/>
          </a:stretch>
        </p:blipFill>
        <p:spPr>
          <a:xfrm>
            <a:off x="1864372" y="1901467"/>
            <a:ext cx="8463256" cy="4639292"/>
          </a:xfrm>
          <a:prstGeom prst="rect">
            <a:avLst/>
          </a:prstGeom>
          <a:ln>
            <a:solidFill>
              <a:schemeClr val="tx1"/>
            </a:solidFill>
          </a:ln>
        </p:spPr>
      </p:pic>
    </p:spTree>
    <p:extLst>
      <p:ext uri="{BB962C8B-B14F-4D97-AF65-F5344CB8AC3E}">
        <p14:creationId xmlns:p14="http://schemas.microsoft.com/office/powerpoint/2010/main" val="62143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NOVELTY</a:t>
            </a:r>
          </a:p>
        </p:txBody>
      </p:sp>
      <p:sp>
        <p:nvSpPr>
          <p:cNvPr id="3" name="Content Placeholder 2">
            <a:extLst>
              <a:ext uri="{FF2B5EF4-FFF2-40B4-BE49-F238E27FC236}">
                <a16:creationId xmlns:a16="http://schemas.microsoft.com/office/drawing/2014/main" id="{8D146F1F-1A79-85D0-88A1-6F118E0A17B0}"/>
              </a:ext>
            </a:extLst>
          </p:cNvPr>
          <p:cNvSpPr>
            <a:spLocks noGrp="1"/>
          </p:cNvSpPr>
          <p:nvPr>
            <p:ph idx="1"/>
          </p:nvPr>
        </p:nvSpPr>
        <p:spPr>
          <a:xfrm>
            <a:off x="674557" y="2023672"/>
            <a:ext cx="10740453" cy="4549516"/>
          </a:xfrm>
        </p:spPr>
        <p:txBody>
          <a:bodyPr>
            <a:normAutofit lnSpcReduction="10000"/>
          </a:bodyPr>
          <a:lstStyle/>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   A GAN denoiser results in images having lower occlusion and optimal brightness, thereby highlighting the important features of the object. Furthermore, using GAN improves the detection of small and dense objects, which is the case of survivors in images obtained from a UAV. </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   A 3D reconstruction of the scene using the enhanced images obtained from the GAN-based model will be used to map and extract useful information from the scene. The GAN-based 3D reconstruction framework incorporating the Structure-From-Motion (SFM) and bundle adjustment algorithms enhances occluded survivors in the 3D model, thereby resulting in a more efficient survivor detection mechanism compared to existing frameworks. </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   Semantic segmentation on the 3D model leads to a pixel-level prediction of various entities or objects present in the image. </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   The ensemble model, a hybrid architecture consisting of single-stage and multi-stage detectors, overcomes the disadvantages of both frameworks. Deploying an ensemble network comprising the </a:t>
            </a:r>
            <a:r>
              <a:rPr lang="en-US" sz="2000" dirty="0" err="1">
                <a:latin typeface="Calibri" panose="020F0502020204030204" pitchFamily="34" charset="0"/>
                <a:cs typeface="Calibri" panose="020F0502020204030204" pitchFamily="34" charset="0"/>
              </a:rPr>
              <a:t>CenterNet</a:t>
            </a:r>
            <a:r>
              <a:rPr lang="en-US" sz="2000" dirty="0">
                <a:latin typeface="Calibri" panose="020F0502020204030204" pitchFamily="34" charset="0"/>
                <a:cs typeface="Calibri" panose="020F0502020204030204" pitchFamily="34" charset="0"/>
              </a:rPr>
              <a:t> and Cascade R-CNN frameworks improves the performance and efficiency of survivor detection. The overall framework will increase the accuracy and performance of the survivor detection task, thereby resulting in efficient Search-And-Rescue operations.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107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9958-D435-4556-406A-E2EDE10C179E}"/>
              </a:ext>
            </a:extLst>
          </p:cNvPr>
          <p:cNvSpPr>
            <a:spLocks noGrp="1"/>
          </p:cNvSpPr>
          <p:nvPr>
            <p:ph type="title"/>
          </p:nvPr>
        </p:nvSpPr>
        <p:spPr/>
        <p:txBody>
          <a:bodyPr>
            <a:normAutofit/>
          </a:bodyPr>
          <a:lstStyle/>
          <a:p>
            <a:r>
              <a:rPr lang="en-IN" sz="4000" dirty="0">
                <a:latin typeface="Franklin Gothic Medium Cond" panose="020B0606030402020204" pitchFamily="34" charset="0"/>
              </a:rPr>
              <a:t>EXPECTED OUTCOMES</a:t>
            </a:r>
          </a:p>
        </p:txBody>
      </p:sp>
      <p:sp>
        <p:nvSpPr>
          <p:cNvPr id="3" name="Content Placeholder 2">
            <a:extLst>
              <a:ext uri="{FF2B5EF4-FFF2-40B4-BE49-F238E27FC236}">
                <a16:creationId xmlns:a16="http://schemas.microsoft.com/office/drawing/2014/main" id="{4635CFC1-E78E-2512-049E-9085CD249F09}"/>
              </a:ext>
            </a:extLst>
          </p:cNvPr>
          <p:cNvSpPr>
            <a:spLocks noGrp="1"/>
          </p:cNvSpPr>
          <p:nvPr>
            <p:ph idx="1"/>
          </p:nvPr>
        </p:nvSpPr>
        <p:spPr>
          <a:xfrm>
            <a:off x="689548" y="2084832"/>
            <a:ext cx="10852878" cy="4563306"/>
          </a:xfrm>
        </p:spPr>
        <p:txBody>
          <a:bodyPr>
            <a:normAutofit fontScale="70000" lnSpcReduction="20000"/>
          </a:bodyPr>
          <a:lstStyle/>
          <a:p>
            <a:pPr algn="just">
              <a:buFont typeface="Wingdings" panose="05000000000000000000" pitchFamily="2" charset="2"/>
              <a:buChar char="Ø"/>
            </a:pPr>
            <a:r>
              <a:rPr lang="en-US" sz="2900" dirty="0">
                <a:latin typeface="Calibri" panose="020F0502020204030204" pitchFamily="34" charset="0"/>
                <a:cs typeface="Calibri" panose="020F0502020204030204" pitchFamily="34" charset="0"/>
              </a:rPr>
              <a:t>   To develop an efficient post-disaster scene understanding framework using UAVs for survivor detection and Search-And-Rescue (SAR) operations.</a:t>
            </a:r>
          </a:p>
          <a:p>
            <a:pPr algn="just">
              <a:buFont typeface="Wingdings" panose="05000000000000000000" pitchFamily="2" charset="2"/>
              <a:buChar char="Ø"/>
            </a:pPr>
            <a:r>
              <a:rPr lang="en-US" sz="2900" dirty="0">
                <a:latin typeface="Calibri" panose="020F0502020204030204" pitchFamily="34" charset="0"/>
                <a:cs typeface="Calibri" panose="020F0502020204030204" pitchFamily="34" charset="0"/>
              </a:rPr>
              <a:t>   To deploy a Generative Adversarial Network (GAN) framework to improve the detection of survivors, who are generally present as small and dense objects in post-disaster UAV images. A GAN denoiser will result in images having lower occlusion and optimal brightness, thereby highlighting the important features of the object.</a:t>
            </a:r>
          </a:p>
          <a:p>
            <a:pPr algn="just">
              <a:buFont typeface="Wingdings" panose="05000000000000000000" pitchFamily="2" charset="2"/>
              <a:buChar char="Ø"/>
            </a:pPr>
            <a:r>
              <a:rPr lang="en-US" sz="2900" dirty="0">
                <a:latin typeface="Calibri" panose="020F0502020204030204" pitchFamily="34" charset="0"/>
                <a:cs typeface="Calibri" panose="020F0502020204030204" pitchFamily="34" charset="0"/>
              </a:rPr>
              <a:t>   To devise a 3D scene-reconstruction mechanism based on the Structure-From-Motion (SFM) and bundle adjustment algorithms using images obtained from a swarm of UAVs to map and extract useful information from the scene.</a:t>
            </a:r>
          </a:p>
          <a:p>
            <a:pPr algn="just">
              <a:buFont typeface="Wingdings" panose="05000000000000000000" pitchFamily="2" charset="2"/>
              <a:buChar char="Ø"/>
            </a:pPr>
            <a:r>
              <a:rPr lang="en-US" sz="2900" dirty="0">
                <a:latin typeface="Calibri" panose="020F0502020204030204" pitchFamily="34" charset="0"/>
                <a:cs typeface="Calibri" panose="020F0502020204030204" pitchFamily="34" charset="0"/>
              </a:rPr>
              <a:t>   To deploy a semantic segmentation mechanism on the 3D model, leading to a pixel-level prediction of various entities or objects in the 3D model. This will improve the detection of survivors present in the post-disaster scene.</a:t>
            </a:r>
          </a:p>
          <a:p>
            <a:pPr algn="just">
              <a:buFont typeface="Wingdings" panose="05000000000000000000" pitchFamily="2" charset="2"/>
              <a:buChar char="Ø"/>
            </a:pPr>
            <a:r>
              <a:rPr lang="en-US" sz="2900" dirty="0">
                <a:latin typeface="Calibri" panose="020F0502020204030204" pitchFamily="34" charset="0"/>
                <a:cs typeface="Calibri" panose="020F0502020204030204" pitchFamily="34" charset="0"/>
              </a:rPr>
              <a:t>   To implement a hybrid single-stage and multi-stage ensemble network for survivor detection on the previously obtained semantic entities. The model will comprise the </a:t>
            </a:r>
            <a:r>
              <a:rPr lang="en-US" sz="2900" dirty="0" err="1">
                <a:latin typeface="Calibri" panose="020F0502020204030204" pitchFamily="34" charset="0"/>
                <a:cs typeface="Calibri" panose="020F0502020204030204" pitchFamily="34" charset="0"/>
              </a:rPr>
              <a:t>CenterNet</a:t>
            </a:r>
            <a:r>
              <a:rPr lang="en-US" sz="2900" dirty="0">
                <a:latin typeface="Calibri" panose="020F0502020204030204" pitchFamily="34" charset="0"/>
                <a:cs typeface="Calibri" panose="020F0502020204030204" pitchFamily="34" charset="0"/>
              </a:rPr>
              <a:t> and Cascade R-CNN mechanisms to combine the benefits of both, thereby decreasing the high false negative rate of multi-stage mechanisms and improving the performance of single-stage detectors.</a:t>
            </a:r>
          </a:p>
          <a:p>
            <a:endParaRPr lang="en-US" dirty="0"/>
          </a:p>
          <a:p>
            <a:endParaRPr lang="en-IN" dirty="0"/>
          </a:p>
        </p:txBody>
      </p:sp>
    </p:spTree>
    <p:extLst>
      <p:ext uri="{BB962C8B-B14F-4D97-AF65-F5344CB8AC3E}">
        <p14:creationId xmlns:p14="http://schemas.microsoft.com/office/powerpoint/2010/main" val="175061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93C8-C7EE-F949-7AED-692E3F08AF2A}"/>
              </a:ext>
            </a:extLst>
          </p:cNvPr>
          <p:cNvSpPr>
            <a:spLocks noGrp="1"/>
          </p:cNvSpPr>
          <p:nvPr>
            <p:ph type="title"/>
          </p:nvPr>
        </p:nvSpPr>
        <p:spPr/>
        <p:txBody>
          <a:bodyPr>
            <a:normAutofit/>
          </a:bodyPr>
          <a:lstStyle/>
          <a:p>
            <a:r>
              <a:rPr lang="en-IN" sz="4000" dirty="0">
                <a:latin typeface="Franklin Gothic Medium Cond" panose="020B0606030402020204" pitchFamily="34" charset="0"/>
              </a:rPr>
              <a:t>MODULES IDENTIFIED</a:t>
            </a:r>
          </a:p>
        </p:txBody>
      </p:sp>
      <p:sp>
        <p:nvSpPr>
          <p:cNvPr id="3" name="Content Placeholder 2">
            <a:extLst>
              <a:ext uri="{FF2B5EF4-FFF2-40B4-BE49-F238E27FC236}">
                <a16:creationId xmlns:a16="http://schemas.microsoft.com/office/drawing/2014/main" id="{BC7EDCC6-7BB4-1460-4F85-D868ACB275BE}"/>
              </a:ext>
            </a:extLst>
          </p:cNvPr>
          <p:cNvSpPr>
            <a:spLocks noGrp="1"/>
          </p:cNvSpPr>
          <p:nvPr>
            <p:ph idx="1"/>
          </p:nvPr>
        </p:nvSpPr>
        <p:spPr>
          <a:xfrm>
            <a:off x="719528" y="2278505"/>
            <a:ext cx="10800413" cy="4242216"/>
          </a:xfrm>
        </p:spPr>
        <p:txBody>
          <a:bodyPr>
            <a:normAutofit/>
          </a:bodyPr>
          <a:lstStyle/>
          <a:p>
            <a:pPr algn="just"/>
            <a:r>
              <a:rPr lang="en-IN" sz="2000" b="1" dirty="0">
                <a:latin typeface="Calibri" panose="020F0502020204030204" pitchFamily="34" charset="0"/>
                <a:cs typeface="Calibri" panose="020F0502020204030204" pitchFamily="34" charset="0"/>
              </a:rPr>
              <a:t>Module 1:</a:t>
            </a:r>
            <a:r>
              <a:rPr lang="en-IN" sz="2000" dirty="0">
                <a:latin typeface="Calibri" panose="020F0502020204030204" pitchFamily="34" charset="0"/>
                <a:cs typeface="Calibri" panose="020F0502020204030204" pitchFamily="34" charset="0"/>
              </a:rPr>
              <a:t> Data collection, initial image pre-processing techniques, and data augmentation.</a:t>
            </a:r>
          </a:p>
          <a:p>
            <a:pPr algn="just"/>
            <a:r>
              <a:rPr lang="en-IN" sz="2000" b="1" dirty="0">
                <a:latin typeface="Calibri" panose="020F0502020204030204" pitchFamily="34" charset="0"/>
                <a:cs typeface="Calibri" panose="020F0502020204030204" pitchFamily="34" charset="0"/>
              </a:rPr>
              <a:t>Module 2:</a:t>
            </a:r>
            <a:r>
              <a:rPr lang="en-IN" sz="2000" dirty="0">
                <a:latin typeface="Calibri" panose="020F0502020204030204" pitchFamily="34" charset="0"/>
                <a:cs typeface="Calibri" panose="020F0502020204030204" pitchFamily="34" charset="0"/>
              </a:rPr>
              <a:t> GAN-based denoiser and occlusion removal mechanism for better survivor detection from UAV images.</a:t>
            </a:r>
          </a:p>
          <a:p>
            <a:pPr algn="just"/>
            <a:r>
              <a:rPr lang="en-IN" sz="2000" b="1" dirty="0">
                <a:latin typeface="Calibri" panose="020F0502020204030204" pitchFamily="34" charset="0"/>
                <a:cs typeface="Calibri" panose="020F0502020204030204" pitchFamily="34" charset="0"/>
              </a:rPr>
              <a:t>Module 3:</a:t>
            </a:r>
            <a:r>
              <a:rPr lang="en-IN" sz="2000" dirty="0">
                <a:latin typeface="Calibri" panose="020F0502020204030204" pitchFamily="34" charset="0"/>
                <a:cs typeface="Calibri" panose="020F0502020204030204" pitchFamily="34" charset="0"/>
              </a:rPr>
              <a:t> 3D scene reconstruction framework that creates a 3D model based on the enhanced images obtained from the GAN mechanism, incorporating the Structure-From-Motion (SFM) and bundle adjustment algorithms.</a:t>
            </a:r>
          </a:p>
          <a:p>
            <a:pPr algn="just"/>
            <a:r>
              <a:rPr lang="en-IN" sz="2000" b="1" dirty="0">
                <a:latin typeface="Calibri" panose="020F0502020204030204" pitchFamily="34" charset="0"/>
                <a:cs typeface="Calibri" panose="020F0502020204030204" pitchFamily="34" charset="0"/>
              </a:rPr>
              <a:t>Module 4:</a:t>
            </a:r>
            <a:r>
              <a:rPr lang="en-IN" sz="2000" dirty="0">
                <a:latin typeface="Calibri" panose="020F0502020204030204" pitchFamily="34" charset="0"/>
                <a:cs typeface="Calibri" panose="020F0502020204030204" pitchFamily="34" charset="0"/>
              </a:rPr>
              <a:t> Semantic segmentation mechanism for pixel-level prediction and entity classification in the 3D model. </a:t>
            </a:r>
          </a:p>
          <a:p>
            <a:pPr algn="just"/>
            <a:r>
              <a:rPr lang="en-IN" sz="2000" b="1" dirty="0">
                <a:latin typeface="Calibri" panose="020F0502020204030204" pitchFamily="34" charset="0"/>
                <a:cs typeface="Calibri" panose="020F0502020204030204" pitchFamily="34" charset="0"/>
              </a:rPr>
              <a:t>Module 5:</a:t>
            </a:r>
            <a:r>
              <a:rPr lang="en-IN" sz="2000" dirty="0">
                <a:latin typeface="Calibri" panose="020F0502020204030204" pitchFamily="34" charset="0"/>
                <a:cs typeface="Calibri" panose="020F0502020204030204" pitchFamily="34" charset="0"/>
              </a:rPr>
              <a:t> Hybrid single-stage and multi-stage survivor detection model for efficient Search-And-Rescue operations. </a:t>
            </a: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794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93C8-C7EE-F949-7AED-692E3F08AF2A}"/>
              </a:ext>
            </a:extLst>
          </p:cNvPr>
          <p:cNvSpPr>
            <a:spLocks noGrp="1"/>
          </p:cNvSpPr>
          <p:nvPr>
            <p:ph type="title"/>
          </p:nvPr>
        </p:nvSpPr>
        <p:spPr/>
        <p:txBody>
          <a:bodyPr>
            <a:normAutofit/>
          </a:bodyPr>
          <a:lstStyle/>
          <a:p>
            <a:r>
              <a:rPr lang="en-IN" sz="4000" dirty="0">
                <a:latin typeface="Franklin Gothic Medium Cond" panose="020B0606030402020204" pitchFamily="34" charset="0"/>
              </a:rPr>
              <a:t>REFERENCES</a:t>
            </a:r>
          </a:p>
        </p:txBody>
      </p:sp>
      <p:sp>
        <p:nvSpPr>
          <p:cNvPr id="3" name="Content Placeholder 2">
            <a:extLst>
              <a:ext uri="{FF2B5EF4-FFF2-40B4-BE49-F238E27FC236}">
                <a16:creationId xmlns:a16="http://schemas.microsoft.com/office/drawing/2014/main" id="{BC7EDCC6-7BB4-1460-4F85-D868ACB275BE}"/>
              </a:ext>
            </a:extLst>
          </p:cNvPr>
          <p:cNvSpPr>
            <a:spLocks noGrp="1"/>
          </p:cNvSpPr>
          <p:nvPr>
            <p:ph idx="1"/>
          </p:nvPr>
        </p:nvSpPr>
        <p:spPr>
          <a:xfrm>
            <a:off x="719528" y="2188564"/>
            <a:ext cx="10800413" cy="4257206"/>
          </a:xfrm>
        </p:spPr>
        <p:txBody>
          <a:bodyPr>
            <a:normAutofit fontScale="92500" lnSpcReduction="10000"/>
          </a:bodyPr>
          <a:lstStyle/>
          <a:p>
            <a:pPr marL="457200" indent="-457200" algn="just">
              <a:buFont typeface="+mj-lt"/>
              <a:buAutoNum type="arabicPeriod"/>
            </a:pPr>
            <a:r>
              <a:rPr lang="en-IN" dirty="0">
                <a:latin typeface="Calibri" panose="020F0502020204030204" pitchFamily="34" charset="0"/>
                <a:cs typeface="Calibri" panose="020F0502020204030204" pitchFamily="34" charset="0"/>
              </a:rPr>
              <a:t>J. Dong, K. Ota and M. Dong, "</a:t>
            </a:r>
            <a:r>
              <a:rPr lang="en-IN" b="1" dirty="0">
                <a:latin typeface="Calibri" panose="020F0502020204030204" pitchFamily="34" charset="0"/>
                <a:cs typeface="Calibri" panose="020F0502020204030204" pitchFamily="34" charset="0"/>
              </a:rPr>
              <a:t>UAV-Based Real-Time Survivor Detection System in Post-Disaster Search and Rescue Operations</a:t>
            </a:r>
            <a:r>
              <a:rPr lang="en-IN" dirty="0">
                <a:latin typeface="Calibri" panose="020F0502020204030204" pitchFamily="34" charset="0"/>
                <a:cs typeface="Calibri" panose="020F0502020204030204" pitchFamily="34" charset="0"/>
              </a:rPr>
              <a:t>" in IEEE Journal on Miniaturization for Air and Space Systems, vol. 2, no. 4, pp. 209-219, 2021</a:t>
            </a:r>
          </a:p>
          <a:p>
            <a:pPr marL="457200" indent="-457200" algn="just">
              <a:buFont typeface="+mj-lt"/>
              <a:buAutoNum type="arabicPeriod"/>
            </a:pPr>
            <a:r>
              <a:rPr lang="en-IN" dirty="0">
                <a:latin typeface="Calibri" panose="020F0502020204030204" pitchFamily="34" charset="0"/>
                <a:cs typeface="Calibri" panose="020F0502020204030204" pitchFamily="34" charset="0"/>
              </a:rPr>
              <a:t>H. Ren et al., "</a:t>
            </a:r>
            <a:r>
              <a:rPr lang="en-IN" b="1" dirty="0">
                <a:latin typeface="Calibri" panose="020F0502020204030204" pitchFamily="34" charset="0"/>
                <a:cs typeface="Calibri" panose="020F0502020204030204" pitchFamily="34" charset="0"/>
              </a:rPr>
              <a:t>Swarm UAV SAR for 3-D Imaging: System Analysis and Sensing Matrix Design</a:t>
            </a:r>
            <a:r>
              <a:rPr lang="en-IN" dirty="0">
                <a:latin typeface="Calibri" panose="020F0502020204030204" pitchFamily="34" charset="0"/>
                <a:cs typeface="Calibri" panose="020F0502020204030204" pitchFamily="34" charset="0"/>
              </a:rPr>
              <a:t>" in IEEE Transactions on Geoscience and Remote Sensing, vol. 60, pp. 1-16, 2022</a:t>
            </a:r>
          </a:p>
          <a:p>
            <a:pPr marL="457200" indent="-457200" algn="just">
              <a:buFont typeface="+mj-lt"/>
              <a:buAutoNum type="arabicPeriod"/>
            </a:pPr>
            <a:r>
              <a:rPr lang="en-IN" dirty="0">
                <a:latin typeface="Calibri" panose="020F0502020204030204" pitchFamily="34" charset="0"/>
                <a:cs typeface="Calibri" panose="020F0502020204030204" pitchFamily="34" charset="0"/>
              </a:rPr>
              <a:t>T. C. Bybee and S. E. Budge, "</a:t>
            </a:r>
            <a:r>
              <a:rPr lang="en-IN" b="1" dirty="0">
                <a:latin typeface="Calibri" panose="020F0502020204030204" pitchFamily="34" charset="0"/>
                <a:cs typeface="Calibri" panose="020F0502020204030204" pitchFamily="34" charset="0"/>
              </a:rPr>
              <a:t>Method for 3-D Scene Reconstruction Using Fused LiDAR and Imagery From a Texel Camera</a:t>
            </a:r>
            <a:r>
              <a:rPr lang="en-IN" dirty="0">
                <a:latin typeface="Calibri" panose="020F0502020204030204" pitchFamily="34" charset="0"/>
                <a:cs typeface="Calibri" panose="020F0502020204030204" pitchFamily="34" charset="0"/>
              </a:rPr>
              <a:t>" in IEEE Transactions on Geoscience and Remote Sensing, vol. 57, no. 11, pp. 8879-8889, Nov. 2019</a:t>
            </a:r>
          </a:p>
          <a:p>
            <a:pPr marL="457200" indent="-457200" algn="just">
              <a:buFont typeface="+mj-lt"/>
              <a:buAutoNum type="arabicPeriod"/>
            </a:pPr>
            <a:r>
              <a:rPr lang="en-IN" dirty="0" err="1">
                <a:latin typeface="Calibri" panose="020F0502020204030204" pitchFamily="34" charset="0"/>
                <a:cs typeface="Calibri" panose="020F0502020204030204" pitchFamily="34" charset="0"/>
              </a:rPr>
              <a:t>Albaba</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Berat</a:t>
            </a:r>
            <a:r>
              <a:rPr lang="en-IN" dirty="0">
                <a:latin typeface="Calibri" panose="020F0502020204030204" pitchFamily="34" charset="0"/>
                <a:cs typeface="Calibri" panose="020F0502020204030204" pitchFamily="34" charset="0"/>
              </a:rPr>
              <a:t> Mert, and </a:t>
            </a:r>
            <a:r>
              <a:rPr lang="en-IN" dirty="0" err="1">
                <a:latin typeface="Calibri" panose="020F0502020204030204" pitchFamily="34" charset="0"/>
                <a:cs typeface="Calibri" panose="020F0502020204030204" pitchFamily="34" charset="0"/>
              </a:rPr>
              <a:t>Sedat</a:t>
            </a:r>
            <a:r>
              <a:rPr lang="en-IN" dirty="0">
                <a:latin typeface="Calibri" panose="020F0502020204030204" pitchFamily="34" charset="0"/>
                <a:cs typeface="Calibri" panose="020F0502020204030204" pitchFamily="34" charset="0"/>
              </a:rPr>
              <a:t> Ozer, "</a:t>
            </a:r>
            <a:r>
              <a:rPr lang="en-IN" b="1" dirty="0" err="1">
                <a:latin typeface="Calibri" panose="020F0502020204030204" pitchFamily="34" charset="0"/>
                <a:cs typeface="Calibri" panose="020F0502020204030204" pitchFamily="34" charset="0"/>
              </a:rPr>
              <a:t>SyNet</a:t>
            </a:r>
            <a:r>
              <a:rPr lang="en-IN" b="1" dirty="0">
                <a:latin typeface="Calibri" panose="020F0502020204030204" pitchFamily="34" charset="0"/>
                <a:cs typeface="Calibri" panose="020F0502020204030204" pitchFamily="34" charset="0"/>
              </a:rPr>
              <a:t>: An ensemble network for object detection in UAV images</a:t>
            </a:r>
            <a:r>
              <a:rPr lang="en-IN" dirty="0">
                <a:latin typeface="Calibri" panose="020F0502020204030204" pitchFamily="34" charset="0"/>
                <a:cs typeface="Calibri" panose="020F0502020204030204" pitchFamily="34" charset="0"/>
              </a:rPr>
              <a:t>" in 25th IEEE International Conference on Pattern Recognition (ICPR), pp. 10227-10234, 2021</a:t>
            </a:r>
          </a:p>
          <a:p>
            <a:pPr marL="457200" indent="-457200" algn="just">
              <a:buFont typeface="+mj-lt"/>
              <a:buAutoNum type="arabicPeriod"/>
            </a:pPr>
            <a:r>
              <a:rPr lang="en-IN" dirty="0">
                <a:latin typeface="Calibri" panose="020F0502020204030204" pitchFamily="34" charset="0"/>
                <a:cs typeface="Calibri" panose="020F0502020204030204" pitchFamily="34" charset="0"/>
              </a:rPr>
              <a:t>A. </a:t>
            </a:r>
            <a:r>
              <a:rPr lang="en-IN" dirty="0" err="1">
                <a:latin typeface="Calibri" panose="020F0502020204030204" pitchFamily="34" charset="0"/>
                <a:cs typeface="Calibri" panose="020F0502020204030204" pitchFamily="34" charset="0"/>
              </a:rPr>
              <a:t>Bouguettaya</a:t>
            </a:r>
            <a:r>
              <a:rPr lang="en-IN" dirty="0">
                <a:latin typeface="Calibri" panose="020F0502020204030204" pitchFamily="34" charset="0"/>
                <a:cs typeface="Calibri" panose="020F0502020204030204" pitchFamily="34" charset="0"/>
              </a:rPr>
              <a:t>, H. </a:t>
            </a:r>
            <a:r>
              <a:rPr lang="en-IN" dirty="0" err="1">
                <a:latin typeface="Calibri" panose="020F0502020204030204" pitchFamily="34" charset="0"/>
                <a:cs typeface="Calibri" panose="020F0502020204030204" pitchFamily="34" charset="0"/>
              </a:rPr>
              <a:t>Zarzour</a:t>
            </a:r>
            <a:r>
              <a:rPr lang="en-IN" dirty="0">
                <a:latin typeface="Calibri" panose="020F0502020204030204" pitchFamily="34" charset="0"/>
                <a:cs typeface="Calibri" panose="020F0502020204030204" pitchFamily="34" charset="0"/>
              </a:rPr>
              <a:t>, A. </a:t>
            </a:r>
            <a:r>
              <a:rPr lang="en-IN" dirty="0" err="1">
                <a:latin typeface="Calibri" panose="020F0502020204030204" pitchFamily="34" charset="0"/>
                <a:cs typeface="Calibri" panose="020F0502020204030204" pitchFamily="34" charset="0"/>
              </a:rPr>
              <a:t>Kechida</a:t>
            </a:r>
            <a:r>
              <a:rPr lang="en-IN" dirty="0">
                <a:latin typeface="Calibri" panose="020F0502020204030204" pitchFamily="34" charset="0"/>
                <a:cs typeface="Calibri" panose="020F0502020204030204" pitchFamily="34" charset="0"/>
              </a:rPr>
              <a:t> and A. M. </a:t>
            </a:r>
            <a:r>
              <a:rPr lang="en-IN" dirty="0" err="1">
                <a:latin typeface="Calibri" panose="020F0502020204030204" pitchFamily="34" charset="0"/>
                <a:cs typeface="Calibri" panose="020F0502020204030204" pitchFamily="34" charset="0"/>
              </a:rPr>
              <a:t>Taberkit</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Vehicle Detection From UAV Imagery With Deep Learning: A Review</a:t>
            </a:r>
            <a:r>
              <a:rPr lang="en-IN" dirty="0">
                <a:latin typeface="Calibri" panose="020F0502020204030204" pitchFamily="34" charset="0"/>
                <a:cs typeface="Calibri" panose="020F0502020204030204" pitchFamily="34" charset="0"/>
              </a:rPr>
              <a:t>" in IEEE Transactions on Neural Networks and Learning Systems, vol. 33, no. 11, pp. 6047-6067, Nov. 2022</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435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93C8-C7EE-F949-7AED-692E3F08AF2A}"/>
              </a:ext>
            </a:extLst>
          </p:cNvPr>
          <p:cNvSpPr>
            <a:spLocks noGrp="1"/>
          </p:cNvSpPr>
          <p:nvPr>
            <p:ph type="title"/>
          </p:nvPr>
        </p:nvSpPr>
        <p:spPr/>
        <p:txBody>
          <a:bodyPr>
            <a:normAutofit/>
          </a:bodyPr>
          <a:lstStyle/>
          <a:p>
            <a:r>
              <a:rPr lang="en-IN" sz="4000" dirty="0">
                <a:latin typeface="Franklin Gothic Medium Cond" panose="020B0606030402020204" pitchFamily="34" charset="0"/>
              </a:rPr>
              <a:t>REFERENCES</a:t>
            </a:r>
          </a:p>
        </p:txBody>
      </p:sp>
      <p:sp>
        <p:nvSpPr>
          <p:cNvPr id="3" name="Content Placeholder 2">
            <a:extLst>
              <a:ext uri="{FF2B5EF4-FFF2-40B4-BE49-F238E27FC236}">
                <a16:creationId xmlns:a16="http://schemas.microsoft.com/office/drawing/2014/main" id="{BC7EDCC6-7BB4-1460-4F85-D868ACB275BE}"/>
              </a:ext>
            </a:extLst>
          </p:cNvPr>
          <p:cNvSpPr>
            <a:spLocks noGrp="1"/>
          </p:cNvSpPr>
          <p:nvPr>
            <p:ph idx="1"/>
          </p:nvPr>
        </p:nvSpPr>
        <p:spPr>
          <a:xfrm>
            <a:off x="742014" y="2181068"/>
            <a:ext cx="10777928" cy="4579495"/>
          </a:xfrm>
        </p:spPr>
        <p:txBody>
          <a:bodyPr>
            <a:normAutofit fontScale="92500" lnSpcReduction="20000"/>
          </a:bodyPr>
          <a:lstStyle/>
          <a:p>
            <a:pPr marL="457200" indent="-457200" algn="just">
              <a:buFont typeface="+mj-lt"/>
              <a:buAutoNum type="arabicPeriod" startAt="6"/>
            </a:pPr>
            <a:r>
              <a:rPr lang="en-IN" dirty="0">
                <a:latin typeface="Calibri" panose="020F0502020204030204" pitchFamily="34" charset="0"/>
                <a:cs typeface="Calibri" panose="020F0502020204030204" pitchFamily="34" charset="0"/>
              </a:rPr>
              <a:t>T. Ye, W. Qin, Y. Li, S. Wang, J. Zhang and Z. Zhao, "</a:t>
            </a:r>
            <a:r>
              <a:rPr lang="en-IN" b="1" dirty="0">
                <a:latin typeface="Calibri" panose="020F0502020204030204" pitchFamily="34" charset="0"/>
                <a:cs typeface="Calibri" panose="020F0502020204030204" pitchFamily="34" charset="0"/>
              </a:rPr>
              <a:t>Dense and Small Object Detection in UAV-Vision Based on a Global-Local Feature Enhanced Network</a:t>
            </a:r>
            <a:r>
              <a:rPr lang="en-IN" dirty="0">
                <a:latin typeface="Calibri" panose="020F0502020204030204" pitchFamily="34" charset="0"/>
                <a:cs typeface="Calibri" panose="020F0502020204030204" pitchFamily="34" charset="0"/>
              </a:rPr>
              <a:t>," in IEEE Transactions on Instrumentation and Measurement, vol. 71, pp. 1-13, 2022</a:t>
            </a:r>
          </a:p>
          <a:p>
            <a:pPr marL="457200" indent="-457200" algn="just">
              <a:buFont typeface="+mj-lt"/>
              <a:buAutoNum type="arabicPeriod" startAt="6"/>
            </a:pPr>
            <a:r>
              <a:rPr lang="en-IN" dirty="0">
                <a:latin typeface="Calibri" panose="020F0502020204030204" pitchFamily="34" charset="0"/>
                <a:cs typeface="Calibri" panose="020F0502020204030204" pitchFamily="34" charset="0"/>
              </a:rPr>
              <a:t>Isaac-Medina, Brian KS, Matt </a:t>
            </a:r>
            <a:r>
              <a:rPr lang="en-IN" dirty="0" err="1">
                <a:latin typeface="Calibri" panose="020F0502020204030204" pitchFamily="34" charset="0"/>
                <a:cs typeface="Calibri" panose="020F0502020204030204" pitchFamily="34" charset="0"/>
              </a:rPr>
              <a:t>Poyser</a:t>
            </a:r>
            <a:r>
              <a:rPr lang="en-IN" dirty="0">
                <a:latin typeface="Calibri" panose="020F0502020204030204" pitchFamily="34" charset="0"/>
                <a:cs typeface="Calibri" panose="020F0502020204030204" pitchFamily="34" charset="0"/>
              </a:rPr>
              <a:t>, Daniel </a:t>
            </a:r>
            <a:r>
              <a:rPr lang="en-IN" dirty="0" err="1">
                <a:latin typeface="Calibri" panose="020F0502020204030204" pitchFamily="34" charset="0"/>
                <a:cs typeface="Calibri" panose="020F0502020204030204" pitchFamily="34" charset="0"/>
              </a:rPr>
              <a:t>Organisciak</a:t>
            </a:r>
            <a:r>
              <a:rPr lang="en-IN" dirty="0">
                <a:latin typeface="Calibri" panose="020F0502020204030204" pitchFamily="34" charset="0"/>
                <a:cs typeface="Calibri" panose="020F0502020204030204" pitchFamily="34" charset="0"/>
              </a:rPr>
              <a:t>, Chris G. Willcocks, Toby P. Breckon, and Hubert PH Shum. "</a:t>
            </a:r>
            <a:r>
              <a:rPr lang="en-IN" b="1" dirty="0">
                <a:latin typeface="Calibri" panose="020F0502020204030204" pitchFamily="34" charset="0"/>
                <a:cs typeface="Calibri" panose="020F0502020204030204" pitchFamily="34" charset="0"/>
              </a:rPr>
              <a:t>Unmanned aerial vehicle visual detection and tracking using deep neural networks: A performance benchmark</a:t>
            </a:r>
            <a:r>
              <a:rPr lang="en-IN" dirty="0">
                <a:latin typeface="Calibri" panose="020F0502020204030204" pitchFamily="34" charset="0"/>
                <a:cs typeface="Calibri" panose="020F0502020204030204" pitchFamily="34" charset="0"/>
              </a:rPr>
              <a:t>" In Proceedings of the IEEE/CVF International Conference on Computer Vision (ICCV), pp. 1223-1232, 2021.</a:t>
            </a:r>
          </a:p>
          <a:p>
            <a:pPr marL="457200" indent="-457200" algn="just">
              <a:buFont typeface="+mj-lt"/>
              <a:buAutoNum type="arabicPeriod" startAt="6"/>
            </a:pPr>
            <a:r>
              <a:rPr lang="en-IN" dirty="0" err="1">
                <a:latin typeface="Calibri" panose="020F0502020204030204" pitchFamily="34" charset="0"/>
                <a:cs typeface="Calibri" panose="020F0502020204030204" pitchFamily="34" charset="0"/>
              </a:rPr>
              <a:t>Rahnemoonfar</a:t>
            </a:r>
            <a:r>
              <a:rPr lang="en-IN" dirty="0">
                <a:latin typeface="Calibri" panose="020F0502020204030204" pitchFamily="34" charset="0"/>
                <a:cs typeface="Calibri" panose="020F0502020204030204" pitchFamily="34" charset="0"/>
              </a:rPr>
              <a:t>, Maryam, </a:t>
            </a:r>
            <a:r>
              <a:rPr lang="en-IN" dirty="0" err="1">
                <a:latin typeface="Calibri" panose="020F0502020204030204" pitchFamily="34" charset="0"/>
                <a:cs typeface="Calibri" panose="020F0502020204030204" pitchFamily="34" charset="0"/>
              </a:rPr>
              <a:t>Tashnim</a:t>
            </a:r>
            <a:r>
              <a:rPr lang="en-IN" dirty="0">
                <a:latin typeface="Calibri" panose="020F0502020204030204" pitchFamily="34" charset="0"/>
                <a:cs typeface="Calibri" panose="020F0502020204030204" pitchFamily="34" charset="0"/>
              </a:rPr>
              <a:t> Chowdhury, and Robin Murphy. "</a:t>
            </a:r>
            <a:r>
              <a:rPr lang="en-IN" b="1" dirty="0" err="1">
                <a:latin typeface="Calibri" panose="020F0502020204030204" pitchFamily="34" charset="0"/>
                <a:cs typeface="Calibri" panose="020F0502020204030204" pitchFamily="34" charset="0"/>
              </a:rPr>
              <a:t>RescueNet</a:t>
            </a:r>
            <a:r>
              <a:rPr lang="en-IN" b="1" dirty="0">
                <a:latin typeface="Calibri" panose="020F0502020204030204" pitchFamily="34" charset="0"/>
                <a:cs typeface="Calibri" panose="020F0502020204030204" pitchFamily="34" charset="0"/>
              </a:rPr>
              <a:t>: A High-Resolution Post Disaster UAV Dataset for Semantic Segmentation.</a:t>
            </a:r>
            <a:r>
              <a:rPr lang="en-IN" dirty="0">
                <a:latin typeface="Calibri" panose="020F0502020204030204" pitchFamily="34" charset="0"/>
                <a:cs typeface="Calibri" panose="020F0502020204030204" pitchFamily="34" charset="0"/>
              </a:rPr>
              <a:t>" UMBC Student Collection, 2021</a:t>
            </a:r>
          </a:p>
          <a:p>
            <a:pPr marL="457200" indent="-457200" algn="just">
              <a:buFont typeface="+mj-lt"/>
              <a:buAutoNum type="arabicPeriod" startAt="6"/>
            </a:pPr>
            <a:r>
              <a:rPr lang="en-IN" dirty="0">
                <a:latin typeface="Calibri" panose="020F0502020204030204" pitchFamily="34" charset="0"/>
                <a:cs typeface="Calibri" panose="020F0502020204030204" pitchFamily="34" charset="0"/>
              </a:rPr>
              <a:t>Li, </a:t>
            </a:r>
            <a:r>
              <a:rPr lang="en-IN" dirty="0" err="1">
                <a:latin typeface="Calibri" panose="020F0502020204030204" pitchFamily="34" charset="0"/>
                <a:cs typeface="Calibri" panose="020F0502020204030204" pitchFamily="34" charset="0"/>
              </a:rPr>
              <a:t>Tianjiao</a:t>
            </a:r>
            <a:r>
              <a:rPr lang="en-IN" dirty="0">
                <a:latin typeface="Calibri" panose="020F0502020204030204" pitchFamily="34" charset="0"/>
                <a:cs typeface="Calibri" panose="020F0502020204030204" pitchFamily="34" charset="0"/>
              </a:rPr>
              <a:t>, Jun Liu, Wei Zhang, Yun Ni, </a:t>
            </a:r>
            <a:r>
              <a:rPr lang="en-IN" dirty="0" err="1">
                <a:latin typeface="Calibri" panose="020F0502020204030204" pitchFamily="34" charset="0"/>
                <a:cs typeface="Calibri" panose="020F0502020204030204" pitchFamily="34" charset="0"/>
              </a:rPr>
              <a:t>Wenqian</a:t>
            </a:r>
            <a:r>
              <a:rPr lang="en-IN" dirty="0">
                <a:latin typeface="Calibri" panose="020F0502020204030204" pitchFamily="34" charset="0"/>
                <a:cs typeface="Calibri" panose="020F0502020204030204" pitchFamily="34" charset="0"/>
              </a:rPr>
              <a:t> Wang, and </a:t>
            </a:r>
            <a:r>
              <a:rPr lang="en-IN" dirty="0" err="1">
                <a:latin typeface="Calibri" panose="020F0502020204030204" pitchFamily="34" charset="0"/>
                <a:cs typeface="Calibri" panose="020F0502020204030204" pitchFamily="34" charset="0"/>
              </a:rPr>
              <a:t>Zhiheng</a:t>
            </a:r>
            <a:r>
              <a:rPr lang="en-IN" dirty="0">
                <a:latin typeface="Calibri" panose="020F0502020204030204" pitchFamily="34" charset="0"/>
                <a:cs typeface="Calibri" panose="020F0502020204030204" pitchFamily="34" charset="0"/>
              </a:rPr>
              <a:t> Li. "</a:t>
            </a:r>
            <a:r>
              <a:rPr lang="en-IN" b="1" dirty="0" err="1">
                <a:latin typeface="Calibri" panose="020F0502020204030204" pitchFamily="34" charset="0"/>
                <a:cs typeface="Calibri" panose="020F0502020204030204" pitchFamily="34" charset="0"/>
              </a:rPr>
              <a:t>Uav</a:t>
            </a:r>
            <a:r>
              <a:rPr lang="en-IN" b="1" dirty="0">
                <a:latin typeface="Calibri" panose="020F0502020204030204" pitchFamily="34" charset="0"/>
                <a:cs typeface="Calibri" panose="020F0502020204030204" pitchFamily="34" charset="0"/>
              </a:rPr>
              <a:t>-human: A large benchmark for human </a:t>
            </a:r>
            <a:r>
              <a:rPr lang="en-IN" b="1" dirty="0" err="1">
                <a:latin typeface="Calibri" panose="020F0502020204030204" pitchFamily="34" charset="0"/>
                <a:cs typeface="Calibri" panose="020F0502020204030204" pitchFamily="34" charset="0"/>
              </a:rPr>
              <a:t>behavior</a:t>
            </a:r>
            <a:r>
              <a:rPr lang="en-IN" b="1" dirty="0">
                <a:latin typeface="Calibri" panose="020F0502020204030204" pitchFamily="34" charset="0"/>
                <a:cs typeface="Calibri" panose="020F0502020204030204" pitchFamily="34" charset="0"/>
              </a:rPr>
              <a:t> understanding with unmanned aerial vehicles</a:t>
            </a:r>
            <a:r>
              <a:rPr lang="en-IN" dirty="0">
                <a:latin typeface="Calibri" panose="020F0502020204030204" pitchFamily="34" charset="0"/>
                <a:cs typeface="Calibri" panose="020F0502020204030204" pitchFamily="34" charset="0"/>
              </a:rPr>
              <a:t>" In Proceedings of the IEEE/CVF Conference on Computer Vision and Pattern Recognition (CVPR), pp. 16266-16275, 2021</a:t>
            </a:r>
          </a:p>
          <a:p>
            <a:pPr marL="457200" indent="-457200" algn="just">
              <a:buFont typeface="+mj-lt"/>
              <a:buAutoNum type="arabicPeriod" startAt="6"/>
            </a:pPr>
            <a:r>
              <a:rPr lang="en-IN" dirty="0">
                <a:latin typeface="Calibri" panose="020F0502020204030204" pitchFamily="34" charset="0"/>
                <a:cs typeface="Calibri" panose="020F0502020204030204" pitchFamily="34" charset="0"/>
              </a:rPr>
              <a:t>T. Chowdhury and M. </a:t>
            </a:r>
            <a:r>
              <a:rPr lang="en-IN" dirty="0" err="1">
                <a:latin typeface="Calibri" panose="020F0502020204030204" pitchFamily="34" charset="0"/>
                <a:cs typeface="Calibri" panose="020F0502020204030204" pitchFamily="34" charset="0"/>
              </a:rPr>
              <a:t>Rahnemoonfar</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Attention Based Semantic Segmentation on UAV Dataset for Natural Disaster Damage Assessment</a:t>
            </a:r>
            <a:r>
              <a:rPr lang="en-IN" dirty="0">
                <a:latin typeface="Calibri" panose="020F0502020204030204" pitchFamily="34" charset="0"/>
                <a:cs typeface="Calibri" panose="020F0502020204030204" pitchFamily="34" charset="0"/>
              </a:rPr>
              <a:t>" 2021 IEEE International Geoscience and Remote Sensing Symposium IGARSS, pp. 2325-2328, 2021</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695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31AE-0707-6B10-A12F-A2678FFFC57E}"/>
              </a:ext>
            </a:extLst>
          </p:cNvPr>
          <p:cNvSpPr>
            <a:spLocks noGrp="1"/>
          </p:cNvSpPr>
          <p:nvPr>
            <p:ph type="title"/>
          </p:nvPr>
        </p:nvSpPr>
        <p:spPr>
          <a:xfrm>
            <a:off x="2247912" y="1877034"/>
            <a:ext cx="6645894" cy="3103931"/>
          </a:xfrm>
        </p:spPr>
        <p:txBody>
          <a:bodyPr>
            <a:normAutofit/>
          </a:bodyPr>
          <a:lstStyle/>
          <a:p>
            <a:r>
              <a:rPr lang="en-IN" sz="7000" dirty="0">
                <a:latin typeface="Franklin Gothic Medium Cond" panose="020B0606030402020204" pitchFamily="34" charset="0"/>
              </a:rPr>
              <a:t>          THANK YOU</a:t>
            </a:r>
          </a:p>
        </p:txBody>
      </p:sp>
    </p:spTree>
    <p:extLst>
      <p:ext uri="{BB962C8B-B14F-4D97-AF65-F5344CB8AC3E}">
        <p14:creationId xmlns:p14="http://schemas.microsoft.com/office/powerpoint/2010/main" val="368106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97CD-6BCB-96D6-E18A-8500AFF6212F}"/>
              </a:ext>
            </a:extLst>
          </p:cNvPr>
          <p:cNvSpPr>
            <a:spLocks noGrp="1"/>
          </p:cNvSpPr>
          <p:nvPr>
            <p:ph type="title"/>
          </p:nvPr>
        </p:nvSpPr>
        <p:spPr/>
        <p:txBody>
          <a:bodyPr>
            <a:normAutofit/>
          </a:bodyPr>
          <a:lstStyle/>
          <a:p>
            <a:r>
              <a:rPr lang="en-IN" sz="4000" dirty="0">
                <a:latin typeface="Franklin Gothic Medium Cond" panose="020B0606030402020204" pitchFamily="34" charset="0"/>
              </a:rPr>
              <a:t>PROBLEM STATEMENT</a:t>
            </a:r>
          </a:p>
        </p:txBody>
      </p:sp>
      <p:sp>
        <p:nvSpPr>
          <p:cNvPr id="3" name="Content Placeholder 2">
            <a:extLst>
              <a:ext uri="{FF2B5EF4-FFF2-40B4-BE49-F238E27FC236}">
                <a16:creationId xmlns:a16="http://schemas.microsoft.com/office/drawing/2014/main" id="{BC91B23F-F946-05AA-D8E8-42E133663C53}"/>
              </a:ext>
            </a:extLst>
          </p:cNvPr>
          <p:cNvSpPr>
            <a:spLocks noGrp="1"/>
          </p:cNvSpPr>
          <p:nvPr>
            <p:ph idx="1"/>
          </p:nvPr>
        </p:nvSpPr>
        <p:spPr>
          <a:xfrm>
            <a:off x="689548" y="2052918"/>
            <a:ext cx="10995284" cy="4587725"/>
          </a:xfrm>
        </p:spPr>
        <p:txBody>
          <a:bodyPr>
            <a:normAutofit fontScale="92500" lnSpcReduction="10000"/>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  Post-disaster scene understanding frameworks are becoming increasingly crucial in search and rescue operations and damage assessment initiatives. The use of Unmanned Aerial Vehicles (UAVs) provides an efficient method to complete the task of scene understanding.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  However, complex environments present in post-disaster scenarios make it difficult for UAVs to detect humans or objects accurately. Moreover, inefficient object detection mechanisms lead to low accuracy and a long time for object detection tasks.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  Hence, to mitigate these issues, we propose a UAV-based scene understanding scheme involving a GAN-aided 3D reconstruction mechanism. This approach deploys a Generative Adversarial Network (GAN)-based model to denoise and remove occlusion in the images obtained from the UAVs.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  The framework classifies objects present in the visual scope of the UAV using a 3D reconstruction of the images obtained from the UAV, followed by semantic segmentation, resulting in pixel-level prediction and classification of entities present in the 3D model.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  Furthermore, an ensemble network consisting of a combination of single-stage and multi-stage detectors is to be used to improve the performance of the survivor detection model. This will help reduce the false negative rate and improve the overall accuracy of the system.</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124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4286680556"/>
              </p:ext>
            </p:extLst>
          </p:nvPr>
        </p:nvGraphicFramePr>
        <p:xfrm>
          <a:off x="757003" y="2084832"/>
          <a:ext cx="11145187" cy="4595872"/>
        </p:xfrm>
        <a:graphic>
          <a:graphicData uri="http://schemas.openxmlformats.org/drawingml/2006/table">
            <a:tbl>
              <a:tblPr firstRow="1" bandRow="1">
                <a:tableStyleId>{5C22544A-7EE6-4342-B048-85BDC9FD1C3A}</a:tableStyleId>
              </a:tblPr>
              <a:tblGrid>
                <a:gridCol w="965389">
                  <a:extLst>
                    <a:ext uri="{9D8B030D-6E8A-4147-A177-3AD203B41FA5}">
                      <a16:colId xmlns:a16="http://schemas.microsoft.com/office/drawing/2014/main" val="1865914567"/>
                    </a:ext>
                  </a:extLst>
                </a:gridCol>
                <a:gridCol w="1654667">
                  <a:extLst>
                    <a:ext uri="{9D8B030D-6E8A-4147-A177-3AD203B41FA5}">
                      <a16:colId xmlns:a16="http://schemas.microsoft.com/office/drawing/2014/main" val="1753405235"/>
                    </a:ext>
                  </a:extLst>
                </a:gridCol>
                <a:gridCol w="2115096">
                  <a:extLst>
                    <a:ext uri="{9D8B030D-6E8A-4147-A177-3AD203B41FA5}">
                      <a16:colId xmlns:a16="http://schemas.microsoft.com/office/drawing/2014/main" val="1585518685"/>
                    </a:ext>
                  </a:extLst>
                </a:gridCol>
                <a:gridCol w="4352493">
                  <a:extLst>
                    <a:ext uri="{9D8B030D-6E8A-4147-A177-3AD203B41FA5}">
                      <a16:colId xmlns:a16="http://schemas.microsoft.com/office/drawing/2014/main" val="80841185"/>
                    </a:ext>
                  </a:extLst>
                </a:gridCol>
                <a:gridCol w="2057542">
                  <a:extLst>
                    <a:ext uri="{9D8B030D-6E8A-4147-A177-3AD203B41FA5}">
                      <a16:colId xmlns:a16="http://schemas.microsoft.com/office/drawing/2014/main" val="1482187624"/>
                    </a:ext>
                  </a:extLst>
                </a:gridCol>
              </a:tblGrid>
              <a:tr h="877312">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63507">
                <a:tc>
                  <a:txBody>
                    <a:bodyPr/>
                    <a:lstStyle/>
                    <a:p>
                      <a:r>
                        <a:rPr lang="en-IN" sz="1400" dirty="0">
                          <a:latin typeface="Calibri" panose="020F0502020204030204" pitchFamily="34" charset="0"/>
                          <a:cs typeface="Calibri" panose="020F0502020204030204" pitchFamily="34" charset="0"/>
                        </a:rPr>
                        <a:t>1. </a:t>
                      </a:r>
                    </a:p>
                  </a:txBody>
                  <a:tcPr/>
                </a:tc>
                <a:tc>
                  <a:txBody>
                    <a:bodyPr/>
                    <a:lstStyle/>
                    <a:p>
                      <a:pPr algn="just"/>
                      <a:r>
                        <a:rPr lang="en-US" sz="1400" dirty="0">
                          <a:latin typeface="Calibri" panose="020F0502020204030204" pitchFamily="34" charset="0"/>
                          <a:cs typeface="Calibri" panose="020F0502020204030204" pitchFamily="34" charset="0"/>
                        </a:rPr>
                        <a:t>IEEE Journal on Miniaturization for Air and Space Systems, vol. 2, no. 4, pp. 209-219</a:t>
                      </a:r>
                    </a:p>
                    <a:p>
                      <a:pPr algn="just"/>
                      <a:r>
                        <a:rPr lang="en-US" sz="1400" b="1" dirty="0">
                          <a:latin typeface="Calibri" panose="020F0502020204030204" pitchFamily="34" charset="0"/>
                          <a:cs typeface="Calibri" panose="020F0502020204030204" pitchFamily="34" charset="0"/>
                        </a:rPr>
                        <a:t>(2021)</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b="1" dirty="0">
                          <a:latin typeface="Calibri" panose="020F0502020204030204" pitchFamily="34" charset="0"/>
                          <a:cs typeface="Calibri" panose="020F0502020204030204" pitchFamily="34" charset="0"/>
                        </a:rPr>
                        <a:t>UAV-Based Real-Time Survivor Detection</a:t>
                      </a:r>
                    </a:p>
                    <a:p>
                      <a:pPr algn="just"/>
                      <a:r>
                        <a:rPr lang="en-US" sz="1400" b="1" dirty="0">
                          <a:latin typeface="Calibri" panose="020F0502020204030204" pitchFamily="34" charset="0"/>
                          <a:cs typeface="Calibri" panose="020F0502020204030204" pitchFamily="34" charset="0"/>
                        </a:rPr>
                        <a:t>System in Post-Disaster Search and</a:t>
                      </a:r>
                    </a:p>
                    <a:p>
                      <a:pPr algn="just"/>
                      <a:r>
                        <a:rPr lang="en-US" sz="1400" b="1" dirty="0">
                          <a:latin typeface="Calibri" panose="020F0502020204030204" pitchFamily="34" charset="0"/>
                          <a:cs typeface="Calibri" panose="020F0502020204030204" pitchFamily="34" charset="0"/>
                        </a:rPr>
                        <a:t>Rescue Operations</a:t>
                      </a:r>
                    </a:p>
                    <a:p>
                      <a:pPr algn="just"/>
                      <a:endParaRPr lang="en-IN" sz="1400"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This paper proposes a new thermal image dataset consisting of 6447 thermal images designed for survivor detection using UAVs in post-disaster scenarios.</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paper also describes optimal values to prune survivor detection models in order to reduce the complexity of the models.</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model applies knowledge distillation techniques to fine-tune them and improve accuracy. </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performance of several survivor detection models based on YOLOv3 and YOLOv3-MobileNetV1 were compared with and without pruning and fine-tuning. </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dirty="0">
                          <a:latin typeface="Calibri" panose="020F0502020204030204" pitchFamily="34" charset="0"/>
                          <a:cs typeface="Calibri" panose="020F0502020204030204" pitchFamily="34" charset="0"/>
                        </a:rPr>
                        <a:t>Older and inferior detection models have been used for survivor detection, thereby resulting in models with high mean average precision (</a:t>
                      </a:r>
                      <a:r>
                        <a:rPr lang="en-US" sz="1400" dirty="0" err="1">
                          <a:latin typeface="Calibri" panose="020F0502020204030204" pitchFamily="34" charset="0"/>
                          <a:cs typeface="Calibri" panose="020F0502020204030204" pitchFamily="34" charset="0"/>
                        </a:rPr>
                        <a:t>mAP</a:t>
                      </a:r>
                      <a:r>
                        <a:rPr lang="en-US" sz="1400" dirty="0">
                          <a:latin typeface="Calibri" panose="020F0502020204030204" pitchFamily="34" charset="0"/>
                          <a:cs typeface="Calibri" panose="020F0502020204030204" pitchFamily="34" charset="0"/>
                        </a:rPr>
                        <a:t>) loss and low accuracy.</a:t>
                      </a:r>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385872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252692730"/>
              </p:ext>
            </p:extLst>
          </p:nvPr>
        </p:nvGraphicFramePr>
        <p:xfrm>
          <a:off x="764498" y="2151089"/>
          <a:ext cx="11137691" cy="4474562"/>
        </p:xfrm>
        <a:graphic>
          <a:graphicData uri="http://schemas.openxmlformats.org/drawingml/2006/table">
            <a:tbl>
              <a:tblPr firstRow="1" bandRow="1">
                <a:tableStyleId>{5C22544A-7EE6-4342-B048-85BDC9FD1C3A}</a:tableStyleId>
              </a:tblPr>
              <a:tblGrid>
                <a:gridCol w="964740">
                  <a:extLst>
                    <a:ext uri="{9D8B030D-6E8A-4147-A177-3AD203B41FA5}">
                      <a16:colId xmlns:a16="http://schemas.microsoft.com/office/drawing/2014/main" val="1865914567"/>
                    </a:ext>
                  </a:extLst>
                </a:gridCol>
                <a:gridCol w="1653554">
                  <a:extLst>
                    <a:ext uri="{9D8B030D-6E8A-4147-A177-3AD203B41FA5}">
                      <a16:colId xmlns:a16="http://schemas.microsoft.com/office/drawing/2014/main" val="1753405235"/>
                    </a:ext>
                  </a:extLst>
                </a:gridCol>
                <a:gridCol w="2113673">
                  <a:extLst>
                    <a:ext uri="{9D8B030D-6E8A-4147-A177-3AD203B41FA5}">
                      <a16:colId xmlns:a16="http://schemas.microsoft.com/office/drawing/2014/main" val="1585518685"/>
                    </a:ext>
                  </a:extLst>
                </a:gridCol>
                <a:gridCol w="4349566">
                  <a:extLst>
                    <a:ext uri="{9D8B030D-6E8A-4147-A177-3AD203B41FA5}">
                      <a16:colId xmlns:a16="http://schemas.microsoft.com/office/drawing/2014/main" val="80841185"/>
                    </a:ext>
                  </a:extLst>
                </a:gridCol>
                <a:gridCol w="2056158">
                  <a:extLst>
                    <a:ext uri="{9D8B030D-6E8A-4147-A177-3AD203B41FA5}">
                      <a16:colId xmlns:a16="http://schemas.microsoft.com/office/drawing/2014/main" val="1482187624"/>
                    </a:ext>
                  </a:extLst>
                </a:gridCol>
              </a:tblGrid>
              <a:tr h="864511">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10051">
                <a:tc>
                  <a:txBody>
                    <a:bodyPr/>
                    <a:lstStyle/>
                    <a:p>
                      <a:r>
                        <a:rPr lang="en-IN" sz="1400" dirty="0">
                          <a:latin typeface="Calibri" panose="020F0502020204030204" pitchFamily="34" charset="0"/>
                          <a:cs typeface="Calibri" panose="020F0502020204030204" pitchFamily="34" charset="0"/>
                        </a:rPr>
                        <a:t>2.</a:t>
                      </a:r>
                    </a:p>
                  </a:txBody>
                  <a:tcPr/>
                </a:tc>
                <a:tc>
                  <a:txBody>
                    <a:bodyPr/>
                    <a:lstStyle/>
                    <a:p>
                      <a:pPr algn="just"/>
                      <a:r>
                        <a:rPr lang="en-US" sz="1400" dirty="0">
                          <a:latin typeface="Calibri" panose="020F0502020204030204" pitchFamily="34" charset="0"/>
                          <a:cs typeface="Calibri" panose="020F0502020204030204" pitchFamily="34" charset="0"/>
                        </a:rPr>
                        <a:t>IEEE Transactions on Geoscience and Remote Sensing, vol. 60, pp. 1-16</a:t>
                      </a:r>
                    </a:p>
                    <a:p>
                      <a:pPr algn="just"/>
                      <a:r>
                        <a:rPr lang="en-US" sz="1400" b="1" dirty="0">
                          <a:latin typeface="Calibri" panose="020F0502020204030204" pitchFamily="34" charset="0"/>
                          <a:cs typeface="Calibri" panose="020F0502020204030204" pitchFamily="34" charset="0"/>
                        </a:rPr>
                        <a:t>(2022)</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IN" sz="1400" b="1" dirty="0">
                          <a:latin typeface="Calibri" panose="020F0502020204030204" pitchFamily="34" charset="0"/>
                          <a:cs typeface="Calibri" panose="020F0502020204030204" pitchFamily="34" charset="0"/>
                        </a:rPr>
                        <a:t>Swarm UAV SAR for 3-D Imaging</a:t>
                      </a: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This paper implements a 3D imaging mechanism for 2D images obtained from a swarm of UAVs.</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proposed work involves the 3D imaging of a scene by the usage of 2D images obtained from several UAVs present in the UAV Swarm at different perspectives with a few points of overlap. </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point cloud obtained is then triangulated, and Bundle Adjustment is used to create the 3D rendering of the image. </a:t>
                      </a:r>
                    </a:p>
                    <a:p>
                      <a:pPr algn="l"/>
                      <a:endParaRPr lang="en-IN" sz="1400"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A considerable amount of data must be transmitted from the UAV swarm, as images obtained from each node in the swarm are used to produce the 3D rendering.</a:t>
                      </a:r>
                    </a:p>
                    <a:p>
                      <a:pPr marL="0" indent="0" algn="just">
                        <a:buFont typeface="Wingdings" panose="05000000000000000000" pitchFamily="2" charset="2"/>
                        <a:buNone/>
                      </a:pPr>
                      <a:r>
                        <a:rPr lang="en-US" sz="1400" dirty="0">
                          <a:latin typeface="Calibri" panose="020F0502020204030204" pitchFamily="34" charset="0"/>
                          <a:cs typeface="Calibri" panose="020F0502020204030204" pitchFamily="34" charset="0"/>
                        </a:rPr>
                        <a:t> </a:t>
                      </a: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Multiple UAVs also need to exchange information in order to efficiently collect data of the scenario.</a:t>
                      </a:r>
                    </a:p>
                    <a:p>
                      <a:pPr algn="l"/>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109180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2527226598"/>
              </p:ext>
            </p:extLst>
          </p:nvPr>
        </p:nvGraphicFramePr>
        <p:xfrm>
          <a:off x="757003" y="2084832"/>
          <a:ext cx="11145187" cy="4540819"/>
        </p:xfrm>
        <a:graphic>
          <a:graphicData uri="http://schemas.openxmlformats.org/drawingml/2006/table">
            <a:tbl>
              <a:tblPr firstRow="1" bandRow="1">
                <a:tableStyleId>{5C22544A-7EE6-4342-B048-85BDC9FD1C3A}</a:tableStyleId>
              </a:tblPr>
              <a:tblGrid>
                <a:gridCol w="965389">
                  <a:extLst>
                    <a:ext uri="{9D8B030D-6E8A-4147-A177-3AD203B41FA5}">
                      <a16:colId xmlns:a16="http://schemas.microsoft.com/office/drawing/2014/main" val="1865914567"/>
                    </a:ext>
                  </a:extLst>
                </a:gridCol>
                <a:gridCol w="1654667">
                  <a:extLst>
                    <a:ext uri="{9D8B030D-6E8A-4147-A177-3AD203B41FA5}">
                      <a16:colId xmlns:a16="http://schemas.microsoft.com/office/drawing/2014/main" val="1753405235"/>
                    </a:ext>
                  </a:extLst>
                </a:gridCol>
                <a:gridCol w="2115096">
                  <a:extLst>
                    <a:ext uri="{9D8B030D-6E8A-4147-A177-3AD203B41FA5}">
                      <a16:colId xmlns:a16="http://schemas.microsoft.com/office/drawing/2014/main" val="1585518685"/>
                    </a:ext>
                  </a:extLst>
                </a:gridCol>
                <a:gridCol w="4352493">
                  <a:extLst>
                    <a:ext uri="{9D8B030D-6E8A-4147-A177-3AD203B41FA5}">
                      <a16:colId xmlns:a16="http://schemas.microsoft.com/office/drawing/2014/main" val="80841185"/>
                    </a:ext>
                  </a:extLst>
                </a:gridCol>
                <a:gridCol w="2057542">
                  <a:extLst>
                    <a:ext uri="{9D8B030D-6E8A-4147-A177-3AD203B41FA5}">
                      <a16:colId xmlns:a16="http://schemas.microsoft.com/office/drawing/2014/main" val="1482187624"/>
                    </a:ext>
                  </a:extLst>
                </a:gridCol>
              </a:tblGrid>
              <a:tr h="877312">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63507">
                <a:tc>
                  <a:txBody>
                    <a:bodyPr/>
                    <a:lstStyle/>
                    <a:p>
                      <a:r>
                        <a:rPr lang="en-IN" sz="1400" dirty="0">
                          <a:latin typeface="Calibri" panose="020F0502020204030204" pitchFamily="34" charset="0"/>
                          <a:cs typeface="Calibri" panose="020F0502020204030204" pitchFamily="34" charset="0"/>
                        </a:rPr>
                        <a:t>3.</a:t>
                      </a:r>
                    </a:p>
                  </a:txBody>
                  <a:tcPr/>
                </a:tc>
                <a:tc>
                  <a:txBody>
                    <a:bodyPr/>
                    <a:lstStyle/>
                    <a:p>
                      <a:pPr algn="just"/>
                      <a:r>
                        <a:rPr lang="en-US" sz="1400" dirty="0">
                          <a:latin typeface="Calibri" panose="020F0502020204030204" pitchFamily="34" charset="0"/>
                          <a:cs typeface="Calibri" panose="020F0502020204030204" pitchFamily="34" charset="0"/>
                        </a:rPr>
                        <a:t>IEEE Transactions on Geoscience and Remote Sensing, vol. 57, no. 11, pp. 8879-8889</a:t>
                      </a:r>
                    </a:p>
                    <a:p>
                      <a:pPr algn="just"/>
                      <a:r>
                        <a:rPr lang="en-US" sz="1400" b="1" dirty="0">
                          <a:latin typeface="Calibri" panose="020F0502020204030204" pitchFamily="34" charset="0"/>
                          <a:cs typeface="Calibri" panose="020F0502020204030204" pitchFamily="34" charset="0"/>
                        </a:rPr>
                        <a:t>(2019)</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b="1" dirty="0">
                          <a:latin typeface="Calibri" panose="020F0502020204030204" pitchFamily="34" charset="0"/>
                          <a:cs typeface="Calibri" panose="020F0502020204030204" pitchFamily="34" charset="0"/>
                        </a:rPr>
                        <a:t>Method for 3-D Scene Reconstruction Using Fused LiDAR and Imagery From a Texel Camera</a:t>
                      </a:r>
                      <a:endParaRPr lang="en-IN" sz="1400" b="1"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In order to create greater fidelity terrain models, this study describes a bundle adjustment technique for aerial texel images.</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model enables relatively low-accuracy navigation systems to be employed with inexpensive LiDAR and camera data.</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dirty="0">
                          <a:latin typeface="Calibri" panose="020F0502020204030204" pitchFamily="34" charset="0"/>
                          <a:cs typeface="Calibri" panose="020F0502020204030204" pitchFamily="34" charset="0"/>
                        </a:rPr>
                        <a:t>Outliers present in the point cloud are not identified and mitigated, thereby leading to lower accuracy.</a:t>
                      </a:r>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394047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283835518"/>
              </p:ext>
            </p:extLst>
          </p:nvPr>
        </p:nvGraphicFramePr>
        <p:xfrm>
          <a:off x="749508" y="2084832"/>
          <a:ext cx="11152682" cy="4540819"/>
        </p:xfrm>
        <a:graphic>
          <a:graphicData uri="http://schemas.openxmlformats.org/drawingml/2006/table">
            <a:tbl>
              <a:tblPr firstRow="1" bandRow="1">
                <a:tableStyleId>{5C22544A-7EE6-4342-B048-85BDC9FD1C3A}</a:tableStyleId>
              </a:tblPr>
              <a:tblGrid>
                <a:gridCol w="966038">
                  <a:extLst>
                    <a:ext uri="{9D8B030D-6E8A-4147-A177-3AD203B41FA5}">
                      <a16:colId xmlns:a16="http://schemas.microsoft.com/office/drawing/2014/main" val="1865914567"/>
                    </a:ext>
                  </a:extLst>
                </a:gridCol>
                <a:gridCol w="1655780">
                  <a:extLst>
                    <a:ext uri="{9D8B030D-6E8A-4147-A177-3AD203B41FA5}">
                      <a16:colId xmlns:a16="http://schemas.microsoft.com/office/drawing/2014/main" val="1753405235"/>
                    </a:ext>
                  </a:extLst>
                </a:gridCol>
                <a:gridCol w="2116518">
                  <a:extLst>
                    <a:ext uri="{9D8B030D-6E8A-4147-A177-3AD203B41FA5}">
                      <a16:colId xmlns:a16="http://schemas.microsoft.com/office/drawing/2014/main" val="1585518685"/>
                    </a:ext>
                  </a:extLst>
                </a:gridCol>
                <a:gridCol w="3909080">
                  <a:extLst>
                    <a:ext uri="{9D8B030D-6E8A-4147-A177-3AD203B41FA5}">
                      <a16:colId xmlns:a16="http://schemas.microsoft.com/office/drawing/2014/main" val="80841185"/>
                    </a:ext>
                  </a:extLst>
                </a:gridCol>
                <a:gridCol w="2505266">
                  <a:extLst>
                    <a:ext uri="{9D8B030D-6E8A-4147-A177-3AD203B41FA5}">
                      <a16:colId xmlns:a16="http://schemas.microsoft.com/office/drawing/2014/main" val="1482187624"/>
                    </a:ext>
                  </a:extLst>
                </a:gridCol>
              </a:tblGrid>
              <a:tr h="877312">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63507">
                <a:tc>
                  <a:txBody>
                    <a:bodyPr/>
                    <a:lstStyle/>
                    <a:p>
                      <a:r>
                        <a:rPr lang="en-IN" sz="1400" dirty="0">
                          <a:latin typeface="Calibri" panose="020F0502020204030204" pitchFamily="34" charset="0"/>
                          <a:cs typeface="Calibri" panose="020F0502020204030204" pitchFamily="34" charset="0"/>
                        </a:rPr>
                        <a:t>4.</a:t>
                      </a:r>
                    </a:p>
                  </a:txBody>
                  <a:tcPr/>
                </a:tc>
                <a:tc>
                  <a:txBody>
                    <a:bodyPr/>
                    <a:lstStyle/>
                    <a:p>
                      <a:pPr algn="just"/>
                      <a:r>
                        <a:rPr lang="en-US" sz="1400" dirty="0">
                          <a:latin typeface="Calibri" panose="020F0502020204030204" pitchFamily="34" charset="0"/>
                          <a:cs typeface="Calibri" panose="020F0502020204030204" pitchFamily="34" charset="0"/>
                        </a:rPr>
                        <a:t>25th IEEE International Conference on Pattern Recognition (ICPR), pp. 10227-10234</a:t>
                      </a:r>
                    </a:p>
                    <a:p>
                      <a:pPr algn="just"/>
                      <a:r>
                        <a:rPr lang="en-US" sz="1400" b="1" dirty="0">
                          <a:latin typeface="Calibri" panose="020F0502020204030204" pitchFamily="34" charset="0"/>
                          <a:cs typeface="Calibri" panose="020F0502020204030204" pitchFamily="34" charset="0"/>
                        </a:rPr>
                        <a:t>(2021)</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b="1" dirty="0" err="1">
                          <a:latin typeface="Calibri" panose="020F0502020204030204" pitchFamily="34" charset="0"/>
                          <a:cs typeface="Calibri" panose="020F0502020204030204" pitchFamily="34" charset="0"/>
                        </a:rPr>
                        <a:t>SyNet</a:t>
                      </a:r>
                      <a:r>
                        <a:rPr lang="en-US" sz="1400" b="1" dirty="0">
                          <a:latin typeface="Calibri" panose="020F0502020204030204" pitchFamily="34" charset="0"/>
                          <a:cs typeface="Calibri" panose="020F0502020204030204" pitchFamily="34" charset="0"/>
                        </a:rPr>
                        <a:t>: An ensemble network for object detection in UAV images</a:t>
                      </a:r>
                      <a:endParaRPr lang="en-IN" sz="1400" b="1" dirty="0">
                        <a:latin typeface="Calibri" panose="020F0502020204030204" pitchFamily="34" charset="0"/>
                        <a:cs typeface="Calibri" panose="020F0502020204030204" pitchFamily="34" charset="0"/>
                      </a:endParaRPr>
                    </a:p>
                  </a:txBody>
                  <a:tcPr/>
                </a:tc>
                <a:tc>
                  <a:txBody>
                    <a:bodyPr/>
                    <a:lstStyle/>
                    <a:p>
                      <a:pPr marL="342900" lvl="0" indent="-342900" algn="just">
                        <a:lnSpc>
                          <a:spcPct val="107000"/>
                        </a:lnSpc>
                        <a:spcAft>
                          <a:spcPts val="800"/>
                        </a:spcAft>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Calibri" panose="020F0502020204030204" pitchFamily="34" charset="0"/>
                        </a:rPr>
                        <a:t>With the goal of lowering the high false negative rate of multi-stage detectors and improving the quality of the single-stage detector proposals, the authors of this research propose an ensemble network called </a:t>
                      </a:r>
                      <a:r>
                        <a:rPr lang="en-US" sz="1400" dirty="0" err="1">
                          <a:effectLst/>
                          <a:latin typeface="Calibri" panose="020F0502020204030204" pitchFamily="34" charset="0"/>
                          <a:ea typeface="Calibri" panose="020F0502020204030204" pitchFamily="34" charset="0"/>
                          <a:cs typeface="Calibri" panose="020F0502020204030204" pitchFamily="34" charset="0"/>
                        </a:rPr>
                        <a:t>SyNet</a:t>
                      </a:r>
                      <a:r>
                        <a:rPr lang="en-US" sz="1400" dirty="0">
                          <a:effectLst/>
                          <a:latin typeface="Calibri" panose="020F0502020204030204" pitchFamily="34" charset="0"/>
                          <a:ea typeface="Calibri" panose="020F0502020204030204" pitchFamily="34" charset="0"/>
                          <a:cs typeface="Calibri" panose="020F0502020204030204" pitchFamily="34" charset="0"/>
                        </a:rPr>
                        <a:t> that combines a multi-stage method with a single-stage one.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According to the investigation, detecting objects in drone images is more challenging than detecting them in images that were taken from the ground, even with the most advanced object detection algorithms. </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Hence, the accuracy of the model trained on UAV images is still low compared to models trained on ground images.</a:t>
                      </a:r>
                    </a:p>
                    <a:p>
                      <a:pPr algn="l"/>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348972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3987344118"/>
              </p:ext>
            </p:extLst>
          </p:nvPr>
        </p:nvGraphicFramePr>
        <p:xfrm>
          <a:off x="764498" y="2084832"/>
          <a:ext cx="11137691" cy="4540819"/>
        </p:xfrm>
        <a:graphic>
          <a:graphicData uri="http://schemas.openxmlformats.org/drawingml/2006/table">
            <a:tbl>
              <a:tblPr firstRow="1" bandRow="1">
                <a:tableStyleId>{5C22544A-7EE6-4342-B048-85BDC9FD1C3A}</a:tableStyleId>
              </a:tblPr>
              <a:tblGrid>
                <a:gridCol w="964740">
                  <a:extLst>
                    <a:ext uri="{9D8B030D-6E8A-4147-A177-3AD203B41FA5}">
                      <a16:colId xmlns:a16="http://schemas.microsoft.com/office/drawing/2014/main" val="1865914567"/>
                    </a:ext>
                  </a:extLst>
                </a:gridCol>
                <a:gridCol w="1653554">
                  <a:extLst>
                    <a:ext uri="{9D8B030D-6E8A-4147-A177-3AD203B41FA5}">
                      <a16:colId xmlns:a16="http://schemas.microsoft.com/office/drawing/2014/main" val="1753405235"/>
                    </a:ext>
                  </a:extLst>
                </a:gridCol>
                <a:gridCol w="2113673">
                  <a:extLst>
                    <a:ext uri="{9D8B030D-6E8A-4147-A177-3AD203B41FA5}">
                      <a16:colId xmlns:a16="http://schemas.microsoft.com/office/drawing/2014/main" val="1585518685"/>
                    </a:ext>
                  </a:extLst>
                </a:gridCol>
                <a:gridCol w="4349566">
                  <a:extLst>
                    <a:ext uri="{9D8B030D-6E8A-4147-A177-3AD203B41FA5}">
                      <a16:colId xmlns:a16="http://schemas.microsoft.com/office/drawing/2014/main" val="80841185"/>
                    </a:ext>
                  </a:extLst>
                </a:gridCol>
                <a:gridCol w="2056158">
                  <a:extLst>
                    <a:ext uri="{9D8B030D-6E8A-4147-A177-3AD203B41FA5}">
                      <a16:colId xmlns:a16="http://schemas.microsoft.com/office/drawing/2014/main" val="1482187624"/>
                    </a:ext>
                  </a:extLst>
                </a:gridCol>
              </a:tblGrid>
              <a:tr h="877312">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63507">
                <a:tc>
                  <a:txBody>
                    <a:bodyPr/>
                    <a:lstStyle/>
                    <a:p>
                      <a:r>
                        <a:rPr lang="en-IN" sz="1400" dirty="0">
                          <a:latin typeface="Calibri" panose="020F0502020204030204" pitchFamily="34" charset="0"/>
                          <a:cs typeface="Calibri" panose="020F0502020204030204" pitchFamily="34" charset="0"/>
                        </a:rPr>
                        <a:t>5.</a:t>
                      </a:r>
                    </a:p>
                  </a:txBody>
                  <a:tcPr/>
                </a:tc>
                <a:tc>
                  <a:txBody>
                    <a:bodyPr/>
                    <a:lstStyle/>
                    <a:p>
                      <a:pPr algn="just"/>
                      <a:r>
                        <a:rPr lang="en-US" sz="1400" dirty="0">
                          <a:latin typeface="Calibri" panose="020F0502020204030204" pitchFamily="34" charset="0"/>
                          <a:cs typeface="Calibri" panose="020F0502020204030204" pitchFamily="34" charset="0"/>
                        </a:rPr>
                        <a:t>IEEE Transactions on Neural Networks and Learning Systems, vol. 33, no. 11, pp. 6047-6067</a:t>
                      </a:r>
                    </a:p>
                    <a:p>
                      <a:pPr algn="just"/>
                      <a:r>
                        <a:rPr lang="en-US" sz="1400" b="1" dirty="0">
                          <a:latin typeface="Calibri" panose="020F0502020204030204" pitchFamily="34" charset="0"/>
                          <a:cs typeface="Calibri" panose="020F0502020204030204" pitchFamily="34" charset="0"/>
                        </a:rPr>
                        <a:t>(2022)</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b="1" dirty="0">
                          <a:latin typeface="Calibri" panose="020F0502020204030204" pitchFamily="34" charset="0"/>
                          <a:cs typeface="Calibri" panose="020F0502020204030204" pitchFamily="34" charset="0"/>
                        </a:rPr>
                        <a:t>Vehicle Detection From UAV Imagery With Deep Learning</a:t>
                      </a:r>
                      <a:endParaRPr lang="en-IN" sz="1400" b="1"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article provides a review of vehicle detection from UAV imagery using deep learning techniques. </a:t>
                      </a: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It begins by outlining the various deep learning architectures, including </a:t>
                      </a:r>
                    </a:p>
                    <a:p>
                      <a:pPr marL="800100" lvl="1" indent="-342900" algn="just">
                        <a:buFont typeface="Wingdings" panose="05000000000000000000" pitchFamily="2" charset="2"/>
                        <a:buChar char="q"/>
                      </a:pPr>
                      <a:r>
                        <a:rPr lang="en-US" sz="1400" dirty="0">
                          <a:latin typeface="Calibri" panose="020F0502020204030204" pitchFamily="34" charset="0"/>
                          <a:cs typeface="Calibri" panose="020F0502020204030204" pitchFamily="34" charset="0"/>
                        </a:rPr>
                        <a:t>generative adversarial networks</a:t>
                      </a:r>
                    </a:p>
                    <a:p>
                      <a:pPr marL="800100" lvl="1" indent="-342900" algn="just">
                        <a:buFont typeface="Wingdings" panose="05000000000000000000" pitchFamily="2" charset="2"/>
                        <a:buChar char="q"/>
                      </a:pPr>
                      <a:r>
                        <a:rPr lang="en-US" sz="1400" dirty="0">
                          <a:latin typeface="Calibri" panose="020F0502020204030204" pitchFamily="34" charset="0"/>
                          <a:cs typeface="Calibri" panose="020F0502020204030204" pitchFamily="34" charset="0"/>
                        </a:rPr>
                        <a:t>autoencoders </a:t>
                      </a:r>
                    </a:p>
                    <a:p>
                      <a:pPr marL="800100" lvl="1" indent="-342900" algn="just">
                        <a:buFont typeface="Wingdings" panose="05000000000000000000" pitchFamily="2" charset="2"/>
                        <a:buChar char="q"/>
                      </a:pPr>
                      <a:r>
                        <a:rPr lang="en-US" sz="1400" dirty="0">
                          <a:latin typeface="Calibri" panose="020F0502020204030204" pitchFamily="34" charset="0"/>
                          <a:cs typeface="Calibri" panose="020F0502020204030204" pitchFamily="34" charset="0"/>
                        </a:rPr>
                        <a:t>recurrent neural networks</a:t>
                      </a:r>
                    </a:p>
                    <a:p>
                      <a:pPr marL="800100" lvl="1" indent="-342900" algn="just">
                        <a:buFont typeface="Wingdings" panose="05000000000000000000" pitchFamily="2" charset="2"/>
                        <a:buChar char="q"/>
                      </a:pPr>
                      <a:r>
                        <a:rPr lang="en-US" sz="1400" dirty="0">
                          <a:latin typeface="Calibri" panose="020F0502020204030204" pitchFamily="34" charset="0"/>
                          <a:cs typeface="Calibri" panose="020F0502020204030204" pitchFamily="34" charset="0"/>
                        </a:rPr>
                        <a:t>convolutional neural networks </a:t>
                      </a:r>
                    </a:p>
                    <a:p>
                      <a:pPr marL="0" indent="0" algn="just">
                        <a:buFont typeface="Wingdings" panose="05000000000000000000" pitchFamily="2" charset="2"/>
                        <a:buNone/>
                      </a:pPr>
                      <a:r>
                        <a:rPr lang="en-US" sz="1400" dirty="0">
                          <a:latin typeface="Calibri" panose="020F0502020204030204" pitchFamily="34" charset="0"/>
                          <a:cs typeface="Calibri" panose="020F0502020204030204" pitchFamily="34" charset="0"/>
                        </a:rPr>
                        <a:t>and their contributions to the challenge of improving vehicle detection. </a:t>
                      </a: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paper then focuses on examining various vehicle detection techniques and presents different benchmark datasets and problems that have been discovered, along with possible remedies. </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dirty="0">
                          <a:latin typeface="Calibri" panose="020F0502020204030204" pitchFamily="34" charset="0"/>
                          <a:cs typeface="Calibri" panose="020F0502020204030204" pitchFamily="34" charset="0"/>
                        </a:rPr>
                        <a:t>Videos captured in the UAVs are sent to on-ground workstations or to the cloud for processing rather than being implemented on the UAV itself, thereby leading to the absence of a lightweight system for vehicle detection</a:t>
                      </a:r>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150184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1590046285"/>
              </p:ext>
            </p:extLst>
          </p:nvPr>
        </p:nvGraphicFramePr>
        <p:xfrm>
          <a:off x="757003" y="2084832"/>
          <a:ext cx="11145187" cy="4540819"/>
        </p:xfrm>
        <a:graphic>
          <a:graphicData uri="http://schemas.openxmlformats.org/drawingml/2006/table">
            <a:tbl>
              <a:tblPr firstRow="1" bandRow="1">
                <a:tableStyleId>{5C22544A-7EE6-4342-B048-85BDC9FD1C3A}</a:tableStyleId>
              </a:tblPr>
              <a:tblGrid>
                <a:gridCol w="965389">
                  <a:extLst>
                    <a:ext uri="{9D8B030D-6E8A-4147-A177-3AD203B41FA5}">
                      <a16:colId xmlns:a16="http://schemas.microsoft.com/office/drawing/2014/main" val="1865914567"/>
                    </a:ext>
                  </a:extLst>
                </a:gridCol>
                <a:gridCol w="1654667">
                  <a:extLst>
                    <a:ext uri="{9D8B030D-6E8A-4147-A177-3AD203B41FA5}">
                      <a16:colId xmlns:a16="http://schemas.microsoft.com/office/drawing/2014/main" val="1753405235"/>
                    </a:ext>
                  </a:extLst>
                </a:gridCol>
                <a:gridCol w="2115096">
                  <a:extLst>
                    <a:ext uri="{9D8B030D-6E8A-4147-A177-3AD203B41FA5}">
                      <a16:colId xmlns:a16="http://schemas.microsoft.com/office/drawing/2014/main" val="1585518685"/>
                    </a:ext>
                  </a:extLst>
                </a:gridCol>
                <a:gridCol w="4352493">
                  <a:extLst>
                    <a:ext uri="{9D8B030D-6E8A-4147-A177-3AD203B41FA5}">
                      <a16:colId xmlns:a16="http://schemas.microsoft.com/office/drawing/2014/main" val="80841185"/>
                    </a:ext>
                  </a:extLst>
                </a:gridCol>
                <a:gridCol w="2057542">
                  <a:extLst>
                    <a:ext uri="{9D8B030D-6E8A-4147-A177-3AD203B41FA5}">
                      <a16:colId xmlns:a16="http://schemas.microsoft.com/office/drawing/2014/main" val="1482187624"/>
                    </a:ext>
                  </a:extLst>
                </a:gridCol>
              </a:tblGrid>
              <a:tr h="877312">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63507">
                <a:tc>
                  <a:txBody>
                    <a:bodyPr/>
                    <a:lstStyle/>
                    <a:p>
                      <a:r>
                        <a:rPr lang="en-IN" sz="1400" dirty="0">
                          <a:latin typeface="Calibri" panose="020F0502020204030204" pitchFamily="34" charset="0"/>
                          <a:cs typeface="Calibri" panose="020F0502020204030204" pitchFamily="34" charset="0"/>
                        </a:rPr>
                        <a:t>6.</a:t>
                      </a:r>
                    </a:p>
                  </a:txBody>
                  <a:tcPr/>
                </a:tc>
                <a:tc>
                  <a:txBody>
                    <a:bodyPr/>
                    <a:lstStyle/>
                    <a:p>
                      <a:pPr algn="just"/>
                      <a:r>
                        <a:rPr lang="en-IN" sz="1400" dirty="0">
                          <a:latin typeface="Calibri" panose="020F0502020204030204" pitchFamily="34" charset="0"/>
                          <a:cs typeface="Calibri" panose="020F0502020204030204" pitchFamily="34" charset="0"/>
                        </a:rPr>
                        <a:t>IEEE Transactions on Instrumentation and Measurement, vol. 71, pp. 1-13</a:t>
                      </a:r>
                    </a:p>
                    <a:p>
                      <a:pPr algn="just"/>
                      <a:r>
                        <a:rPr lang="en-IN" sz="1400" b="1" dirty="0">
                          <a:latin typeface="Calibri" panose="020F0502020204030204" pitchFamily="34" charset="0"/>
                          <a:cs typeface="Calibri" panose="020F0502020204030204" pitchFamily="34" charset="0"/>
                        </a:rPr>
                        <a:t>(2022)</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b="1" dirty="0">
                          <a:latin typeface="Calibri" panose="020F0502020204030204" pitchFamily="34" charset="0"/>
                          <a:cs typeface="Calibri" panose="020F0502020204030204" pitchFamily="34" charset="0"/>
                        </a:rPr>
                        <a:t>Dense and Small Object Detection in UAV-Vision Based on a Global-Local Feature Enhanced Network</a:t>
                      </a:r>
                      <a:endParaRPr lang="en-IN" sz="1400" b="1"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This paper proposes a global-local feature-enhanced network (GLF-Net) to alleviate issues when detecting small and dense objects using UAVs.</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A feature-fusion module has been proposed to tackle the presence of numerous small objects.</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GLF-Net achieves 86.52% mean Average Precision (</a:t>
                      </a:r>
                      <a:r>
                        <a:rPr lang="en-US" sz="1400" dirty="0" err="1">
                          <a:latin typeface="Calibri" panose="020F0502020204030204" pitchFamily="34" charset="0"/>
                          <a:cs typeface="Calibri" panose="020F0502020204030204" pitchFamily="34" charset="0"/>
                        </a:rPr>
                        <a:t>mAP</a:t>
                      </a:r>
                      <a:r>
                        <a:rPr lang="en-US" sz="1400" dirty="0">
                          <a:latin typeface="Calibri" panose="020F0502020204030204" pitchFamily="34" charset="0"/>
                          <a:cs typeface="Calibri" panose="020F0502020204030204" pitchFamily="34" charset="0"/>
                        </a:rPr>
                        <a:t>) on the RO-UAV dataset.</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dirty="0">
                          <a:latin typeface="Calibri" panose="020F0502020204030204" pitchFamily="34" charset="0"/>
                          <a:cs typeface="Calibri" panose="020F0502020204030204" pitchFamily="34" charset="0"/>
                        </a:rPr>
                        <a:t>The scalability of the framework is poor, and the application of GLF-Net on post-disaster UAV images leads to lower </a:t>
                      </a:r>
                      <a:r>
                        <a:rPr lang="en-US" sz="1400" dirty="0" err="1">
                          <a:latin typeface="Calibri" panose="020F0502020204030204" pitchFamily="34" charset="0"/>
                          <a:cs typeface="Calibri" panose="020F0502020204030204" pitchFamily="34" charset="0"/>
                        </a:rPr>
                        <a:t>mAP</a:t>
                      </a:r>
                      <a:r>
                        <a:rPr lang="en-US" sz="1400" dirty="0">
                          <a:latin typeface="Calibri" panose="020F0502020204030204" pitchFamily="34" charset="0"/>
                          <a:cs typeface="Calibri" panose="020F0502020204030204" pitchFamily="34" charset="0"/>
                        </a:rPr>
                        <a:t>, thereby requiring better frameworks. </a:t>
                      </a:r>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183352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FE1-5D7B-2BE4-D9ED-DA391DAAD455}"/>
              </a:ext>
            </a:extLst>
          </p:cNvPr>
          <p:cNvSpPr>
            <a:spLocks noGrp="1"/>
          </p:cNvSpPr>
          <p:nvPr>
            <p:ph type="title"/>
          </p:nvPr>
        </p:nvSpPr>
        <p:spPr/>
        <p:txBody>
          <a:bodyPr>
            <a:normAutofit/>
          </a:bodyPr>
          <a:lstStyle/>
          <a:p>
            <a:r>
              <a:rPr lang="en-IN" sz="4000" dirty="0">
                <a:latin typeface="Franklin Gothic Medium Cond" panose="020B0606030402020204" pitchFamily="34" charset="0"/>
              </a:rPr>
              <a:t>LITERATURE SURVEY</a:t>
            </a:r>
          </a:p>
        </p:txBody>
      </p:sp>
      <p:graphicFrame>
        <p:nvGraphicFramePr>
          <p:cNvPr id="4" name="Table 4">
            <a:extLst>
              <a:ext uri="{FF2B5EF4-FFF2-40B4-BE49-F238E27FC236}">
                <a16:creationId xmlns:a16="http://schemas.microsoft.com/office/drawing/2014/main" id="{C96FC8D8-BFEE-0857-698A-57BCC5A8277C}"/>
              </a:ext>
            </a:extLst>
          </p:cNvPr>
          <p:cNvGraphicFramePr>
            <a:graphicFrameLocks noGrp="1"/>
          </p:cNvGraphicFramePr>
          <p:nvPr>
            <p:ph idx="1"/>
            <p:extLst>
              <p:ext uri="{D42A27DB-BD31-4B8C-83A1-F6EECF244321}">
                <p14:modId xmlns:p14="http://schemas.microsoft.com/office/powerpoint/2010/main" val="1815455658"/>
              </p:ext>
            </p:extLst>
          </p:nvPr>
        </p:nvGraphicFramePr>
        <p:xfrm>
          <a:off x="742013" y="2084832"/>
          <a:ext cx="11160176" cy="4540819"/>
        </p:xfrm>
        <a:graphic>
          <a:graphicData uri="http://schemas.openxmlformats.org/drawingml/2006/table">
            <a:tbl>
              <a:tblPr firstRow="1" bandRow="1">
                <a:tableStyleId>{5C22544A-7EE6-4342-B048-85BDC9FD1C3A}</a:tableStyleId>
              </a:tblPr>
              <a:tblGrid>
                <a:gridCol w="966688">
                  <a:extLst>
                    <a:ext uri="{9D8B030D-6E8A-4147-A177-3AD203B41FA5}">
                      <a16:colId xmlns:a16="http://schemas.microsoft.com/office/drawing/2014/main" val="1865914567"/>
                    </a:ext>
                  </a:extLst>
                </a:gridCol>
                <a:gridCol w="1656892">
                  <a:extLst>
                    <a:ext uri="{9D8B030D-6E8A-4147-A177-3AD203B41FA5}">
                      <a16:colId xmlns:a16="http://schemas.microsoft.com/office/drawing/2014/main" val="1753405235"/>
                    </a:ext>
                  </a:extLst>
                </a:gridCol>
                <a:gridCol w="2117940">
                  <a:extLst>
                    <a:ext uri="{9D8B030D-6E8A-4147-A177-3AD203B41FA5}">
                      <a16:colId xmlns:a16="http://schemas.microsoft.com/office/drawing/2014/main" val="1585518685"/>
                    </a:ext>
                  </a:extLst>
                </a:gridCol>
                <a:gridCol w="4358347">
                  <a:extLst>
                    <a:ext uri="{9D8B030D-6E8A-4147-A177-3AD203B41FA5}">
                      <a16:colId xmlns:a16="http://schemas.microsoft.com/office/drawing/2014/main" val="80841185"/>
                    </a:ext>
                  </a:extLst>
                </a:gridCol>
                <a:gridCol w="2060309">
                  <a:extLst>
                    <a:ext uri="{9D8B030D-6E8A-4147-A177-3AD203B41FA5}">
                      <a16:colId xmlns:a16="http://schemas.microsoft.com/office/drawing/2014/main" val="1482187624"/>
                    </a:ext>
                  </a:extLst>
                </a:gridCol>
              </a:tblGrid>
              <a:tr h="877312">
                <a:tc>
                  <a:txBody>
                    <a:bodyPr/>
                    <a:lstStyle/>
                    <a:p>
                      <a:pPr algn="ctr"/>
                      <a:r>
                        <a:rPr lang="en-IN" dirty="0" err="1">
                          <a:latin typeface="Calibri" panose="020F0502020204030204" pitchFamily="34" charset="0"/>
                          <a:cs typeface="Calibri" panose="020F0502020204030204" pitchFamily="34" charset="0"/>
                        </a:rPr>
                        <a:t>S.No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Publication Venue and Year</a:t>
                      </a:r>
                    </a:p>
                  </a:txBody>
                  <a:tcPr/>
                </a:tc>
                <a:tc>
                  <a:txBody>
                    <a:bodyPr/>
                    <a:lstStyle/>
                    <a:p>
                      <a:pPr algn="ctr"/>
                      <a:r>
                        <a:rPr lang="en-IN" dirty="0">
                          <a:latin typeface="Calibri" panose="020F0502020204030204" pitchFamily="34" charset="0"/>
                          <a:cs typeface="Calibri" panose="020F0502020204030204" pitchFamily="34" charset="0"/>
                        </a:rPr>
                        <a:t>Title</a:t>
                      </a:r>
                    </a:p>
                  </a:txBody>
                  <a:tcPr/>
                </a:tc>
                <a:tc>
                  <a:txBody>
                    <a:bodyPr/>
                    <a:lstStyle/>
                    <a:p>
                      <a:pPr algn="ctr"/>
                      <a:r>
                        <a:rPr lang="en-IN" dirty="0">
                          <a:latin typeface="Calibri" panose="020F0502020204030204" pitchFamily="34" charset="0"/>
                          <a:cs typeface="Calibri" panose="020F0502020204030204" pitchFamily="34" charset="0"/>
                        </a:rPr>
                        <a:t>Proposed Work</a:t>
                      </a:r>
                    </a:p>
                  </a:txBody>
                  <a:tcPr/>
                </a:tc>
                <a:tc>
                  <a:txBody>
                    <a:bodyPr/>
                    <a:lstStyle/>
                    <a:p>
                      <a:pPr algn="ctr"/>
                      <a:r>
                        <a:rPr lang="en-IN" dirty="0">
                          <a:latin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3455717889"/>
                  </a:ext>
                </a:extLst>
              </a:tr>
              <a:tr h="3663507">
                <a:tc>
                  <a:txBody>
                    <a:bodyPr/>
                    <a:lstStyle/>
                    <a:p>
                      <a:r>
                        <a:rPr lang="en-IN" sz="1400" dirty="0">
                          <a:latin typeface="Calibri" panose="020F0502020204030204" pitchFamily="34" charset="0"/>
                          <a:cs typeface="Calibri" panose="020F0502020204030204" pitchFamily="34" charset="0"/>
                        </a:rPr>
                        <a:t>7.</a:t>
                      </a:r>
                    </a:p>
                  </a:txBody>
                  <a:tcPr/>
                </a:tc>
                <a:tc>
                  <a:txBody>
                    <a:bodyPr/>
                    <a:lstStyle/>
                    <a:p>
                      <a:pPr algn="just"/>
                      <a:r>
                        <a:rPr lang="en-IN" sz="1400" dirty="0">
                          <a:latin typeface="Calibri" panose="020F0502020204030204" pitchFamily="34" charset="0"/>
                          <a:cs typeface="Calibri" panose="020F0502020204030204" pitchFamily="34" charset="0"/>
                        </a:rPr>
                        <a:t>IEEE/CVF International Conference on Computer Vision (ICCV), pp. 1223-1232</a:t>
                      </a:r>
                    </a:p>
                    <a:p>
                      <a:pPr algn="just"/>
                      <a:r>
                        <a:rPr lang="en-IN" sz="1400" b="1" dirty="0">
                          <a:latin typeface="Calibri" panose="020F0502020204030204" pitchFamily="34" charset="0"/>
                          <a:cs typeface="Calibri" panose="020F0502020204030204" pitchFamily="34" charset="0"/>
                        </a:rPr>
                        <a:t>(2021)</a:t>
                      </a:r>
                    </a:p>
                    <a:p>
                      <a:pPr algn="l"/>
                      <a:endParaRPr lang="en-IN" sz="1400" dirty="0">
                        <a:latin typeface="Calibri" panose="020F0502020204030204" pitchFamily="34" charset="0"/>
                        <a:cs typeface="Calibri" panose="020F0502020204030204" pitchFamily="34" charset="0"/>
                      </a:endParaRPr>
                    </a:p>
                  </a:txBody>
                  <a:tcPr/>
                </a:tc>
                <a:tc>
                  <a:txBody>
                    <a:bodyPr/>
                    <a:lstStyle/>
                    <a:p>
                      <a:pPr algn="just"/>
                      <a:r>
                        <a:rPr lang="en-US" sz="1400" b="1" dirty="0">
                          <a:latin typeface="Calibri" panose="020F0502020204030204" pitchFamily="34" charset="0"/>
                          <a:cs typeface="Calibri" panose="020F0502020204030204" pitchFamily="34" charset="0"/>
                        </a:rPr>
                        <a:t>Unmanned aerial vehicle visual detection and tracking using deep neural networks: A performance benchmark</a:t>
                      </a:r>
                      <a:endParaRPr lang="en-IN" sz="1400" b="1"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IN" sz="1400" dirty="0">
                          <a:latin typeface="Calibri" panose="020F0502020204030204" pitchFamily="34" charset="0"/>
                          <a:cs typeface="Calibri" panose="020F0502020204030204" pitchFamily="34" charset="0"/>
                        </a:rPr>
                        <a:t>This paper executes and compares various UAV detection mechanisms using air-borne UAVs that deploy deep neural networks.</a:t>
                      </a:r>
                    </a:p>
                    <a:p>
                      <a:pPr marL="285750" indent="-285750" algn="just">
                        <a:buFont typeface="Wingdings" panose="05000000000000000000" pitchFamily="2" charset="2"/>
                        <a:buChar char="Ø"/>
                      </a:pPr>
                      <a:endParaRPr lang="en-IN"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sz="1400" dirty="0">
                          <a:latin typeface="Calibri" panose="020F0502020204030204" pitchFamily="34" charset="0"/>
                          <a:cs typeface="Calibri" panose="020F0502020204030204" pitchFamily="34" charset="0"/>
                        </a:rPr>
                        <a:t>4 datasets have been used and performance has been compared, namely MAV-VID, Drone-vs-Bird, Anti-UAV RGB, and Anti-UAV IR.</a:t>
                      </a:r>
                    </a:p>
                    <a:p>
                      <a:pPr marL="285750" indent="-285750" algn="just">
                        <a:buFont typeface="Wingdings" panose="05000000000000000000" pitchFamily="2" charset="2"/>
                        <a:buChar char="Ø"/>
                      </a:pPr>
                      <a:endParaRPr lang="en-IN"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sz="1400" dirty="0">
                          <a:latin typeface="Calibri" panose="020F0502020204030204" pitchFamily="34" charset="0"/>
                          <a:cs typeface="Calibri" panose="020F0502020204030204" pitchFamily="34" charset="0"/>
                        </a:rPr>
                        <a:t>The performance of 4 models was compared using the datasets mentioned, namely Faster RCNN, SSD512, YOLOv3, and DETR (Detection Transformer). Overall, Faster RCNN performed best. </a:t>
                      </a:r>
                    </a:p>
                    <a:p>
                      <a:pPr algn="just"/>
                      <a:endParaRPr lang="en-IN" sz="1400" dirty="0">
                        <a:latin typeface="Calibri" panose="020F0502020204030204" pitchFamily="34" charset="0"/>
                        <a:cs typeface="Calibri" panose="020F0502020204030204" pitchFamily="34" charset="0"/>
                      </a:endParaRPr>
                    </a:p>
                  </a:txBody>
                  <a:tcPr/>
                </a:tc>
                <a:tc>
                  <a:txBody>
                    <a:bodyPr/>
                    <a:lstStyle/>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Long-distance detection of small UAVs was not taken into consideration. </a:t>
                      </a:r>
                    </a:p>
                    <a:p>
                      <a:pPr marL="285750" indent="-285750" algn="just">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Deep neural networks for re-identification of UAVs were not considered as well.</a:t>
                      </a:r>
                    </a:p>
                    <a:p>
                      <a:pPr algn="l"/>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457289"/>
                  </a:ext>
                </a:extLst>
              </a:tr>
            </a:tbl>
          </a:graphicData>
        </a:graphic>
      </p:graphicFrame>
    </p:spTree>
    <p:extLst>
      <p:ext uri="{BB962C8B-B14F-4D97-AF65-F5344CB8AC3E}">
        <p14:creationId xmlns:p14="http://schemas.microsoft.com/office/powerpoint/2010/main" val="2634511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254</TotalTime>
  <Words>2688</Words>
  <Application>Microsoft Office PowerPoint</Application>
  <PresentationFormat>Widescreen</PresentationFormat>
  <Paragraphs>221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Franklin Gothic Book</vt:lpstr>
      <vt:lpstr>Franklin Gothic Medium Cond</vt:lpstr>
      <vt:lpstr>Tw Cen MT</vt:lpstr>
      <vt:lpstr>Tw Cen MT Condensed</vt:lpstr>
      <vt:lpstr>Wingdings</vt:lpstr>
      <vt:lpstr>Wingdings 3</vt:lpstr>
      <vt:lpstr>Integral</vt:lpstr>
      <vt:lpstr>UAV-Based Post-Disaster 3D Scene Reconstruction For Efficient Survivor Detection</vt:lpstr>
      <vt:lpstr>PROBLEM STATEMENT</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SYSTEM ARCHITECTURE</vt:lpstr>
      <vt:lpstr>NOVELTY</vt:lpstr>
      <vt:lpstr>EXPECTED OUTCOMES</vt:lpstr>
      <vt:lpstr>MODULES IDENTIFIED</vt:lpstr>
      <vt:lpstr>REFERENCES</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UAV-Based Post-Disaster 3D Scene Reconstruction For Efficient Survivor Detection</dc:title>
  <dc:creator>Arun Kumar M</dc:creator>
  <cp:lastModifiedBy>Abhishek Manoharan</cp:lastModifiedBy>
  <cp:revision>46</cp:revision>
  <dcterms:created xsi:type="dcterms:W3CDTF">2023-03-12T10:00:24Z</dcterms:created>
  <dcterms:modified xsi:type="dcterms:W3CDTF">2023-03-12T16:16:29Z</dcterms:modified>
</cp:coreProperties>
</file>