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6" r:id="rId5"/>
    <p:sldId id="267" r:id="rId6"/>
    <p:sldId id="268" r:id="rId7"/>
    <p:sldId id="269" r:id="rId8"/>
    <p:sldId id="270" r:id="rId9"/>
    <p:sldId id="271" r:id="rId10"/>
    <p:sldId id="272" r:id="rId11"/>
    <p:sldId id="273" r:id="rId12"/>
    <p:sldId id="264" r:id="rId13"/>
    <p:sldId id="26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924C0CF-E5FD-4D8C-AE20-A8FE695FAC3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21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7888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77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51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42922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14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41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58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1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166638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454-8489-44C6-9879-AB9D1ADDD792}"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24C0CF-E5FD-4D8C-AE20-A8FE695FAC3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26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A2454-8489-44C6-9879-AB9D1ADDD792}"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8949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A2454-8489-44C6-9879-AB9D1ADDD792}"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24C0CF-E5FD-4D8C-AE20-A8FE695FAC3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413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A2454-8489-44C6-9879-AB9D1ADDD792}"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24C0CF-E5FD-4D8C-AE20-A8FE695FAC3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76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A2454-8489-44C6-9879-AB9D1ADDD792}"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33926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37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EA2454-8489-44C6-9879-AB9D1ADDD792}"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24C0CF-E5FD-4D8C-AE20-A8FE695FAC3F}" type="slidenum">
              <a:rPr lang="en-IN" smtClean="0"/>
              <a:t>‹#›</a:t>
            </a:fld>
            <a:endParaRPr lang="en-IN"/>
          </a:p>
        </p:txBody>
      </p:sp>
    </p:spTree>
    <p:extLst>
      <p:ext uri="{BB962C8B-B14F-4D97-AF65-F5344CB8AC3E}">
        <p14:creationId xmlns:p14="http://schemas.microsoft.com/office/powerpoint/2010/main" val="288365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EA2454-8489-44C6-9879-AB9D1ADDD792}" type="datetimeFigureOut">
              <a:rPr lang="en-IN" smtClean="0"/>
              <a:t>26-02-2023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24C0CF-E5FD-4D8C-AE20-A8FE695FAC3F}" type="slidenum">
              <a:rPr lang="en-IN" smtClean="0"/>
              <a:t>‹#›</a:t>
            </a:fld>
            <a:endParaRPr lang="en-IN"/>
          </a:p>
        </p:txBody>
      </p:sp>
    </p:spTree>
    <p:extLst>
      <p:ext uri="{BB962C8B-B14F-4D97-AF65-F5344CB8AC3E}">
        <p14:creationId xmlns:p14="http://schemas.microsoft.com/office/powerpoint/2010/main" val="85578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34E0-E0F6-7B9D-646C-578A032F83BC}"/>
              </a:ext>
            </a:extLst>
          </p:cNvPr>
          <p:cNvSpPr>
            <a:spLocks noGrp="1"/>
          </p:cNvSpPr>
          <p:nvPr>
            <p:ph type="ctrTitle"/>
          </p:nvPr>
        </p:nvSpPr>
        <p:spPr/>
        <p:txBody>
          <a:bodyPr/>
          <a:lstStyle/>
          <a:p>
            <a:r>
              <a:rPr lang="en-IN" dirty="0">
                <a:solidFill>
                  <a:srgbClr val="002060"/>
                </a:solidFill>
              </a:rPr>
              <a:t>Zeroth Review</a:t>
            </a:r>
          </a:p>
        </p:txBody>
      </p:sp>
      <p:sp>
        <p:nvSpPr>
          <p:cNvPr id="3" name="Subtitle 2">
            <a:extLst>
              <a:ext uri="{FF2B5EF4-FFF2-40B4-BE49-F238E27FC236}">
                <a16:creationId xmlns:a16="http://schemas.microsoft.com/office/drawing/2014/main" id="{E4D5F632-D259-6BF2-08A7-0EC9BBD34762}"/>
              </a:ext>
            </a:extLst>
          </p:cNvPr>
          <p:cNvSpPr>
            <a:spLocks noGrp="1"/>
          </p:cNvSpPr>
          <p:nvPr>
            <p:ph type="subTitle" idx="1"/>
          </p:nvPr>
        </p:nvSpPr>
        <p:spPr>
          <a:xfrm>
            <a:off x="2692398" y="3637545"/>
            <a:ext cx="6815669" cy="1748592"/>
          </a:xfrm>
        </p:spPr>
        <p:txBody>
          <a:bodyPr>
            <a:normAutofit/>
          </a:bodyPr>
          <a:lstStyle/>
          <a:p>
            <a:r>
              <a:rPr lang="en-IN" sz="1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UAV-based post-disaster scene understanding using a hybrid single-multi-stage ensemble network with GAN-aided semantic segmentation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dirty="0">
                <a:latin typeface="Bahnschrift SemiBold" panose="020B0502040204020203" pitchFamily="34" charset="0"/>
                <a:cs typeface="Times New Roman" panose="02020603050405020304" pitchFamily="18" charset="0"/>
              </a:rPr>
              <a:t>Abhishek Manoharan (2019503502)</a:t>
            </a:r>
          </a:p>
          <a:p>
            <a:r>
              <a:rPr lang="en-IN" sz="1600" b="1" dirty="0" err="1">
                <a:latin typeface="Bahnschrift SemiBold" panose="020B0502040204020203" pitchFamily="34" charset="0"/>
                <a:cs typeface="Times New Roman" panose="02020603050405020304" pitchFamily="18" charset="0"/>
              </a:rPr>
              <a:t>Nishanthini</a:t>
            </a:r>
            <a:r>
              <a:rPr lang="en-IN" sz="1600" b="1" dirty="0">
                <a:latin typeface="Bahnschrift SemiBold" panose="020B0502040204020203" pitchFamily="34" charset="0"/>
                <a:cs typeface="Times New Roman" panose="02020603050405020304" pitchFamily="18" charset="0"/>
              </a:rPr>
              <a:t> S (2019503537)</a:t>
            </a:r>
          </a:p>
          <a:p>
            <a:r>
              <a:rPr lang="en-IN" sz="1600" b="1" dirty="0">
                <a:latin typeface="Bahnschrift SemiBold" panose="020B0502040204020203" pitchFamily="34" charset="0"/>
                <a:cs typeface="Times New Roman" panose="02020603050405020304" pitchFamily="18" charset="0"/>
              </a:rPr>
              <a:t>Vamsi Raju M (2019503568)</a:t>
            </a:r>
            <a:endParaRPr lang="en-IN" sz="1600" dirty="0">
              <a:latin typeface="Bahnschrift SemiBold" panose="020B0502040204020203" pitchFamily="34" charset="0"/>
            </a:endParaRPr>
          </a:p>
        </p:txBody>
      </p:sp>
    </p:spTree>
    <p:extLst>
      <p:ext uri="{BB962C8B-B14F-4D97-AF65-F5344CB8AC3E}">
        <p14:creationId xmlns:p14="http://schemas.microsoft.com/office/powerpoint/2010/main" val="200003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55275912"/>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7.</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T. Chowdhury and M. </a:t>
                      </a:r>
                      <a:r>
                        <a:rPr lang="en-US" sz="1400" b="1" dirty="0" err="1">
                          <a:effectLst/>
                        </a:rPr>
                        <a:t>Rahnemoonfar</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a:effectLst/>
                        </a:rPr>
                        <a:t>Attention-Based Semantic Segmentation on UAV Dataset for Natural Disaster Damage Assessment</a:t>
                      </a:r>
                    </a:p>
                  </a:txBody>
                  <a:tcPr marL="47270" marR="47270" marT="47270" marB="47270"/>
                </a:tc>
                <a:tc>
                  <a:txBody>
                    <a:bodyPr/>
                    <a:lstStyle/>
                    <a:p>
                      <a:pPr marL="0" marR="0" algn="just">
                        <a:spcBef>
                          <a:spcPts val="1200"/>
                        </a:spcBef>
                        <a:spcAft>
                          <a:spcPts val="0"/>
                        </a:spcAft>
                      </a:pPr>
                      <a:r>
                        <a:rPr lang="en-US" sz="1400" b="1" dirty="0">
                          <a:effectLst/>
                        </a:rPr>
                        <a:t>This paper proposes and evaluates a novel self-attention segmentation model named </a:t>
                      </a:r>
                      <a:r>
                        <a:rPr lang="en-US" sz="1400" b="1" dirty="0" err="1">
                          <a:effectLst/>
                        </a:rPr>
                        <a:t>ReDNet</a:t>
                      </a:r>
                      <a:r>
                        <a:rPr lang="en-US" sz="1400" b="1" dirty="0">
                          <a:effectLst/>
                        </a:rPr>
                        <a:t> on a new high-resolution UAV natural disaster dataset named HRUD. The challenges of semantic segmentation on the HRUD dataset are discussed, along with the excellent performance of the proposed model.</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a:effectLst/>
                        </a:rPr>
                        <a:t>HRUD is a very challenging dataset due to its variable-sized classes along with similar textures among different classes. Debris, textures of debris, sand, and building with total destruction damage make a great impact on the segmentation performance of the evaluated network models.</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72551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154947251"/>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8.</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Li, </a:t>
                      </a:r>
                      <a:r>
                        <a:rPr lang="en-US" sz="1400" b="1" dirty="0" err="1">
                          <a:effectLst/>
                        </a:rPr>
                        <a:t>Tianjiao</a:t>
                      </a:r>
                      <a:r>
                        <a:rPr lang="en-US" sz="1400" b="1" dirty="0">
                          <a:effectLst/>
                        </a:rPr>
                        <a:t>, Jun Liu, Wei Zhang, Yun Ni, </a:t>
                      </a:r>
                      <a:r>
                        <a:rPr lang="en-US" sz="1400" b="1" dirty="0" err="1">
                          <a:effectLst/>
                        </a:rPr>
                        <a:t>Wenqian</a:t>
                      </a:r>
                      <a:r>
                        <a:rPr lang="en-US" sz="1400" b="1" dirty="0">
                          <a:effectLst/>
                        </a:rPr>
                        <a:t> Wang, and </a:t>
                      </a:r>
                      <a:r>
                        <a:rPr lang="en-US" sz="1400" b="1" dirty="0" err="1">
                          <a:effectLst/>
                        </a:rPr>
                        <a:t>Zhiheng</a:t>
                      </a:r>
                      <a:r>
                        <a:rPr lang="en-US" sz="1400" b="1" dirty="0">
                          <a:effectLst/>
                        </a:rPr>
                        <a:t> Li</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err="1">
                          <a:effectLst/>
                        </a:rPr>
                        <a:t>Uav</a:t>
                      </a:r>
                      <a:r>
                        <a:rPr lang="en-US" sz="1400" b="1" dirty="0">
                          <a:effectLst/>
                        </a:rPr>
                        <a:t>-human: A large benchmark for human behavior understanding with unmanned aerial vehicles</a:t>
                      </a:r>
                    </a:p>
                  </a:txBody>
                  <a:tcPr marL="47270" marR="47270" marT="47270" marB="47270"/>
                </a:tc>
                <a:tc>
                  <a:txBody>
                    <a:bodyPr/>
                    <a:lstStyle/>
                    <a:p>
                      <a:pPr marL="0" marR="0" algn="just">
                        <a:spcBef>
                          <a:spcPts val="1200"/>
                        </a:spcBef>
                        <a:spcAft>
                          <a:spcPts val="0"/>
                        </a:spcAft>
                      </a:pPr>
                      <a:r>
                        <a:rPr lang="en-US" sz="1400" b="1" dirty="0">
                          <a:effectLst/>
                        </a:rPr>
                        <a:t>This paper proposes a UAV-Human dataset for human action, pose, and </a:t>
                      </a:r>
                      <a:r>
                        <a:rPr lang="en-US" sz="1400" b="1" dirty="0" err="1">
                          <a:effectLst/>
                        </a:rPr>
                        <a:t>behaviour</a:t>
                      </a:r>
                      <a:r>
                        <a:rPr lang="en-US" sz="1400" b="1" dirty="0">
                          <a:effectLst/>
                        </a:rPr>
                        <a:t> understanding. The proposed UAV-Human contains 67,428 multi-modal video sequences and 119 subjects for action recognition, 22,476 frames for pose estimation, 41,290 frames and 1,144 identities for person re-identification, and 22,263 frames for attribute recognition which encourages the exploration and deployment of various data-intensive learning models for UAV-based human </a:t>
                      </a:r>
                      <a:r>
                        <a:rPr lang="en-US" sz="1400" b="1" dirty="0" err="1">
                          <a:effectLst/>
                        </a:rPr>
                        <a:t>behaviour</a:t>
                      </a:r>
                      <a:r>
                        <a:rPr lang="en-US" sz="1400" b="1" dirty="0">
                          <a:effectLst/>
                        </a:rPr>
                        <a:t> understanding.</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a:effectLst/>
                        </a:rPr>
                        <a:t>The UAV-Human dataset poses a limitation for attribute recognition because the dataset is captured over a relatively long period of time. As a result, the subjects have been diversified with different dressing types and large variations of viewpoints caused by multiple UAV altitudes.</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419651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916935" cy="584775"/>
          </a:xfrm>
          <a:prstGeom prst="rect">
            <a:avLst/>
          </a:prstGeom>
          <a:noFill/>
        </p:spPr>
        <p:txBody>
          <a:bodyPr wrap="none" rtlCol="0">
            <a:spAutoFit/>
          </a:bodyPr>
          <a:lstStyle/>
          <a:p>
            <a:r>
              <a:rPr lang="en-IN" sz="3200" dirty="0">
                <a:solidFill>
                  <a:srgbClr val="002060"/>
                </a:solidFill>
              </a:rPr>
              <a:t>References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848091"/>
            <a:ext cx="9996237" cy="4034502"/>
          </a:xfrm>
          <a:prstGeom prst="rect">
            <a:avLst/>
          </a:prstGeom>
          <a:noFill/>
        </p:spPr>
        <p:txBody>
          <a:bodyPr wrap="square" rtlCol="0">
            <a:spAutoFit/>
          </a:bodyPr>
          <a:lstStyle/>
          <a:p>
            <a:pPr marL="342900" lvl="0" indent="-342900" algn="just">
              <a:lnSpc>
                <a:spcPct val="107000"/>
              </a:lnSpc>
              <a:buFont typeface="+mj-lt"/>
              <a:buAutoNum type="arabicPeriod"/>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J. Dong, K. Ota and M. Dong,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UAV-Based Real-Time Survivor Detection System in Post-Disaster Search and Rescue Operations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Journal on Miniaturization for Air and Space Systems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2, no. 4, pp. 209-219,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H. Ren et al., "</a:t>
            </a:r>
            <a:r>
              <a:rPr lang="en-IN" sz="1800" b="1" dirty="0">
                <a:effectLst/>
                <a:latin typeface="Calibri" panose="020F0502020204030204" pitchFamily="34" charset="0"/>
                <a:ea typeface="Calibri" panose="020F0502020204030204" pitchFamily="34" charset="0"/>
                <a:cs typeface="Calibri" panose="020F0502020204030204" pitchFamily="34" charset="0"/>
              </a:rPr>
              <a:t>Swarm UAV SAR for 3-D Imaging: System Analysis and Sensing Matrix Design</a:t>
            </a:r>
            <a:r>
              <a:rPr lang="en-IN" sz="1800" dirty="0">
                <a:effectLst/>
                <a:latin typeface="Calibri" panose="020F0502020204030204" pitchFamily="34" charset="0"/>
                <a:ea typeface="Calibri" panose="020F0502020204030204" pitchFamily="34" charset="0"/>
                <a:cs typeface="Calibri" panose="020F0502020204030204" pitchFamily="34" charset="0"/>
              </a:rPr>
              <a:t>," in IEEE Transactions on Geoscience and Remote Sensing, vol. 60, pp. 1-16,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T. C. Bybee and S. E. Budge, "</a:t>
            </a:r>
            <a:r>
              <a:rPr lang="en-IN" sz="1800" b="1" dirty="0">
                <a:effectLst/>
                <a:latin typeface="Calibri" panose="020F0502020204030204" pitchFamily="34" charset="0"/>
                <a:ea typeface="Calibri" panose="020F0502020204030204" pitchFamily="34" charset="0"/>
                <a:cs typeface="Calibri" panose="020F0502020204030204" pitchFamily="34" charset="0"/>
              </a:rPr>
              <a:t>Method for 3-D Scene Reconstruction Using Fused LiDAR and Imagery From a Texel Camera</a:t>
            </a:r>
            <a:r>
              <a:rPr lang="en-IN" sz="1800" dirty="0">
                <a:effectLst/>
                <a:latin typeface="Calibri" panose="020F0502020204030204" pitchFamily="34" charset="0"/>
                <a:ea typeface="Calibri" panose="020F0502020204030204" pitchFamily="34" charset="0"/>
                <a:cs typeface="Calibri" panose="020F0502020204030204" pitchFamily="34" charset="0"/>
              </a:rPr>
              <a:t>," in IEEE Transactions on Geoscience and Remote Sensing, vol. 57, no. 11, pp. 8879-8889, Nov.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dirty="0" err="1">
                <a:effectLst/>
                <a:latin typeface="Calibri" panose="020F0502020204030204" pitchFamily="34" charset="0"/>
                <a:ea typeface="Calibri" panose="020F0502020204030204" pitchFamily="34" charset="0"/>
                <a:cs typeface="Calibri" panose="020F0502020204030204" pitchFamily="34" charset="0"/>
              </a:rPr>
              <a:t>Albaba</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Berat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Mert</a:t>
            </a:r>
            <a:r>
              <a:rPr lang="en-IN" sz="1800" dirty="0">
                <a:effectLst/>
                <a:latin typeface="Calibri" panose="020F0502020204030204" pitchFamily="34" charset="0"/>
                <a:ea typeface="Calibri" panose="020F0502020204030204" pitchFamily="34" charset="0"/>
                <a:cs typeface="Calibri" panose="020F0502020204030204" pitchFamily="34" charset="0"/>
              </a:rPr>
              <a:t>, and </a:t>
            </a:r>
            <a:r>
              <a:rPr lang="en-IN" sz="1800" dirty="0" err="1">
                <a:effectLst/>
                <a:latin typeface="Calibri" panose="020F0502020204030204" pitchFamily="34" charset="0"/>
                <a:ea typeface="Calibri" panose="020F0502020204030204" pitchFamily="34" charset="0"/>
                <a:cs typeface="Calibri" panose="020F0502020204030204" pitchFamily="34" charset="0"/>
              </a:rPr>
              <a:t>Sedat</a:t>
            </a:r>
            <a:r>
              <a:rPr lang="en-IN" sz="1800" dirty="0">
                <a:effectLst/>
                <a:latin typeface="Calibri" panose="020F0502020204030204" pitchFamily="34" charset="0"/>
                <a:ea typeface="Calibri" panose="020F0502020204030204" pitchFamily="34" charset="0"/>
                <a:cs typeface="Calibri" panose="020F0502020204030204" pitchFamily="34" charset="0"/>
              </a:rPr>
              <a:t> Ozer, "</a:t>
            </a:r>
            <a:r>
              <a:rPr lang="en-IN" sz="1800" b="1" dirty="0" err="1">
                <a:effectLst/>
                <a:latin typeface="Calibri" panose="020F0502020204030204" pitchFamily="34" charset="0"/>
                <a:ea typeface="Calibri" panose="020F0502020204030204" pitchFamily="34" charset="0"/>
                <a:cs typeface="Calibri" panose="020F0502020204030204" pitchFamily="34" charset="0"/>
              </a:rPr>
              <a:t>SyNet</a:t>
            </a:r>
            <a:r>
              <a:rPr lang="en-IN" sz="1800" b="1" dirty="0">
                <a:effectLst/>
                <a:latin typeface="Calibri" panose="020F0502020204030204" pitchFamily="34" charset="0"/>
                <a:ea typeface="Calibri" panose="020F0502020204030204" pitchFamily="34" charset="0"/>
                <a:cs typeface="Calibri" panose="020F0502020204030204" pitchFamily="34" charset="0"/>
              </a:rPr>
              <a:t>: An ensemble network for object detection in UAV images</a:t>
            </a:r>
            <a:r>
              <a:rPr lang="en-IN" sz="1800" dirty="0">
                <a:effectLst/>
                <a:latin typeface="Calibri" panose="020F0502020204030204" pitchFamily="34" charset="0"/>
                <a:ea typeface="Calibri" panose="020F0502020204030204" pitchFamily="34" charset="0"/>
                <a:cs typeface="Calibri" panose="020F0502020204030204" pitchFamily="34" charset="0"/>
              </a:rPr>
              <a:t>," in 25th IEEE International Conference on Pattern Recognition (ICPR), pp. 10227-10234,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Bouguettaya</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H.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Zarzour</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Kechida</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and A. 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Taberkit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Vehicle Detection From UAV Imagery With Deep Learning: A Review</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in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IEEE Transactions on Neural Networks and Learning Systems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vol. 33, no. 11, pp. 6047-6067, Nov.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46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916935" cy="584775"/>
          </a:xfrm>
          <a:prstGeom prst="rect">
            <a:avLst/>
          </a:prstGeom>
          <a:noFill/>
        </p:spPr>
        <p:txBody>
          <a:bodyPr wrap="none" rtlCol="0">
            <a:spAutoFit/>
          </a:bodyPr>
          <a:lstStyle/>
          <a:p>
            <a:r>
              <a:rPr lang="en-IN" sz="3200" dirty="0">
                <a:solidFill>
                  <a:srgbClr val="002060"/>
                </a:solidFill>
              </a:rPr>
              <a:t>References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2203953"/>
            <a:ext cx="9996237" cy="2450094"/>
          </a:xfrm>
          <a:prstGeom prst="rect">
            <a:avLst/>
          </a:prstGeom>
          <a:noFill/>
        </p:spPr>
        <p:txBody>
          <a:bodyPr wrap="square" rtlCol="0">
            <a:spAutoFit/>
          </a:bodyPr>
          <a:lstStyle/>
          <a:p>
            <a:pPr marL="342900" lvl="0" indent="-342900" algn="just">
              <a:lnSpc>
                <a:spcPct val="107000"/>
              </a:lnSpc>
              <a:buFont typeface="+mj-lt"/>
              <a:buAutoNum type="arabicPeriod" startAt="6"/>
            </a:pP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Rahnemoonfar</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Maryam, </a:t>
            </a:r>
            <a:r>
              <a:rPr lang="en-IN" sz="18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Tashnim</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Chowdhury, and Robin Murphy. "</a:t>
            </a:r>
            <a:r>
              <a:rPr lang="en-IN" sz="18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RescueNet</a:t>
            </a:r>
            <a:r>
              <a:rPr lang="en-IN"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 High Resolution Post Disaster UAV Dataset for Semantic Segmentation</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UMBC Student Collection</a:t>
            </a: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startAt="6"/>
            </a:pP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 Chowdhury and M. </a:t>
            </a:r>
            <a:r>
              <a:rPr lang="en-IN" sz="180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Rahnemoonfar</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Attention Based Semantic Segmentation on UAV Dataset for Natural Disaster Damage Assessment</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IN" sz="1800" i="1"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2021 IEEE International Geoscience and Remote Sensing Symposium IGARSS</a:t>
            </a:r>
            <a:r>
              <a:rPr lang="en-IN"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pp. 2325-2328,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startAt="6"/>
            </a:pPr>
            <a:r>
              <a:rPr lang="en-IN" sz="1800" dirty="0">
                <a:effectLst/>
                <a:latin typeface="Calibri" panose="020F0502020204030204" pitchFamily="34" charset="0"/>
                <a:ea typeface="Calibri" panose="020F0502020204030204" pitchFamily="34" charset="0"/>
                <a:cs typeface="Times New Roman" panose="02020603050405020304" pitchFamily="18" charset="0"/>
              </a:rPr>
              <a:t>Li,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Tianjiao</a:t>
            </a:r>
            <a:r>
              <a:rPr lang="en-IN" sz="1800" dirty="0">
                <a:effectLst/>
                <a:latin typeface="Calibri" panose="020F0502020204030204" pitchFamily="34" charset="0"/>
                <a:ea typeface="Calibri" panose="020F0502020204030204" pitchFamily="34" charset="0"/>
                <a:cs typeface="Times New Roman" panose="02020603050405020304" pitchFamily="18" charset="0"/>
              </a:rPr>
              <a:t>, Jun Liu, Wei Zhang, Yun Ni,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Wenqian</a:t>
            </a:r>
            <a:r>
              <a:rPr lang="en-IN" sz="1800" dirty="0">
                <a:effectLst/>
                <a:latin typeface="Calibri" panose="020F0502020204030204" pitchFamily="34" charset="0"/>
                <a:ea typeface="Calibri" panose="020F0502020204030204" pitchFamily="34" charset="0"/>
                <a:cs typeface="Times New Roman" panose="02020603050405020304" pitchFamily="18" charset="0"/>
              </a:rPr>
              <a:t> Wang,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Zhiheng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Li.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Uav</a:t>
            </a:r>
            <a:r>
              <a:rPr lang="en-IN" sz="1800" b="1" dirty="0">
                <a:effectLst/>
                <a:latin typeface="Calibri" panose="020F0502020204030204" pitchFamily="34" charset="0"/>
                <a:ea typeface="Calibri" panose="020F0502020204030204" pitchFamily="34" charset="0"/>
                <a:cs typeface="Times New Roman" panose="02020603050405020304" pitchFamily="18" charset="0"/>
              </a:rPr>
              <a:t>-human: A large benchmark for human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understanding with unmanned aerial vehicles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Proceedings of the IEEE/CVF Conference on Computer Vision and Pattern Recognition (CVPR), pp. 16266-16275, 2021</a:t>
            </a:r>
          </a:p>
        </p:txBody>
      </p:sp>
    </p:spTree>
    <p:extLst>
      <p:ext uri="{BB962C8B-B14F-4D97-AF65-F5344CB8AC3E}">
        <p14:creationId xmlns:p14="http://schemas.microsoft.com/office/powerpoint/2010/main" val="326077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Thank You Slide &amp; PowerPoint Templates">
            <a:extLst>
              <a:ext uri="{FF2B5EF4-FFF2-40B4-BE49-F238E27FC236}">
                <a16:creationId xmlns:a16="http://schemas.microsoft.com/office/drawing/2014/main" id="{C450D5B9-1376-2084-D169-DA7B8A618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613" y="774908"/>
            <a:ext cx="9436773" cy="530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3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9F44D-88F4-60CD-5488-41435DD0827B}"/>
              </a:ext>
            </a:extLst>
          </p:cNvPr>
          <p:cNvSpPr txBox="1"/>
          <p:nvPr/>
        </p:nvSpPr>
        <p:spPr>
          <a:xfrm>
            <a:off x="1359568" y="1074821"/>
            <a:ext cx="3249608" cy="584775"/>
          </a:xfrm>
          <a:prstGeom prst="rect">
            <a:avLst/>
          </a:prstGeom>
          <a:noFill/>
        </p:spPr>
        <p:txBody>
          <a:bodyPr wrap="none" rtlCol="0">
            <a:spAutoFit/>
          </a:bodyPr>
          <a:lstStyle/>
          <a:p>
            <a:r>
              <a:rPr lang="en-IN" sz="3200" dirty="0">
                <a:solidFill>
                  <a:srgbClr val="002060"/>
                </a:solidFill>
              </a:rPr>
              <a:t>Problem Statement</a:t>
            </a:r>
          </a:p>
        </p:txBody>
      </p:sp>
      <p:sp>
        <p:nvSpPr>
          <p:cNvPr id="3" name="TextBox 2">
            <a:extLst>
              <a:ext uri="{FF2B5EF4-FFF2-40B4-BE49-F238E27FC236}">
                <a16:creationId xmlns:a16="http://schemas.microsoft.com/office/drawing/2014/main" id="{5B77B014-F36F-88BA-8F7E-6CECDFF01F5A}"/>
              </a:ext>
            </a:extLst>
          </p:cNvPr>
          <p:cNvSpPr txBox="1"/>
          <p:nvPr/>
        </p:nvSpPr>
        <p:spPr>
          <a:xfrm>
            <a:off x="1359568" y="1880936"/>
            <a:ext cx="9721515" cy="3785652"/>
          </a:xfrm>
          <a:prstGeom prst="rect">
            <a:avLst/>
          </a:prstGeom>
          <a:noFill/>
        </p:spPr>
        <p:txBody>
          <a:bodyPr wrap="square" rtlCol="0">
            <a:spAutoFit/>
          </a:bodyPr>
          <a:lstStyle/>
          <a:p>
            <a:pPr marL="285750" indent="-285750">
              <a:buFont typeface="Wingdings" panose="05000000000000000000" pitchFamily="2" charset="2"/>
              <a:buChar char="v"/>
            </a:pPr>
            <a:r>
              <a:rPr lang="en-IN" sz="1600" dirty="0">
                <a:effectLst/>
                <a:latin typeface="Calibri" panose="020F0502020204030204" pitchFamily="34" charset="0"/>
                <a:ea typeface="Times New Roman" panose="02020603050405020304" pitchFamily="18" charset="0"/>
                <a:cs typeface="Calibri" panose="020F0502020204030204" pitchFamily="34" charset="0"/>
              </a:rPr>
              <a:t>Post-disaster scene understanding frameworks are becoming increasingly crucial in search and rescue operations and damage assessment initiatives. </a:t>
            </a:r>
            <a:r>
              <a:rPr lang="en-US" sz="1600" dirty="0">
                <a:effectLst/>
                <a:latin typeface="Calibri" panose="020F0502020204030204" pitchFamily="34" charset="0"/>
                <a:ea typeface="Times New Roman" panose="02020603050405020304" pitchFamily="18" charset="0"/>
                <a:cs typeface="Calibri" panose="020F0502020204030204" pitchFamily="34" charset="0"/>
              </a:rPr>
              <a:t>The use of Unmanned Aerial Vehicles (UAVs) provides an efficient method to complete the task of scene understanding.</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600" dirty="0">
                <a:effectLst/>
                <a:latin typeface="Calibri" panose="020F0502020204030204" pitchFamily="34" charset="0"/>
                <a:ea typeface="Times New Roman" panose="02020603050405020304" pitchFamily="18" charset="0"/>
                <a:cs typeface="Calibri" panose="020F0502020204030204" pitchFamily="34" charset="0"/>
              </a:rPr>
              <a:t>However, complex environments present in post-disaster scenarios make it difficult for UAVs to detect humans or objects accurately. Moreover, inefficient object detection mechanisms lead to low accuracy and a long time for object detection tasks. </a:t>
            </a:r>
          </a:p>
          <a:p>
            <a:pPr marL="285750" indent="-285750">
              <a:buFont typeface="Wingdings" panose="05000000000000000000" pitchFamily="2" charset="2"/>
              <a:buChar char="v"/>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US" sz="1600" dirty="0">
                <a:effectLst/>
                <a:latin typeface="Calibri" panose="020F0502020204030204" pitchFamily="34" charset="0"/>
                <a:ea typeface="Times New Roman" panose="02020603050405020304" pitchFamily="18" charset="0"/>
              </a:rPr>
              <a:t>Hence, to mitigate these issues, we propose a UAV-based scene understanding scheme involving a GAN-aided semantic segmentation mechanism. This approach classifies objects present in the visual scope of the UAV using a 3D reconstruction from thermal images of the scene and pixel-level prediction. </a:t>
            </a:r>
          </a:p>
          <a:p>
            <a:pPr marL="285750" indent="-285750">
              <a:buFont typeface="Wingdings" panose="05000000000000000000" pitchFamily="2" charset="2"/>
              <a:buChar char="v"/>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v"/>
            </a:pPr>
            <a:r>
              <a:rPr lang="en-IN" sz="1600" dirty="0">
                <a:effectLst/>
                <a:latin typeface="Calibri" panose="020F0502020204030204" pitchFamily="34" charset="0"/>
                <a:ea typeface="Times New Roman" panose="02020603050405020304" pitchFamily="18" charset="0"/>
                <a:cs typeface="Calibri" panose="020F0502020204030204" pitchFamily="34" charset="0"/>
              </a:rPr>
              <a:t>Furthermore, an ensemble network consisting of a combination of single-stage and multi-stage detectors, namely </a:t>
            </a:r>
            <a:r>
              <a:rPr lang="en-IN" sz="1600" dirty="0">
                <a:effectLst/>
                <a:latin typeface="Calibri" panose="020F0502020204030204" pitchFamily="34" charset="0"/>
                <a:ea typeface="Times New Roman" panose="02020603050405020304" pitchFamily="18" charset="0"/>
              </a:rPr>
              <a:t>the </a:t>
            </a:r>
            <a:r>
              <a:rPr lang="en-IN" sz="1600" dirty="0" err="1">
                <a:effectLst/>
                <a:latin typeface="Calibri" panose="020F0502020204030204" pitchFamily="34" charset="0"/>
                <a:ea typeface="Times New Roman" panose="02020603050405020304" pitchFamily="18" charset="0"/>
              </a:rPr>
              <a:t>CenterNet</a:t>
            </a:r>
            <a:r>
              <a:rPr lang="en-IN" sz="1600" dirty="0">
                <a:effectLst/>
                <a:latin typeface="Calibri" panose="020F0502020204030204" pitchFamily="34" charset="0"/>
                <a:ea typeface="Times New Roman" panose="02020603050405020304" pitchFamily="18" charset="0"/>
              </a:rPr>
              <a:t> and Cascade R-CNN mechanisms,</a:t>
            </a:r>
            <a:r>
              <a:rPr lang="en-IN" sz="1600" dirty="0">
                <a:effectLst/>
                <a:latin typeface="Calibri" panose="020F0502020204030204" pitchFamily="34" charset="0"/>
                <a:ea typeface="Times New Roman" panose="02020603050405020304" pitchFamily="18" charset="0"/>
                <a:cs typeface="Calibri" panose="020F0502020204030204" pitchFamily="34" charset="0"/>
              </a:rPr>
              <a:t> is to be used to improve the performance of the detection model. This will help to reduce false positives and improve the overall accuracy of the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0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1867434" cy="584775"/>
          </a:xfrm>
          <a:prstGeom prst="rect">
            <a:avLst/>
          </a:prstGeom>
          <a:noFill/>
        </p:spPr>
        <p:txBody>
          <a:bodyPr wrap="none" rtlCol="0">
            <a:spAutoFit/>
          </a:bodyPr>
          <a:lstStyle/>
          <a:p>
            <a:r>
              <a:rPr lang="en-IN" sz="3200" dirty="0">
                <a:solidFill>
                  <a:srgbClr val="002060"/>
                </a:solidFill>
              </a:rPr>
              <a:t>Objectives</a:t>
            </a:r>
          </a:p>
        </p:txBody>
      </p:sp>
      <p:sp>
        <p:nvSpPr>
          <p:cNvPr id="3" name="TextBox 2">
            <a:extLst>
              <a:ext uri="{FF2B5EF4-FFF2-40B4-BE49-F238E27FC236}">
                <a16:creationId xmlns:a16="http://schemas.microsoft.com/office/drawing/2014/main" id="{4A2EA0C4-29AF-C23F-6BAC-56BDD323365A}"/>
              </a:ext>
            </a:extLst>
          </p:cNvPr>
          <p:cNvSpPr txBox="1"/>
          <p:nvPr/>
        </p:nvSpPr>
        <p:spPr>
          <a:xfrm>
            <a:off x="1359568" y="1864894"/>
            <a:ext cx="9565105" cy="4076950"/>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To develop an efficient post-disaster scene understanding framework using UAVs for search and rescue operations.</a:t>
            </a:r>
          </a:p>
          <a:p>
            <a:pPr marL="342900" lvl="0" indent="-342900" algn="just">
              <a:lnSpc>
                <a:spcPct val="107000"/>
              </a:lnSpc>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To implement a hybrid single-stage and multi-stage ensemble network comprising of the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CenterNet</a:t>
            </a:r>
            <a:r>
              <a:rPr lang="en-IN" sz="1600" dirty="0">
                <a:effectLst/>
                <a:latin typeface="Calibri" panose="020F0502020204030204" pitchFamily="34" charset="0"/>
                <a:ea typeface="Calibri" panose="020F0502020204030204" pitchFamily="34" charset="0"/>
                <a:cs typeface="Times New Roman" panose="02020603050405020304" pitchFamily="18" charset="0"/>
              </a:rPr>
              <a:t> and Cascade R-CNN mechanisms to combine the benefits of both, thereby decreasing the high false negative rate of multi-stage mechanisms and improving the performance of single-stage detectors.</a:t>
            </a:r>
          </a:p>
          <a:p>
            <a:pPr marL="342900" lvl="0" indent="-342900" algn="just">
              <a:lnSpc>
                <a:spcPct val="107000"/>
              </a:lnSpc>
              <a:spcAft>
                <a:spcPts val="800"/>
              </a:spcAft>
              <a:buFont typeface="Wingdings" panose="05000000000000000000" pitchFamily="2" charset="2"/>
              <a:buChar char=""/>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To devise a 3D scene-reconstruction mechanism using thermal images obtained from the UAV to map and extract useful information from the scene.</a:t>
            </a:r>
          </a:p>
          <a:p>
            <a:pPr marL="342900" lvl="0" indent="-342900" algn="just">
              <a:lnSpc>
                <a:spcPct val="107000"/>
              </a:lnSpc>
              <a:buFont typeface="Wingdings" panose="05000000000000000000" pitchFamily="2"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Times New Roman" panose="02020603050405020304" pitchFamily="18" charset="0"/>
              </a:rPr>
              <a:t>To deploy a Generative Adversarial Network (GAN)-aided semantic segmentation framework to improve the detection of small and dense objects in post-disaster conditions. A GAN denoiser results in images having lower occlusion and optimal brightness, thereby highlighting the important features of the object. Semantic segmentation on these images leads to a pixel-level prediction of various entities or objects in the image.</a:t>
            </a:r>
          </a:p>
        </p:txBody>
      </p:sp>
    </p:spTree>
    <p:extLst>
      <p:ext uri="{BB962C8B-B14F-4D97-AF65-F5344CB8AC3E}">
        <p14:creationId xmlns:p14="http://schemas.microsoft.com/office/powerpoint/2010/main" val="28549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116059516"/>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1.</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err="1">
                          <a:effectLst/>
                        </a:rPr>
                        <a:t>Jiong</a:t>
                      </a:r>
                      <a:r>
                        <a:rPr lang="en-US" sz="1400" b="1" dirty="0">
                          <a:effectLst/>
                        </a:rPr>
                        <a:t> Dong , Kaoru Ota, and </a:t>
                      </a:r>
                      <a:r>
                        <a:rPr lang="en-US" sz="1400" b="1" dirty="0" err="1">
                          <a:effectLst/>
                        </a:rPr>
                        <a:t>Mianxiong</a:t>
                      </a:r>
                      <a:r>
                        <a:rPr lang="en-US" sz="1400" b="1" dirty="0">
                          <a:effectLst/>
                        </a:rPr>
                        <a:t> Dong </a:t>
                      </a:r>
                    </a:p>
                    <a:p>
                      <a:pPr marL="0" marR="0">
                        <a:spcBef>
                          <a:spcPts val="1200"/>
                        </a:spcBef>
                        <a:spcAft>
                          <a:spcPts val="0"/>
                        </a:spcAft>
                      </a:pP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a:effectLst/>
                        </a:rPr>
                        <a:t>UAV-Based Real-Time Survivor Detection System in Post-Disaster Search and Rescue Operations</a:t>
                      </a:r>
                    </a:p>
                    <a:p>
                      <a:pPr marL="0" marR="0">
                        <a:spcBef>
                          <a:spcPts val="1200"/>
                        </a:spcBef>
                        <a:spcAft>
                          <a:spcPts val="0"/>
                        </a:spcAft>
                      </a:pPr>
                      <a:endParaRPr lang="en-US" sz="1400" b="1" dirty="0">
                        <a:effectLst/>
                      </a:endParaRPr>
                    </a:p>
                  </a:txBody>
                  <a:tcPr marL="47270" marR="47270" marT="47270" marB="47270"/>
                </a:tc>
                <a:tc>
                  <a:txBody>
                    <a:bodyPr/>
                    <a:lstStyle/>
                    <a:p>
                      <a:pPr marL="0" marR="0" algn="just">
                        <a:spcBef>
                          <a:spcPts val="1200"/>
                        </a:spcBef>
                        <a:spcAft>
                          <a:spcPts val="0"/>
                        </a:spcAft>
                      </a:pPr>
                      <a:r>
                        <a:rPr lang="en-US" sz="1400" b="1" dirty="0">
                          <a:effectLst/>
                        </a:rPr>
                        <a:t>This paper proposes a new thermal image dataset consisting of 6447 thermal images designed for survivor detection using UAVs in post-disaster scenarios. The paper also describes optimal values to prune survivor detection models in order to reduce the complexity of the models and applies knowledge distillation techniques to fine-tune them and improve accuracy. The performance of several survivor detection models based on YOLOv3 and YOLOv3-MobileNetV1 were compared with and without pruning and fine-tuning. </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a:effectLst/>
                        </a:rPr>
                        <a:t>Older and inferior detection models have been used for survivor detection, thereby resulting in models with high mean average precision (</a:t>
                      </a:r>
                      <a:r>
                        <a:rPr lang="en-US" sz="1400" b="1" dirty="0" err="1">
                          <a:effectLst/>
                        </a:rPr>
                        <a:t>mAP</a:t>
                      </a:r>
                      <a:r>
                        <a:rPr lang="en-US" sz="1400" b="1" dirty="0">
                          <a:effectLst/>
                        </a:rPr>
                        <a:t>) loss and low accuracy. </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240694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619786010"/>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2.</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Hang Ren, </a:t>
                      </a:r>
                      <a:r>
                        <a:rPr lang="en-US" sz="1400" b="1" dirty="0" err="1">
                          <a:effectLst/>
                        </a:rPr>
                        <a:t>Zhichao</a:t>
                      </a:r>
                      <a:r>
                        <a:rPr lang="en-US" sz="1400" b="1" dirty="0">
                          <a:effectLst/>
                        </a:rPr>
                        <a:t> Sun , </a:t>
                      </a:r>
                      <a:r>
                        <a:rPr lang="en-US" sz="1400" b="1" dirty="0" err="1">
                          <a:effectLst/>
                        </a:rPr>
                        <a:t>Jianyu</a:t>
                      </a:r>
                      <a:r>
                        <a:rPr lang="en-US" sz="1400" b="1" dirty="0">
                          <a:effectLst/>
                        </a:rPr>
                        <a:t> Yang , </a:t>
                      </a:r>
                      <a:r>
                        <a:rPr lang="en-US" sz="1400" b="1" dirty="0" err="1">
                          <a:effectLst/>
                        </a:rPr>
                        <a:t>Yuping</a:t>
                      </a:r>
                      <a:r>
                        <a:rPr lang="en-US" sz="1400" b="1" dirty="0">
                          <a:effectLst/>
                        </a:rPr>
                        <a:t> Xiao, </a:t>
                      </a:r>
                      <a:r>
                        <a:rPr lang="en-US" sz="1400" b="1" dirty="0" err="1">
                          <a:effectLst/>
                        </a:rPr>
                        <a:t>Hongyang</a:t>
                      </a:r>
                      <a:r>
                        <a:rPr lang="en-US" sz="1400" b="1" dirty="0">
                          <a:effectLst/>
                        </a:rPr>
                        <a:t> An, </a:t>
                      </a:r>
                      <a:r>
                        <a:rPr lang="en-US" sz="1400" b="1" dirty="0" err="1">
                          <a:effectLst/>
                        </a:rPr>
                        <a:t>Zhongyu</a:t>
                      </a:r>
                      <a:r>
                        <a:rPr lang="en-US" sz="1400" b="1" dirty="0">
                          <a:effectLst/>
                        </a:rPr>
                        <a:t> Li , and </a:t>
                      </a:r>
                      <a:r>
                        <a:rPr lang="en-US" sz="1400" b="1" dirty="0" err="1">
                          <a:effectLst/>
                        </a:rPr>
                        <a:t>Junjie</a:t>
                      </a:r>
                      <a:r>
                        <a:rPr lang="en-US" sz="1400" b="1" dirty="0">
                          <a:effectLst/>
                        </a:rPr>
                        <a:t> Wu</a:t>
                      </a:r>
                      <a:endParaRPr lang="en-IN" sz="1400" b="1" dirty="0">
                        <a:effectLst/>
                      </a:endParaRPr>
                    </a:p>
                  </a:txBody>
                  <a:tcPr marL="47270" marR="47270" marT="47270" marB="47270"/>
                </a:tc>
                <a:tc>
                  <a:txBody>
                    <a:bodyPr/>
                    <a:lstStyle/>
                    <a:p>
                      <a:pPr marL="0" marR="0">
                        <a:spcBef>
                          <a:spcPts val="1200"/>
                        </a:spcBef>
                        <a:spcAft>
                          <a:spcPts val="0"/>
                        </a:spcAft>
                      </a:pPr>
                      <a:r>
                        <a:rPr lang="en-US" sz="1400" b="1" dirty="0">
                          <a:effectLst/>
                        </a:rPr>
                        <a:t>Swarm UAV SAR for 3-D Imaging: System Analysis and Sensing Matrix Design</a:t>
                      </a:r>
                    </a:p>
                  </a:txBody>
                  <a:tcPr marL="47270" marR="47270" marT="47270" marB="47270"/>
                </a:tc>
                <a:tc>
                  <a:txBody>
                    <a:bodyPr/>
                    <a:lstStyle/>
                    <a:p>
                      <a:pPr marL="0" marR="0" algn="just">
                        <a:spcBef>
                          <a:spcPts val="1200"/>
                        </a:spcBef>
                        <a:spcAft>
                          <a:spcPts val="0"/>
                        </a:spcAft>
                      </a:pPr>
                      <a:r>
                        <a:rPr lang="en-US" sz="1400" b="1" i="0" dirty="0">
                          <a:effectLst/>
                          <a:latin typeface="+mn-lt"/>
                        </a:rPr>
                        <a:t>This paper implements a search and rescue mechanism involving a swarm of UAVs instead of a single UAV. The proposed work involves the 3D imaging of a scene by the usage of 2D images obtained from several UAVs present in the UAV Swarm. </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i="0" dirty="0">
                          <a:effectLst/>
                          <a:latin typeface="+mn-lt"/>
                        </a:rPr>
                        <a:t>A considerable amount of data has to be transmitted from the UAV swarm, as images obtained from each node in the swarm are used to produce the 3D rendering. Multiple UAVs also need to exchange information in order to efficiently collect data of the scenario.</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9296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1716810801"/>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3.</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T. C. Bybee and S. E. Budge</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a:effectLst/>
                        </a:rPr>
                        <a:t>Method for 3-D Scene Reconstruction Using Fused LiDAR and Imagery From a Texel Camera</a:t>
                      </a:r>
                    </a:p>
                  </a:txBody>
                  <a:tcPr marL="47270" marR="47270" marT="47270" marB="47270"/>
                </a:tc>
                <a:tc>
                  <a:txBody>
                    <a:bodyPr/>
                    <a:lstStyle/>
                    <a:p>
                      <a:pPr marL="0" marR="0" algn="just">
                        <a:spcBef>
                          <a:spcPts val="1200"/>
                        </a:spcBef>
                        <a:spcAft>
                          <a:spcPts val="0"/>
                        </a:spcAft>
                      </a:pPr>
                      <a:r>
                        <a:rPr lang="en-US" sz="1400" b="1" dirty="0">
                          <a:effectLst/>
                        </a:rPr>
                        <a:t>In order to create greater fidelity terrain models, this study describes a bundle adjustment technique for aerial texel images that enables relatively low-accuracy navigation systems to be employed with inexpensive LiDAR and camera data. Instead of needing overlapping LiDAR scans or ground control points, the bundle adjustment objective function makes use of matched image points, measured LiDAR distances, and texel camera calibration.</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a:effectLst/>
                        </a:rPr>
                        <a:t>Outliers present in the point cloud are not identified and mitigated, thereby leading to lower accuracy.</a:t>
                      </a:r>
                      <a:endParaRPr lang="en-IN" sz="1400" b="1" i="0" dirty="0">
                        <a:effectLst/>
                        <a:highlight>
                          <a:srgbClr val="FFFF00"/>
                        </a:highligh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329088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680581030"/>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4.</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sv-SE" sz="1400" b="1" dirty="0">
                          <a:effectLst/>
                        </a:rPr>
                        <a:t>Albaba, Berat Mert, and Sedat Ozer</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err="1">
                          <a:effectLst/>
                        </a:rPr>
                        <a:t>SyNet</a:t>
                      </a:r>
                      <a:r>
                        <a:rPr lang="en-US" sz="1400" b="1" dirty="0">
                          <a:effectLst/>
                        </a:rPr>
                        <a:t>: An ensemble network for object detection in UAV images</a:t>
                      </a:r>
                    </a:p>
                  </a:txBody>
                  <a:tcPr marL="47270" marR="47270" marT="47270" marB="47270"/>
                </a:tc>
                <a:tc>
                  <a:txBody>
                    <a:bodyPr/>
                    <a:lstStyle/>
                    <a:p>
                      <a:pPr marL="0" marR="0" algn="just">
                        <a:spcBef>
                          <a:spcPts val="1200"/>
                        </a:spcBef>
                        <a:spcAft>
                          <a:spcPts val="0"/>
                        </a:spcAft>
                      </a:pPr>
                      <a:r>
                        <a:rPr lang="en-US" sz="1400" b="1" dirty="0">
                          <a:effectLst/>
                        </a:rPr>
                        <a:t>With the goal of lowering the high false negative rate of multi-stage detectors and improving the quality of the single-stage detector proposals, the authors of this research propose an ensemble network called </a:t>
                      </a:r>
                      <a:r>
                        <a:rPr lang="en-US" sz="1400" b="1" dirty="0" err="1">
                          <a:effectLst/>
                        </a:rPr>
                        <a:t>SyNet</a:t>
                      </a:r>
                      <a:r>
                        <a:rPr lang="en-US" sz="1400" b="1" dirty="0">
                          <a:effectLst/>
                        </a:rPr>
                        <a:t> that combines a multi-stage method with a single-stage one. </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a:effectLst/>
                        </a:rPr>
                        <a:t>According to the investigation, detecting objects in drone images is more challenging than detecting them in images that were taken from the ground, even with the most advanced object detection algorithms. Hence, the accuracy of the model trained on UAV images is still low compared to models trained on ground images. </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302951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045055222"/>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a:effectLst/>
                        </a:rPr>
                        <a:t>Proposed Work</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5.</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A. </a:t>
                      </a:r>
                      <a:r>
                        <a:rPr lang="en-US" sz="1400" b="1" dirty="0" err="1">
                          <a:effectLst/>
                        </a:rPr>
                        <a:t>Bouguettaya</a:t>
                      </a:r>
                      <a:r>
                        <a:rPr lang="en-US" sz="1400" b="1" dirty="0">
                          <a:effectLst/>
                        </a:rPr>
                        <a:t>, H. </a:t>
                      </a:r>
                      <a:r>
                        <a:rPr lang="en-US" sz="1400" b="1" dirty="0" err="1">
                          <a:effectLst/>
                        </a:rPr>
                        <a:t>Zarzour</a:t>
                      </a:r>
                      <a:r>
                        <a:rPr lang="en-US" sz="1400" b="1" dirty="0">
                          <a:effectLst/>
                        </a:rPr>
                        <a:t>, A. </a:t>
                      </a:r>
                      <a:r>
                        <a:rPr lang="en-US" sz="1400" b="1" dirty="0" err="1">
                          <a:effectLst/>
                        </a:rPr>
                        <a:t>Kechida</a:t>
                      </a:r>
                      <a:r>
                        <a:rPr lang="en-US" sz="1400" b="1" dirty="0">
                          <a:effectLst/>
                        </a:rPr>
                        <a:t> and A. M. </a:t>
                      </a:r>
                      <a:r>
                        <a:rPr lang="en-US" sz="1400" b="1" dirty="0" err="1">
                          <a:effectLst/>
                        </a:rPr>
                        <a:t>Taberkit</a:t>
                      </a:r>
                      <a:r>
                        <a:rPr lang="en-US" sz="1400" b="1" dirty="0">
                          <a:effectLst/>
                        </a:rPr>
                        <a:t>,</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a:effectLst/>
                        </a:rPr>
                        <a:t>Vehicle Detection From UAV Imagery With Deep Learning</a:t>
                      </a:r>
                    </a:p>
                  </a:txBody>
                  <a:tcPr marL="47270" marR="47270" marT="47270" marB="47270"/>
                </a:tc>
                <a:tc>
                  <a:txBody>
                    <a:bodyPr/>
                    <a:lstStyle/>
                    <a:p>
                      <a:pPr marL="0" marR="0" algn="just">
                        <a:spcBef>
                          <a:spcPts val="1200"/>
                        </a:spcBef>
                        <a:spcAft>
                          <a:spcPts val="0"/>
                        </a:spcAft>
                      </a:pPr>
                      <a:r>
                        <a:rPr lang="en-US" sz="1400" b="1" dirty="0">
                          <a:effectLst/>
                        </a:rPr>
                        <a:t>The article provides a review of vehicle detection from UAV imagery using deep learning techniques. It begins by outlining the various deep learning architectures, including generative adversarial networks, autoencoders, recurrent neural networks, and convolutional neural networks, and their contributions to the challenge of improving vehicle detection. The paper then focuses on examining various vehicle detection techniques and presents different benchmark datasets and problems that have been discovered, along with possible remedies. </a:t>
                      </a:r>
                    </a:p>
                  </a:txBody>
                  <a:tcPr marL="47270" marR="47270" marT="47270" marB="47270"/>
                </a:tc>
                <a:tc>
                  <a:txBody>
                    <a:bodyPr/>
                    <a:lstStyle/>
                    <a:p>
                      <a:pPr marL="0" marR="0" algn="just">
                        <a:spcBef>
                          <a:spcPts val="1200"/>
                        </a:spcBef>
                        <a:spcAft>
                          <a:spcPts val="0"/>
                        </a:spcAft>
                      </a:pPr>
                      <a:r>
                        <a:rPr lang="en-US" sz="1400" b="1" dirty="0">
                          <a:effectLst/>
                        </a:rPr>
                        <a:t>Videos captured in the UAVs are sent to on-ground workstations or to the cloud for processing rather than being implemented on the UAV itself, thereby leading to the absence of a lightweight system for vehicle detection.</a:t>
                      </a:r>
                      <a:endParaRPr lang="en-US" sz="1400" b="1" dirty="0">
                        <a:effectLst/>
                        <a:highlight>
                          <a:srgbClr val="FFFF00"/>
                        </a:highligh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252636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5894E-0D25-0566-2695-0723DA789086}"/>
              </a:ext>
            </a:extLst>
          </p:cNvPr>
          <p:cNvSpPr txBox="1"/>
          <p:nvPr/>
        </p:nvSpPr>
        <p:spPr>
          <a:xfrm>
            <a:off x="1359568" y="1074821"/>
            <a:ext cx="2917978" cy="584775"/>
          </a:xfrm>
          <a:prstGeom prst="rect">
            <a:avLst/>
          </a:prstGeom>
          <a:noFill/>
        </p:spPr>
        <p:txBody>
          <a:bodyPr wrap="none" rtlCol="0">
            <a:spAutoFit/>
          </a:bodyPr>
          <a:lstStyle/>
          <a:p>
            <a:r>
              <a:rPr lang="en-IN" sz="3200" dirty="0">
                <a:solidFill>
                  <a:srgbClr val="002060"/>
                </a:solidFill>
              </a:rPr>
              <a:t>Literature Survey</a:t>
            </a:r>
          </a:p>
        </p:txBody>
      </p:sp>
      <p:graphicFrame>
        <p:nvGraphicFramePr>
          <p:cNvPr id="4" name="Content Placeholder 9">
            <a:extLst>
              <a:ext uri="{FF2B5EF4-FFF2-40B4-BE49-F238E27FC236}">
                <a16:creationId xmlns:a16="http://schemas.microsoft.com/office/drawing/2014/main" id="{8F122F78-E242-C5A5-032D-12C076FA4159}"/>
              </a:ext>
            </a:extLst>
          </p:cNvPr>
          <p:cNvGraphicFramePr>
            <a:graphicFrameLocks/>
          </p:cNvGraphicFramePr>
          <p:nvPr>
            <p:extLst>
              <p:ext uri="{D42A27DB-BD31-4B8C-83A1-F6EECF244321}">
                <p14:modId xmlns:p14="http://schemas.microsoft.com/office/powerpoint/2010/main" val="3732205524"/>
              </p:ext>
            </p:extLst>
          </p:nvPr>
        </p:nvGraphicFramePr>
        <p:xfrm>
          <a:off x="1359568" y="1712495"/>
          <a:ext cx="9657348" cy="4124027"/>
        </p:xfrm>
        <a:graphic>
          <a:graphicData uri="http://schemas.openxmlformats.org/drawingml/2006/table">
            <a:tbl>
              <a:tblPr firstRow="1" firstCol="1" bandRow="1">
                <a:tableStyleId>{21E4AEA4-8DFA-4A89-87EB-49C32662AFE0}</a:tableStyleId>
              </a:tblPr>
              <a:tblGrid>
                <a:gridCol w="478065">
                  <a:extLst>
                    <a:ext uri="{9D8B030D-6E8A-4147-A177-3AD203B41FA5}">
                      <a16:colId xmlns:a16="http://schemas.microsoft.com/office/drawing/2014/main" val="3417381132"/>
                    </a:ext>
                  </a:extLst>
                </a:gridCol>
                <a:gridCol w="1346725">
                  <a:extLst>
                    <a:ext uri="{9D8B030D-6E8A-4147-A177-3AD203B41FA5}">
                      <a16:colId xmlns:a16="http://schemas.microsoft.com/office/drawing/2014/main" val="2073485030"/>
                    </a:ext>
                  </a:extLst>
                </a:gridCol>
                <a:gridCol w="1773268">
                  <a:extLst>
                    <a:ext uri="{9D8B030D-6E8A-4147-A177-3AD203B41FA5}">
                      <a16:colId xmlns:a16="http://schemas.microsoft.com/office/drawing/2014/main" val="3361692685"/>
                    </a:ext>
                  </a:extLst>
                </a:gridCol>
                <a:gridCol w="3263953">
                  <a:extLst>
                    <a:ext uri="{9D8B030D-6E8A-4147-A177-3AD203B41FA5}">
                      <a16:colId xmlns:a16="http://schemas.microsoft.com/office/drawing/2014/main" val="3987749700"/>
                    </a:ext>
                  </a:extLst>
                </a:gridCol>
                <a:gridCol w="2795337">
                  <a:extLst>
                    <a:ext uri="{9D8B030D-6E8A-4147-A177-3AD203B41FA5}">
                      <a16:colId xmlns:a16="http://schemas.microsoft.com/office/drawing/2014/main" val="2196024617"/>
                    </a:ext>
                  </a:extLst>
                </a:gridCol>
              </a:tblGrid>
              <a:tr h="391478">
                <a:tc>
                  <a:txBody>
                    <a:bodyPr/>
                    <a:lstStyle/>
                    <a:p>
                      <a:pPr marL="0" marR="0" algn="ctr">
                        <a:spcBef>
                          <a:spcPts val="1200"/>
                        </a:spcBef>
                        <a:spcAft>
                          <a:spcPts val="0"/>
                        </a:spcAft>
                      </a:pPr>
                      <a:r>
                        <a:rPr lang="en-IN" sz="1400" dirty="0" err="1">
                          <a:effectLst/>
                        </a:rPr>
                        <a:t>S.No</a:t>
                      </a:r>
                      <a:endParaRPr lang="en-IN" sz="1400" dirty="0">
                        <a:effectLst/>
                      </a:endParaRPr>
                    </a:p>
                  </a:txBody>
                  <a:tcPr marL="47270" marR="47270" marT="47270" marB="47270"/>
                </a:tc>
                <a:tc>
                  <a:txBody>
                    <a:bodyPr/>
                    <a:lstStyle/>
                    <a:p>
                      <a:pPr marL="0" marR="0" algn="ctr">
                        <a:spcBef>
                          <a:spcPts val="1200"/>
                        </a:spcBef>
                        <a:spcAft>
                          <a:spcPts val="0"/>
                        </a:spcAft>
                      </a:pPr>
                      <a:r>
                        <a:rPr lang="en-IN" sz="1400" dirty="0">
                          <a:effectLst/>
                        </a:rPr>
                        <a:t>Author</a:t>
                      </a:r>
                    </a:p>
                  </a:txBody>
                  <a:tcPr marL="47270" marR="47270" marT="47270" marB="47270"/>
                </a:tc>
                <a:tc>
                  <a:txBody>
                    <a:bodyPr/>
                    <a:lstStyle/>
                    <a:p>
                      <a:pPr marL="0" marR="0" algn="ctr">
                        <a:spcBef>
                          <a:spcPts val="1200"/>
                        </a:spcBef>
                        <a:spcAft>
                          <a:spcPts val="0"/>
                        </a:spcAft>
                      </a:pPr>
                      <a:r>
                        <a:rPr lang="en-IN" sz="1400" dirty="0">
                          <a:effectLst/>
                        </a:rPr>
                        <a:t>Title</a:t>
                      </a:r>
                    </a:p>
                  </a:txBody>
                  <a:tcPr marL="47270" marR="47270" marT="47270" marB="47270"/>
                </a:tc>
                <a:tc>
                  <a:txBody>
                    <a:bodyPr/>
                    <a:lstStyle/>
                    <a:p>
                      <a:pPr marL="0" marR="0" algn="ctr">
                        <a:spcBef>
                          <a:spcPts val="1200"/>
                        </a:spcBef>
                        <a:spcAft>
                          <a:spcPts val="0"/>
                        </a:spcAft>
                      </a:pPr>
                      <a:r>
                        <a:rPr lang="en-IN" sz="1400" dirty="0">
                          <a:effectLst/>
                        </a:rPr>
                        <a:t>Proposed Work</a:t>
                      </a:r>
                    </a:p>
                  </a:txBody>
                  <a:tcPr marL="47270" marR="47270" marT="47270" marB="47270"/>
                </a:tc>
                <a:tc>
                  <a:txBody>
                    <a:bodyPr/>
                    <a:lstStyle/>
                    <a:p>
                      <a:pPr marL="0" marR="0" algn="ctr">
                        <a:spcBef>
                          <a:spcPts val="1200"/>
                        </a:spcBef>
                        <a:spcAft>
                          <a:spcPts val="0"/>
                        </a:spcAft>
                      </a:pPr>
                      <a:r>
                        <a:rPr lang="en-IN" sz="1400" dirty="0">
                          <a:effectLst/>
                        </a:rPr>
                        <a:t>Limitations</a:t>
                      </a:r>
                    </a:p>
                  </a:txBody>
                  <a:tcPr marL="47270" marR="47270" marT="47270" marB="47270"/>
                </a:tc>
                <a:extLst>
                  <a:ext uri="{0D108BD9-81ED-4DB2-BD59-A6C34878D82A}">
                    <a16:rowId xmlns:a16="http://schemas.microsoft.com/office/drawing/2014/main" val="2288408038"/>
                  </a:ext>
                </a:extLst>
              </a:tr>
              <a:tr h="3732549">
                <a:tc>
                  <a:txBody>
                    <a:bodyPr/>
                    <a:lstStyle/>
                    <a:p>
                      <a:pPr marL="0" marR="0" algn="ctr">
                        <a:spcBef>
                          <a:spcPts val="1200"/>
                        </a:spcBef>
                        <a:spcAft>
                          <a:spcPts val="0"/>
                        </a:spcAft>
                      </a:pPr>
                      <a:r>
                        <a:rPr lang="en-IN" sz="1400" b="1" dirty="0">
                          <a:effectLst/>
                        </a:rPr>
                        <a:t>6.</a:t>
                      </a:r>
                    </a:p>
                    <a:p>
                      <a:pPr>
                        <a:spcAft>
                          <a:spcPts val="1200"/>
                        </a:spcAft>
                      </a:pP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br>
                        <a:rPr lang="en-IN" sz="1400" b="1" dirty="0">
                          <a:effectLst/>
                        </a:rPr>
                      </a:br>
                      <a:endParaRPr lang="en-IN" sz="1400" b="1" i="0" dirty="0">
                        <a:effectLst/>
                        <a:latin typeface="+mn-lt"/>
                      </a:endParaRPr>
                    </a:p>
                  </a:txBody>
                  <a:tcPr marL="47270" marR="47270" marT="47270" marB="47270"/>
                </a:tc>
                <a:tc>
                  <a:txBody>
                    <a:bodyPr/>
                    <a:lstStyle/>
                    <a:p>
                      <a:pPr marL="0" marR="0">
                        <a:spcBef>
                          <a:spcPts val="1200"/>
                        </a:spcBef>
                        <a:spcAft>
                          <a:spcPts val="0"/>
                        </a:spcAft>
                      </a:pPr>
                      <a:r>
                        <a:rPr lang="en-US" sz="1400" b="1" dirty="0">
                          <a:effectLst/>
                        </a:rPr>
                        <a:t>M. </a:t>
                      </a:r>
                      <a:r>
                        <a:rPr lang="en-US" sz="1400" b="1" dirty="0" err="1">
                          <a:effectLst/>
                        </a:rPr>
                        <a:t>Rahnemoonfar</a:t>
                      </a:r>
                      <a:r>
                        <a:rPr lang="en-US" sz="1400" b="1" dirty="0">
                          <a:effectLst/>
                        </a:rPr>
                        <a:t>, Maryam, </a:t>
                      </a:r>
                      <a:r>
                        <a:rPr lang="en-US" sz="1400" b="1" dirty="0" err="1">
                          <a:effectLst/>
                        </a:rPr>
                        <a:t>Tashnim</a:t>
                      </a:r>
                      <a:r>
                        <a:rPr lang="en-US" sz="1400" b="1" dirty="0">
                          <a:effectLst/>
                        </a:rPr>
                        <a:t> Chowdhury, and Robin Murphy</a:t>
                      </a:r>
                      <a:endParaRPr lang="en-IN" sz="1400" b="1" dirty="0">
                        <a:effectLst/>
                      </a:endParaRPr>
                    </a:p>
                  </a:txBody>
                  <a:tcPr marL="47270" marR="47270" marT="47270" marB="47270"/>
                </a:tc>
                <a:tc>
                  <a:txBody>
                    <a:bodyPr/>
                    <a:lstStyle/>
                    <a:p>
                      <a:pPr marL="0" marR="0" algn="l">
                        <a:spcBef>
                          <a:spcPts val="1200"/>
                        </a:spcBef>
                        <a:spcAft>
                          <a:spcPts val="0"/>
                        </a:spcAft>
                      </a:pPr>
                      <a:r>
                        <a:rPr lang="en-US" sz="1400" b="1" dirty="0" err="1">
                          <a:effectLst/>
                        </a:rPr>
                        <a:t>RescueNet</a:t>
                      </a:r>
                      <a:r>
                        <a:rPr lang="en-US" sz="1400" b="1" dirty="0">
                          <a:effectLst/>
                        </a:rPr>
                        <a:t>: A High-Resolution Post Disaster UAV Dataset for Semantic Segmentation</a:t>
                      </a:r>
                    </a:p>
                  </a:txBody>
                  <a:tcPr marL="47270" marR="47270" marT="47270" marB="47270"/>
                </a:tc>
                <a:tc>
                  <a:txBody>
                    <a:bodyPr/>
                    <a:lstStyle/>
                    <a:p>
                      <a:pPr marL="0" marR="0" algn="just">
                        <a:spcBef>
                          <a:spcPts val="1200"/>
                        </a:spcBef>
                        <a:spcAft>
                          <a:spcPts val="0"/>
                        </a:spcAft>
                      </a:pPr>
                      <a:r>
                        <a:rPr lang="en-US" sz="1400" b="1" dirty="0">
                          <a:effectLst/>
                        </a:rPr>
                        <a:t>This paper introduces a high-resolution post-disaster UAV dataset named </a:t>
                      </a:r>
                      <a:r>
                        <a:rPr lang="en-US" sz="1400" b="1" dirty="0" err="1">
                          <a:effectLst/>
                        </a:rPr>
                        <a:t>RescueNet</a:t>
                      </a:r>
                      <a:r>
                        <a:rPr lang="en-US" sz="1400" b="1" dirty="0">
                          <a:effectLst/>
                        </a:rPr>
                        <a:t>, which contains comprehensive pixel-level annotation of 11 classes for semantic segmentation to assess damage after a natural disaster. The dataset collection and annotation process are discussed, along with the challenges it poses. Four state-of-art semantic segmentation methods have been evaluated on </a:t>
                      </a:r>
                      <a:r>
                        <a:rPr lang="en-US" sz="1400" b="1" dirty="0" err="1">
                          <a:effectLst/>
                        </a:rPr>
                        <a:t>RescueNet</a:t>
                      </a:r>
                      <a:r>
                        <a:rPr lang="en-US" sz="1400" b="1" dirty="0">
                          <a:effectLst/>
                        </a:rPr>
                        <a:t>, and the results are discussed.</a:t>
                      </a:r>
                      <a:endParaRPr lang="en-IN" sz="1400" b="1" i="0" dirty="0">
                        <a:effectLst/>
                        <a:latin typeface="+mn-lt"/>
                      </a:endParaRPr>
                    </a:p>
                  </a:txBody>
                  <a:tcPr marL="47270" marR="47270" marT="47270" marB="47270"/>
                </a:tc>
                <a:tc>
                  <a:txBody>
                    <a:bodyPr/>
                    <a:lstStyle/>
                    <a:p>
                      <a:pPr marL="0" marR="0" algn="just">
                        <a:spcBef>
                          <a:spcPts val="1200"/>
                        </a:spcBef>
                        <a:spcAft>
                          <a:spcPts val="0"/>
                        </a:spcAft>
                      </a:pPr>
                      <a:r>
                        <a:rPr lang="en-US" sz="1400" b="1" dirty="0" err="1">
                          <a:effectLst/>
                        </a:rPr>
                        <a:t>RescueNet</a:t>
                      </a:r>
                      <a:r>
                        <a:rPr lang="en-US" sz="1400" b="1" dirty="0">
                          <a:effectLst/>
                        </a:rPr>
                        <a:t> contains a small number of classes. As a result, smaller objects like “vehicles” and “pools” make it difficult to get a good segmentation compared to larger objects like buildings and roads. Besides that, since UAV images include only the top view of a scene, it is difficult to assess the actual damage since the horizontal view also brings information regarding all sides of a building.</a:t>
                      </a:r>
                      <a:endParaRPr lang="en-IN" sz="1400" b="1" i="0" dirty="0">
                        <a:effectLst/>
                        <a:latin typeface="+mn-lt"/>
                      </a:endParaRPr>
                    </a:p>
                  </a:txBody>
                  <a:tcPr marL="47270" marR="47270" marT="47270" marB="47270"/>
                </a:tc>
                <a:extLst>
                  <a:ext uri="{0D108BD9-81ED-4DB2-BD59-A6C34878D82A}">
                    <a16:rowId xmlns:a16="http://schemas.microsoft.com/office/drawing/2014/main" val="3062965173"/>
                  </a:ext>
                </a:extLst>
              </a:tr>
            </a:tbl>
          </a:graphicData>
        </a:graphic>
      </p:graphicFrame>
    </p:spTree>
    <p:extLst>
      <p:ext uri="{BB962C8B-B14F-4D97-AF65-F5344CB8AC3E}">
        <p14:creationId xmlns:p14="http://schemas.microsoft.com/office/powerpoint/2010/main" val="2184334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644</TotalTime>
  <Words>1925</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SemiBold</vt:lpstr>
      <vt:lpstr>Calibri</vt:lpstr>
      <vt:lpstr>Garamond</vt:lpstr>
      <vt:lpstr>Wingdings</vt:lpstr>
      <vt:lpstr>Organic</vt:lpstr>
      <vt:lpstr>Zeroth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Project Proposal</dc:title>
  <dc:creator>Abhishek Manoharan</dc:creator>
  <cp:lastModifiedBy>Abhishek Manoharan</cp:lastModifiedBy>
  <cp:revision>32</cp:revision>
  <dcterms:created xsi:type="dcterms:W3CDTF">2023-01-12T05:26:03Z</dcterms:created>
  <dcterms:modified xsi:type="dcterms:W3CDTF">2023-02-26T19:09:20Z</dcterms:modified>
</cp:coreProperties>
</file>