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Sean opens here with introductions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89b08446d_13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89b08446d_1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89b08446d_1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89b08446d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89b08446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489b08446d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89b08446d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489b08446d_3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89b08446d_3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489b08446d_3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89b08446d_3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489b08446d_3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89b08446d_15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89b08446d_15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89b08446d_15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89b08446d_1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89b08446d_1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89b08446d_1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489b08446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489b08446d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9b08446d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89b08446d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Josh talks about this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89b08446d_4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89b08446d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89b08446d_4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489b08446d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489b08446d_4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489b08446d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489b08446d_4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489b08446d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89b08446d_4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489b08446d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89b08446d_4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89b08446d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489b08446d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489b08446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489b08446d_5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489b08446d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89b08446d_13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89b08446d_1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9b08446d_13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9b08446d_1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a444dfb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8a444df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89b08446d_1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489b08446d_13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Relationship Id="rId4" Type="http://schemas.openxmlformats.org/officeDocument/2006/relationships/image" Target="../media/image31.png"/><Relationship Id="rId5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Relationship Id="rId4" Type="http://schemas.openxmlformats.org/officeDocument/2006/relationships/image" Target="../media/image26.png"/><Relationship Id="rId5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png"/><Relationship Id="rId4" Type="http://schemas.openxmlformats.org/officeDocument/2006/relationships/image" Target="../media/image8.png"/><Relationship Id="rId5" Type="http://schemas.openxmlformats.org/officeDocument/2006/relationships/image" Target="../media/image29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802.11a PHY </a:t>
            </a:r>
            <a:br>
              <a:rPr lang="en-US"/>
            </a:br>
            <a:r>
              <a:rPr lang="en-US"/>
              <a:t>Digital Back-end Design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Sean Huang, Kunmo Kim, Paul Kwon, Josh Sanz, Meng Wei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Raised-Cosine Filter</a:t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22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3" name="Google Shape;2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1250"/>
            <a:ext cx="6437775" cy="313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4063" y="5325553"/>
            <a:ext cx="4381076" cy="152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2"/>
          <p:cNvPicPr preferRelativeResize="0"/>
          <p:nvPr/>
        </p:nvPicPr>
        <p:blipFill rotWithShape="1">
          <a:blip r:embed="rId5">
            <a:alphaModFix/>
          </a:blip>
          <a:srcRect b="0" l="3325" r="0" t="0"/>
          <a:stretch/>
        </p:blipFill>
        <p:spPr>
          <a:xfrm>
            <a:off x="6590175" y="1011250"/>
            <a:ext cx="5647399" cy="416197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2"/>
          <p:cNvSpPr txBox="1"/>
          <p:nvPr/>
        </p:nvSpPr>
        <p:spPr>
          <a:xfrm>
            <a:off x="436725" y="4410800"/>
            <a:ext cx="59859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Direct form FIR architecture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TreeReduce addition to reduce critical path delay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22"/>
          <p:cNvCxnSpPr/>
          <p:nvPr/>
        </p:nvCxnSpPr>
        <p:spPr>
          <a:xfrm rot="10800000">
            <a:off x="6567525" y="971175"/>
            <a:ext cx="0" cy="566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/>
        </p:nvSpPr>
        <p:spPr>
          <a:xfrm>
            <a:off x="465991" y="274138"/>
            <a:ext cx="4466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802.11a </a:t>
            </a: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Receive Chain</a:t>
            </a:r>
            <a:endParaRPr/>
          </a:p>
        </p:txBody>
      </p:sp>
      <p:cxnSp>
        <p:nvCxnSpPr>
          <p:cNvPr id="263" name="Google Shape;263;p23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4" name="Google Shape;2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00" y="1962025"/>
            <a:ext cx="11887198" cy="2933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4"/>
          <p:cNvGrpSpPr/>
          <p:nvPr/>
        </p:nvGrpSpPr>
        <p:grpSpPr>
          <a:xfrm>
            <a:off x="901041" y="2061377"/>
            <a:ext cx="932100" cy="596100"/>
            <a:chOff x="1208721" y="1219310"/>
            <a:chExt cx="932100" cy="596100"/>
          </a:xfrm>
        </p:grpSpPr>
        <p:cxnSp>
          <p:nvCxnSpPr>
            <p:cNvPr id="270" name="Google Shape;270;p24"/>
            <p:cNvCxnSpPr/>
            <p:nvPr/>
          </p:nvCxnSpPr>
          <p:spPr>
            <a:xfrm>
              <a:off x="1208721" y="1219310"/>
              <a:ext cx="9321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24"/>
            <p:cNvCxnSpPr/>
            <p:nvPr/>
          </p:nvCxnSpPr>
          <p:spPr>
            <a:xfrm>
              <a:off x="1208721" y="1799531"/>
              <a:ext cx="9321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24"/>
            <p:cNvCxnSpPr/>
            <p:nvPr/>
          </p:nvCxnSpPr>
          <p:spPr>
            <a:xfrm>
              <a:off x="2126931" y="1219310"/>
              <a:ext cx="0" cy="5961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24"/>
            <p:cNvCxnSpPr/>
            <p:nvPr/>
          </p:nvCxnSpPr>
          <p:spPr>
            <a:xfrm>
              <a:off x="1986437" y="1219310"/>
              <a:ext cx="0" cy="5802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24"/>
            <p:cNvCxnSpPr/>
            <p:nvPr/>
          </p:nvCxnSpPr>
          <p:spPr>
            <a:xfrm>
              <a:off x="1850705" y="1219310"/>
              <a:ext cx="0" cy="5802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24"/>
            <p:cNvCxnSpPr/>
            <p:nvPr/>
          </p:nvCxnSpPr>
          <p:spPr>
            <a:xfrm>
              <a:off x="1698305" y="1219310"/>
              <a:ext cx="0" cy="5802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24"/>
            <p:cNvCxnSpPr/>
            <p:nvPr/>
          </p:nvCxnSpPr>
          <p:spPr>
            <a:xfrm>
              <a:off x="1550667" y="1219310"/>
              <a:ext cx="0" cy="5961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7" name="Google Shape;277;p24"/>
          <p:cNvSpPr/>
          <p:nvPr/>
        </p:nvSpPr>
        <p:spPr>
          <a:xfrm>
            <a:off x="2682510" y="1933894"/>
            <a:ext cx="1714200" cy="851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CFO Correction</a:t>
            </a:r>
            <a:endParaRPr/>
          </a:p>
        </p:txBody>
      </p:sp>
      <p:cxnSp>
        <p:nvCxnSpPr>
          <p:cNvPr id="278" name="Google Shape;278;p24"/>
          <p:cNvCxnSpPr/>
          <p:nvPr/>
        </p:nvCxnSpPr>
        <p:spPr>
          <a:xfrm>
            <a:off x="2004696" y="2354746"/>
            <a:ext cx="492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9" name="Google Shape;279;p24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802.11a </a:t>
            </a: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RX</a:t>
            </a:r>
            <a:r>
              <a:rPr b="0" i="0" lang="en-US" sz="3200" u="none" cap="none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CFO Estimation and Correction</a:t>
            </a:r>
            <a:endParaRPr/>
          </a:p>
        </p:txBody>
      </p:sp>
      <p:cxnSp>
        <p:nvCxnSpPr>
          <p:cNvPr id="280" name="Google Shape;280;p24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1" name="Google Shape;281;p24"/>
          <p:cNvSpPr/>
          <p:nvPr/>
        </p:nvSpPr>
        <p:spPr>
          <a:xfrm>
            <a:off x="5400578" y="1917098"/>
            <a:ext cx="1714200" cy="851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Packet Detector</a:t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8031861" y="1917098"/>
            <a:ext cx="1714200" cy="851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CFO Estimation</a:t>
            </a:r>
            <a:endParaRPr/>
          </a:p>
        </p:txBody>
      </p:sp>
      <p:cxnSp>
        <p:nvCxnSpPr>
          <p:cNvPr id="283" name="Google Shape;283;p24"/>
          <p:cNvCxnSpPr/>
          <p:nvPr/>
        </p:nvCxnSpPr>
        <p:spPr>
          <a:xfrm>
            <a:off x="4686349" y="2320896"/>
            <a:ext cx="492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4" name="Google Shape;284;p24"/>
          <p:cNvSpPr txBox="1"/>
          <p:nvPr/>
        </p:nvSpPr>
        <p:spPr>
          <a:xfrm>
            <a:off x="1147336" y="1671853"/>
            <a:ext cx="67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/>
          </a:p>
        </p:txBody>
      </p:sp>
      <p:cxnSp>
        <p:nvCxnSpPr>
          <p:cNvPr id="285" name="Google Shape;285;p24"/>
          <p:cNvCxnSpPr/>
          <p:nvPr/>
        </p:nvCxnSpPr>
        <p:spPr>
          <a:xfrm>
            <a:off x="7327174" y="2320896"/>
            <a:ext cx="492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6" name="Google Shape;286;p24"/>
          <p:cNvCxnSpPr/>
          <p:nvPr/>
        </p:nvCxnSpPr>
        <p:spPr>
          <a:xfrm>
            <a:off x="10089274" y="2320896"/>
            <a:ext cx="492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87" name="Google Shape;287;p24"/>
          <p:cNvGrpSpPr/>
          <p:nvPr/>
        </p:nvGrpSpPr>
        <p:grpSpPr>
          <a:xfrm>
            <a:off x="10878241" y="2022852"/>
            <a:ext cx="932100" cy="596100"/>
            <a:chOff x="1208721" y="1219310"/>
            <a:chExt cx="932100" cy="596100"/>
          </a:xfrm>
        </p:grpSpPr>
        <p:cxnSp>
          <p:nvCxnSpPr>
            <p:cNvPr id="288" name="Google Shape;288;p24"/>
            <p:cNvCxnSpPr/>
            <p:nvPr/>
          </p:nvCxnSpPr>
          <p:spPr>
            <a:xfrm>
              <a:off x="1208721" y="1219310"/>
              <a:ext cx="9321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24"/>
            <p:cNvCxnSpPr/>
            <p:nvPr/>
          </p:nvCxnSpPr>
          <p:spPr>
            <a:xfrm>
              <a:off x="1208721" y="1799531"/>
              <a:ext cx="9321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24"/>
            <p:cNvCxnSpPr/>
            <p:nvPr/>
          </p:nvCxnSpPr>
          <p:spPr>
            <a:xfrm>
              <a:off x="2126931" y="1219310"/>
              <a:ext cx="0" cy="5961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24"/>
            <p:cNvCxnSpPr/>
            <p:nvPr/>
          </p:nvCxnSpPr>
          <p:spPr>
            <a:xfrm>
              <a:off x="1986437" y="1219310"/>
              <a:ext cx="0" cy="5802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24"/>
            <p:cNvCxnSpPr/>
            <p:nvPr/>
          </p:nvCxnSpPr>
          <p:spPr>
            <a:xfrm>
              <a:off x="1850705" y="1219310"/>
              <a:ext cx="0" cy="5802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24"/>
            <p:cNvCxnSpPr/>
            <p:nvPr/>
          </p:nvCxnSpPr>
          <p:spPr>
            <a:xfrm>
              <a:off x="1698305" y="1219310"/>
              <a:ext cx="0" cy="5802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24"/>
            <p:cNvCxnSpPr/>
            <p:nvPr/>
          </p:nvCxnSpPr>
          <p:spPr>
            <a:xfrm>
              <a:off x="1550667" y="1219310"/>
              <a:ext cx="0" cy="5961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95" name="Google Shape;295;p24"/>
          <p:cNvSpPr txBox="1"/>
          <p:nvPr/>
        </p:nvSpPr>
        <p:spPr>
          <a:xfrm>
            <a:off x="11007561" y="1671853"/>
            <a:ext cx="67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/>
          </a:p>
        </p:txBody>
      </p:sp>
      <p:cxnSp>
        <p:nvCxnSpPr>
          <p:cNvPr id="296" name="Google Shape;296;p24"/>
          <p:cNvCxnSpPr/>
          <p:nvPr/>
        </p:nvCxnSpPr>
        <p:spPr>
          <a:xfrm rot="10800000">
            <a:off x="8888940" y="2785007"/>
            <a:ext cx="0" cy="60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7" name="Google Shape;297;p24"/>
          <p:cNvCxnSpPr>
            <a:endCxn id="277" idx="2"/>
          </p:cNvCxnSpPr>
          <p:nvPr/>
        </p:nvCxnSpPr>
        <p:spPr>
          <a:xfrm rot="10800000">
            <a:off x="3539610" y="2784994"/>
            <a:ext cx="0" cy="594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8" name="Google Shape;298;p24"/>
          <p:cNvCxnSpPr/>
          <p:nvPr/>
        </p:nvCxnSpPr>
        <p:spPr>
          <a:xfrm>
            <a:off x="3528775" y="3388000"/>
            <a:ext cx="5360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9" name="Google Shape;299;p24"/>
          <p:cNvSpPr txBox="1"/>
          <p:nvPr/>
        </p:nvSpPr>
        <p:spPr>
          <a:xfrm>
            <a:off x="1092250" y="4200925"/>
            <a:ext cx="10092600" cy="14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arrives in CFO Correction block and is rotated by phase error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arrives at Packet Detector and packet start/end flags generated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CFO Estimation gets new phase error estimation and updates correction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5738400" y="6006900"/>
            <a:ext cx="64536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Sourour, H. El-Ghoroury, and D. McNeill, “Frequency offset estimation  and  correction  in  the  ieee  802.11a  wlan,” 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IEEE  60th  Vehicular Technology  Conference,  2004.  VTC2004-Fall.  2004,  vol.  7,  pp.  4923–4927 Vol. 7, Sept 2004.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Coarse Offset Estimation</a:t>
            </a:r>
            <a:endParaRPr/>
          </a:p>
        </p:txBody>
      </p:sp>
      <p:cxnSp>
        <p:nvCxnSpPr>
          <p:cNvPr id="306" name="Google Shape;306;p25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7" name="Google Shape;307;p25"/>
          <p:cNvSpPr txBox="1"/>
          <p:nvPr/>
        </p:nvSpPr>
        <p:spPr>
          <a:xfrm>
            <a:off x="465900" y="3584725"/>
            <a:ext cx="11254200" cy="28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802.11a Short Training Field (STF) has 10 repeating sets of a 16-sample pattern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Every 16 samples the pattern repeats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By averaging the phase difference between all of the corresponding pairs, can extract per-sample phase estimate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CFO Estimation is the last block that uses this field, so this is dropped at this stage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25"/>
          <p:cNvCxnSpPr/>
          <p:nvPr/>
        </p:nvCxnSpPr>
        <p:spPr>
          <a:xfrm>
            <a:off x="1414175" y="3511440"/>
            <a:ext cx="8556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9" name="Google Shape;309;p25"/>
          <p:cNvCxnSpPr/>
          <p:nvPr/>
        </p:nvCxnSpPr>
        <p:spPr>
          <a:xfrm flipH="1" rot="10800000">
            <a:off x="1739169" y="2437054"/>
            <a:ext cx="260100" cy="1086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0" name="Google Shape;310;p25"/>
          <p:cNvCxnSpPr/>
          <p:nvPr/>
        </p:nvCxnSpPr>
        <p:spPr>
          <a:xfrm rot="10800000">
            <a:off x="3060259" y="2414900"/>
            <a:ext cx="270600" cy="1130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1" name="Google Shape;311;p25"/>
          <p:cNvCxnSpPr/>
          <p:nvPr/>
        </p:nvCxnSpPr>
        <p:spPr>
          <a:xfrm>
            <a:off x="1986387" y="2437030"/>
            <a:ext cx="1088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Google Shape;312;p25"/>
          <p:cNvCxnSpPr/>
          <p:nvPr/>
        </p:nvCxnSpPr>
        <p:spPr>
          <a:xfrm flipH="1" rot="10800000">
            <a:off x="3330859" y="2403194"/>
            <a:ext cx="260100" cy="1086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3" name="Google Shape;313;p25"/>
          <p:cNvCxnSpPr/>
          <p:nvPr/>
        </p:nvCxnSpPr>
        <p:spPr>
          <a:xfrm rot="10800000">
            <a:off x="4651948" y="2381040"/>
            <a:ext cx="270600" cy="1130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4" name="Google Shape;314;p25"/>
          <p:cNvCxnSpPr/>
          <p:nvPr/>
        </p:nvCxnSpPr>
        <p:spPr>
          <a:xfrm>
            <a:off x="3578076" y="2403170"/>
            <a:ext cx="1088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5" name="Google Shape;315;p25"/>
          <p:cNvCxnSpPr/>
          <p:nvPr/>
        </p:nvCxnSpPr>
        <p:spPr>
          <a:xfrm flipH="1" rot="10800000">
            <a:off x="4920393" y="2437054"/>
            <a:ext cx="260100" cy="1086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6" name="Google Shape;316;p25"/>
          <p:cNvCxnSpPr/>
          <p:nvPr/>
        </p:nvCxnSpPr>
        <p:spPr>
          <a:xfrm rot="10800000">
            <a:off x="6241483" y="2414900"/>
            <a:ext cx="270600" cy="1130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7" name="Google Shape;317;p25"/>
          <p:cNvCxnSpPr/>
          <p:nvPr/>
        </p:nvCxnSpPr>
        <p:spPr>
          <a:xfrm>
            <a:off x="5143548" y="2437030"/>
            <a:ext cx="1088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8" name="Google Shape;318;p25"/>
          <p:cNvCxnSpPr/>
          <p:nvPr/>
        </p:nvCxnSpPr>
        <p:spPr>
          <a:xfrm flipH="1" rot="10800000">
            <a:off x="6499672" y="2437054"/>
            <a:ext cx="260100" cy="1086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9" name="Google Shape;319;p25"/>
          <p:cNvCxnSpPr/>
          <p:nvPr/>
        </p:nvCxnSpPr>
        <p:spPr>
          <a:xfrm rot="10800000">
            <a:off x="7820762" y="2414900"/>
            <a:ext cx="270600" cy="1130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0" name="Google Shape;320;p25"/>
          <p:cNvCxnSpPr/>
          <p:nvPr/>
        </p:nvCxnSpPr>
        <p:spPr>
          <a:xfrm>
            <a:off x="6746890" y="2437030"/>
            <a:ext cx="1088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1" name="Google Shape;321;p25"/>
          <p:cNvCxnSpPr/>
          <p:nvPr/>
        </p:nvCxnSpPr>
        <p:spPr>
          <a:xfrm>
            <a:off x="2178454" y="1455356"/>
            <a:ext cx="0" cy="9315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5"/>
          <p:cNvCxnSpPr/>
          <p:nvPr/>
        </p:nvCxnSpPr>
        <p:spPr>
          <a:xfrm>
            <a:off x="3702104" y="1455356"/>
            <a:ext cx="0" cy="9315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5"/>
          <p:cNvCxnSpPr/>
          <p:nvPr/>
        </p:nvCxnSpPr>
        <p:spPr>
          <a:xfrm>
            <a:off x="2204034" y="1799317"/>
            <a:ext cx="14979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24" name="Google Shape;324;p25"/>
          <p:cNvSpPr txBox="1"/>
          <p:nvPr/>
        </p:nvSpPr>
        <p:spPr>
          <a:xfrm>
            <a:off x="2140105" y="1283375"/>
            <a:ext cx="1625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16 samples</a:t>
            </a:r>
            <a:endParaRPr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p25"/>
          <p:cNvCxnSpPr/>
          <p:nvPr/>
        </p:nvCxnSpPr>
        <p:spPr>
          <a:xfrm flipH="1" rot="10800000">
            <a:off x="8103014" y="2437054"/>
            <a:ext cx="260100" cy="1086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6" name="Google Shape;326;p25"/>
          <p:cNvCxnSpPr/>
          <p:nvPr/>
        </p:nvCxnSpPr>
        <p:spPr>
          <a:xfrm rot="10800000">
            <a:off x="9424104" y="2414900"/>
            <a:ext cx="270600" cy="1130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7" name="Google Shape;327;p25"/>
          <p:cNvCxnSpPr/>
          <p:nvPr/>
        </p:nvCxnSpPr>
        <p:spPr>
          <a:xfrm>
            <a:off x="8350232" y="2437030"/>
            <a:ext cx="1088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8" name="Google Shape;328;p25"/>
          <p:cNvCxnSpPr/>
          <p:nvPr/>
        </p:nvCxnSpPr>
        <p:spPr>
          <a:xfrm>
            <a:off x="5251334" y="1455356"/>
            <a:ext cx="0" cy="9315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5"/>
          <p:cNvCxnSpPr/>
          <p:nvPr/>
        </p:nvCxnSpPr>
        <p:spPr>
          <a:xfrm>
            <a:off x="3753264" y="1799317"/>
            <a:ext cx="14979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30" name="Google Shape;330;p25"/>
          <p:cNvSpPr txBox="1"/>
          <p:nvPr/>
        </p:nvSpPr>
        <p:spPr>
          <a:xfrm>
            <a:off x="3689334" y="1283375"/>
            <a:ext cx="1625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16 samples</a:t>
            </a:r>
            <a:endParaRPr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5398175" y="1752075"/>
            <a:ext cx="94500" cy="945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/>
          <p:nvPr/>
        </p:nvSpPr>
        <p:spPr>
          <a:xfrm>
            <a:off x="5566625" y="1752075"/>
            <a:ext cx="94500" cy="945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5735075" y="1752075"/>
            <a:ext cx="94500" cy="945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9841850" y="2899000"/>
            <a:ext cx="94500" cy="945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10010300" y="2899000"/>
            <a:ext cx="94500" cy="945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10178750" y="2899000"/>
            <a:ext cx="94500" cy="945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5"/>
          <p:cNvSpPr txBox="1"/>
          <p:nvPr/>
        </p:nvSpPr>
        <p:spPr>
          <a:xfrm>
            <a:off x="2052914" y="2795913"/>
            <a:ext cx="953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3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baseline="-25000" sz="30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5"/>
          <p:cNvSpPr txBox="1"/>
          <p:nvPr/>
        </p:nvSpPr>
        <p:spPr>
          <a:xfrm>
            <a:off x="3644589" y="2795913"/>
            <a:ext cx="953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3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baseline="-25000" sz="30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5"/>
          <p:cNvSpPr txBox="1"/>
          <p:nvPr/>
        </p:nvSpPr>
        <p:spPr>
          <a:xfrm>
            <a:off x="5234127" y="2795913"/>
            <a:ext cx="953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3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baseline="-25000" sz="30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5"/>
          <p:cNvSpPr txBox="1"/>
          <p:nvPr/>
        </p:nvSpPr>
        <p:spPr>
          <a:xfrm>
            <a:off x="6813402" y="2795913"/>
            <a:ext cx="953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3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baseline="-25000" sz="30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5"/>
          <p:cNvSpPr txBox="1"/>
          <p:nvPr/>
        </p:nvSpPr>
        <p:spPr>
          <a:xfrm>
            <a:off x="8416764" y="2795913"/>
            <a:ext cx="953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3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baseline="-25000" sz="30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5"/>
          <p:cNvSpPr txBox="1"/>
          <p:nvPr/>
        </p:nvSpPr>
        <p:spPr>
          <a:xfrm>
            <a:off x="5738400" y="6006900"/>
            <a:ext cx="64536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Sourour, H. El-Ghoroury, and D. McNeill, “Frequency offset estimation  and  correction  in  the  ieee  802.11a  wlan,” 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IEEE  60th  Vehicular Technology  Conference,  2004.  VTC2004-Fall.  2004,  vol.  7,  pp.  4923–4927 Vol. 7, Sept 2004.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Fine</a:t>
            </a: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 Offset Estimation</a:t>
            </a:r>
            <a:endParaRPr/>
          </a:p>
        </p:txBody>
      </p:sp>
      <p:cxnSp>
        <p:nvCxnSpPr>
          <p:cNvPr id="348" name="Google Shape;348;p26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9" name="Google Shape;349;p26"/>
          <p:cNvSpPr txBox="1"/>
          <p:nvPr/>
        </p:nvSpPr>
        <p:spPr>
          <a:xfrm>
            <a:off x="465900" y="3584725"/>
            <a:ext cx="11254200" cy="28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802.11a Long Training Field (LTF) has 2 repeating sets of a 64-sample pattern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32 sample Guard Interval between STF and LTF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Every 64 samples the pattern repeats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These samples have the coarse correction applied already, so the long fields are required to get the small residual offset still present after the coarse correction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Equalizer also uses LTF, so this field is passed through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p26"/>
          <p:cNvCxnSpPr/>
          <p:nvPr/>
        </p:nvCxnSpPr>
        <p:spPr>
          <a:xfrm>
            <a:off x="1422200" y="3270815"/>
            <a:ext cx="8556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1" name="Google Shape;351;p26"/>
          <p:cNvCxnSpPr/>
          <p:nvPr/>
        </p:nvCxnSpPr>
        <p:spPr>
          <a:xfrm flipH="1" rot="10800000">
            <a:off x="1747194" y="2196429"/>
            <a:ext cx="260100" cy="1086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2" name="Google Shape;352;p26"/>
          <p:cNvCxnSpPr/>
          <p:nvPr/>
        </p:nvCxnSpPr>
        <p:spPr>
          <a:xfrm rot="10800000">
            <a:off x="3068284" y="2174275"/>
            <a:ext cx="270600" cy="1130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3" name="Google Shape;353;p26"/>
          <p:cNvCxnSpPr/>
          <p:nvPr/>
        </p:nvCxnSpPr>
        <p:spPr>
          <a:xfrm>
            <a:off x="1994412" y="2196405"/>
            <a:ext cx="1088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4" name="Google Shape;354;p26"/>
          <p:cNvCxnSpPr/>
          <p:nvPr/>
        </p:nvCxnSpPr>
        <p:spPr>
          <a:xfrm flipH="1" rot="10800000">
            <a:off x="3338884" y="2205769"/>
            <a:ext cx="230400" cy="1042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5" name="Google Shape;355;p26"/>
          <p:cNvCxnSpPr/>
          <p:nvPr/>
        </p:nvCxnSpPr>
        <p:spPr>
          <a:xfrm>
            <a:off x="3567926" y="2196395"/>
            <a:ext cx="2630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6" name="Google Shape;356;p26"/>
          <p:cNvCxnSpPr/>
          <p:nvPr/>
        </p:nvCxnSpPr>
        <p:spPr>
          <a:xfrm rot="10800000">
            <a:off x="6194545" y="2179075"/>
            <a:ext cx="301500" cy="1125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7" name="Google Shape;357;p26"/>
          <p:cNvCxnSpPr/>
          <p:nvPr/>
        </p:nvCxnSpPr>
        <p:spPr>
          <a:xfrm flipH="1" rot="10800000">
            <a:off x="6507697" y="2196429"/>
            <a:ext cx="260100" cy="1086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8" name="Google Shape;358;p26"/>
          <p:cNvCxnSpPr/>
          <p:nvPr/>
        </p:nvCxnSpPr>
        <p:spPr>
          <a:xfrm>
            <a:off x="6754915" y="2196405"/>
            <a:ext cx="2685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9" name="Google Shape;359;p26"/>
          <p:cNvCxnSpPr/>
          <p:nvPr/>
        </p:nvCxnSpPr>
        <p:spPr>
          <a:xfrm>
            <a:off x="4503017" y="1264906"/>
            <a:ext cx="0" cy="9315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26"/>
          <p:cNvSpPr txBox="1"/>
          <p:nvPr/>
        </p:nvSpPr>
        <p:spPr>
          <a:xfrm>
            <a:off x="2060939" y="2555300"/>
            <a:ext cx="953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Guard Interval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26"/>
          <p:cNvCxnSpPr/>
          <p:nvPr/>
        </p:nvCxnSpPr>
        <p:spPr>
          <a:xfrm rot="10800000">
            <a:off x="9432129" y="2174275"/>
            <a:ext cx="270600" cy="1130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2" name="Google Shape;362;p26"/>
          <p:cNvCxnSpPr/>
          <p:nvPr/>
        </p:nvCxnSpPr>
        <p:spPr>
          <a:xfrm>
            <a:off x="8358257" y="2196405"/>
            <a:ext cx="1088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3" name="Google Shape;363;p26"/>
          <p:cNvCxnSpPr/>
          <p:nvPr/>
        </p:nvCxnSpPr>
        <p:spPr>
          <a:xfrm>
            <a:off x="7687259" y="1264906"/>
            <a:ext cx="0" cy="9315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6"/>
          <p:cNvCxnSpPr/>
          <p:nvPr/>
        </p:nvCxnSpPr>
        <p:spPr>
          <a:xfrm>
            <a:off x="4496850" y="1863500"/>
            <a:ext cx="31923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65" name="Google Shape;365;p26"/>
          <p:cNvSpPr txBox="1"/>
          <p:nvPr/>
        </p:nvSpPr>
        <p:spPr>
          <a:xfrm>
            <a:off x="5322659" y="1515700"/>
            <a:ext cx="1625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r>
              <a:rPr lang="en-U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sampl</a:t>
            </a:r>
            <a:r>
              <a:rPr lang="en-U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es</a:t>
            </a:r>
            <a:endParaRPr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26"/>
          <p:cNvCxnSpPr/>
          <p:nvPr/>
        </p:nvCxnSpPr>
        <p:spPr>
          <a:xfrm>
            <a:off x="1714759" y="1964704"/>
            <a:ext cx="16059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67" name="Google Shape;367;p26"/>
          <p:cNvSpPr txBox="1"/>
          <p:nvPr/>
        </p:nvSpPr>
        <p:spPr>
          <a:xfrm>
            <a:off x="1747209" y="1515700"/>
            <a:ext cx="1625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lang="en-U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samples</a:t>
            </a:r>
            <a:endParaRPr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26"/>
          <p:cNvCxnSpPr/>
          <p:nvPr/>
        </p:nvCxnSpPr>
        <p:spPr>
          <a:xfrm>
            <a:off x="1727750" y="1981200"/>
            <a:ext cx="0" cy="12834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6"/>
          <p:cNvCxnSpPr/>
          <p:nvPr/>
        </p:nvCxnSpPr>
        <p:spPr>
          <a:xfrm>
            <a:off x="3338875" y="1981200"/>
            <a:ext cx="0" cy="12993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26"/>
          <p:cNvSpPr txBox="1"/>
          <p:nvPr/>
        </p:nvSpPr>
        <p:spPr>
          <a:xfrm>
            <a:off x="4405052" y="2550213"/>
            <a:ext cx="953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3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baseline="-25000" sz="30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 txBox="1"/>
          <p:nvPr/>
        </p:nvSpPr>
        <p:spPr>
          <a:xfrm>
            <a:off x="7621027" y="2555288"/>
            <a:ext cx="953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3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baseline="-25000" sz="30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5738400" y="6006900"/>
            <a:ext cx="64536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Sourour, H. El-Ghoroury, and D. McNeill, “Frequency offset estimation  and  correction  in  the  ieee  802.11a  wlan,” 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IEEE  60th  Vehicular Technology  Conference,  2004.  VTC2004-Fall.  2004,  vol.  7,  pp.  4923–4927 Vol. 7, Sept 2004.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Offset Correction</a:t>
            </a:r>
            <a:endParaRPr/>
          </a:p>
        </p:txBody>
      </p:sp>
      <p:cxnSp>
        <p:nvCxnSpPr>
          <p:cNvPr id="378" name="Google Shape;378;p27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9" name="Google Shape;379;p27"/>
          <p:cNvSpPr txBox="1"/>
          <p:nvPr/>
        </p:nvSpPr>
        <p:spPr>
          <a:xfrm>
            <a:off x="465900" y="3584725"/>
            <a:ext cx="11254200" cy="28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Correction is done by CORDIC rotation of input I/Q Vector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Estimation block gives a per-sample phase correction estimate (𝞅</a:t>
            </a:r>
            <a:r>
              <a:rPr baseline="-25000" lang="en-US" sz="24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Each new sample requires more rotation as phase error accumulates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next phase correction follows the piecewise function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7"/>
          <p:cNvSpPr txBox="1"/>
          <p:nvPr/>
        </p:nvSpPr>
        <p:spPr>
          <a:xfrm>
            <a:off x="4820650" y="1219200"/>
            <a:ext cx="2229900" cy="2213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CORDIC</a:t>
            </a:r>
            <a:endParaRPr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27"/>
          <p:cNvCxnSpPr/>
          <p:nvPr/>
        </p:nvCxnSpPr>
        <p:spPr>
          <a:xfrm>
            <a:off x="2630900" y="1644275"/>
            <a:ext cx="2181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27"/>
          <p:cNvCxnSpPr/>
          <p:nvPr/>
        </p:nvCxnSpPr>
        <p:spPr>
          <a:xfrm>
            <a:off x="2630900" y="2935675"/>
            <a:ext cx="2181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27"/>
          <p:cNvSpPr txBox="1"/>
          <p:nvPr/>
        </p:nvSpPr>
        <p:spPr>
          <a:xfrm>
            <a:off x="252644" y="2686313"/>
            <a:ext cx="2915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Phase Correction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7"/>
          <p:cNvSpPr txBox="1"/>
          <p:nvPr/>
        </p:nvSpPr>
        <p:spPr>
          <a:xfrm>
            <a:off x="1720524" y="1429325"/>
            <a:ext cx="1058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REAL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p27"/>
          <p:cNvCxnSpPr/>
          <p:nvPr/>
        </p:nvCxnSpPr>
        <p:spPr>
          <a:xfrm>
            <a:off x="2630900" y="2117525"/>
            <a:ext cx="2181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27"/>
          <p:cNvSpPr txBox="1"/>
          <p:nvPr/>
        </p:nvSpPr>
        <p:spPr>
          <a:xfrm>
            <a:off x="1720524" y="1902575"/>
            <a:ext cx="1058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IMAG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7" name="Google Shape;387;p27"/>
          <p:cNvCxnSpPr/>
          <p:nvPr/>
        </p:nvCxnSpPr>
        <p:spPr>
          <a:xfrm>
            <a:off x="7050550" y="1644275"/>
            <a:ext cx="2181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27"/>
          <p:cNvSpPr txBox="1"/>
          <p:nvPr/>
        </p:nvSpPr>
        <p:spPr>
          <a:xfrm>
            <a:off x="9232149" y="1429325"/>
            <a:ext cx="1058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REAL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Google Shape;389;p27"/>
          <p:cNvCxnSpPr/>
          <p:nvPr/>
        </p:nvCxnSpPr>
        <p:spPr>
          <a:xfrm>
            <a:off x="7050550" y="2117525"/>
            <a:ext cx="2181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27"/>
          <p:cNvSpPr txBox="1"/>
          <p:nvPr/>
        </p:nvSpPr>
        <p:spPr>
          <a:xfrm>
            <a:off x="9232149" y="1902575"/>
            <a:ext cx="1058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IMAG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975" y="5201913"/>
            <a:ext cx="49720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8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Packet Detector</a:t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7" name="Google Shape;397;p28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98" name="Google Shape;3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825" y="1050900"/>
            <a:ext cx="9692259" cy="56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FFT (&amp; IFFT)</a:t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29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5" name="Google Shape;405;p29"/>
          <p:cNvSpPr txBox="1"/>
          <p:nvPr/>
        </p:nvSpPr>
        <p:spPr>
          <a:xfrm>
            <a:off x="395750" y="973650"/>
            <a:ext cx="6036300" cy="5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Single-path delay feedback architecture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Supports radix-2 and radix-4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FFT sizes: powers of 2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IFFT reuses FFT architecture</a:t>
            </a:r>
            <a:endParaRPr sz="2400"/>
          </a:p>
        </p:txBody>
      </p:sp>
      <p:grpSp>
        <p:nvGrpSpPr>
          <p:cNvPr id="406" name="Google Shape;406;p29"/>
          <p:cNvGrpSpPr/>
          <p:nvPr/>
        </p:nvGrpSpPr>
        <p:grpSpPr>
          <a:xfrm>
            <a:off x="228111" y="2347050"/>
            <a:ext cx="11735776" cy="2411100"/>
            <a:chOff x="75224" y="3642450"/>
            <a:chExt cx="11735776" cy="2411100"/>
          </a:xfrm>
        </p:grpSpPr>
        <p:sp>
          <p:nvSpPr>
            <p:cNvPr id="407" name="Google Shape;407;p29"/>
            <p:cNvSpPr/>
            <p:nvPr/>
          </p:nvSpPr>
          <p:spPr>
            <a:xfrm>
              <a:off x="707125" y="4176150"/>
              <a:ext cx="4753500" cy="18774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8" name="Google Shape;408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9625" y="4376923"/>
              <a:ext cx="4668497" cy="14323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Google Shape;409;p29"/>
            <p:cNvSpPr/>
            <p:nvPr/>
          </p:nvSpPr>
          <p:spPr>
            <a:xfrm>
              <a:off x="6435825" y="4176150"/>
              <a:ext cx="1714200" cy="1877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</a:rPr>
                <a:t>Deserializer</a:t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9277675" y="4221275"/>
              <a:ext cx="1714200" cy="18321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</a:rPr>
                <a:t>Unscrambler</a:t>
              </a:r>
              <a:endParaRPr/>
            </a:p>
          </p:txBody>
        </p:sp>
        <p:cxnSp>
          <p:nvCxnSpPr>
            <p:cNvPr id="411" name="Google Shape;411;p29"/>
            <p:cNvCxnSpPr/>
            <p:nvPr/>
          </p:nvCxnSpPr>
          <p:spPr>
            <a:xfrm>
              <a:off x="5659574" y="5093096"/>
              <a:ext cx="492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412" name="Google Shape;412;p29"/>
            <p:cNvGrpSpPr/>
            <p:nvPr/>
          </p:nvGrpSpPr>
          <p:grpSpPr>
            <a:xfrm>
              <a:off x="8357750" y="4733600"/>
              <a:ext cx="711000" cy="533725"/>
              <a:chOff x="8738750" y="4733600"/>
              <a:chExt cx="711000" cy="533725"/>
            </a:xfrm>
          </p:grpSpPr>
          <p:grpSp>
            <p:nvGrpSpPr>
              <p:cNvPr id="413" name="Google Shape;413;p29"/>
              <p:cNvGrpSpPr/>
              <p:nvPr/>
            </p:nvGrpSpPr>
            <p:grpSpPr>
              <a:xfrm>
                <a:off x="8738750" y="4970325"/>
                <a:ext cx="711000" cy="297000"/>
                <a:chOff x="8738750" y="4970325"/>
                <a:chExt cx="711000" cy="297000"/>
              </a:xfrm>
            </p:grpSpPr>
            <p:cxnSp>
              <p:nvCxnSpPr>
                <p:cNvPr id="414" name="Google Shape;414;p29"/>
                <p:cNvCxnSpPr/>
                <p:nvPr/>
              </p:nvCxnSpPr>
              <p:spPr>
                <a:xfrm flipH="1" rot="10800000">
                  <a:off x="8738750" y="5114925"/>
                  <a:ext cx="711000" cy="78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415" name="Google Shape;415;p29"/>
                <p:cNvCxnSpPr/>
                <p:nvPr/>
              </p:nvCxnSpPr>
              <p:spPr>
                <a:xfrm flipH="1" rot="10800000">
                  <a:off x="8827525" y="4970325"/>
                  <a:ext cx="268800" cy="2970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66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16" name="Google Shape;416;p29"/>
              <p:cNvSpPr txBox="1"/>
              <p:nvPr/>
            </p:nvSpPr>
            <p:spPr>
              <a:xfrm>
                <a:off x="8793300" y="4733600"/>
                <a:ext cx="273600" cy="41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N</a:t>
                </a:r>
                <a:endParaRPr/>
              </a:p>
            </p:txBody>
          </p:sp>
        </p:grpSp>
        <p:grpSp>
          <p:nvGrpSpPr>
            <p:cNvPr id="417" name="Google Shape;417;p29"/>
            <p:cNvGrpSpPr/>
            <p:nvPr/>
          </p:nvGrpSpPr>
          <p:grpSpPr>
            <a:xfrm>
              <a:off x="11100000" y="4750038"/>
              <a:ext cx="711000" cy="533725"/>
              <a:chOff x="8738750" y="4733600"/>
              <a:chExt cx="711000" cy="533725"/>
            </a:xfrm>
          </p:grpSpPr>
          <p:grpSp>
            <p:nvGrpSpPr>
              <p:cNvPr id="418" name="Google Shape;418;p29"/>
              <p:cNvGrpSpPr/>
              <p:nvPr/>
            </p:nvGrpSpPr>
            <p:grpSpPr>
              <a:xfrm>
                <a:off x="8738750" y="4970325"/>
                <a:ext cx="711000" cy="297000"/>
                <a:chOff x="8738750" y="4970325"/>
                <a:chExt cx="711000" cy="297000"/>
              </a:xfrm>
            </p:grpSpPr>
            <p:cxnSp>
              <p:nvCxnSpPr>
                <p:cNvPr id="419" name="Google Shape;419;p29"/>
                <p:cNvCxnSpPr/>
                <p:nvPr/>
              </p:nvCxnSpPr>
              <p:spPr>
                <a:xfrm flipH="1" rot="10800000">
                  <a:off x="8738750" y="5114925"/>
                  <a:ext cx="711000" cy="78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420" name="Google Shape;420;p29"/>
                <p:cNvCxnSpPr/>
                <p:nvPr/>
              </p:nvCxnSpPr>
              <p:spPr>
                <a:xfrm flipH="1" rot="10800000">
                  <a:off x="8827525" y="4970325"/>
                  <a:ext cx="268800" cy="2970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66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21" name="Google Shape;421;p29"/>
              <p:cNvSpPr txBox="1"/>
              <p:nvPr/>
            </p:nvSpPr>
            <p:spPr>
              <a:xfrm>
                <a:off x="8793300" y="4733600"/>
                <a:ext cx="273600" cy="41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N</a:t>
                </a:r>
                <a:endParaRPr/>
              </a:p>
            </p:txBody>
          </p:sp>
        </p:grpSp>
        <p:sp>
          <p:nvSpPr>
            <p:cNvPr id="422" name="Google Shape;422;p29"/>
            <p:cNvSpPr txBox="1"/>
            <p:nvPr/>
          </p:nvSpPr>
          <p:spPr>
            <a:xfrm>
              <a:off x="2116525" y="3642450"/>
              <a:ext cx="1934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</a:rPr>
                <a:t>SDF Chain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423" name="Google Shape;423;p29"/>
            <p:cNvCxnSpPr/>
            <p:nvPr/>
          </p:nvCxnSpPr>
          <p:spPr>
            <a:xfrm>
              <a:off x="75224" y="5093109"/>
              <a:ext cx="492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424" name="Google Shape;424;p29"/>
          <p:cNvGrpSpPr/>
          <p:nvPr/>
        </p:nvGrpSpPr>
        <p:grpSpPr>
          <a:xfrm>
            <a:off x="5455400" y="5530025"/>
            <a:ext cx="6664500" cy="1253275"/>
            <a:chOff x="5988800" y="1948625"/>
            <a:chExt cx="6664500" cy="1253275"/>
          </a:xfrm>
        </p:grpSpPr>
        <p:grpSp>
          <p:nvGrpSpPr>
            <p:cNvPr id="425" name="Google Shape;425;p29"/>
            <p:cNvGrpSpPr/>
            <p:nvPr/>
          </p:nvGrpSpPr>
          <p:grpSpPr>
            <a:xfrm>
              <a:off x="6397028" y="2206058"/>
              <a:ext cx="1200395" cy="709958"/>
              <a:chOff x="6473228" y="2206058"/>
              <a:chExt cx="1200395" cy="709958"/>
            </a:xfrm>
          </p:grpSpPr>
          <p:grpSp>
            <p:nvGrpSpPr>
              <p:cNvPr id="426" name="Google Shape;426;p29"/>
              <p:cNvGrpSpPr/>
              <p:nvPr/>
            </p:nvGrpSpPr>
            <p:grpSpPr>
              <a:xfrm>
                <a:off x="6480048" y="2215896"/>
                <a:ext cx="1188452" cy="689229"/>
                <a:chOff x="8156448" y="3511296"/>
                <a:chExt cx="1188452" cy="689229"/>
              </a:xfrm>
            </p:grpSpPr>
            <p:cxnSp>
              <p:nvCxnSpPr>
                <p:cNvPr id="427" name="Google Shape;427;p29"/>
                <p:cNvCxnSpPr/>
                <p:nvPr/>
              </p:nvCxnSpPr>
              <p:spPr>
                <a:xfrm flipH="1" rot="10800000">
                  <a:off x="8970500" y="3511296"/>
                  <a:ext cx="374400" cy="12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428" name="Google Shape;428;p29"/>
                <p:cNvCxnSpPr/>
                <p:nvPr/>
              </p:nvCxnSpPr>
              <p:spPr>
                <a:xfrm flipH="1" rot="10800000">
                  <a:off x="8522725" y="3514725"/>
                  <a:ext cx="457200" cy="6858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66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9" name="Google Shape;429;p29"/>
                <p:cNvCxnSpPr/>
                <p:nvPr/>
              </p:nvCxnSpPr>
              <p:spPr>
                <a:xfrm flipH="1" rot="60595">
                  <a:off x="8156419" y="4191252"/>
                  <a:ext cx="374458" cy="12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</p:grpSp>
          <p:grpSp>
            <p:nvGrpSpPr>
              <p:cNvPr id="430" name="Google Shape;430;p29"/>
              <p:cNvGrpSpPr/>
              <p:nvPr/>
            </p:nvGrpSpPr>
            <p:grpSpPr>
              <a:xfrm flipH="1" rot="60160">
                <a:off x="6479168" y="2216404"/>
                <a:ext cx="1188515" cy="689266"/>
                <a:chOff x="8156448" y="3511296"/>
                <a:chExt cx="1188452" cy="689229"/>
              </a:xfrm>
            </p:grpSpPr>
            <p:cxnSp>
              <p:nvCxnSpPr>
                <p:cNvPr id="431" name="Google Shape;431;p29"/>
                <p:cNvCxnSpPr/>
                <p:nvPr/>
              </p:nvCxnSpPr>
              <p:spPr>
                <a:xfrm flipH="1" rot="10800000">
                  <a:off x="8970500" y="3511296"/>
                  <a:ext cx="374400" cy="12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432" name="Google Shape;432;p29"/>
                <p:cNvCxnSpPr/>
                <p:nvPr/>
              </p:nvCxnSpPr>
              <p:spPr>
                <a:xfrm flipH="1" rot="10800000">
                  <a:off x="8522725" y="3514725"/>
                  <a:ext cx="457200" cy="6858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66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3" name="Google Shape;433;p29"/>
                <p:cNvCxnSpPr/>
                <p:nvPr/>
              </p:nvCxnSpPr>
              <p:spPr>
                <a:xfrm flipH="1" rot="60595">
                  <a:off x="8156419" y="4191252"/>
                  <a:ext cx="374458" cy="12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</p:grpSp>
        </p:grpSp>
        <p:sp>
          <p:nvSpPr>
            <p:cNvPr id="434" name="Google Shape;434;p29"/>
            <p:cNvSpPr/>
            <p:nvPr/>
          </p:nvSpPr>
          <p:spPr>
            <a:xfrm>
              <a:off x="7740325" y="2040838"/>
              <a:ext cx="1714200" cy="1040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</a:rPr>
                <a:t>FFT</a:t>
              </a:r>
              <a:endParaRPr/>
            </a:p>
          </p:txBody>
        </p:sp>
        <p:grpSp>
          <p:nvGrpSpPr>
            <p:cNvPr id="435" name="Google Shape;435;p29"/>
            <p:cNvGrpSpPr/>
            <p:nvPr/>
          </p:nvGrpSpPr>
          <p:grpSpPr>
            <a:xfrm>
              <a:off x="9597428" y="2206058"/>
              <a:ext cx="1200395" cy="709958"/>
              <a:chOff x="6473228" y="2206058"/>
              <a:chExt cx="1200395" cy="709958"/>
            </a:xfrm>
          </p:grpSpPr>
          <p:grpSp>
            <p:nvGrpSpPr>
              <p:cNvPr id="436" name="Google Shape;436;p29"/>
              <p:cNvGrpSpPr/>
              <p:nvPr/>
            </p:nvGrpSpPr>
            <p:grpSpPr>
              <a:xfrm>
                <a:off x="6480048" y="2215896"/>
                <a:ext cx="1188452" cy="689229"/>
                <a:chOff x="8156448" y="3511296"/>
                <a:chExt cx="1188452" cy="689229"/>
              </a:xfrm>
            </p:grpSpPr>
            <p:cxnSp>
              <p:nvCxnSpPr>
                <p:cNvPr id="437" name="Google Shape;437;p29"/>
                <p:cNvCxnSpPr/>
                <p:nvPr/>
              </p:nvCxnSpPr>
              <p:spPr>
                <a:xfrm flipH="1" rot="10800000">
                  <a:off x="8970500" y="3511296"/>
                  <a:ext cx="374400" cy="12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438" name="Google Shape;438;p29"/>
                <p:cNvCxnSpPr/>
                <p:nvPr/>
              </p:nvCxnSpPr>
              <p:spPr>
                <a:xfrm flipH="1" rot="10800000">
                  <a:off x="8522725" y="3514725"/>
                  <a:ext cx="457200" cy="6858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66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9" name="Google Shape;439;p29"/>
                <p:cNvCxnSpPr/>
                <p:nvPr/>
              </p:nvCxnSpPr>
              <p:spPr>
                <a:xfrm flipH="1" rot="60595">
                  <a:off x="8156419" y="4191252"/>
                  <a:ext cx="374458" cy="12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</p:grpSp>
          <p:grpSp>
            <p:nvGrpSpPr>
              <p:cNvPr id="440" name="Google Shape;440;p29"/>
              <p:cNvGrpSpPr/>
              <p:nvPr/>
            </p:nvGrpSpPr>
            <p:grpSpPr>
              <a:xfrm flipH="1" rot="60160">
                <a:off x="6479168" y="2216404"/>
                <a:ext cx="1188515" cy="689266"/>
                <a:chOff x="8156448" y="3511296"/>
                <a:chExt cx="1188452" cy="689229"/>
              </a:xfrm>
            </p:grpSpPr>
            <p:cxnSp>
              <p:nvCxnSpPr>
                <p:cNvPr id="441" name="Google Shape;441;p29"/>
                <p:cNvCxnSpPr/>
                <p:nvPr/>
              </p:nvCxnSpPr>
              <p:spPr>
                <a:xfrm flipH="1" rot="10800000">
                  <a:off x="8970500" y="3511296"/>
                  <a:ext cx="374400" cy="12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442" name="Google Shape;442;p29"/>
                <p:cNvCxnSpPr/>
                <p:nvPr/>
              </p:nvCxnSpPr>
              <p:spPr>
                <a:xfrm flipH="1" rot="10800000">
                  <a:off x="8522725" y="3514725"/>
                  <a:ext cx="457200" cy="6858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66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3" name="Google Shape;443;p29"/>
                <p:cNvCxnSpPr/>
                <p:nvPr/>
              </p:nvCxnSpPr>
              <p:spPr>
                <a:xfrm flipH="1" rot="60595">
                  <a:off x="8156419" y="4191252"/>
                  <a:ext cx="374458" cy="12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</p:grpSp>
        </p:grpSp>
        <p:sp>
          <p:nvSpPr>
            <p:cNvPr id="444" name="Google Shape;444;p29"/>
            <p:cNvSpPr/>
            <p:nvPr/>
          </p:nvSpPr>
          <p:spPr>
            <a:xfrm>
              <a:off x="10874025" y="1956950"/>
              <a:ext cx="663900" cy="5337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</a:rPr>
                <a:t>÷ N</a:t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10874025" y="2668200"/>
              <a:ext cx="663900" cy="5337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</a:rPr>
                <a:t>÷ N</a:t>
              </a:r>
              <a:endParaRPr/>
            </a:p>
          </p:txBody>
        </p:sp>
        <p:sp>
          <p:nvSpPr>
            <p:cNvPr id="446" name="Google Shape;446;p29"/>
            <p:cNvSpPr txBox="1"/>
            <p:nvPr/>
          </p:nvSpPr>
          <p:spPr>
            <a:xfrm>
              <a:off x="5988800" y="1948625"/>
              <a:ext cx="4923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</a:rPr>
                <a:t>Re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" name="Google Shape;447;p29"/>
            <p:cNvSpPr txBox="1"/>
            <p:nvPr/>
          </p:nvSpPr>
          <p:spPr>
            <a:xfrm>
              <a:off x="5988800" y="2634425"/>
              <a:ext cx="4923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</a:rPr>
                <a:t>Im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448" name="Google Shape;448;p29"/>
            <p:cNvCxnSpPr/>
            <p:nvPr/>
          </p:nvCxnSpPr>
          <p:spPr>
            <a:xfrm>
              <a:off x="11614124" y="2231136"/>
              <a:ext cx="492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49" name="Google Shape;449;p29"/>
            <p:cNvCxnSpPr/>
            <p:nvPr/>
          </p:nvCxnSpPr>
          <p:spPr>
            <a:xfrm>
              <a:off x="11614124" y="2916936"/>
              <a:ext cx="492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50" name="Google Shape;450;p29"/>
            <p:cNvSpPr txBox="1"/>
            <p:nvPr/>
          </p:nvSpPr>
          <p:spPr>
            <a:xfrm>
              <a:off x="12161000" y="1993392"/>
              <a:ext cx="4923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</a:rPr>
                <a:t>Re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" name="Google Shape;451;p29"/>
            <p:cNvSpPr txBox="1"/>
            <p:nvPr/>
          </p:nvSpPr>
          <p:spPr>
            <a:xfrm>
              <a:off x="12161000" y="2679192"/>
              <a:ext cx="4923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</a:rPr>
                <a:t>Im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" name="Google Shape;452;p29"/>
            <p:cNvSpPr txBox="1"/>
            <p:nvPr/>
          </p:nvSpPr>
          <p:spPr>
            <a:xfrm>
              <a:off x="7741400" y="1975104"/>
              <a:ext cx="4923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</a:rPr>
                <a:t>Re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453" name="Google Shape;453;p29"/>
            <p:cNvSpPr txBox="1"/>
            <p:nvPr/>
          </p:nvSpPr>
          <p:spPr>
            <a:xfrm>
              <a:off x="7741400" y="2651760"/>
              <a:ext cx="4923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</a:rPr>
                <a:t>Im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454" name="Google Shape;454;p29"/>
            <p:cNvSpPr txBox="1"/>
            <p:nvPr/>
          </p:nvSpPr>
          <p:spPr>
            <a:xfrm>
              <a:off x="8979408" y="1975104"/>
              <a:ext cx="4923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</a:rPr>
                <a:t>Re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29"/>
            <p:cNvSpPr txBox="1"/>
            <p:nvPr/>
          </p:nvSpPr>
          <p:spPr>
            <a:xfrm>
              <a:off x="8979408" y="2651760"/>
              <a:ext cx="4923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</a:rPr>
                <a:t>Im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sp>
        <p:nvSpPr>
          <p:cNvPr id="456" name="Google Shape;456;p29"/>
          <p:cNvSpPr txBox="1"/>
          <p:nvPr/>
        </p:nvSpPr>
        <p:spPr>
          <a:xfrm>
            <a:off x="5508950" y="2281225"/>
            <a:ext cx="2440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FFT block diagram</a:t>
            </a:r>
            <a:endParaRPr sz="1900"/>
          </a:p>
        </p:txBody>
      </p:sp>
      <p:sp>
        <p:nvSpPr>
          <p:cNvPr id="457" name="Google Shape;457;p29"/>
          <p:cNvSpPr txBox="1"/>
          <p:nvPr/>
        </p:nvSpPr>
        <p:spPr>
          <a:xfrm>
            <a:off x="5455400" y="5107625"/>
            <a:ext cx="26910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IFFT block diagram</a:t>
            </a:r>
            <a:endParaRPr sz="1900"/>
          </a:p>
        </p:txBody>
      </p:sp>
      <p:sp>
        <p:nvSpPr>
          <p:cNvPr id="458" name="Google Shape;458;p29"/>
          <p:cNvSpPr txBox="1"/>
          <p:nvPr/>
        </p:nvSpPr>
        <p:spPr>
          <a:xfrm>
            <a:off x="228100" y="6005950"/>
            <a:ext cx="51336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He and M. Torkelson, “A new approach to pipeline FFT processor,” in Proceedings  of  International  Conference  on  Parallel  Processing, pp. 766–770, April 1996.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 Stojanovic, “Lecture 10: Fast Fourier transform: VLSI architectures,” in 6.973 Communication System Design, 2006.  MIT OpenCourseWare.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Zero-Forcing Equalizer</a:t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4" name="Google Shape;464;p30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65" name="Google Shape;4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082" y="1876775"/>
            <a:ext cx="6461594" cy="484619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0"/>
          <p:cNvSpPr txBox="1"/>
          <p:nvPr/>
        </p:nvSpPr>
        <p:spPr>
          <a:xfrm>
            <a:off x="624350" y="1278450"/>
            <a:ext cx="4836300" cy="48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Completely eliminates ISI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BUT…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Amplifies noise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Reduces overall SNR</a:t>
            </a:r>
            <a:endParaRPr sz="2400"/>
          </a:p>
        </p:txBody>
      </p:sp>
      <p:pic>
        <p:nvPicPr>
          <p:cNvPr id="467" name="Google Shape;467;p30"/>
          <p:cNvPicPr preferRelativeResize="0"/>
          <p:nvPr/>
        </p:nvPicPr>
        <p:blipFill rotWithShape="1">
          <a:blip r:embed="rId4">
            <a:alphaModFix/>
          </a:blip>
          <a:srcRect b="17370" l="8693" r="13895" t="11611"/>
          <a:stretch/>
        </p:blipFill>
        <p:spPr>
          <a:xfrm>
            <a:off x="7991450" y="938275"/>
            <a:ext cx="2367502" cy="9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150" y="4653328"/>
            <a:ext cx="5896702" cy="16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0"/>
          <p:cNvSpPr txBox="1"/>
          <p:nvPr/>
        </p:nvSpPr>
        <p:spPr>
          <a:xfrm>
            <a:off x="1565850" y="3974125"/>
            <a:ext cx="3211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Channel Inversion</a:t>
            </a:r>
            <a:endParaRPr sz="2400"/>
          </a:p>
        </p:txBody>
      </p:sp>
      <p:cxnSp>
        <p:nvCxnSpPr>
          <p:cNvPr id="470" name="Google Shape;470;p30"/>
          <p:cNvCxnSpPr/>
          <p:nvPr/>
        </p:nvCxnSpPr>
        <p:spPr>
          <a:xfrm flipH="1" rot="10800000">
            <a:off x="227950" y="3722600"/>
            <a:ext cx="58272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30"/>
          <p:cNvCxnSpPr/>
          <p:nvPr/>
        </p:nvCxnSpPr>
        <p:spPr>
          <a:xfrm>
            <a:off x="6111630" y="1000969"/>
            <a:ext cx="31500" cy="579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30"/>
          <p:cNvSpPr txBox="1"/>
          <p:nvPr/>
        </p:nvSpPr>
        <p:spPr>
          <a:xfrm>
            <a:off x="6143250" y="6606075"/>
            <a:ext cx="5678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J.  W.  M.  Bergmans, </a:t>
            </a:r>
            <a:r>
              <a:rPr i="1" lang="en-US" sz="1000">
                <a:latin typeface="Calibri"/>
                <a:ea typeface="Calibri"/>
                <a:cs typeface="Calibri"/>
                <a:sym typeface="Calibri"/>
              </a:rPr>
              <a:t>Linear  Equalization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. Springer-Science+Business Media, B.V., 1996.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/>
          <p:nvPr/>
        </p:nvSpPr>
        <p:spPr>
          <a:xfrm>
            <a:off x="465991" y="274138"/>
            <a:ext cx="4466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 Rx Demodulator</a:t>
            </a:r>
            <a:endParaRPr/>
          </a:p>
        </p:txBody>
      </p:sp>
      <p:cxnSp>
        <p:nvCxnSpPr>
          <p:cNvPr id="478" name="Google Shape;478;p31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79" name="Google Shape;4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150" y="1002624"/>
            <a:ext cx="2933700" cy="302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3375" y="4023700"/>
            <a:ext cx="4121400" cy="4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3375" y="4497687"/>
            <a:ext cx="29337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7987" y="5450175"/>
            <a:ext cx="3624474" cy="5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1"/>
          <p:cNvSpPr txBox="1"/>
          <p:nvPr/>
        </p:nvSpPr>
        <p:spPr>
          <a:xfrm>
            <a:off x="9099825" y="1358325"/>
            <a:ext cx="2484900" cy="18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74EA7"/>
                </a:solidFill>
              </a:rPr>
              <a:t>Optimal soft demapping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-include logarithmic and exponential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-not suitable for hardware implementation</a:t>
            </a:r>
            <a:endParaRPr/>
          </a:p>
        </p:txBody>
      </p:sp>
      <p:sp>
        <p:nvSpPr>
          <p:cNvPr id="484" name="Google Shape;484;p31"/>
          <p:cNvSpPr txBox="1"/>
          <p:nvPr/>
        </p:nvSpPr>
        <p:spPr>
          <a:xfrm>
            <a:off x="9099825" y="3001625"/>
            <a:ext cx="2484900" cy="18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74EA7"/>
                </a:solidFill>
              </a:rPr>
              <a:t>Sub-optimal soft demapping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-low complexity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-negligible soft decoding performance loss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5" name="Google Shape;48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99825" y="4597450"/>
            <a:ext cx="2841225" cy="728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011250"/>
            <a:ext cx="5694426" cy="4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465991" y="274138"/>
            <a:ext cx="4466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Why do OFDM in Chisel?</a:t>
            </a:r>
            <a:endParaRPr/>
          </a:p>
        </p:txBody>
      </p:sp>
      <p:cxnSp>
        <p:nvCxnSpPr>
          <p:cNvPr id="91" name="Google Shape;91;p14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4"/>
          <p:cNvSpPr txBox="1"/>
          <p:nvPr/>
        </p:nvSpPr>
        <p:spPr>
          <a:xfrm>
            <a:off x="554975" y="1199150"/>
            <a:ext cx="10881600" cy="52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Several Verilog/VHDL implementations of WiFi exist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But they’re not flexible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Written to support one standard in particular </a:t>
            </a:r>
            <a:r>
              <a:rPr baseline="30000" lang="en-US" sz="3000">
                <a:latin typeface="Calibri"/>
                <a:ea typeface="Calibri"/>
                <a:cs typeface="Calibri"/>
                <a:sym typeface="Calibri"/>
              </a:rPr>
              <a:t>[1]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Or wrap several standard specific basebands</a:t>
            </a:r>
            <a:r>
              <a:rPr baseline="30000" lang="en-US" sz="3000">
                <a:latin typeface="Calibri"/>
                <a:ea typeface="Calibri"/>
                <a:cs typeface="Calibri"/>
                <a:sym typeface="Calibri"/>
              </a:rPr>
              <a:t>[2]</a:t>
            </a:r>
            <a:endParaRPr baseline="30000"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And they’re big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880,000 lines of code</a:t>
            </a:r>
            <a:r>
              <a:rPr baseline="30000" lang="en-US" sz="3000">
                <a:latin typeface="Calibri"/>
                <a:ea typeface="Calibri"/>
                <a:cs typeface="Calibri"/>
                <a:sym typeface="Calibri"/>
              </a:rPr>
              <a:t>[1]</a:t>
            </a:r>
            <a:endParaRPr baseline="30000"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172,000 lines of code</a:t>
            </a:r>
            <a:r>
              <a:rPr baseline="30000" lang="en-US" sz="3000">
                <a:latin typeface="Calibri"/>
                <a:ea typeface="Calibri"/>
                <a:cs typeface="Calibri"/>
                <a:sym typeface="Calibri"/>
              </a:rPr>
              <a:t>[2]</a:t>
            </a:r>
            <a:endParaRPr baseline="30000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139700" y="6149700"/>
            <a:ext cx="60522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 J. Shi, “OpenOFDM.” https://github.com/jhshi/openofdm, 2017.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phthinh, “</a:t>
            </a:r>
            <a:r>
              <a:rPr lang="en-US" sz="10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IEEE 802.11 OFDM-based transceiver system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 https://github.com/phthinh/OFDM_802_11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1250"/>
            <a:ext cx="11567801" cy="451426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2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802.11a Rx Decoder </a:t>
            </a:r>
            <a:endParaRPr/>
          </a:p>
        </p:txBody>
      </p:sp>
      <p:cxnSp>
        <p:nvCxnSpPr>
          <p:cNvPr id="493" name="Google Shape;493;p32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4" name="Google Shape;494;p32"/>
          <p:cNvSpPr txBox="1"/>
          <p:nvPr/>
        </p:nvSpPr>
        <p:spPr>
          <a:xfrm>
            <a:off x="278550" y="4754500"/>
            <a:ext cx="4860000" cy="19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•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both Hard &amp; Soft decoding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•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802.11a requires only hard decoding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•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Viterbi decoding algorithms are used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•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Viterbi Decoding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•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Sliding-Window Viterbi Decoding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1401050"/>
            <a:ext cx="11677650" cy="52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3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802.11a PPDU Frame Structure</a:t>
            </a:r>
            <a:endParaRPr/>
          </a:p>
        </p:txBody>
      </p:sp>
      <p:cxnSp>
        <p:nvCxnSpPr>
          <p:cNvPr id="501" name="Google Shape;501;p33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4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De-Puncturing</a:t>
            </a:r>
            <a:endParaRPr/>
          </a:p>
        </p:txBody>
      </p:sp>
      <p:cxnSp>
        <p:nvCxnSpPr>
          <p:cNvPr id="507" name="Google Shape;507;p34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08" name="Google Shape;5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9000"/>
            <a:ext cx="11911899" cy="48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5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Maximum Likelihood Sequence Estimator</a:t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4" name="Google Shape;514;p35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15" name="Google Shape;5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1600"/>
            <a:ext cx="11978099" cy="44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Viterbi Decoder Algorithm Flow Chart</a:t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1" name="Google Shape;521;p36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22" name="Google Shape;5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00" y="1011250"/>
            <a:ext cx="10867012" cy="569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How to determine bit width for PM Register?</a:t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8" name="Google Shape;528;p37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29" name="Google Shape;5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13" y="1011250"/>
            <a:ext cx="6886575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8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Hard Decoding vs Soft Decoding</a:t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5" name="Google Shape;535;p38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6" name="Google Shape;536;p38"/>
          <p:cNvSpPr txBox="1"/>
          <p:nvPr/>
        </p:nvSpPr>
        <p:spPr>
          <a:xfrm>
            <a:off x="6243275" y="1011250"/>
            <a:ext cx="54768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 Decision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Euclidean distance calculation: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= FixedPoint(bitWidth, (bitWidth-3).BP)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7" name="Google Shape;537;p38"/>
          <p:cNvPicPr preferRelativeResize="0"/>
          <p:nvPr/>
        </p:nvPicPr>
        <p:blipFill rotWithShape="1">
          <a:blip r:embed="rId3">
            <a:alphaModFix/>
          </a:blip>
          <a:srcRect b="16599" l="0" r="0" t="11695"/>
          <a:stretch/>
        </p:blipFill>
        <p:spPr>
          <a:xfrm>
            <a:off x="6867313" y="1872875"/>
            <a:ext cx="4228725" cy="4611674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8"/>
          <p:cNvSpPr txBox="1"/>
          <p:nvPr/>
        </p:nvSpPr>
        <p:spPr>
          <a:xfrm>
            <a:off x="466000" y="1011250"/>
            <a:ext cx="54768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Decision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Hamming distance calculation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= SInt(2.W)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788" y="1967650"/>
            <a:ext cx="446722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9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How to ease ACS computation?</a:t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5" name="Google Shape;545;p39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46" name="Google Shape;5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00" y="1011250"/>
            <a:ext cx="4573275" cy="56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550" y="1011250"/>
            <a:ext cx="17335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1025" y="2338100"/>
            <a:ext cx="61722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75" y="1141700"/>
            <a:ext cx="542925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0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Sliding Window Viterbi Decoder</a:t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5" name="Google Shape;555;p40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1"/>
          <p:cNvSpPr txBox="1"/>
          <p:nvPr/>
        </p:nvSpPr>
        <p:spPr>
          <a:xfrm>
            <a:off x="465999" y="274150"/>
            <a:ext cx="8817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The Chisel Difference</a:t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rgbClr val="00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1" name="Google Shape;561;p41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2" name="Google Shape;562;p41"/>
          <p:cNvSpPr txBox="1"/>
          <p:nvPr/>
        </p:nvSpPr>
        <p:spPr>
          <a:xfrm>
            <a:off x="604525" y="1278450"/>
            <a:ext cx="107925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Concise code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8,700 lines of implementation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8,700 lines of testing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1-2 orders of magnitude less than the Verilog versions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Agile generators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Can reconfigure for arbitrary number of subcarriers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Can reconfigure for arbitrary (convolutional) coding schemes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And more...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Rapid unit testing!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465991" y="274138"/>
            <a:ext cx="4466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802.11a </a:t>
            </a: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Transmit Chain</a:t>
            </a:r>
            <a:endParaRPr/>
          </a:p>
        </p:txBody>
      </p:sp>
      <p:cxnSp>
        <p:nvCxnSpPr>
          <p:cNvPr id="99" name="Google Shape;99;p15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952613"/>
            <a:ext cx="982980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8126500" y="3342975"/>
            <a:ext cx="205200" cy="2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809400" y="3379000"/>
            <a:ext cx="317100" cy="25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2"/>
          <p:cNvSpPr txBox="1"/>
          <p:nvPr/>
        </p:nvSpPr>
        <p:spPr>
          <a:xfrm>
            <a:off x="465114" y="274138"/>
            <a:ext cx="112541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/>
          </a:p>
        </p:txBody>
      </p:sp>
      <p:cxnSp>
        <p:nvCxnSpPr>
          <p:cNvPr id="568" name="Google Shape;568;p42"/>
          <p:cNvCxnSpPr/>
          <p:nvPr/>
        </p:nvCxnSpPr>
        <p:spPr>
          <a:xfrm>
            <a:off x="465991" y="858913"/>
            <a:ext cx="11254155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9" name="Google Shape;569;p42"/>
          <p:cNvSpPr txBox="1"/>
          <p:nvPr/>
        </p:nvSpPr>
        <p:spPr>
          <a:xfrm>
            <a:off x="552400" y="1074350"/>
            <a:ext cx="111669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ISO/IEC/IEEE 8802-11:2012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MIT opencourseware 6.973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Deepthi Ancha, Implementation of Tail-Biting Convolutional codes, 2008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6"/>
          <p:cNvGrpSpPr/>
          <p:nvPr/>
        </p:nvGrpSpPr>
        <p:grpSpPr>
          <a:xfrm>
            <a:off x="900991" y="2152702"/>
            <a:ext cx="931985" cy="596229"/>
            <a:chOff x="1208721" y="1219310"/>
            <a:chExt cx="931985" cy="596229"/>
          </a:xfrm>
        </p:grpSpPr>
        <p:cxnSp>
          <p:nvCxnSpPr>
            <p:cNvPr id="108" name="Google Shape;108;p16"/>
            <p:cNvCxnSpPr/>
            <p:nvPr/>
          </p:nvCxnSpPr>
          <p:spPr>
            <a:xfrm>
              <a:off x="1208721" y="1219310"/>
              <a:ext cx="931985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6"/>
            <p:cNvCxnSpPr/>
            <p:nvPr/>
          </p:nvCxnSpPr>
          <p:spPr>
            <a:xfrm>
              <a:off x="1208721" y="1799531"/>
              <a:ext cx="931985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6"/>
            <p:cNvCxnSpPr/>
            <p:nvPr/>
          </p:nvCxnSpPr>
          <p:spPr>
            <a:xfrm>
              <a:off x="2126931" y="1219310"/>
              <a:ext cx="0" cy="596229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6"/>
            <p:cNvCxnSpPr/>
            <p:nvPr/>
          </p:nvCxnSpPr>
          <p:spPr>
            <a:xfrm>
              <a:off x="1986437" y="1219310"/>
              <a:ext cx="0" cy="580221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6"/>
            <p:cNvCxnSpPr/>
            <p:nvPr/>
          </p:nvCxnSpPr>
          <p:spPr>
            <a:xfrm>
              <a:off x="1850705" y="1219310"/>
              <a:ext cx="0" cy="580221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6"/>
            <p:cNvCxnSpPr/>
            <p:nvPr/>
          </p:nvCxnSpPr>
          <p:spPr>
            <a:xfrm>
              <a:off x="1698305" y="1219310"/>
              <a:ext cx="0" cy="580221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6"/>
            <p:cNvCxnSpPr/>
            <p:nvPr/>
          </p:nvCxnSpPr>
          <p:spPr>
            <a:xfrm>
              <a:off x="1550667" y="1219310"/>
              <a:ext cx="0" cy="596229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5" name="Google Shape;115;p16"/>
          <p:cNvSpPr/>
          <p:nvPr/>
        </p:nvSpPr>
        <p:spPr>
          <a:xfrm>
            <a:off x="2682460" y="2025219"/>
            <a:ext cx="1714316" cy="851193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Convolutional </a:t>
            </a:r>
            <a:b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Coding</a:t>
            </a:r>
            <a:endParaRPr/>
          </a:p>
        </p:txBody>
      </p:sp>
      <p:cxnSp>
        <p:nvCxnSpPr>
          <p:cNvPr id="116" name="Google Shape;116;p16"/>
          <p:cNvCxnSpPr/>
          <p:nvPr/>
        </p:nvCxnSpPr>
        <p:spPr>
          <a:xfrm>
            <a:off x="2004646" y="2446071"/>
            <a:ext cx="49237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" name="Google Shape;117;p16"/>
          <p:cNvSpPr txBox="1"/>
          <p:nvPr/>
        </p:nvSpPr>
        <p:spPr>
          <a:xfrm>
            <a:off x="465991" y="274138"/>
            <a:ext cx="446649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802.11a Tx Encoder</a:t>
            </a:r>
            <a:endParaRPr/>
          </a:p>
        </p:txBody>
      </p:sp>
      <p:cxnSp>
        <p:nvCxnSpPr>
          <p:cNvPr id="118" name="Google Shape;118;p16"/>
          <p:cNvCxnSpPr/>
          <p:nvPr/>
        </p:nvCxnSpPr>
        <p:spPr>
          <a:xfrm>
            <a:off x="465991" y="858913"/>
            <a:ext cx="11254155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16"/>
          <p:cNvSpPr/>
          <p:nvPr/>
        </p:nvSpPr>
        <p:spPr>
          <a:xfrm>
            <a:off x="5400528" y="2008423"/>
            <a:ext cx="1714316" cy="851193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Puncturing</a:t>
            </a:r>
            <a:endParaRPr/>
          </a:p>
        </p:txBody>
      </p:sp>
      <p:grpSp>
        <p:nvGrpSpPr>
          <p:cNvPr id="120" name="Google Shape;120;p16"/>
          <p:cNvGrpSpPr/>
          <p:nvPr/>
        </p:nvGrpSpPr>
        <p:grpSpPr>
          <a:xfrm>
            <a:off x="7904030" y="2136694"/>
            <a:ext cx="931985" cy="596229"/>
            <a:chOff x="1208721" y="1219310"/>
            <a:chExt cx="931985" cy="596229"/>
          </a:xfrm>
        </p:grpSpPr>
        <p:cxnSp>
          <p:nvCxnSpPr>
            <p:cNvPr id="121" name="Google Shape;121;p16"/>
            <p:cNvCxnSpPr/>
            <p:nvPr/>
          </p:nvCxnSpPr>
          <p:spPr>
            <a:xfrm>
              <a:off x="1208721" y="1219310"/>
              <a:ext cx="931985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16"/>
            <p:cNvCxnSpPr/>
            <p:nvPr/>
          </p:nvCxnSpPr>
          <p:spPr>
            <a:xfrm>
              <a:off x="1208721" y="1799531"/>
              <a:ext cx="931985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16"/>
            <p:cNvCxnSpPr/>
            <p:nvPr/>
          </p:nvCxnSpPr>
          <p:spPr>
            <a:xfrm>
              <a:off x="2126931" y="1219310"/>
              <a:ext cx="0" cy="596229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16"/>
            <p:cNvCxnSpPr/>
            <p:nvPr/>
          </p:nvCxnSpPr>
          <p:spPr>
            <a:xfrm>
              <a:off x="1986437" y="1219310"/>
              <a:ext cx="0" cy="580221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16"/>
            <p:cNvCxnSpPr/>
            <p:nvPr/>
          </p:nvCxnSpPr>
          <p:spPr>
            <a:xfrm>
              <a:off x="1850705" y="1219310"/>
              <a:ext cx="0" cy="580221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16"/>
            <p:cNvCxnSpPr/>
            <p:nvPr/>
          </p:nvCxnSpPr>
          <p:spPr>
            <a:xfrm>
              <a:off x="1698305" y="1219310"/>
              <a:ext cx="0" cy="580221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16"/>
            <p:cNvCxnSpPr/>
            <p:nvPr/>
          </p:nvCxnSpPr>
          <p:spPr>
            <a:xfrm>
              <a:off x="1550667" y="1219310"/>
              <a:ext cx="0" cy="596229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28" name="Google Shape;128;p16"/>
          <p:cNvCxnSpPr/>
          <p:nvPr/>
        </p:nvCxnSpPr>
        <p:spPr>
          <a:xfrm>
            <a:off x="7263252" y="2440361"/>
            <a:ext cx="49237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p16"/>
          <p:cNvCxnSpPr/>
          <p:nvPr/>
        </p:nvCxnSpPr>
        <p:spPr>
          <a:xfrm>
            <a:off x="9051022" y="2434019"/>
            <a:ext cx="49237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" name="Google Shape;130;p16"/>
          <p:cNvSpPr/>
          <p:nvPr/>
        </p:nvSpPr>
        <p:spPr>
          <a:xfrm>
            <a:off x="9752211" y="2008423"/>
            <a:ext cx="1714316" cy="851193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Interleaver &amp; Modulator</a:t>
            </a:r>
            <a:endParaRPr/>
          </a:p>
        </p:txBody>
      </p:sp>
      <p:cxnSp>
        <p:nvCxnSpPr>
          <p:cNvPr id="131" name="Google Shape;131;p16"/>
          <p:cNvCxnSpPr/>
          <p:nvPr/>
        </p:nvCxnSpPr>
        <p:spPr>
          <a:xfrm>
            <a:off x="4686299" y="2412221"/>
            <a:ext cx="49237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" name="Google Shape;132;p16"/>
          <p:cNvCxnSpPr/>
          <p:nvPr/>
        </p:nvCxnSpPr>
        <p:spPr>
          <a:xfrm>
            <a:off x="2004646" y="3570872"/>
            <a:ext cx="4149969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3" name="Google Shape;133;p16"/>
          <p:cNvGrpSpPr/>
          <p:nvPr/>
        </p:nvGrpSpPr>
        <p:grpSpPr>
          <a:xfrm>
            <a:off x="924582" y="3272757"/>
            <a:ext cx="931985" cy="596229"/>
            <a:chOff x="1208721" y="1219310"/>
            <a:chExt cx="931985" cy="596229"/>
          </a:xfrm>
        </p:grpSpPr>
        <p:cxnSp>
          <p:nvCxnSpPr>
            <p:cNvPr id="134" name="Google Shape;134;p16"/>
            <p:cNvCxnSpPr/>
            <p:nvPr/>
          </p:nvCxnSpPr>
          <p:spPr>
            <a:xfrm>
              <a:off x="1208721" y="1219310"/>
              <a:ext cx="931985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6"/>
            <p:cNvCxnSpPr/>
            <p:nvPr/>
          </p:nvCxnSpPr>
          <p:spPr>
            <a:xfrm>
              <a:off x="1208721" y="1799531"/>
              <a:ext cx="931985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6"/>
            <p:cNvCxnSpPr/>
            <p:nvPr/>
          </p:nvCxnSpPr>
          <p:spPr>
            <a:xfrm>
              <a:off x="2126931" y="1219310"/>
              <a:ext cx="0" cy="596229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6"/>
            <p:cNvCxnSpPr/>
            <p:nvPr/>
          </p:nvCxnSpPr>
          <p:spPr>
            <a:xfrm>
              <a:off x="1986437" y="1219310"/>
              <a:ext cx="0" cy="580221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6"/>
            <p:cNvCxnSpPr/>
            <p:nvPr/>
          </p:nvCxnSpPr>
          <p:spPr>
            <a:xfrm>
              <a:off x="1850705" y="1219310"/>
              <a:ext cx="0" cy="580221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6"/>
            <p:cNvCxnSpPr/>
            <p:nvPr/>
          </p:nvCxnSpPr>
          <p:spPr>
            <a:xfrm>
              <a:off x="1698305" y="1219310"/>
              <a:ext cx="0" cy="580221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6"/>
            <p:cNvCxnSpPr/>
            <p:nvPr/>
          </p:nvCxnSpPr>
          <p:spPr>
            <a:xfrm>
              <a:off x="1550667" y="1219310"/>
              <a:ext cx="0" cy="596229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1" name="Google Shape;141;p16"/>
          <p:cNvSpPr txBox="1"/>
          <p:nvPr/>
        </p:nvSpPr>
        <p:spPr>
          <a:xfrm>
            <a:off x="7587916" y="858913"/>
            <a:ext cx="16685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Modulation Ctrl</a:t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1087881" y="2923618"/>
            <a:ext cx="518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Ctrl</a:t>
            </a:r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 rot="10800000">
            <a:off x="6154615" y="2991190"/>
            <a:ext cx="0" cy="60304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" name="Google Shape;144;p16"/>
          <p:cNvCxnSpPr/>
          <p:nvPr/>
        </p:nvCxnSpPr>
        <p:spPr>
          <a:xfrm>
            <a:off x="6136415" y="1244252"/>
            <a:ext cx="439304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6"/>
          <p:cNvCxnSpPr/>
          <p:nvPr/>
        </p:nvCxnSpPr>
        <p:spPr>
          <a:xfrm rot="10800000">
            <a:off x="6154615" y="1220715"/>
            <a:ext cx="0" cy="60304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16"/>
          <p:cNvCxnSpPr/>
          <p:nvPr/>
        </p:nvCxnSpPr>
        <p:spPr>
          <a:xfrm>
            <a:off x="10529455" y="1220878"/>
            <a:ext cx="0" cy="602879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7" name="Google Shape;147;p16"/>
          <p:cNvSpPr txBox="1"/>
          <p:nvPr/>
        </p:nvSpPr>
        <p:spPr>
          <a:xfrm>
            <a:off x="1147286" y="1763178"/>
            <a:ext cx="6734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790802" y="4381535"/>
            <a:ext cx="577799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compatible with 802.11a Specification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Puncturing matrix can be modified on the fly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programmable convolutional coding matrix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2171701" y="1468315"/>
            <a:ext cx="5311800" cy="18774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/>
        </p:nvSpPr>
        <p:spPr>
          <a:xfrm>
            <a:off x="466013" y="274150"/>
            <a:ext cx="10983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802.11a Tx Encoder - Convolutional Code (</a:t>
            </a: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7, 6)</a:t>
            </a: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88" y="1082413"/>
            <a:ext cx="11096625" cy="5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465114" y="274138"/>
            <a:ext cx="112541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802.11a Tx – Convolutional Encoder (802.11a Standard)</a:t>
            </a:r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465991" y="858913"/>
            <a:ext cx="11254155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18"/>
          <p:cNvCxnSpPr/>
          <p:nvPr/>
        </p:nvCxnSpPr>
        <p:spPr>
          <a:xfrm>
            <a:off x="2192917" y="3429000"/>
            <a:ext cx="38814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4" name="Google Shape;164;p18"/>
          <p:cNvGrpSpPr/>
          <p:nvPr/>
        </p:nvGrpSpPr>
        <p:grpSpPr>
          <a:xfrm>
            <a:off x="1564141" y="3064488"/>
            <a:ext cx="628776" cy="714736"/>
            <a:chOff x="3638424" y="1594355"/>
            <a:chExt cx="628776" cy="714736"/>
          </a:xfrm>
        </p:grpSpPr>
        <p:sp>
          <p:nvSpPr>
            <p:cNvPr id="165" name="Google Shape;165;p18"/>
            <p:cNvSpPr/>
            <p:nvPr/>
          </p:nvSpPr>
          <p:spPr>
            <a:xfrm>
              <a:off x="3638424" y="1594355"/>
              <a:ext cx="628776" cy="714736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3852799" y="2136656"/>
              <a:ext cx="200025" cy="172435"/>
            </a:xfrm>
            <a:prstGeom prst="triangle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18"/>
          <p:cNvGrpSpPr/>
          <p:nvPr/>
        </p:nvGrpSpPr>
        <p:grpSpPr>
          <a:xfrm>
            <a:off x="2581061" y="3064488"/>
            <a:ext cx="628776" cy="714736"/>
            <a:chOff x="3638424" y="1594355"/>
            <a:chExt cx="628776" cy="714736"/>
          </a:xfrm>
        </p:grpSpPr>
        <p:sp>
          <p:nvSpPr>
            <p:cNvPr id="168" name="Google Shape;168;p18"/>
            <p:cNvSpPr/>
            <p:nvPr/>
          </p:nvSpPr>
          <p:spPr>
            <a:xfrm>
              <a:off x="3638424" y="1594355"/>
              <a:ext cx="628776" cy="714736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3852799" y="2136656"/>
              <a:ext cx="200025" cy="172435"/>
            </a:xfrm>
            <a:prstGeom prst="triangle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0" name="Google Shape;170;p18"/>
          <p:cNvCxnSpPr/>
          <p:nvPr/>
        </p:nvCxnSpPr>
        <p:spPr>
          <a:xfrm>
            <a:off x="3209837" y="3421856"/>
            <a:ext cx="38814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18"/>
          <p:cNvCxnSpPr/>
          <p:nvPr/>
        </p:nvCxnSpPr>
        <p:spPr>
          <a:xfrm>
            <a:off x="4226757" y="3429000"/>
            <a:ext cx="38814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2" name="Google Shape;172;p18"/>
          <p:cNvGrpSpPr/>
          <p:nvPr/>
        </p:nvGrpSpPr>
        <p:grpSpPr>
          <a:xfrm>
            <a:off x="3597981" y="3064488"/>
            <a:ext cx="628776" cy="714736"/>
            <a:chOff x="3638424" y="1594355"/>
            <a:chExt cx="628776" cy="714736"/>
          </a:xfrm>
        </p:grpSpPr>
        <p:sp>
          <p:nvSpPr>
            <p:cNvPr id="173" name="Google Shape;173;p18"/>
            <p:cNvSpPr/>
            <p:nvPr/>
          </p:nvSpPr>
          <p:spPr>
            <a:xfrm>
              <a:off x="3638424" y="1594355"/>
              <a:ext cx="628776" cy="714736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3852799" y="2136656"/>
              <a:ext cx="200025" cy="172435"/>
            </a:xfrm>
            <a:prstGeom prst="triangle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18"/>
          <p:cNvGrpSpPr/>
          <p:nvPr/>
        </p:nvGrpSpPr>
        <p:grpSpPr>
          <a:xfrm>
            <a:off x="4614901" y="3064488"/>
            <a:ext cx="628776" cy="714736"/>
            <a:chOff x="3638424" y="1594355"/>
            <a:chExt cx="628776" cy="714736"/>
          </a:xfrm>
        </p:grpSpPr>
        <p:sp>
          <p:nvSpPr>
            <p:cNvPr id="176" name="Google Shape;176;p18"/>
            <p:cNvSpPr/>
            <p:nvPr/>
          </p:nvSpPr>
          <p:spPr>
            <a:xfrm>
              <a:off x="3638424" y="1594355"/>
              <a:ext cx="628776" cy="714736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3852799" y="2136656"/>
              <a:ext cx="200025" cy="172435"/>
            </a:xfrm>
            <a:prstGeom prst="triangle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8" name="Google Shape;178;p18"/>
          <p:cNvCxnSpPr/>
          <p:nvPr/>
        </p:nvCxnSpPr>
        <p:spPr>
          <a:xfrm>
            <a:off x="5243677" y="3421856"/>
            <a:ext cx="38814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18"/>
          <p:cNvCxnSpPr/>
          <p:nvPr/>
        </p:nvCxnSpPr>
        <p:spPr>
          <a:xfrm>
            <a:off x="6277463" y="3429000"/>
            <a:ext cx="38814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0" name="Google Shape;180;p18"/>
          <p:cNvGrpSpPr/>
          <p:nvPr/>
        </p:nvGrpSpPr>
        <p:grpSpPr>
          <a:xfrm>
            <a:off x="5648687" y="3064488"/>
            <a:ext cx="628776" cy="714736"/>
            <a:chOff x="3638424" y="1594355"/>
            <a:chExt cx="628776" cy="714736"/>
          </a:xfrm>
        </p:grpSpPr>
        <p:sp>
          <p:nvSpPr>
            <p:cNvPr id="181" name="Google Shape;181;p18"/>
            <p:cNvSpPr/>
            <p:nvPr/>
          </p:nvSpPr>
          <p:spPr>
            <a:xfrm>
              <a:off x="3638424" y="1594355"/>
              <a:ext cx="628776" cy="714736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3852799" y="2136656"/>
              <a:ext cx="200025" cy="172435"/>
            </a:xfrm>
            <a:prstGeom prst="triangle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18"/>
          <p:cNvGrpSpPr/>
          <p:nvPr/>
        </p:nvGrpSpPr>
        <p:grpSpPr>
          <a:xfrm>
            <a:off x="6665607" y="3064488"/>
            <a:ext cx="628776" cy="714736"/>
            <a:chOff x="3638424" y="1594355"/>
            <a:chExt cx="628776" cy="714736"/>
          </a:xfrm>
        </p:grpSpPr>
        <p:sp>
          <p:nvSpPr>
            <p:cNvPr id="184" name="Google Shape;184;p18"/>
            <p:cNvSpPr/>
            <p:nvPr/>
          </p:nvSpPr>
          <p:spPr>
            <a:xfrm>
              <a:off x="3638424" y="1594355"/>
              <a:ext cx="628776" cy="714736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3852799" y="2136656"/>
              <a:ext cx="200025" cy="172435"/>
            </a:xfrm>
            <a:prstGeom prst="triangle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6" name="Google Shape;186;p18"/>
          <p:cNvCxnSpPr/>
          <p:nvPr/>
        </p:nvCxnSpPr>
        <p:spPr>
          <a:xfrm>
            <a:off x="7294383" y="3421856"/>
            <a:ext cx="194072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18"/>
          <p:cNvCxnSpPr/>
          <p:nvPr/>
        </p:nvCxnSpPr>
        <p:spPr>
          <a:xfrm>
            <a:off x="853644" y="3429000"/>
            <a:ext cx="71049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18"/>
          <p:cNvSpPr/>
          <p:nvPr/>
        </p:nvSpPr>
        <p:spPr>
          <a:xfrm>
            <a:off x="4106441" y="1465057"/>
            <a:ext cx="628776" cy="628776"/>
          </a:xfrm>
          <a:prstGeom prst="flowChartOr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4106441" y="4746354"/>
            <a:ext cx="628776" cy="628776"/>
          </a:xfrm>
          <a:prstGeom prst="flowChartOr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18"/>
          <p:cNvCxnSpPr/>
          <p:nvPr/>
        </p:nvCxnSpPr>
        <p:spPr>
          <a:xfrm>
            <a:off x="2406905" y="3429000"/>
            <a:ext cx="0" cy="889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18"/>
          <p:cNvCxnSpPr/>
          <p:nvPr/>
        </p:nvCxnSpPr>
        <p:spPr>
          <a:xfrm>
            <a:off x="3399688" y="2609850"/>
            <a:ext cx="0" cy="170815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8"/>
          <p:cNvCxnSpPr>
            <a:stCxn id="188" idx="4"/>
            <a:endCxn id="189" idx="0"/>
          </p:cNvCxnSpPr>
          <p:nvPr/>
        </p:nvCxnSpPr>
        <p:spPr>
          <a:xfrm>
            <a:off x="4420829" y="2093833"/>
            <a:ext cx="0" cy="2652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93" name="Google Shape;193;p18"/>
          <p:cNvCxnSpPr/>
          <p:nvPr/>
        </p:nvCxnSpPr>
        <p:spPr>
          <a:xfrm>
            <a:off x="6471535" y="2609850"/>
            <a:ext cx="0" cy="81915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18"/>
          <p:cNvCxnSpPr/>
          <p:nvPr/>
        </p:nvCxnSpPr>
        <p:spPr>
          <a:xfrm>
            <a:off x="7488455" y="2609850"/>
            <a:ext cx="0" cy="170815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18"/>
          <p:cNvCxnSpPr>
            <a:stCxn id="188" idx="3"/>
          </p:cNvCxnSpPr>
          <p:nvPr/>
        </p:nvCxnSpPr>
        <p:spPr>
          <a:xfrm flipH="1">
            <a:off x="1336223" y="2001751"/>
            <a:ext cx="2862300" cy="620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96" name="Google Shape;196;p18"/>
          <p:cNvCxnSpPr>
            <a:stCxn id="188" idx="3"/>
          </p:cNvCxnSpPr>
          <p:nvPr/>
        </p:nvCxnSpPr>
        <p:spPr>
          <a:xfrm flipH="1">
            <a:off x="3401723" y="2001751"/>
            <a:ext cx="796800" cy="634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97" name="Google Shape;197;p18"/>
          <p:cNvCxnSpPr>
            <a:stCxn id="188" idx="5"/>
          </p:cNvCxnSpPr>
          <p:nvPr/>
        </p:nvCxnSpPr>
        <p:spPr>
          <a:xfrm>
            <a:off x="4643135" y="2001751"/>
            <a:ext cx="1828500" cy="60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98" name="Google Shape;198;p18"/>
          <p:cNvCxnSpPr>
            <a:stCxn id="188" idx="5"/>
          </p:cNvCxnSpPr>
          <p:nvPr/>
        </p:nvCxnSpPr>
        <p:spPr>
          <a:xfrm>
            <a:off x="4643135" y="2001751"/>
            <a:ext cx="2854800" cy="60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99" name="Google Shape;199;p18"/>
          <p:cNvCxnSpPr/>
          <p:nvPr/>
        </p:nvCxnSpPr>
        <p:spPr>
          <a:xfrm>
            <a:off x="1345820" y="2603811"/>
            <a:ext cx="0" cy="170815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18"/>
          <p:cNvCxnSpPr>
            <a:stCxn id="189" idx="1"/>
          </p:cNvCxnSpPr>
          <p:nvPr/>
        </p:nvCxnSpPr>
        <p:spPr>
          <a:xfrm rot="10800000">
            <a:off x="1345823" y="4311936"/>
            <a:ext cx="2852700" cy="526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201" name="Google Shape;201;p18"/>
          <p:cNvCxnSpPr>
            <a:stCxn id="189" idx="1"/>
          </p:cNvCxnSpPr>
          <p:nvPr/>
        </p:nvCxnSpPr>
        <p:spPr>
          <a:xfrm rot="10800000">
            <a:off x="2403923" y="4311936"/>
            <a:ext cx="1794600" cy="526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202" name="Google Shape;202;p18"/>
          <p:cNvCxnSpPr>
            <a:stCxn id="189" idx="1"/>
          </p:cNvCxnSpPr>
          <p:nvPr/>
        </p:nvCxnSpPr>
        <p:spPr>
          <a:xfrm rot="10800000">
            <a:off x="3403823" y="4304736"/>
            <a:ext cx="794700" cy="533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203" name="Google Shape;203;p18"/>
          <p:cNvCxnSpPr>
            <a:stCxn id="189" idx="7"/>
          </p:cNvCxnSpPr>
          <p:nvPr/>
        </p:nvCxnSpPr>
        <p:spPr>
          <a:xfrm flipH="1" rot="10800000">
            <a:off x="4643135" y="4304736"/>
            <a:ext cx="2845200" cy="533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204" name="Google Shape;204;p18"/>
          <p:cNvCxnSpPr/>
          <p:nvPr/>
        </p:nvCxnSpPr>
        <p:spPr>
          <a:xfrm>
            <a:off x="4735216" y="1779445"/>
            <a:ext cx="3655301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" name="Google Shape;205;p18"/>
          <p:cNvCxnSpPr/>
          <p:nvPr/>
        </p:nvCxnSpPr>
        <p:spPr>
          <a:xfrm>
            <a:off x="4732319" y="5060742"/>
            <a:ext cx="3655301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6" name="Google Shape;206;p18"/>
          <p:cNvSpPr/>
          <p:nvPr/>
        </p:nvSpPr>
        <p:spPr>
          <a:xfrm>
            <a:off x="2331682" y="3345811"/>
            <a:ext cx="166253" cy="16625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3320782" y="3336966"/>
            <a:ext cx="166253" cy="16625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4337718" y="3345811"/>
            <a:ext cx="166253" cy="16625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6384187" y="3340746"/>
            <a:ext cx="166253" cy="16625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7405329" y="3336966"/>
            <a:ext cx="166253" cy="16625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1258709" y="3349410"/>
            <a:ext cx="166253" cy="16625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2868933" y="1542224"/>
            <a:ext cx="10615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133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13" name="Google Shape;213;p18"/>
          <p:cNvSpPr txBox="1"/>
          <p:nvPr/>
        </p:nvSpPr>
        <p:spPr>
          <a:xfrm>
            <a:off x="2863702" y="4876076"/>
            <a:ext cx="10615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171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8387620" y="1561182"/>
            <a:ext cx="352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215" name="Google Shape;215;p18"/>
          <p:cNvSpPr txBox="1"/>
          <p:nvPr/>
        </p:nvSpPr>
        <p:spPr>
          <a:xfrm>
            <a:off x="8387620" y="4876076"/>
            <a:ext cx="352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216" name="Google Shape;216;p18"/>
          <p:cNvSpPr txBox="1"/>
          <p:nvPr/>
        </p:nvSpPr>
        <p:spPr>
          <a:xfrm>
            <a:off x="465114" y="3232115"/>
            <a:ext cx="352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8088997" y="2924831"/>
            <a:ext cx="394640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802.11a default coding rate = ½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802.11a default constraint length (K) =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(n,k,m) = (2,1,6)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/>
        </p:nvSpPr>
        <p:spPr>
          <a:xfrm>
            <a:off x="465114" y="274138"/>
            <a:ext cx="112541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Tail-Biting</a:t>
            </a:r>
            <a:endParaRPr/>
          </a:p>
        </p:txBody>
      </p:sp>
      <p:cxnSp>
        <p:nvCxnSpPr>
          <p:cNvPr id="223" name="Google Shape;223;p19"/>
          <p:cNvCxnSpPr/>
          <p:nvPr/>
        </p:nvCxnSpPr>
        <p:spPr>
          <a:xfrm>
            <a:off x="465991" y="858913"/>
            <a:ext cx="11254155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4" name="Google Shape;2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242" y="1344646"/>
            <a:ext cx="3028571" cy="2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7308" y="1197026"/>
            <a:ext cx="3800000" cy="315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 txBox="1"/>
          <p:nvPr/>
        </p:nvSpPr>
        <p:spPr>
          <a:xfrm>
            <a:off x="1277308" y="4687519"/>
            <a:ext cx="7395294" cy="159364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5363" l="-741" r="0" t="-22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/>
        </p:nvSpPr>
        <p:spPr>
          <a:xfrm>
            <a:off x="465114" y="274138"/>
            <a:ext cx="112541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802.11a Tx – Puncturing</a:t>
            </a:r>
            <a:endParaRPr/>
          </a:p>
        </p:txBody>
      </p:sp>
      <p:cxnSp>
        <p:nvCxnSpPr>
          <p:cNvPr id="232" name="Google Shape;232;p20"/>
          <p:cNvCxnSpPr/>
          <p:nvPr/>
        </p:nvCxnSpPr>
        <p:spPr>
          <a:xfrm>
            <a:off x="465991" y="858913"/>
            <a:ext cx="11254155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3" name="Google Shape;2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216" y="2066233"/>
            <a:ext cx="3790476" cy="2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0"/>
          <p:cNvSpPr txBox="1"/>
          <p:nvPr/>
        </p:nvSpPr>
        <p:spPr>
          <a:xfrm>
            <a:off x="1014216" y="4847185"/>
            <a:ext cx="1576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from [1]</a:t>
            </a:r>
            <a:endParaRPr/>
          </a:p>
        </p:txBody>
      </p:sp>
      <p:pic>
        <p:nvPicPr>
          <p:cNvPr id="235" name="Google Shape;23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2453" y="1968898"/>
            <a:ext cx="5485715" cy="324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/>
          <p:nvPr/>
        </p:nvSpPr>
        <p:spPr>
          <a:xfrm>
            <a:off x="465991" y="274138"/>
            <a:ext cx="4466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 Tx Modulator</a:t>
            </a:r>
            <a:endParaRPr/>
          </a:p>
        </p:txBody>
      </p:sp>
      <p:cxnSp>
        <p:nvCxnSpPr>
          <p:cNvPr id="241" name="Google Shape;241;p21"/>
          <p:cNvCxnSpPr/>
          <p:nvPr/>
        </p:nvCxnSpPr>
        <p:spPr>
          <a:xfrm>
            <a:off x="465991" y="858913"/>
            <a:ext cx="11254200" cy="0"/>
          </a:xfrm>
          <a:prstGeom prst="straightConnector1">
            <a:avLst/>
          </a:prstGeom>
          <a:noFill/>
          <a:ln cap="flat" cmpd="sng" w="9525">
            <a:solidFill>
              <a:srgbClr val="C9C9C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2" name="Google Shape;2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325" y="4560950"/>
            <a:ext cx="5020324" cy="229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6776" y="3642125"/>
            <a:ext cx="4830424" cy="265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9300" y="1028950"/>
            <a:ext cx="3716648" cy="24133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1"/>
          <p:cNvCxnSpPr/>
          <p:nvPr/>
        </p:nvCxnSpPr>
        <p:spPr>
          <a:xfrm flipH="1" rot="10800000">
            <a:off x="7123051" y="2186488"/>
            <a:ext cx="1071300" cy="5124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6" name="Google Shape;24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011238"/>
            <a:ext cx="6751975" cy="3269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