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7" r:id="rId2"/>
    <p:sldId id="258" r:id="rId3"/>
    <p:sldId id="271" r:id="rId4"/>
    <p:sldId id="284" r:id="rId5"/>
    <p:sldId id="273" r:id="rId6"/>
    <p:sldId id="279" r:id="rId7"/>
    <p:sldId id="283" r:id="rId8"/>
    <p:sldId id="274" r:id="rId9"/>
    <p:sldId id="275" r:id="rId10"/>
    <p:sldId id="280" r:id="rId11"/>
    <p:sldId id="276" r:id="rId12"/>
    <p:sldId id="277" r:id="rId13"/>
    <p:sldId id="278" r:id="rId14"/>
    <p:sldId id="272" r:id="rId15"/>
    <p:sldId id="281" r:id="rId16"/>
    <p:sldId id="282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>
      <p:cViewPr>
        <p:scale>
          <a:sx n="125" d="100"/>
          <a:sy n="125" d="100"/>
        </p:scale>
        <p:origin x="-38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maattaj\Funbase\k2dependency\Administrative\Final%20Report%20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maattaj\Funbase\k2dependency\Administrative\Final%20Report%20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Monthly Planned vs. Realized Time Usage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Planned</c:v>
                </c:pt>
              </c:strCache>
            </c:strRef>
          </c:tx>
          <c:invertIfNegative val="0"/>
          <c:cat>
            <c:strRef>
              <c:f>Sheet1!$B$3:$G$3</c:f>
              <c:strCache>
                <c:ptCount val="6"/>
                <c:pt idx="0">
                  <c:v>Nov 2012</c:v>
                </c:pt>
                <c:pt idx="1">
                  <c:v>Dec 2012</c:v>
                </c:pt>
                <c:pt idx="2">
                  <c:v>Jan 2013</c:v>
                </c:pt>
                <c:pt idx="3">
                  <c:v>Feb 2013</c:v>
                </c:pt>
                <c:pt idx="4">
                  <c:v>Mar 2013</c:v>
                </c:pt>
                <c:pt idx="5">
                  <c:v>Apr 2013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66</c:v>
                </c:pt>
                <c:pt idx="1">
                  <c:v>66</c:v>
                </c:pt>
                <c:pt idx="2">
                  <c:v>190</c:v>
                </c:pt>
                <c:pt idx="3">
                  <c:v>167</c:v>
                </c:pt>
                <c:pt idx="4">
                  <c:v>110</c:v>
                </c:pt>
                <c:pt idx="5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Realized</c:v>
                </c:pt>
              </c:strCache>
            </c:strRef>
          </c:tx>
          <c:invertIfNegative val="0"/>
          <c:cat>
            <c:strRef>
              <c:f>Sheet1!$B$3:$G$3</c:f>
              <c:strCache>
                <c:ptCount val="6"/>
                <c:pt idx="0">
                  <c:v>Nov 2012</c:v>
                </c:pt>
                <c:pt idx="1">
                  <c:v>Dec 2012</c:v>
                </c:pt>
                <c:pt idx="2">
                  <c:v>Jan 2013</c:v>
                </c:pt>
                <c:pt idx="3">
                  <c:v>Feb 2013</c:v>
                </c:pt>
                <c:pt idx="4">
                  <c:v>Mar 2013</c:v>
                </c:pt>
                <c:pt idx="5">
                  <c:v>Apr 2013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26.35</c:v>
                </c:pt>
                <c:pt idx="1">
                  <c:v>34.85</c:v>
                </c:pt>
                <c:pt idx="2">
                  <c:v>49.4</c:v>
                </c:pt>
                <c:pt idx="3">
                  <c:v>62.85</c:v>
                </c:pt>
                <c:pt idx="4">
                  <c:v>93.55</c:v>
                </c:pt>
                <c:pt idx="5">
                  <c:v>55.5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448576"/>
        <c:axId val="43467520"/>
      </c:barChart>
      <c:catAx>
        <c:axId val="43448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3467520"/>
        <c:crosses val="autoZero"/>
        <c:auto val="1"/>
        <c:lblAlgn val="ctr"/>
        <c:lblOffset val="100"/>
        <c:noMultiLvlLbl val="0"/>
      </c:catAx>
      <c:valAx>
        <c:axId val="43467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48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Working Hour Distribution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Sheet1!$M$3</c:f>
              <c:strCache>
                <c:ptCount val="1"/>
                <c:pt idx="0">
                  <c:v>Realized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Sheet1!$J$4:$K$10</c:f>
              <c:multiLvlStrCache>
                <c:ptCount val="7"/>
                <c:lvl>
                  <c:pt idx="0">
                    <c:v>Reporting</c:v>
                  </c:pt>
                  <c:pt idx="1">
                    <c:v>Testing</c:v>
                  </c:pt>
                  <c:pt idx="2">
                    <c:v>General Implementation</c:v>
                  </c:pt>
                  <c:pt idx="3">
                    <c:v>UI Implementation</c:v>
                  </c:pt>
                  <c:pt idx="4">
                    <c:v>Algorithm Implementation</c:v>
                  </c:pt>
                  <c:pt idx="5">
                    <c:v>Technical Specification</c:v>
                  </c:pt>
                  <c:pt idx="6">
                    <c:v>Functional Specification</c:v>
                  </c:pt>
                </c:lvl>
                <c:lvl>
                  <c:pt idx="0">
                    <c:v>T7</c:v>
                  </c:pt>
                  <c:pt idx="1">
                    <c:v>T6</c:v>
                  </c:pt>
                  <c:pt idx="2">
                    <c:v>T5</c:v>
                  </c:pt>
                  <c:pt idx="3">
                    <c:v>T4</c:v>
                  </c:pt>
                  <c:pt idx="4">
                    <c:v>T3</c:v>
                  </c:pt>
                  <c:pt idx="5">
                    <c:v>T2</c:v>
                  </c:pt>
                  <c:pt idx="6">
                    <c:v>T1</c:v>
                  </c:pt>
                </c:lvl>
              </c:multiLvlStrCache>
            </c:multiLvlStrRef>
          </c:cat>
          <c:val>
            <c:numRef>
              <c:f>Sheet1!$M$4:$M$10</c:f>
              <c:numCache>
                <c:formatCode>General</c:formatCode>
                <c:ptCount val="7"/>
                <c:pt idx="0">
                  <c:v>96.3</c:v>
                </c:pt>
                <c:pt idx="1">
                  <c:v>41</c:v>
                </c:pt>
                <c:pt idx="2">
                  <c:v>19</c:v>
                </c:pt>
                <c:pt idx="3">
                  <c:v>88.25</c:v>
                </c:pt>
                <c:pt idx="4">
                  <c:v>37.75</c:v>
                </c:pt>
                <c:pt idx="5">
                  <c:v>11.35</c:v>
                </c:pt>
                <c:pt idx="6">
                  <c:v>29.35</c:v>
                </c:pt>
              </c:numCache>
            </c:numRef>
          </c:val>
        </c:ser>
        <c:ser>
          <c:idx val="0"/>
          <c:order val="1"/>
          <c:tx>
            <c:strRef>
              <c:f>Sheet1!$L$3</c:f>
              <c:strCache>
                <c:ptCount val="1"/>
                <c:pt idx="0">
                  <c:v>Planned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Sheet1!$J$4:$K$10</c:f>
              <c:multiLvlStrCache>
                <c:ptCount val="7"/>
                <c:lvl>
                  <c:pt idx="0">
                    <c:v>Reporting</c:v>
                  </c:pt>
                  <c:pt idx="1">
                    <c:v>Testing</c:v>
                  </c:pt>
                  <c:pt idx="2">
                    <c:v>General Implementation</c:v>
                  </c:pt>
                  <c:pt idx="3">
                    <c:v>UI Implementation</c:v>
                  </c:pt>
                  <c:pt idx="4">
                    <c:v>Algorithm Implementation</c:v>
                  </c:pt>
                  <c:pt idx="5">
                    <c:v>Technical Specification</c:v>
                  </c:pt>
                  <c:pt idx="6">
                    <c:v>Functional Specification</c:v>
                  </c:pt>
                </c:lvl>
                <c:lvl>
                  <c:pt idx="0">
                    <c:v>T7</c:v>
                  </c:pt>
                  <c:pt idx="1">
                    <c:v>T6</c:v>
                  </c:pt>
                  <c:pt idx="2">
                    <c:v>T5</c:v>
                  </c:pt>
                  <c:pt idx="3">
                    <c:v>T4</c:v>
                  </c:pt>
                  <c:pt idx="4">
                    <c:v>T3</c:v>
                  </c:pt>
                  <c:pt idx="5">
                    <c:v>T2</c:v>
                  </c:pt>
                  <c:pt idx="6">
                    <c:v>T1</c:v>
                  </c:pt>
                </c:lvl>
              </c:multiLvlStrCache>
            </c:multiLvlStrRef>
          </c:cat>
          <c:val>
            <c:numRef>
              <c:f>Sheet1!$L$4:$L$10</c:f>
              <c:numCache>
                <c:formatCode>General</c:formatCode>
                <c:ptCount val="7"/>
                <c:pt idx="0">
                  <c:v>192</c:v>
                </c:pt>
                <c:pt idx="1">
                  <c:v>80</c:v>
                </c:pt>
                <c:pt idx="2">
                  <c:v>30</c:v>
                </c:pt>
                <c:pt idx="3">
                  <c:v>170</c:v>
                </c:pt>
                <c:pt idx="4">
                  <c:v>77</c:v>
                </c:pt>
                <c:pt idx="5">
                  <c:v>50</c:v>
                </c:pt>
                <c:pt idx="6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498112"/>
        <c:axId val="43743872"/>
      </c:barChart>
      <c:catAx>
        <c:axId val="434981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43743872"/>
        <c:crosses val="autoZero"/>
        <c:auto val="1"/>
        <c:lblAlgn val="ctr"/>
        <c:lblOffset val="100"/>
        <c:noMultiLvlLbl val="0"/>
      </c:catAx>
      <c:valAx>
        <c:axId val="4374387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Hours per task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3498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E8FB-2A88-455E-B24C-E27AB594F61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5208-97E8-43FA-B797-BFAC77D15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lang="en-GB" sz="1000" i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15073" y="6357600"/>
            <a:ext cx="2505510" cy="44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 userDrawn="1"/>
        </p:nvSpPr>
        <p:spPr>
          <a:xfrm>
            <a:off x="770546" y="6477974"/>
            <a:ext cx="4857784" cy="2857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 smtClean="0"/>
              <a:t>Dependency</a:t>
            </a:r>
            <a:r>
              <a:rPr lang="fi-FI" sz="1200" dirty="0" smtClean="0"/>
              <a:t> Analysis for Kactus2</a:t>
            </a:r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Dependency</a:t>
            </a:r>
            <a:r>
              <a:rPr lang="fi-FI" dirty="0" smtClean="0"/>
              <a:t> Analysis for</a:t>
            </a:r>
            <a:br>
              <a:rPr lang="fi-FI" dirty="0" smtClean="0"/>
            </a:br>
            <a:r>
              <a:rPr lang="fi-FI" dirty="0" smtClean="0"/>
              <a:t>Kactus2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Final</a:t>
            </a:r>
            <a:r>
              <a:rPr lang="fi-FI" dirty="0" smtClean="0"/>
              <a:t>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Realized</a:t>
            </a:r>
            <a:r>
              <a:rPr lang="fi-FI" dirty="0" smtClean="0"/>
              <a:t> </a:t>
            </a:r>
            <a:r>
              <a:rPr lang="fi-FI" dirty="0" err="1" smtClean="0"/>
              <a:t>Risks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Sickness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Caused one week delay which was compensated later on</a:t>
            </a:r>
          </a:p>
          <a:p>
            <a:r>
              <a:rPr lang="en-US" dirty="0" smtClean="0">
                <a:sym typeface="Wingdings" pitchFamily="2" charset="2"/>
              </a:rPr>
              <a:t>Development server downtime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Sourceforge</a:t>
            </a:r>
            <a:r>
              <a:rPr lang="en-US" dirty="0" smtClean="0">
                <a:sym typeface="Wingdings" pitchFamily="2" charset="2"/>
              </a:rPr>
              <a:t> (version control) was temporarily down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Hostedredmine.com (project management) was down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 severe effects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fi-FI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616411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Time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11</a:t>
            </a:fld>
            <a:endParaRPr lang="fi-FI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076197"/>
              </p:ext>
            </p:extLst>
          </p:nvPr>
        </p:nvGraphicFramePr>
        <p:xfrm>
          <a:off x="1187624" y="1124744"/>
          <a:ext cx="748883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6783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Time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891483"/>
              </p:ext>
            </p:extLst>
          </p:nvPr>
        </p:nvGraphicFramePr>
        <p:xfrm>
          <a:off x="899592" y="1052736"/>
          <a:ext cx="7776864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53462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did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learn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Scheduling is difficult</a:t>
            </a:r>
          </a:p>
          <a:p>
            <a:pPr lvl="1"/>
            <a:r>
              <a:rPr lang="en-US" sz="2400" dirty="0" smtClean="0"/>
              <a:t>Especially when using libraries you don’t know inside out</a:t>
            </a:r>
          </a:p>
          <a:p>
            <a:pPr lvl="1"/>
            <a:r>
              <a:rPr lang="fi-FI" sz="2400" dirty="0" err="1" smtClean="0"/>
              <a:t>It</a:t>
            </a:r>
            <a:r>
              <a:rPr lang="fi-FI" sz="2400" dirty="0" smtClean="0"/>
              <a:t> is </a:t>
            </a:r>
            <a:r>
              <a:rPr lang="fi-FI" sz="2400" dirty="0" err="1" smtClean="0"/>
              <a:t>better</a:t>
            </a:r>
            <a:r>
              <a:rPr lang="fi-FI" sz="2400" dirty="0" smtClean="0"/>
              <a:t> to </a:t>
            </a:r>
            <a:r>
              <a:rPr lang="fi-FI" sz="2400" dirty="0" err="1" smtClean="0"/>
              <a:t>overestimate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to </a:t>
            </a:r>
            <a:r>
              <a:rPr lang="fi-FI" sz="2400" dirty="0" err="1" smtClean="0"/>
              <a:t>underestimate</a:t>
            </a:r>
            <a:endParaRPr lang="fi-FI" sz="2400" dirty="0" smtClean="0"/>
          </a:p>
          <a:p>
            <a:pPr lvl="2"/>
            <a:r>
              <a:rPr lang="fi-FI" sz="2000" dirty="0" err="1" smtClean="0"/>
              <a:t>Although</a:t>
            </a:r>
            <a:r>
              <a:rPr lang="fi-FI" sz="2000" dirty="0" smtClean="0"/>
              <a:t> </a:t>
            </a:r>
            <a:r>
              <a:rPr lang="fi-FI" sz="2000" dirty="0" err="1" smtClean="0"/>
              <a:t>overestimation</a:t>
            </a:r>
            <a:r>
              <a:rPr lang="fi-FI" sz="2000" dirty="0" smtClean="0"/>
              <a:t> is </a:t>
            </a:r>
            <a:r>
              <a:rPr lang="fi-FI" sz="2000" dirty="0" err="1" smtClean="0"/>
              <a:t>not</a:t>
            </a:r>
            <a:r>
              <a:rPr lang="fi-FI" sz="2000" dirty="0" smtClean="0"/>
              <a:t> </a:t>
            </a:r>
            <a:r>
              <a:rPr lang="fi-FI" sz="2000" dirty="0" err="1" smtClean="0"/>
              <a:t>good</a:t>
            </a:r>
            <a:r>
              <a:rPr lang="fi-FI" sz="2000" dirty="0" smtClean="0"/>
              <a:t> </a:t>
            </a:r>
            <a:r>
              <a:rPr lang="fi-FI" sz="2000" dirty="0" err="1" smtClean="0"/>
              <a:t>either</a:t>
            </a:r>
            <a:endParaRPr lang="en-US" sz="2000" dirty="0" smtClean="0"/>
          </a:p>
          <a:p>
            <a:r>
              <a:rPr lang="en-US" sz="2800" dirty="0" smtClean="0"/>
              <a:t>Don’t reinvent the wheel</a:t>
            </a:r>
          </a:p>
          <a:p>
            <a:pPr lvl="1"/>
            <a:r>
              <a:rPr lang="en-US" sz="2400" dirty="0" smtClean="0"/>
              <a:t>30 minutes of research can save hours of work</a:t>
            </a:r>
          </a:p>
          <a:p>
            <a:pPr lvl="1"/>
            <a:r>
              <a:rPr lang="en-US" sz="2400" dirty="0" err="1" smtClean="0"/>
              <a:t>Reimplementing</a:t>
            </a:r>
            <a:r>
              <a:rPr lang="en-US" sz="2400" dirty="0" smtClean="0"/>
              <a:t> an algorithm in a different language is much simpler than figuring it out</a:t>
            </a:r>
          </a:p>
          <a:p>
            <a:pPr lvl="1"/>
            <a:r>
              <a:rPr lang="en-US" sz="2400" dirty="0" smtClean="0"/>
              <a:t>In this project: saved over 80 hours of work</a:t>
            </a:r>
          </a:p>
          <a:p>
            <a:r>
              <a:rPr lang="fi-FI" sz="2800" dirty="0" err="1" smtClean="0"/>
              <a:t>Not</a:t>
            </a:r>
            <a:r>
              <a:rPr lang="fi-FI" sz="2800" dirty="0" smtClean="0"/>
              <a:t> </a:t>
            </a:r>
            <a:r>
              <a:rPr lang="fi-FI" sz="2800" dirty="0" err="1" smtClean="0"/>
              <a:t>all</a:t>
            </a:r>
            <a:r>
              <a:rPr lang="fi-FI" sz="2800" dirty="0" smtClean="0"/>
              <a:t> </a:t>
            </a:r>
            <a:r>
              <a:rPr lang="fi-FI" sz="2800" dirty="0" err="1" smtClean="0"/>
              <a:t>projects</a:t>
            </a:r>
            <a:r>
              <a:rPr lang="fi-FI" sz="2800" dirty="0" smtClean="0"/>
              <a:t> </a:t>
            </a:r>
            <a:r>
              <a:rPr lang="fi-FI" sz="2800" dirty="0" err="1" smtClean="0"/>
              <a:t>are</a:t>
            </a:r>
            <a:r>
              <a:rPr lang="fi-FI" sz="2800" dirty="0" smtClean="0"/>
              <a:t> </a:t>
            </a:r>
            <a:r>
              <a:rPr lang="fi-FI" sz="2800" dirty="0" err="1" smtClean="0"/>
              <a:t>full</a:t>
            </a:r>
            <a:r>
              <a:rPr lang="fi-FI" sz="2800" dirty="0" smtClean="0"/>
              <a:t> of </a:t>
            </a:r>
            <a:r>
              <a:rPr lang="fi-FI" sz="2800" dirty="0" err="1" smtClean="0"/>
              <a:t>problems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04625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/>
              <a:t>The </a:t>
            </a:r>
            <a:r>
              <a:rPr lang="fi-FI" sz="2800" dirty="0" err="1" smtClean="0"/>
              <a:t>project</a:t>
            </a:r>
            <a:r>
              <a:rPr lang="fi-FI" sz="2800" dirty="0" smtClean="0"/>
              <a:t> </a:t>
            </a:r>
            <a:r>
              <a:rPr lang="fi-FI" sz="2800" dirty="0" err="1" smtClean="0"/>
              <a:t>was</a:t>
            </a:r>
            <a:r>
              <a:rPr lang="fi-FI" sz="2800" dirty="0" smtClean="0"/>
              <a:t> </a:t>
            </a:r>
            <a:r>
              <a:rPr lang="fi-FI" sz="2800" dirty="0" err="1" smtClean="0"/>
              <a:t>successful</a:t>
            </a:r>
            <a:endParaRPr lang="fi-FI" sz="2800" dirty="0" smtClean="0"/>
          </a:p>
          <a:p>
            <a:pPr lvl="1"/>
            <a:r>
              <a:rPr lang="fi-FI" sz="2400" dirty="0" smtClean="0"/>
              <a:t>The </a:t>
            </a:r>
            <a:r>
              <a:rPr lang="fi-FI" sz="2400" dirty="0" err="1" smtClean="0"/>
              <a:t>first</a:t>
            </a:r>
            <a:r>
              <a:rPr lang="fi-FI" sz="2400" dirty="0" smtClean="0"/>
              <a:t> </a:t>
            </a:r>
            <a:r>
              <a:rPr lang="fi-FI" sz="2400" dirty="0" err="1" smtClean="0"/>
              <a:t>fully</a:t>
            </a:r>
            <a:r>
              <a:rPr lang="fi-FI" sz="2400" dirty="0" smtClean="0"/>
              <a:t> </a:t>
            </a:r>
            <a:r>
              <a:rPr lang="fi-FI" sz="2400" dirty="0" err="1" smtClean="0"/>
              <a:t>functional</a:t>
            </a:r>
            <a:r>
              <a:rPr lang="fi-FI" sz="2400" dirty="0" smtClean="0"/>
              <a:t> version of the </a:t>
            </a:r>
            <a:r>
              <a:rPr lang="fi-FI" sz="2400" dirty="0" err="1" smtClean="0"/>
              <a:t>tool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finished</a:t>
            </a:r>
            <a:endParaRPr lang="fi-FI" sz="2400" dirty="0" smtClean="0"/>
          </a:p>
          <a:p>
            <a:pPr lvl="1"/>
            <a:r>
              <a:rPr lang="fi-FI" sz="2400" dirty="0" err="1" smtClean="0"/>
              <a:t>All</a:t>
            </a:r>
            <a:r>
              <a:rPr lang="fi-FI" sz="2400" dirty="0" smtClean="0"/>
              <a:t> </a:t>
            </a:r>
            <a:r>
              <a:rPr lang="fi-FI" sz="2400" dirty="0" err="1" smtClean="0"/>
              <a:t>members</a:t>
            </a:r>
            <a:r>
              <a:rPr lang="fi-FI" sz="2400" dirty="0" smtClean="0"/>
              <a:t> </a:t>
            </a:r>
            <a:r>
              <a:rPr lang="fi-FI" sz="2400" dirty="0" err="1" smtClean="0"/>
              <a:t>are</a:t>
            </a:r>
            <a:r>
              <a:rPr lang="fi-FI" sz="2400" dirty="0" smtClean="0"/>
              <a:t> </a:t>
            </a:r>
            <a:r>
              <a:rPr lang="fi-FI" sz="2400" dirty="0" err="1" smtClean="0"/>
              <a:t>now</a:t>
            </a:r>
            <a:r>
              <a:rPr lang="fi-FI" sz="2400" dirty="0" smtClean="0"/>
              <a:t> </a:t>
            </a:r>
            <a:r>
              <a:rPr lang="fi-FI" sz="2400" dirty="0" err="1" smtClean="0"/>
              <a:t>familiar</a:t>
            </a:r>
            <a:r>
              <a:rPr lang="fi-FI" sz="2400" dirty="0" smtClean="0"/>
              <a:t> with </a:t>
            </a:r>
            <a:r>
              <a:rPr lang="fi-FI" sz="2400" dirty="0" err="1" smtClean="0"/>
              <a:t>Qt</a:t>
            </a:r>
            <a:r>
              <a:rPr lang="fi-FI" sz="2400" dirty="0" smtClean="0"/>
              <a:t> </a:t>
            </a:r>
            <a:r>
              <a:rPr lang="fi-FI" sz="2400" dirty="0" err="1" smtClean="0"/>
              <a:t>development</a:t>
            </a:r>
            <a:endParaRPr lang="fi-FI" sz="2400" dirty="0"/>
          </a:p>
          <a:p>
            <a:r>
              <a:rPr lang="fi-FI" sz="2800" dirty="0" err="1" smtClean="0"/>
              <a:t>Next</a:t>
            </a:r>
            <a:r>
              <a:rPr lang="fi-FI" sz="2800" dirty="0" smtClean="0"/>
              <a:t> </a:t>
            </a:r>
            <a:r>
              <a:rPr lang="fi-FI" sz="2800" dirty="0" err="1" smtClean="0"/>
              <a:t>steps</a:t>
            </a:r>
            <a:r>
              <a:rPr lang="fi-FI" sz="2800" dirty="0" smtClean="0"/>
              <a:t> </a:t>
            </a:r>
            <a:r>
              <a:rPr lang="fi-FI" sz="2800" dirty="0" err="1" smtClean="0"/>
              <a:t>after</a:t>
            </a:r>
            <a:r>
              <a:rPr lang="fi-FI" sz="2800" dirty="0" smtClean="0"/>
              <a:t> the </a:t>
            </a:r>
            <a:r>
              <a:rPr lang="fi-FI" sz="2800" dirty="0" err="1" smtClean="0"/>
              <a:t>project</a:t>
            </a:r>
            <a:endParaRPr lang="fi-FI" sz="2800" dirty="0" smtClean="0"/>
          </a:p>
          <a:p>
            <a:pPr lvl="1"/>
            <a:r>
              <a:rPr lang="fi-FI" sz="2400" dirty="0" smtClean="0"/>
              <a:t>User </a:t>
            </a:r>
            <a:r>
              <a:rPr lang="fi-FI" sz="2400" dirty="0" err="1" smtClean="0"/>
              <a:t>study</a:t>
            </a:r>
            <a:r>
              <a:rPr lang="fi-FI" sz="2400" dirty="0" smtClean="0"/>
              <a:t> to </a:t>
            </a:r>
            <a:r>
              <a:rPr lang="fi-FI" sz="2400" dirty="0" err="1" smtClean="0"/>
              <a:t>make</a:t>
            </a:r>
            <a:r>
              <a:rPr lang="fi-FI" sz="2400" dirty="0" smtClean="0"/>
              <a:t> sure the </a:t>
            </a:r>
            <a:r>
              <a:rPr lang="fi-FI" sz="2400" dirty="0" err="1" smtClean="0"/>
              <a:t>usability</a:t>
            </a:r>
            <a:r>
              <a:rPr lang="fi-FI" sz="2400" dirty="0" smtClean="0"/>
              <a:t> of the </a:t>
            </a:r>
            <a:r>
              <a:rPr lang="fi-FI" sz="2400" dirty="0" err="1" smtClean="0"/>
              <a:t>tool</a:t>
            </a:r>
            <a:r>
              <a:rPr lang="fi-FI" sz="2400" dirty="0" smtClean="0"/>
              <a:t> is </a:t>
            </a:r>
            <a:r>
              <a:rPr lang="fi-FI" sz="2400" dirty="0" err="1" smtClean="0"/>
              <a:t>good</a:t>
            </a:r>
            <a:endParaRPr lang="fi-FI" sz="2400" dirty="0" smtClean="0"/>
          </a:p>
          <a:p>
            <a:pPr lvl="1"/>
            <a:r>
              <a:rPr lang="fi-FI" sz="2400" dirty="0" err="1" smtClean="0"/>
              <a:t>Several</a:t>
            </a:r>
            <a:r>
              <a:rPr lang="fi-FI" sz="2400" dirty="0" smtClean="0"/>
              <a:t> </a:t>
            </a:r>
            <a:r>
              <a:rPr lang="fi-FI" sz="2400" dirty="0" err="1" smtClean="0"/>
              <a:t>potential</a:t>
            </a:r>
            <a:r>
              <a:rPr lang="fi-FI" sz="2400" dirty="0" smtClean="0"/>
              <a:t> </a:t>
            </a:r>
            <a:r>
              <a:rPr lang="fi-FI" sz="2400" dirty="0" err="1" smtClean="0"/>
              <a:t>improvements</a:t>
            </a:r>
            <a:r>
              <a:rPr lang="fi-FI" sz="2400" dirty="0" smtClean="0"/>
              <a:t> </a:t>
            </a:r>
            <a:r>
              <a:rPr lang="fi-FI" sz="2400" dirty="0" err="1" smtClean="0"/>
              <a:t>were</a:t>
            </a:r>
            <a:r>
              <a:rPr lang="fi-FI" sz="2400" dirty="0" smtClean="0"/>
              <a:t> </a:t>
            </a:r>
            <a:r>
              <a:rPr lang="fi-FI" sz="2400" dirty="0" err="1" smtClean="0"/>
              <a:t>invented</a:t>
            </a:r>
            <a:r>
              <a:rPr lang="fi-FI" sz="2400" dirty="0" smtClean="0"/>
              <a:t> </a:t>
            </a:r>
            <a:r>
              <a:rPr lang="fi-FI" sz="2400" dirty="0" smtClean="0">
                <a:sym typeface="Wingdings" pitchFamily="2" charset="2"/>
              </a:rPr>
              <a:t> </a:t>
            </a:r>
            <a:r>
              <a:rPr lang="fi-FI" sz="2400" dirty="0" err="1" smtClean="0">
                <a:sym typeface="Wingdings" pitchFamily="2" charset="2"/>
              </a:rPr>
              <a:t>review</a:t>
            </a:r>
            <a:r>
              <a:rPr lang="fi-FI" sz="2400" dirty="0" smtClean="0">
                <a:sym typeface="Wingdings" pitchFamily="2" charset="2"/>
              </a:rPr>
              <a:t> and </a:t>
            </a:r>
            <a:r>
              <a:rPr lang="fi-FI" sz="2400" dirty="0" err="1" smtClean="0">
                <a:sym typeface="Wingdings" pitchFamily="2" charset="2"/>
              </a:rPr>
              <a:t>implementation</a:t>
            </a:r>
            <a:r>
              <a:rPr lang="fi-FI" sz="2400" dirty="0" smtClean="0">
                <a:sym typeface="Wingdings" pitchFamily="2" charset="2"/>
              </a:rPr>
              <a:t> to the </a:t>
            </a:r>
            <a:r>
              <a:rPr lang="fi-FI" sz="2400" dirty="0" err="1" smtClean="0">
                <a:sym typeface="Wingdings" pitchFamily="2" charset="2"/>
              </a:rPr>
              <a:t>next</a:t>
            </a:r>
            <a:r>
              <a:rPr lang="fi-FI" sz="2400" dirty="0" smtClean="0">
                <a:sym typeface="Wingdings" pitchFamily="2" charset="2"/>
              </a:rPr>
              <a:t> version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64254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837381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Questions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605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Project Organization</a:t>
            </a:r>
          </a:p>
          <a:p>
            <a:r>
              <a:rPr lang="fi-FI" sz="3200" dirty="0" smtClean="0"/>
              <a:t>Project </a:t>
            </a:r>
            <a:r>
              <a:rPr lang="fi-FI" sz="3200" dirty="0" err="1" smtClean="0"/>
              <a:t>Background</a:t>
            </a:r>
            <a:r>
              <a:rPr lang="fi-FI" sz="3200" dirty="0" smtClean="0"/>
              <a:t> &amp; </a:t>
            </a:r>
            <a:r>
              <a:rPr lang="fi-FI" sz="3200" dirty="0" err="1" smtClean="0"/>
              <a:t>Objectives</a:t>
            </a:r>
            <a:endParaRPr lang="fi-FI" sz="3200" dirty="0" smtClean="0"/>
          </a:p>
          <a:p>
            <a:r>
              <a:rPr lang="fi-FI" sz="3200" dirty="0" err="1" smtClean="0"/>
              <a:t>What</a:t>
            </a:r>
            <a:r>
              <a:rPr lang="fi-FI" sz="3200" dirty="0" smtClean="0"/>
              <a:t> </a:t>
            </a:r>
            <a:r>
              <a:rPr lang="fi-FI" sz="3200" dirty="0" err="1" smtClean="0"/>
              <a:t>was</a:t>
            </a:r>
            <a:r>
              <a:rPr lang="fi-FI" sz="3200" dirty="0" smtClean="0"/>
              <a:t> </a:t>
            </a:r>
            <a:r>
              <a:rPr lang="fi-FI" sz="3200" dirty="0" err="1" smtClean="0"/>
              <a:t>done</a:t>
            </a:r>
            <a:r>
              <a:rPr lang="fi-FI" sz="3200" dirty="0" smtClean="0"/>
              <a:t>?</a:t>
            </a:r>
          </a:p>
          <a:p>
            <a:r>
              <a:rPr lang="fi-FI" sz="3200" dirty="0" err="1" smtClean="0"/>
              <a:t>Problems</a:t>
            </a:r>
            <a:r>
              <a:rPr lang="fi-FI" sz="3200" dirty="0" smtClean="0"/>
              <a:t> </a:t>
            </a:r>
            <a:r>
              <a:rPr lang="fi-FI" sz="3200" dirty="0" err="1"/>
              <a:t>M</a:t>
            </a:r>
            <a:r>
              <a:rPr lang="fi-FI" sz="3200" dirty="0" err="1" smtClean="0"/>
              <a:t>et</a:t>
            </a:r>
            <a:r>
              <a:rPr lang="fi-FI" sz="3200" dirty="0" smtClean="0"/>
              <a:t> and Solutions</a:t>
            </a:r>
          </a:p>
          <a:p>
            <a:r>
              <a:rPr lang="fi-FI" sz="3200" dirty="0" err="1" smtClean="0"/>
              <a:t>Realized</a:t>
            </a:r>
            <a:r>
              <a:rPr lang="fi-FI" sz="3200" dirty="0" smtClean="0"/>
              <a:t> </a:t>
            </a:r>
            <a:r>
              <a:rPr lang="fi-FI" sz="3200" dirty="0" err="1" smtClean="0"/>
              <a:t>Risks</a:t>
            </a:r>
            <a:endParaRPr lang="fi-FI" sz="3200" dirty="0" smtClean="0"/>
          </a:p>
          <a:p>
            <a:r>
              <a:rPr lang="fi-FI" sz="3200" dirty="0" smtClean="0"/>
              <a:t>Time </a:t>
            </a:r>
            <a:r>
              <a:rPr lang="fi-FI" sz="3200" dirty="0" err="1" smtClean="0"/>
              <a:t>Usage</a:t>
            </a:r>
            <a:endParaRPr lang="fi-FI" sz="3200" dirty="0" smtClean="0"/>
          </a:p>
          <a:p>
            <a:r>
              <a:rPr lang="fi-FI" sz="3200" dirty="0" err="1" smtClean="0"/>
              <a:t>What</a:t>
            </a:r>
            <a:r>
              <a:rPr lang="fi-FI" sz="3200" dirty="0" smtClean="0"/>
              <a:t> </a:t>
            </a:r>
            <a:r>
              <a:rPr lang="fi-FI" sz="3200" dirty="0" err="1" smtClean="0"/>
              <a:t>did</a:t>
            </a:r>
            <a:r>
              <a:rPr lang="fi-FI" sz="3200" dirty="0" smtClean="0"/>
              <a:t> </a:t>
            </a:r>
            <a:r>
              <a:rPr lang="fi-FI" sz="3200" dirty="0" err="1" smtClean="0"/>
              <a:t>we</a:t>
            </a:r>
            <a:r>
              <a:rPr lang="fi-FI" sz="3200" dirty="0" smtClean="0"/>
              <a:t> </a:t>
            </a:r>
            <a:r>
              <a:rPr lang="fi-FI" sz="3200" dirty="0" err="1" smtClean="0"/>
              <a:t>learn</a:t>
            </a:r>
            <a:r>
              <a:rPr lang="fi-FI" sz="3200" dirty="0" smtClean="0"/>
              <a:t>?</a:t>
            </a:r>
          </a:p>
          <a:p>
            <a:r>
              <a:rPr lang="fi-FI" sz="3200" dirty="0" err="1" smtClean="0"/>
              <a:t>Conclusion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520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Project </a:t>
            </a:r>
            <a:r>
              <a:rPr lang="fi-FI" sz="2800" dirty="0" err="1" smtClean="0"/>
              <a:t>team</a:t>
            </a:r>
            <a:endParaRPr lang="fi-FI" sz="2800" dirty="0" smtClean="0"/>
          </a:p>
          <a:p>
            <a:pPr lvl="1"/>
            <a:r>
              <a:rPr lang="fi-FI" sz="2400" dirty="0" smtClean="0"/>
              <a:t>Joni-Matti Määttä (</a:t>
            </a:r>
            <a:r>
              <a:rPr lang="fi-FI" sz="2400" dirty="0" err="1" smtClean="0"/>
              <a:t>project</a:t>
            </a:r>
            <a:r>
              <a:rPr lang="fi-FI" sz="2400" dirty="0" smtClean="0"/>
              <a:t> </a:t>
            </a:r>
            <a:r>
              <a:rPr lang="fi-FI" sz="2400" dirty="0" err="1" smtClean="0"/>
              <a:t>manager</a:t>
            </a:r>
            <a:r>
              <a:rPr lang="fi-FI" sz="2400" dirty="0" smtClean="0"/>
              <a:t>, SW </a:t>
            </a:r>
            <a:r>
              <a:rPr lang="fi-FI" sz="2400" dirty="0" err="1" smtClean="0"/>
              <a:t>architect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pPr lvl="1"/>
            <a:r>
              <a:rPr lang="fi-FI" sz="2400" dirty="0" smtClean="0"/>
              <a:t>Mikko Honkonen (</a:t>
            </a:r>
            <a:r>
              <a:rPr lang="fi-FI" sz="2400" dirty="0" err="1" smtClean="0"/>
              <a:t>test</a:t>
            </a:r>
            <a:r>
              <a:rPr lang="fi-FI" sz="2400" dirty="0" smtClean="0"/>
              <a:t> </a:t>
            </a:r>
            <a:r>
              <a:rPr lang="fi-FI" sz="2400" dirty="0" err="1" smtClean="0"/>
              <a:t>lead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pPr lvl="1"/>
            <a:r>
              <a:rPr lang="fi-FI" sz="2400" dirty="0" smtClean="0"/>
              <a:t>Tommi Korhonen (UI </a:t>
            </a:r>
            <a:r>
              <a:rPr lang="fi-FI" sz="2400" dirty="0" err="1" smtClean="0"/>
              <a:t>specialist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r>
              <a:rPr lang="fi-FI" sz="2800" dirty="0" smtClean="0"/>
              <a:t>Client</a:t>
            </a:r>
          </a:p>
          <a:p>
            <a:pPr lvl="1"/>
            <a:r>
              <a:rPr lang="fi-FI" sz="2400" dirty="0" smtClean="0"/>
              <a:t>Timo D. Hämäläinen</a:t>
            </a:r>
          </a:p>
          <a:p>
            <a:r>
              <a:rPr lang="fi-FI" sz="2800" dirty="0" smtClean="0"/>
              <a:t>Course </a:t>
            </a:r>
            <a:r>
              <a:rPr lang="fi-FI" sz="2800" dirty="0" err="1" smtClean="0"/>
              <a:t>staff</a:t>
            </a:r>
            <a:endParaRPr lang="fi-FI" sz="2800" dirty="0" smtClean="0"/>
          </a:p>
          <a:p>
            <a:pPr lvl="1"/>
            <a:r>
              <a:rPr lang="fi-FI" sz="2400" dirty="0" smtClean="0"/>
              <a:t>Marko Hännikäinen</a:t>
            </a:r>
          </a:p>
          <a:p>
            <a:pPr lvl="1"/>
            <a:r>
              <a:rPr lang="fi-FI" sz="2400" dirty="0" err="1" smtClean="0"/>
              <a:t>Francescantonio</a:t>
            </a:r>
            <a:r>
              <a:rPr lang="fi-FI" sz="2400" dirty="0" smtClean="0"/>
              <a:t> Della Rosa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31383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</a:t>
            </a:r>
            <a:r>
              <a:rPr lang="fi-FI" dirty="0" err="1" smtClean="0"/>
              <a:t>Background</a:t>
            </a:r>
            <a:r>
              <a:rPr lang="fi-FI" dirty="0" smtClean="0"/>
              <a:t>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96975"/>
            <a:ext cx="7814766" cy="51276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Kactus2</a:t>
            </a:r>
            <a:endParaRPr lang="en-US" sz="2800" dirty="0"/>
          </a:p>
          <a:p>
            <a:pPr lvl="1"/>
            <a:r>
              <a:rPr lang="en-US" sz="2400" dirty="0"/>
              <a:t>Developed at TUT</a:t>
            </a:r>
          </a:p>
          <a:p>
            <a:pPr lvl="1"/>
            <a:r>
              <a:rPr lang="en-US" sz="2400" dirty="0"/>
              <a:t>Open-source toolset to design embedded products, especially FPGA-based MP-</a:t>
            </a:r>
            <a:r>
              <a:rPr lang="en-US" sz="2400" dirty="0" err="1"/>
              <a:t>SoCs</a:t>
            </a:r>
            <a:endParaRPr lang="en-US" sz="2400" dirty="0"/>
          </a:p>
          <a:p>
            <a:pPr lvl="1"/>
            <a:r>
              <a:rPr lang="en-US" sz="2400" dirty="0"/>
              <a:t>Based on IP-XACT XML metadata and design </a:t>
            </a:r>
            <a:r>
              <a:rPr lang="en-US" sz="2400" dirty="0" smtClean="0"/>
              <a:t>methodology</a:t>
            </a:r>
          </a:p>
          <a:p>
            <a:r>
              <a:rPr lang="en-US" sz="2800" dirty="0"/>
              <a:t>Kactus2 goals</a:t>
            </a:r>
          </a:p>
          <a:p>
            <a:pPr lvl="1"/>
            <a:r>
              <a:rPr lang="en-US" sz="2400" dirty="0"/>
              <a:t>Easier IP reusability</a:t>
            </a:r>
          </a:p>
          <a:p>
            <a:pPr lvl="1"/>
            <a:r>
              <a:rPr lang="en-US" sz="2400" dirty="0"/>
              <a:t>Practical HW/SW </a:t>
            </a:r>
            <a:r>
              <a:rPr lang="en-US" sz="2400" dirty="0" smtClean="0"/>
              <a:t>abstraction for</a:t>
            </a:r>
            <a:br>
              <a:rPr lang="en-US" sz="2400" dirty="0" smtClean="0"/>
            </a:br>
            <a:r>
              <a:rPr lang="en-US" sz="2400" dirty="0" smtClean="0"/>
              <a:t>easier </a:t>
            </a:r>
            <a:r>
              <a:rPr lang="en-US" sz="2400" dirty="0"/>
              <a:t>application </a:t>
            </a:r>
            <a:r>
              <a:rPr lang="en-US" sz="2400" dirty="0" smtClean="0"/>
              <a:t>SW development</a:t>
            </a:r>
            <a:endParaRPr lang="en-US" sz="2400" dirty="0"/>
          </a:p>
          <a:p>
            <a:pPr lvl="1"/>
            <a:r>
              <a:rPr lang="en-US" sz="2400" dirty="0"/>
              <a:t>The most user-friendly EDA tool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4136616"/>
            <a:ext cx="2683981" cy="20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2518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475512" y="4929084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475512" y="5216594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file3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75512" y="5767836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file5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75512" y="5492215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file4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75512" y="4653463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99979" y="4928815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99979" y="5216325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699979" y="5767567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699979" y="5491946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99979" y="4653194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Snip Single Corner Rectangle 8"/>
          <p:cNvSpPr/>
          <p:nvPr/>
        </p:nvSpPr>
        <p:spPr bwMode="auto">
          <a:xfrm>
            <a:off x="732772" y="4455521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C++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>
            <a:off x="1505472" y="5084357"/>
            <a:ext cx="1008000" cy="1224136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</a:t>
            </a:r>
            <a:r>
              <a:rPr lang="fi-FI" dirty="0" err="1" smtClean="0"/>
              <a:t>Background</a:t>
            </a:r>
            <a:r>
              <a:rPr lang="fi-FI" dirty="0" smtClean="0"/>
              <a:t>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2952105"/>
          </a:xfrm>
        </p:spPr>
        <p:txBody>
          <a:bodyPr>
            <a:normAutofit fontScale="70000" lnSpcReduction="20000"/>
          </a:bodyPr>
          <a:lstStyle/>
          <a:p>
            <a:r>
              <a:rPr lang="fi-FI" dirty="0" err="1" smtClean="0"/>
              <a:t>Compilation</a:t>
            </a:r>
            <a:r>
              <a:rPr lang="fi-FI" dirty="0" smtClean="0"/>
              <a:t> </a:t>
            </a:r>
            <a:r>
              <a:rPr lang="fi-FI" dirty="0" err="1" smtClean="0"/>
              <a:t>errors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often</a:t>
            </a:r>
            <a:r>
              <a:rPr lang="fi-FI" dirty="0" smtClean="0"/>
              <a:t> </a:t>
            </a:r>
            <a:r>
              <a:rPr lang="fi-FI" dirty="0" err="1" smtClean="0"/>
              <a:t>caused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missing</a:t>
            </a:r>
            <a:r>
              <a:rPr lang="fi-FI" dirty="0" smtClean="0"/>
              <a:t> </a:t>
            </a:r>
            <a:r>
              <a:rPr lang="fi-FI" dirty="0" err="1" smtClean="0"/>
              <a:t>dependent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libraries</a:t>
            </a:r>
            <a:endParaRPr lang="fi-FI" dirty="0" smtClean="0"/>
          </a:p>
          <a:p>
            <a:pPr lvl="1"/>
            <a:r>
              <a:rPr lang="en-US" dirty="0"/>
              <a:t>As project size increases, it becomes more and more difficult to keep track of these file </a:t>
            </a:r>
            <a:r>
              <a:rPr lang="en-US" dirty="0" smtClean="0"/>
              <a:t>dependencies</a:t>
            </a:r>
          </a:p>
          <a:p>
            <a:r>
              <a:rPr lang="fi-FI" dirty="0" err="1" smtClean="0"/>
              <a:t>Solution</a:t>
            </a:r>
            <a:r>
              <a:rPr lang="fi-FI" dirty="0" smtClean="0"/>
              <a:t>: a</a:t>
            </a:r>
            <a:r>
              <a:rPr lang="en-US" dirty="0" err="1" smtClean="0"/>
              <a:t>utomate</a:t>
            </a:r>
            <a:r>
              <a:rPr lang="en-US" dirty="0" smtClean="0"/>
              <a:t> file </a:t>
            </a:r>
            <a:r>
              <a:rPr lang="en-US" dirty="0"/>
              <a:t>dependency tracking by scanning supported files and </a:t>
            </a:r>
            <a:r>
              <a:rPr lang="en-US" dirty="0" smtClean="0"/>
              <a:t>keeping </a:t>
            </a:r>
            <a:r>
              <a:rPr lang="en-US" dirty="0"/>
              <a:t>track of file </a:t>
            </a:r>
            <a:r>
              <a:rPr lang="en-US" dirty="0" smtClean="0"/>
              <a:t>changes</a:t>
            </a:r>
          </a:p>
          <a:p>
            <a:pPr lvl="1"/>
            <a:r>
              <a:rPr lang="fi-FI" dirty="0" err="1" smtClean="0"/>
              <a:t>Allow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manual</a:t>
            </a:r>
            <a:r>
              <a:rPr lang="fi-FI" dirty="0" smtClean="0"/>
              <a:t> </a:t>
            </a:r>
            <a:r>
              <a:rPr lang="fi-FI" dirty="0" err="1" smtClean="0"/>
              <a:t>dependencies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documentation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fi-FI" dirty="0" smtClean="0"/>
          </a:p>
          <a:p>
            <a:endParaRPr lang="fi-FI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 dirty="0"/>
          </a:p>
        </p:txBody>
      </p:sp>
      <p:sp>
        <p:nvSpPr>
          <p:cNvPr id="2" name="Snip Single Corner Rectangle 1"/>
          <p:cNvSpPr/>
          <p:nvPr/>
        </p:nvSpPr>
        <p:spPr bwMode="auto">
          <a:xfrm>
            <a:off x="1872159" y="4292269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VHDL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Snip Single Corner Rectangle 6"/>
          <p:cNvSpPr/>
          <p:nvPr/>
        </p:nvSpPr>
        <p:spPr bwMode="auto">
          <a:xfrm>
            <a:off x="1289447" y="4652309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C++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41056" y="4293096"/>
            <a:ext cx="2448272" cy="2016224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err="1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Dependency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2000" b="1" dirty="0" smtClean="0"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Analysis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err="1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Tool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606664" y="5084357"/>
            <a:ext cx="978408" cy="484632"/>
          </a:xfrm>
          <a:prstGeom prst="rightArrow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601296" y="5084357"/>
            <a:ext cx="978408" cy="484632"/>
          </a:xfrm>
          <a:prstGeom prst="rightArrow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905552" y="4791004"/>
            <a:ext cx="0" cy="5937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553624" y="5084357"/>
            <a:ext cx="0" cy="56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13109" y="4791004"/>
            <a:ext cx="0" cy="1125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8327020" y="4821401"/>
            <a:ext cx="0" cy="8263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74745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Objectives of the project group</a:t>
            </a:r>
          </a:p>
          <a:p>
            <a:pPr lvl="1"/>
            <a:r>
              <a:rPr lang="en-US" sz="2800" dirty="0" smtClean="0"/>
              <a:t>Finish a whole software development project in schedule and learn about project management and scheduling</a:t>
            </a:r>
          </a:p>
          <a:p>
            <a:pPr lvl="1"/>
            <a:r>
              <a:rPr lang="en-US" sz="2800" dirty="0" smtClean="0"/>
              <a:t>Have a working first version integrated into Kactus2</a:t>
            </a:r>
          </a:p>
          <a:p>
            <a:r>
              <a:rPr lang="en-US" sz="3200" dirty="0" smtClean="0"/>
              <a:t>Objectives of the client</a:t>
            </a:r>
          </a:p>
          <a:p>
            <a:pPr lvl="1"/>
            <a:r>
              <a:rPr lang="en-US" sz="2800" dirty="0" smtClean="0"/>
              <a:t>Tool should offer features that make the use of Kactus2 easier (requires user study)</a:t>
            </a:r>
          </a:p>
          <a:p>
            <a:pPr lvl="1"/>
            <a:r>
              <a:rPr lang="en-US" sz="2800" dirty="0" smtClean="0"/>
              <a:t>Tool should be well integrated into Kactus2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28590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?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i-FI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1" y="1340768"/>
            <a:ext cx="8388931" cy="497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908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?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400" dirty="0" err="1" smtClean="0"/>
              <a:t>Source</a:t>
            </a:r>
            <a:r>
              <a:rPr lang="fi-FI" sz="2400" dirty="0" smtClean="0"/>
              <a:t> </a:t>
            </a:r>
            <a:r>
              <a:rPr lang="fi-FI" sz="2400" dirty="0" err="1" smtClean="0"/>
              <a:t>code</a:t>
            </a:r>
            <a:r>
              <a:rPr lang="fi-FI" sz="2400" dirty="0" smtClean="0"/>
              <a:t> </a:t>
            </a:r>
            <a:r>
              <a:rPr lang="fi-FI" sz="2400" dirty="0" err="1" smtClean="0"/>
              <a:t>parsing</a:t>
            </a:r>
            <a:r>
              <a:rPr lang="fi-FI" sz="2400" dirty="0"/>
              <a:t> </a:t>
            </a:r>
            <a:r>
              <a:rPr lang="fi-FI" sz="2400" dirty="0" smtClean="0"/>
              <a:t>and </a:t>
            </a:r>
            <a:r>
              <a:rPr lang="fi-FI" sz="2400" dirty="0" err="1" smtClean="0"/>
              <a:t>dependency</a:t>
            </a:r>
            <a:r>
              <a:rPr lang="fi-FI" sz="2400" dirty="0" smtClean="0"/>
              <a:t> </a:t>
            </a:r>
            <a:r>
              <a:rPr lang="fi-FI" sz="2400" dirty="0" err="1" smtClean="0"/>
              <a:t>analysis</a:t>
            </a:r>
            <a:endParaRPr lang="fi-FI" sz="2400" dirty="0" smtClean="0"/>
          </a:p>
          <a:p>
            <a:pPr lvl="1"/>
            <a:r>
              <a:rPr lang="fi-FI" sz="2000" dirty="0" smtClean="0"/>
              <a:t>C/C++ and VHDL </a:t>
            </a:r>
            <a:r>
              <a:rPr lang="fi-FI" sz="2000" dirty="0" err="1" smtClean="0"/>
              <a:t>supported</a:t>
            </a:r>
            <a:endParaRPr lang="fi-FI" sz="2000" dirty="0" smtClean="0"/>
          </a:p>
          <a:p>
            <a:r>
              <a:rPr lang="fi-FI" sz="2400" dirty="0" err="1" smtClean="0"/>
              <a:t>Ability</a:t>
            </a:r>
            <a:r>
              <a:rPr lang="fi-FI" sz="2400" dirty="0" smtClean="0"/>
              <a:t> to </a:t>
            </a:r>
            <a:r>
              <a:rPr lang="fi-FI" sz="2400" dirty="0" err="1" smtClean="0"/>
              <a:t>create</a:t>
            </a:r>
            <a:r>
              <a:rPr lang="fi-FI" sz="2400" dirty="0" smtClean="0"/>
              <a:t> </a:t>
            </a:r>
            <a:r>
              <a:rPr lang="fi-FI" sz="2400" dirty="0" err="1" smtClean="0"/>
              <a:t>manual</a:t>
            </a:r>
            <a:r>
              <a:rPr lang="fi-FI" sz="2400" dirty="0" smtClean="0"/>
              <a:t> </a:t>
            </a:r>
            <a:r>
              <a:rPr lang="fi-FI" sz="2400" dirty="0" err="1" smtClean="0"/>
              <a:t>dependencies</a:t>
            </a:r>
            <a:endParaRPr lang="fi-FI" sz="2400" dirty="0" smtClean="0"/>
          </a:p>
          <a:p>
            <a:pPr lvl="1"/>
            <a:r>
              <a:rPr lang="fi-FI" sz="2000" dirty="0" err="1" smtClean="0"/>
              <a:t>E.g</a:t>
            </a:r>
            <a:r>
              <a:rPr lang="fi-FI" sz="2000" dirty="0" smtClean="0"/>
              <a:t>. </a:t>
            </a:r>
            <a:r>
              <a:rPr lang="fi-FI" sz="2000" dirty="0" err="1" smtClean="0"/>
              <a:t>between</a:t>
            </a:r>
            <a:r>
              <a:rPr lang="fi-FI" sz="2000" dirty="0" smtClean="0"/>
              <a:t> </a:t>
            </a:r>
            <a:r>
              <a:rPr lang="fi-FI" sz="2000" dirty="0" err="1" smtClean="0"/>
              <a:t>documentation</a:t>
            </a:r>
            <a:r>
              <a:rPr lang="fi-FI" sz="2000" dirty="0" smtClean="0"/>
              <a:t> and </a:t>
            </a:r>
            <a:r>
              <a:rPr lang="fi-FI" sz="2000" dirty="0" err="1" smtClean="0"/>
              <a:t>source</a:t>
            </a:r>
            <a:r>
              <a:rPr lang="fi-FI" sz="2000" dirty="0" smtClean="0"/>
              <a:t> </a:t>
            </a:r>
            <a:r>
              <a:rPr lang="fi-FI" sz="2000" dirty="0" err="1" smtClean="0"/>
              <a:t>files</a:t>
            </a:r>
            <a:endParaRPr lang="fi-FI" sz="2000" dirty="0" smtClean="0"/>
          </a:p>
          <a:p>
            <a:r>
              <a:rPr lang="fi-FI" sz="2400" dirty="0" err="1" smtClean="0"/>
              <a:t>Dependency</a:t>
            </a:r>
            <a:r>
              <a:rPr lang="fi-FI" sz="2400" dirty="0" smtClean="0"/>
              <a:t> </a:t>
            </a:r>
            <a:r>
              <a:rPr lang="fi-FI" sz="2400" dirty="0" err="1" smtClean="0"/>
              <a:t>visualization</a:t>
            </a:r>
            <a:r>
              <a:rPr lang="fi-FI" sz="2400" dirty="0" smtClean="0"/>
              <a:t> in a </a:t>
            </a:r>
            <a:r>
              <a:rPr lang="fi-FI" sz="2400" dirty="0" err="1" smtClean="0"/>
              <a:t>table-graph</a:t>
            </a:r>
            <a:r>
              <a:rPr lang="fi-FI" sz="2400" dirty="0" smtClean="0"/>
              <a:t> </a:t>
            </a:r>
            <a:r>
              <a:rPr lang="fi-FI" sz="2400" dirty="0" err="1" smtClean="0"/>
              <a:t>format</a:t>
            </a:r>
            <a:r>
              <a:rPr lang="fi-FI" sz="2400" dirty="0" smtClean="0"/>
              <a:t>, </a:t>
            </a:r>
            <a:r>
              <a:rPr lang="fi-FI" sz="2400" dirty="0" err="1" smtClean="0"/>
              <a:t>including</a:t>
            </a:r>
            <a:endParaRPr lang="fi-FI" sz="2400" dirty="0" smtClean="0"/>
          </a:p>
          <a:p>
            <a:pPr lvl="1"/>
            <a:r>
              <a:rPr lang="fi-FI" sz="2000" dirty="0" err="1" smtClean="0"/>
              <a:t>Changes</a:t>
            </a:r>
            <a:r>
              <a:rPr lang="fi-FI" sz="2000" dirty="0" smtClean="0"/>
              <a:t> </a:t>
            </a:r>
            <a:r>
              <a:rPr lang="fi-FI" sz="2000" dirty="0" err="1" smtClean="0"/>
              <a:t>detection</a:t>
            </a:r>
            <a:endParaRPr lang="fi-FI" sz="2000" dirty="0" smtClean="0"/>
          </a:p>
          <a:p>
            <a:pPr lvl="2"/>
            <a:r>
              <a:rPr lang="fi-FI" sz="1800" dirty="0" err="1" smtClean="0"/>
              <a:t>File</a:t>
            </a:r>
            <a:r>
              <a:rPr lang="fi-FI" sz="1800" dirty="0" smtClean="0"/>
              <a:t> </a:t>
            </a:r>
            <a:r>
              <a:rPr lang="fi-FI" sz="1800" dirty="0" err="1" smtClean="0"/>
              <a:t>hash</a:t>
            </a:r>
            <a:r>
              <a:rPr lang="fi-FI" sz="1800" dirty="0" smtClean="0"/>
              <a:t> </a:t>
            </a:r>
            <a:r>
              <a:rPr lang="fi-FI" sz="1800" dirty="0" err="1" smtClean="0"/>
              <a:t>calculation</a:t>
            </a:r>
            <a:endParaRPr lang="fi-FI" sz="1800" dirty="0" smtClean="0"/>
          </a:p>
          <a:p>
            <a:pPr lvl="2"/>
            <a:r>
              <a:rPr lang="fi-FI" sz="1800" dirty="0" err="1" smtClean="0"/>
              <a:t>Dependency</a:t>
            </a:r>
            <a:r>
              <a:rPr lang="fi-FI" sz="1800" dirty="0" smtClean="0"/>
              <a:t> </a:t>
            </a:r>
            <a:r>
              <a:rPr lang="fi-FI" sz="1800" dirty="0" err="1" smtClean="0"/>
              <a:t>difference</a:t>
            </a:r>
            <a:r>
              <a:rPr lang="fi-FI" sz="1800" dirty="0" smtClean="0"/>
              <a:t> </a:t>
            </a:r>
            <a:r>
              <a:rPr lang="fi-FI" sz="1800" dirty="0" err="1" smtClean="0"/>
              <a:t>view</a:t>
            </a:r>
            <a:endParaRPr lang="fi-FI" sz="1800" dirty="0" smtClean="0"/>
          </a:p>
          <a:p>
            <a:pPr lvl="1"/>
            <a:r>
              <a:rPr lang="fi-FI" sz="2000" dirty="0" err="1" smtClean="0"/>
              <a:t>Filtering</a:t>
            </a:r>
            <a:endParaRPr lang="fi-FI" sz="2000" dirty="0" smtClean="0"/>
          </a:p>
          <a:p>
            <a:r>
              <a:rPr lang="fi-FI" sz="2400" dirty="0" err="1" smtClean="0"/>
              <a:t>All</a:t>
            </a:r>
            <a:r>
              <a:rPr lang="fi-FI" sz="2400" dirty="0" smtClean="0"/>
              <a:t> </a:t>
            </a:r>
            <a:r>
              <a:rPr lang="fi-FI" sz="2400" dirty="0" err="1" smtClean="0"/>
              <a:t>this</a:t>
            </a:r>
            <a:r>
              <a:rPr lang="fi-FI" sz="2400" dirty="0" smtClean="0"/>
              <a:t> </a:t>
            </a:r>
            <a:r>
              <a:rPr lang="fi-FI" sz="2400" dirty="0" err="1" smtClean="0"/>
              <a:t>represented</a:t>
            </a:r>
            <a:r>
              <a:rPr lang="fi-FI" sz="2400" dirty="0" smtClean="0"/>
              <a:t> with a </a:t>
            </a:r>
            <a:r>
              <a:rPr lang="fi-FI" sz="2400" dirty="0" err="1" smtClean="0"/>
              <a:t>clean</a:t>
            </a:r>
            <a:r>
              <a:rPr lang="fi-FI" sz="2400" dirty="0" smtClean="0"/>
              <a:t>, </a:t>
            </a:r>
            <a:r>
              <a:rPr lang="fi-FI" sz="2400" dirty="0" err="1" smtClean="0"/>
              <a:t>simple</a:t>
            </a:r>
            <a:r>
              <a:rPr lang="fi-FI" sz="2400" dirty="0" smtClean="0"/>
              <a:t> UI</a:t>
            </a:r>
            <a:endParaRPr lang="en-US" sz="2400" dirty="0"/>
          </a:p>
          <a:p>
            <a:pPr lvl="1"/>
            <a:r>
              <a:rPr lang="fi-FI" sz="2000" dirty="0" err="1" smtClean="0"/>
              <a:t>Fully</a:t>
            </a:r>
            <a:r>
              <a:rPr lang="fi-FI" sz="2000" dirty="0" smtClean="0"/>
              <a:t> </a:t>
            </a:r>
            <a:r>
              <a:rPr lang="fi-FI" sz="2000" dirty="0" err="1" smtClean="0"/>
              <a:t>integrated</a:t>
            </a:r>
            <a:r>
              <a:rPr lang="fi-FI" sz="2000" dirty="0" smtClean="0"/>
              <a:t> into Kactus2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52357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Met</a:t>
            </a:r>
            <a:r>
              <a:rPr lang="fi-FI" dirty="0" smtClean="0"/>
              <a:t> and Solutions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err="1" smtClean="0"/>
              <a:t>Not</a:t>
            </a:r>
            <a:r>
              <a:rPr lang="fi-FI" sz="3200" dirty="0" smtClean="0"/>
              <a:t> </a:t>
            </a:r>
            <a:r>
              <a:rPr lang="fi-FI" sz="3200" dirty="0" err="1" smtClean="0"/>
              <a:t>always</a:t>
            </a:r>
            <a:r>
              <a:rPr lang="fi-FI" sz="3200" dirty="0" smtClean="0"/>
              <a:t> </a:t>
            </a:r>
            <a:r>
              <a:rPr lang="fi-FI" sz="3200" dirty="0" err="1" smtClean="0"/>
              <a:t>enough</a:t>
            </a:r>
            <a:r>
              <a:rPr lang="fi-FI" sz="3200" dirty="0" smtClean="0"/>
              <a:t> </a:t>
            </a:r>
            <a:r>
              <a:rPr lang="fi-FI" sz="3200" dirty="0" err="1" smtClean="0"/>
              <a:t>time</a:t>
            </a:r>
            <a:r>
              <a:rPr lang="fi-FI" sz="3200" dirty="0" smtClean="0"/>
              <a:t> to </a:t>
            </a:r>
            <a:r>
              <a:rPr lang="fi-FI" sz="3200" dirty="0" err="1" smtClean="0"/>
              <a:t>work</a:t>
            </a:r>
            <a:r>
              <a:rPr lang="fi-FI" sz="3200" dirty="0" smtClean="0"/>
              <a:t> for the </a:t>
            </a:r>
            <a:r>
              <a:rPr lang="fi-FI" sz="3200" dirty="0" err="1" smtClean="0"/>
              <a:t>project</a:t>
            </a:r>
            <a:endParaRPr lang="fi-FI" sz="3200" dirty="0" smtClean="0"/>
          </a:p>
          <a:p>
            <a:pPr lvl="1"/>
            <a:r>
              <a:rPr lang="fi-FI" sz="2800" dirty="0" err="1" smtClean="0"/>
              <a:t>Was</a:t>
            </a:r>
            <a:r>
              <a:rPr lang="fi-FI" sz="2800" dirty="0" smtClean="0"/>
              <a:t> </a:t>
            </a:r>
            <a:r>
              <a:rPr lang="fi-FI" sz="2800" dirty="0" err="1" smtClean="0"/>
              <a:t>compensated</a:t>
            </a:r>
            <a:r>
              <a:rPr lang="fi-FI" sz="2800" dirty="0" smtClean="0"/>
              <a:t> </a:t>
            </a:r>
            <a:r>
              <a:rPr lang="fi-FI" sz="2800" dirty="0" err="1" smtClean="0"/>
              <a:t>by</a:t>
            </a:r>
            <a:r>
              <a:rPr lang="fi-FI" sz="2800" dirty="0" smtClean="0"/>
              <a:t> </a:t>
            </a:r>
            <a:r>
              <a:rPr lang="fi-FI" sz="2800" dirty="0" err="1" smtClean="0"/>
              <a:t>team</a:t>
            </a:r>
            <a:r>
              <a:rPr lang="fi-FI" sz="2800" dirty="0" smtClean="0"/>
              <a:t> </a:t>
            </a:r>
            <a:r>
              <a:rPr lang="fi-FI" sz="2800" dirty="0" err="1" smtClean="0"/>
              <a:t>efficiency</a:t>
            </a:r>
            <a:r>
              <a:rPr lang="fi-FI" sz="2800" dirty="0" smtClean="0"/>
              <a:t> and </a:t>
            </a:r>
            <a:r>
              <a:rPr lang="fi-FI" sz="2800" dirty="0" err="1" smtClean="0"/>
              <a:t>careful</a:t>
            </a:r>
            <a:r>
              <a:rPr lang="fi-FI" sz="2800" dirty="0" smtClean="0"/>
              <a:t> </a:t>
            </a:r>
            <a:r>
              <a:rPr lang="fi-FI" sz="2800" dirty="0" err="1" smtClean="0"/>
              <a:t>implementation</a:t>
            </a:r>
            <a:endParaRPr lang="fi-FI" sz="2800" dirty="0" smtClean="0"/>
          </a:p>
          <a:p>
            <a:pPr lvl="2"/>
            <a:r>
              <a:rPr lang="fi-FI" sz="2400" dirty="0" err="1" smtClean="0"/>
              <a:t>Tasks</a:t>
            </a:r>
            <a:r>
              <a:rPr lang="fi-FI" sz="2400" dirty="0" smtClean="0"/>
              <a:t> </a:t>
            </a:r>
            <a:r>
              <a:rPr lang="fi-FI" sz="2400" dirty="0" err="1" smtClean="0"/>
              <a:t>required</a:t>
            </a:r>
            <a:r>
              <a:rPr lang="fi-FI" sz="2400" dirty="0" smtClean="0"/>
              <a:t> </a:t>
            </a:r>
            <a:r>
              <a:rPr lang="fi-FI" sz="2400" dirty="0" err="1" smtClean="0"/>
              <a:t>less</a:t>
            </a:r>
            <a:r>
              <a:rPr lang="fi-FI" sz="2400" dirty="0" smtClean="0"/>
              <a:t> </a:t>
            </a:r>
            <a:r>
              <a:rPr lang="fi-FI" sz="2400" dirty="0" err="1" smtClean="0"/>
              <a:t>time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</a:t>
            </a:r>
            <a:r>
              <a:rPr lang="fi-FI" sz="2400" dirty="0" err="1" smtClean="0"/>
              <a:t>expected</a:t>
            </a:r>
            <a:endParaRPr lang="fi-FI" sz="2400" dirty="0" smtClean="0"/>
          </a:p>
          <a:p>
            <a:pPr lvl="2"/>
            <a:r>
              <a:rPr lang="fi-FI" sz="2400" dirty="0" err="1" smtClean="0"/>
              <a:t>It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possible</a:t>
            </a:r>
            <a:r>
              <a:rPr lang="fi-FI" sz="2400" dirty="0" smtClean="0"/>
              <a:t> to </a:t>
            </a:r>
            <a:r>
              <a:rPr lang="fi-FI" sz="2400" dirty="0" err="1" smtClean="0"/>
              <a:t>reuse</a:t>
            </a:r>
            <a:r>
              <a:rPr lang="fi-FI" sz="2400" dirty="0" smtClean="0"/>
              <a:t> </a:t>
            </a:r>
            <a:r>
              <a:rPr lang="fi-FI" sz="2400" dirty="0" err="1" smtClean="0"/>
              <a:t>more</a:t>
            </a:r>
            <a:r>
              <a:rPr lang="fi-FI" sz="2400" dirty="0" smtClean="0"/>
              <a:t> </a:t>
            </a:r>
            <a:r>
              <a:rPr lang="fi-FI" sz="2400" dirty="0" err="1" smtClean="0"/>
              <a:t>features</a:t>
            </a:r>
            <a:r>
              <a:rPr lang="fi-FI" sz="2400" dirty="0" smtClean="0"/>
              <a:t> </a:t>
            </a:r>
            <a:r>
              <a:rPr lang="fi-FI" sz="2400" dirty="0" err="1" smtClean="0"/>
              <a:t>from</a:t>
            </a:r>
            <a:r>
              <a:rPr lang="fi-FI" sz="2400" dirty="0" smtClean="0"/>
              <a:t> </a:t>
            </a:r>
            <a:r>
              <a:rPr lang="fi-FI" sz="2400" dirty="0" err="1" smtClean="0"/>
              <a:t>Qt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assumed</a:t>
            </a:r>
            <a:endParaRPr lang="fi-FI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05954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1723</TotalTime>
  <Words>548</Words>
  <Application>Microsoft Office PowerPoint</Application>
  <PresentationFormat>On-screen Show (4:3)</PresentationFormat>
  <Paragraphs>125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TUT-DCS-2008_powerpoint_theme</vt:lpstr>
      <vt:lpstr>Dependency Analysis for Kactus2</vt:lpstr>
      <vt:lpstr>Outline</vt:lpstr>
      <vt:lpstr>Project Organization</vt:lpstr>
      <vt:lpstr>Project Background (1)</vt:lpstr>
      <vt:lpstr>Project Background (2)</vt:lpstr>
      <vt:lpstr>Objectives</vt:lpstr>
      <vt:lpstr>What was done? (1)</vt:lpstr>
      <vt:lpstr>What was done? (2)</vt:lpstr>
      <vt:lpstr>Problems Met and Solutions</vt:lpstr>
      <vt:lpstr>Realized Risks</vt:lpstr>
      <vt:lpstr>Time Usage</vt:lpstr>
      <vt:lpstr>Time Usage</vt:lpstr>
      <vt:lpstr>What did we learn?</vt:lpstr>
      <vt:lpstr>Conclusion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Joni-Matti Määttä</dc:creator>
  <cp:lastModifiedBy>Joni-Matti Määttä</cp:lastModifiedBy>
  <cp:revision>504</cp:revision>
  <dcterms:created xsi:type="dcterms:W3CDTF">2010-06-03T08:01:53Z</dcterms:created>
  <dcterms:modified xsi:type="dcterms:W3CDTF">2013-05-02T10:50:53Z</dcterms:modified>
</cp:coreProperties>
</file>