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sldIdLst>
    <p:sldId id="257" r:id="rId2"/>
    <p:sldId id="258" r:id="rId3"/>
    <p:sldId id="271" r:id="rId4"/>
    <p:sldId id="284" r:id="rId5"/>
    <p:sldId id="273" r:id="rId6"/>
    <p:sldId id="279" r:id="rId7"/>
    <p:sldId id="283" r:id="rId8"/>
    <p:sldId id="274" r:id="rId9"/>
    <p:sldId id="275" r:id="rId10"/>
    <p:sldId id="280" r:id="rId11"/>
    <p:sldId id="276" r:id="rId12"/>
    <p:sldId id="277" r:id="rId13"/>
    <p:sldId id="278" r:id="rId14"/>
    <p:sldId id="272" r:id="rId15"/>
    <p:sldId id="281" r:id="rId16"/>
    <p:sldId id="282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5" autoAdjust="0"/>
  </p:normalViewPr>
  <p:slideViewPr>
    <p:cSldViewPr>
      <p:cViewPr varScale="1">
        <p:scale>
          <a:sx n="132" d="100"/>
          <a:sy n="132" d="100"/>
        </p:scale>
        <p:origin x="-17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\maattaj\Funbase\k2dependency\Administrative\Final%20Report%20Statist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\maattaj\Funbase\k2dependency\Administrative\Final%20Report%20Statist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Monthly Planned vs. Realized Time Usage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Planned</c:v>
                </c:pt>
              </c:strCache>
            </c:strRef>
          </c:tx>
          <c:invertIfNegative val="0"/>
          <c:cat>
            <c:strRef>
              <c:f>Sheet1!$B$3:$G$3</c:f>
              <c:strCache>
                <c:ptCount val="6"/>
                <c:pt idx="0">
                  <c:v>Nov 2012</c:v>
                </c:pt>
                <c:pt idx="1">
                  <c:v>Dec 2012</c:v>
                </c:pt>
                <c:pt idx="2">
                  <c:v>Jan 2013</c:v>
                </c:pt>
                <c:pt idx="3">
                  <c:v>Feb 2013</c:v>
                </c:pt>
                <c:pt idx="4">
                  <c:v>Mar 2013</c:v>
                </c:pt>
                <c:pt idx="5">
                  <c:v>Apr 2013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66</c:v>
                </c:pt>
                <c:pt idx="1">
                  <c:v>66</c:v>
                </c:pt>
                <c:pt idx="2">
                  <c:v>190</c:v>
                </c:pt>
                <c:pt idx="3">
                  <c:v>167</c:v>
                </c:pt>
                <c:pt idx="4">
                  <c:v>110</c:v>
                </c:pt>
                <c:pt idx="5">
                  <c:v>60</c:v>
                </c:pt>
              </c:numCache>
            </c:numRef>
          </c:val>
        </c:ser>
        <c:ser>
          <c:idx val="1"/>
          <c:order val="1"/>
          <c:tx>
            <c:strRef>
              <c:f>Sheet1!$A$5</c:f>
              <c:strCache>
                <c:ptCount val="1"/>
                <c:pt idx="0">
                  <c:v>Realized</c:v>
                </c:pt>
              </c:strCache>
            </c:strRef>
          </c:tx>
          <c:invertIfNegative val="0"/>
          <c:cat>
            <c:strRef>
              <c:f>Sheet1!$B$3:$G$3</c:f>
              <c:strCache>
                <c:ptCount val="6"/>
                <c:pt idx="0">
                  <c:v>Nov 2012</c:v>
                </c:pt>
                <c:pt idx="1">
                  <c:v>Dec 2012</c:v>
                </c:pt>
                <c:pt idx="2">
                  <c:v>Jan 2013</c:v>
                </c:pt>
                <c:pt idx="3">
                  <c:v>Feb 2013</c:v>
                </c:pt>
                <c:pt idx="4">
                  <c:v>Mar 2013</c:v>
                </c:pt>
                <c:pt idx="5">
                  <c:v>Apr 2013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26.35</c:v>
                </c:pt>
                <c:pt idx="1">
                  <c:v>34.85</c:v>
                </c:pt>
                <c:pt idx="2">
                  <c:v>49.4</c:v>
                </c:pt>
                <c:pt idx="3">
                  <c:v>62.85</c:v>
                </c:pt>
                <c:pt idx="4">
                  <c:v>93.05</c:v>
                </c:pt>
                <c:pt idx="5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465024"/>
        <c:axId val="103391232"/>
      </c:barChart>
      <c:catAx>
        <c:axId val="924650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103391232"/>
        <c:crosses val="autoZero"/>
        <c:auto val="1"/>
        <c:lblAlgn val="ctr"/>
        <c:lblOffset val="100"/>
        <c:noMultiLvlLbl val="0"/>
      </c:catAx>
      <c:valAx>
        <c:axId val="1033912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Hours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24650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aseline="0"/>
              <a:t>Working Hour Distribution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Sheet1!$M$3</c:f>
              <c:strCache>
                <c:ptCount val="1"/>
                <c:pt idx="0">
                  <c:v>Realized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Sheet1!$J$4:$K$10</c:f>
              <c:multiLvlStrCache>
                <c:ptCount val="7"/>
                <c:lvl>
                  <c:pt idx="0">
                    <c:v>Reporting</c:v>
                  </c:pt>
                  <c:pt idx="1">
                    <c:v>Testing</c:v>
                  </c:pt>
                  <c:pt idx="2">
                    <c:v>General Implementation</c:v>
                  </c:pt>
                  <c:pt idx="3">
                    <c:v>UI Implementation</c:v>
                  </c:pt>
                  <c:pt idx="4">
                    <c:v>Algorithm Implementation</c:v>
                  </c:pt>
                  <c:pt idx="5">
                    <c:v>Technical Specification</c:v>
                  </c:pt>
                  <c:pt idx="6">
                    <c:v>Functional Specification</c:v>
                  </c:pt>
                </c:lvl>
                <c:lvl>
                  <c:pt idx="0">
                    <c:v>T7</c:v>
                  </c:pt>
                  <c:pt idx="1">
                    <c:v>T6</c:v>
                  </c:pt>
                  <c:pt idx="2">
                    <c:v>T5</c:v>
                  </c:pt>
                  <c:pt idx="3">
                    <c:v>T4</c:v>
                  </c:pt>
                  <c:pt idx="4">
                    <c:v>T3</c:v>
                  </c:pt>
                  <c:pt idx="5">
                    <c:v>T2</c:v>
                  </c:pt>
                  <c:pt idx="6">
                    <c:v>T1</c:v>
                  </c:pt>
                </c:lvl>
              </c:multiLvlStrCache>
            </c:multiLvlStrRef>
          </c:cat>
          <c:val>
            <c:numRef>
              <c:f>Sheet1!$M$4:$M$10</c:f>
              <c:numCache>
                <c:formatCode>General</c:formatCode>
                <c:ptCount val="7"/>
                <c:pt idx="0">
                  <c:v>85.3</c:v>
                </c:pt>
                <c:pt idx="1">
                  <c:v>35</c:v>
                </c:pt>
                <c:pt idx="2">
                  <c:v>19</c:v>
                </c:pt>
                <c:pt idx="3">
                  <c:v>84.25</c:v>
                </c:pt>
                <c:pt idx="4">
                  <c:v>37.75</c:v>
                </c:pt>
                <c:pt idx="5">
                  <c:v>11.35</c:v>
                </c:pt>
                <c:pt idx="6">
                  <c:v>29.35</c:v>
                </c:pt>
              </c:numCache>
            </c:numRef>
          </c:val>
        </c:ser>
        <c:ser>
          <c:idx val="0"/>
          <c:order val="1"/>
          <c:tx>
            <c:strRef>
              <c:f>Sheet1!$L$3</c:f>
              <c:strCache>
                <c:ptCount val="1"/>
                <c:pt idx="0">
                  <c:v>Planned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Sheet1!$J$4:$K$10</c:f>
              <c:multiLvlStrCache>
                <c:ptCount val="7"/>
                <c:lvl>
                  <c:pt idx="0">
                    <c:v>Reporting</c:v>
                  </c:pt>
                  <c:pt idx="1">
                    <c:v>Testing</c:v>
                  </c:pt>
                  <c:pt idx="2">
                    <c:v>General Implementation</c:v>
                  </c:pt>
                  <c:pt idx="3">
                    <c:v>UI Implementation</c:v>
                  </c:pt>
                  <c:pt idx="4">
                    <c:v>Algorithm Implementation</c:v>
                  </c:pt>
                  <c:pt idx="5">
                    <c:v>Technical Specification</c:v>
                  </c:pt>
                  <c:pt idx="6">
                    <c:v>Functional Specification</c:v>
                  </c:pt>
                </c:lvl>
                <c:lvl>
                  <c:pt idx="0">
                    <c:v>T7</c:v>
                  </c:pt>
                  <c:pt idx="1">
                    <c:v>T6</c:v>
                  </c:pt>
                  <c:pt idx="2">
                    <c:v>T5</c:v>
                  </c:pt>
                  <c:pt idx="3">
                    <c:v>T4</c:v>
                  </c:pt>
                  <c:pt idx="4">
                    <c:v>T3</c:v>
                  </c:pt>
                  <c:pt idx="5">
                    <c:v>T2</c:v>
                  </c:pt>
                  <c:pt idx="6">
                    <c:v>T1</c:v>
                  </c:pt>
                </c:lvl>
              </c:multiLvlStrCache>
            </c:multiLvlStrRef>
          </c:cat>
          <c:val>
            <c:numRef>
              <c:f>Sheet1!$L$4:$L$10</c:f>
              <c:numCache>
                <c:formatCode>General</c:formatCode>
                <c:ptCount val="7"/>
                <c:pt idx="0">
                  <c:v>192</c:v>
                </c:pt>
                <c:pt idx="1">
                  <c:v>80</c:v>
                </c:pt>
                <c:pt idx="2">
                  <c:v>30</c:v>
                </c:pt>
                <c:pt idx="3">
                  <c:v>170</c:v>
                </c:pt>
                <c:pt idx="4">
                  <c:v>77</c:v>
                </c:pt>
                <c:pt idx="5">
                  <c:v>50</c:v>
                </c:pt>
                <c:pt idx="6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3296000"/>
        <c:axId val="103298176"/>
      </c:barChart>
      <c:catAx>
        <c:axId val="10329600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Task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103298176"/>
        <c:crosses val="autoZero"/>
        <c:auto val="1"/>
        <c:lblAlgn val="ctr"/>
        <c:lblOffset val="100"/>
        <c:noMultiLvlLbl val="0"/>
      </c:catAx>
      <c:valAx>
        <c:axId val="10329817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Hours per task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032960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AE8FB-2A88-455E-B24C-E27AB594F61E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A5208-97E8-43FA-B797-BFAC77D15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05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5208-97E8-43FA-B797-BFAC77D15B1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5208-97E8-43FA-B797-BFAC77D15B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7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196975"/>
            <a:ext cx="7319985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lang="en-GB" sz="1000" i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1979613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188913"/>
            <a:ext cx="5789612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33375"/>
            <a:ext cx="8461375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800" y="1052513"/>
            <a:ext cx="4081463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052513"/>
            <a:ext cx="4083050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4406900"/>
            <a:ext cx="6923109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04" y="2906713"/>
            <a:ext cx="6923109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196975"/>
            <a:ext cx="3884612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196975"/>
            <a:ext cx="3884613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119438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96975"/>
            <a:ext cx="7921625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6036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076700"/>
            <a:ext cx="36036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736850"/>
            <a:ext cx="36036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921625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05575"/>
            <a:ext cx="79216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tabLst>
                <a:tab pos="2481263" algn="l"/>
              </a:tabLst>
              <a:defRPr sz="800" b="0" i="1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05575"/>
            <a:ext cx="36036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215073" y="6357600"/>
            <a:ext cx="2505510" cy="442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 userDrawn="1"/>
        </p:nvSpPr>
        <p:spPr>
          <a:xfrm>
            <a:off x="770546" y="6477974"/>
            <a:ext cx="4857784" cy="28575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sz="1200" dirty="0" err="1" smtClean="0"/>
              <a:t>Dependency</a:t>
            </a:r>
            <a:r>
              <a:rPr lang="fi-FI" sz="1200" dirty="0" smtClean="0"/>
              <a:t> Analysis for Kactus2</a:t>
            </a:r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sz="2500">
          <a:solidFill>
            <a:schemeClr val="tx1"/>
          </a:solidFill>
          <a:latin typeface="+mn-lt"/>
        </a:defRPr>
      </a:lvl2pPr>
      <a:lvl3pPr marL="1258888" indent="-306388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sz="2100">
          <a:solidFill>
            <a:schemeClr val="tx1"/>
          </a:solidFill>
          <a:latin typeface="+mn-lt"/>
        </a:defRPr>
      </a:lvl3pPr>
      <a:lvl4pPr marL="1703388" indent="-2651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32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Dependency</a:t>
            </a:r>
            <a:r>
              <a:rPr lang="fi-FI" dirty="0" smtClean="0"/>
              <a:t> Analysis for</a:t>
            </a:r>
            <a:br>
              <a:rPr lang="fi-FI" dirty="0" smtClean="0"/>
            </a:br>
            <a:r>
              <a:rPr lang="fi-FI" dirty="0" smtClean="0"/>
              <a:t>Kactus2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Final</a:t>
            </a:r>
            <a:r>
              <a:rPr lang="fi-FI" dirty="0" smtClean="0"/>
              <a:t> 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</a:t>
            </a:fld>
            <a:endParaRPr lang="fi-FI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Realized</a:t>
            </a:r>
            <a:r>
              <a:rPr lang="fi-FI" dirty="0" smtClean="0"/>
              <a:t> </a:t>
            </a:r>
            <a:r>
              <a:rPr lang="fi-FI" dirty="0" err="1" smtClean="0"/>
              <a:t>Risks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Sickness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Caused one week delay which was compensated later on</a:t>
            </a:r>
          </a:p>
          <a:p>
            <a:r>
              <a:rPr lang="en-US" dirty="0" smtClean="0">
                <a:sym typeface="Wingdings" pitchFamily="2" charset="2"/>
              </a:rPr>
              <a:t>Development server downtime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Sourceforge</a:t>
            </a:r>
            <a:r>
              <a:rPr lang="en-US" dirty="0" smtClean="0">
                <a:sym typeface="Wingdings" pitchFamily="2" charset="2"/>
              </a:rPr>
              <a:t> (version control) was temporarily down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Hostedredmine.com (project management) was down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No severe effects</a:t>
            </a: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fi-FI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10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616411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Time </a:t>
            </a:r>
            <a:r>
              <a:rPr lang="fi-FI" dirty="0" err="1" smtClean="0"/>
              <a:t>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11</a:t>
            </a:fld>
            <a:endParaRPr lang="fi-FI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561058"/>
              </p:ext>
            </p:extLst>
          </p:nvPr>
        </p:nvGraphicFramePr>
        <p:xfrm>
          <a:off x="1115616" y="1196752"/>
          <a:ext cx="7560840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16783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Time </a:t>
            </a:r>
            <a:r>
              <a:rPr lang="fi-FI" dirty="0" err="1" smtClean="0"/>
              <a:t>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12</a:t>
            </a:fld>
            <a:endParaRPr lang="fi-FI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4987095"/>
              </p:ext>
            </p:extLst>
          </p:nvPr>
        </p:nvGraphicFramePr>
        <p:xfrm>
          <a:off x="899592" y="1196752"/>
          <a:ext cx="7776864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53462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did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learn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Scheduling is difficult</a:t>
            </a:r>
          </a:p>
          <a:p>
            <a:pPr lvl="1"/>
            <a:r>
              <a:rPr lang="en-US" sz="2400" dirty="0" smtClean="0"/>
              <a:t>Especially when using libraries you don’t know inside out</a:t>
            </a:r>
          </a:p>
          <a:p>
            <a:pPr lvl="1"/>
            <a:r>
              <a:rPr lang="fi-FI" sz="2400" dirty="0" err="1" smtClean="0"/>
              <a:t>It</a:t>
            </a:r>
            <a:r>
              <a:rPr lang="fi-FI" sz="2400" dirty="0" smtClean="0"/>
              <a:t> is </a:t>
            </a:r>
            <a:r>
              <a:rPr lang="fi-FI" sz="2400" dirty="0" err="1" smtClean="0"/>
              <a:t>better</a:t>
            </a:r>
            <a:r>
              <a:rPr lang="fi-FI" sz="2400" dirty="0" smtClean="0"/>
              <a:t> to </a:t>
            </a:r>
            <a:r>
              <a:rPr lang="fi-FI" sz="2400" dirty="0" err="1" smtClean="0"/>
              <a:t>overestimate</a:t>
            </a:r>
            <a:r>
              <a:rPr lang="fi-FI" sz="2400" dirty="0" smtClean="0"/>
              <a:t> </a:t>
            </a:r>
            <a:r>
              <a:rPr lang="fi-FI" sz="2400" dirty="0" err="1" smtClean="0"/>
              <a:t>than</a:t>
            </a:r>
            <a:r>
              <a:rPr lang="fi-FI" sz="2400" dirty="0" smtClean="0"/>
              <a:t> to </a:t>
            </a:r>
            <a:r>
              <a:rPr lang="fi-FI" sz="2400" dirty="0" err="1" smtClean="0"/>
              <a:t>underestimate</a:t>
            </a:r>
            <a:endParaRPr lang="fi-FI" sz="2400" dirty="0" smtClean="0"/>
          </a:p>
          <a:p>
            <a:pPr lvl="2"/>
            <a:r>
              <a:rPr lang="fi-FI" sz="2000" dirty="0" err="1" smtClean="0"/>
              <a:t>Although</a:t>
            </a:r>
            <a:r>
              <a:rPr lang="fi-FI" sz="2000" dirty="0" smtClean="0"/>
              <a:t> </a:t>
            </a:r>
            <a:r>
              <a:rPr lang="fi-FI" sz="2000" dirty="0" err="1" smtClean="0"/>
              <a:t>overestimation</a:t>
            </a:r>
            <a:r>
              <a:rPr lang="fi-FI" sz="2000" dirty="0" smtClean="0"/>
              <a:t> is </a:t>
            </a:r>
            <a:r>
              <a:rPr lang="fi-FI" sz="2000" dirty="0" err="1" smtClean="0"/>
              <a:t>not</a:t>
            </a:r>
            <a:r>
              <a:rPr lang="fi-FI" sz="2000" dirty="0" smtClean="0"/>
              <a:t> </a:t>
            </a:r>
            <a:r>
              <a:rPr lang="fi-FI" sz="2000" dirty="0" err="1" smtClean="0"/>
              <a:t>good</a:t>
            </a:r>
            <a:r>
              <a:rPr lang="fi-FI" sz="2000" dirty="0" smtClean="0"/>
              <a:t> </a:t>
            </a:r>
            <a:r>
              <a:rPr lang="fi-FI" sz="2000" dirty="0" err="1" smtClean="0"/>
              <a:t>either</a:t>
            </a:r>
            <a:endParaRPr lang="en-US" sz="2000" dirty="0" smtClean="0"/>
          </a:p>
          <a:p>
            <a:r>
              <a:rPr lang="en-US" sz="2800" dirty="0" smtClean="0"/>
              <a:t>Don’t reinvent the wheel</a:t>
            </a:r>
          </a:p>
          <a:p>
            <a:pPr lvl="1"/>
            <a:r>
              <a:rPr lang="en-US" sz="2400" dirty="0" smtClean="0"/>
              <a:t>30 minutes of research can save hours of work</a:t>
            </a:r>
          </a:p>
          <a:p>
            <a:pPr lvl="1"/>
            <a:r>
              <a:rPr lang="en-US" sz="2400" dirty="0" err="1" smtClean="0"/>
              <a:t>Reimplementing</a:t>
            </a:r>
            <a:r>
              <a:rPr lang="en-US" sz="2400" dirty="0" smtClean="0"/>
              <a:t> an algorithm in a different language is much simpler than figuring it out</a:t>
            </a:r>
          </a:p>
          <a:p>
            <a:pPr lvl="1"/>
            <a:r>
              <a:rPr lang="en-US" sz="2400" dirty="0" smtClean="0"/>
              <a:t>In this project: saved over 80 hours of work</a:t>
            </a:r>
          </a:p>
          <a:p>
            <a:r>
              <a:rPr lang="fi-FI" sz="2800" dirty="0" err="1" smtClean="0"/>
              <a:t>Not</a:t>
            </a:r>
            <a:r>
              <a:rPr lang="fi-FI" sz="2800" dirty="0" smtClean="0"/>
              <a:t> </a:t>
            </a:r>
            <a:r>
              <a:rPr lang="fi-FI" sz="2800" dirty="0" err="1" smtClean="0"/>
              <a:t>all</a:t>
            </a:r>
            <a:r>
              <a:rPr lang="fi-FI" sz="2800" dirty="0" smtClean="0"/>
              <a:t> </a:t>
            </a:r>
            <a:r>
              <a:rPr lang="fi-FI" sz="2800" dirty="0" err="1" smtClean="0"/>
              <a:t>projects</a:t>
            </a:r>
            <a:r>
              <a:rPr lang="fi-FI" sz="2800" dirty="0" smtClean="0"/>
              <a:t> </a:t>
            </a:r>
            <a:r>
              <a:rPr lang="fi-FI" sz="2800" dirty="0" err="1" smtClean="0"/>
              <a:t>are</a:t>
            </a:r>
            <a:r>
              <a:rPr lang="fi-FI" sz="2800" dirty="0" smtClean="0"/>
              <a:t> </a:t>
            </a:r>
            <a:r>
              <a:rPr lang="fi-FI" sz="2800" dirty="0" err="1" smtClean="0"/>
              <a:t>full</a:t>
            </a:r>
            <a:r>
              <a:rPr lang="fi-FI" sz="2800" dirty="0" smtClean="0"/>
              <a:t> of </a:t>
            </a:r>
            <a:r>
              <a:rPr lang="fi-FI" sz="2800" dirty="0" err="1" smtClean="0"/>
              <a:t>problems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13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5046258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2800" dirty="0" smtClean="0"/>
              <a:t>The </a:t>
            </a:r>
            <a:r>
              <a:rPr lang="fi-FI" sz="2800" dirty="0" err="1" smtClean="0"/>
              <a:t>project</a:t>
            </a:r>
            <a:r>
              <a:rPr lang="fi-FI" sz="2800" dirty="0" smtClean="0"/>
              <a:t> </a:t>
            </a:r>
            <a:r>
              <a:rPr lang="fi-FI" sz="2800" dirty="0" err="1" smtClean="0"/>
              <a:t>was</a:t>
            </a:r>
            <a:r>
              <a:rPr lang="fi-FI" sz="2800" dirty="0" smtClean="0"/>
              <a:t> </a:t>
            </a:r>
            <a:r>
              <a:rPr lang="fi-FI" sz="2800" dirty="0" err="1" smtClean="0"/>
              <a:t>successful</a:t>
            </a:r>
            <a:endParaRPr lang="fi-FI" sz="2800" dirty="0" smtClean="0"/>
          </a:p>
          <a:p>
            <a:pPr lvl="1"/>
            <a:r>
              <a:rPr lang="fi-FI" sz="2400" dirty="0" smtClean="0"/>
              <a:t>The </a:t>
            </a:r>
            <a:r>
              <a:rPr lang="fi-FI" sz="2400" dirty="0" err="1" smtClean="0"/>
              <a:t>first</a:t>
            </a:r>
            <a:r>
              <a:rPr lang="fi-FI" sz="2400" dirty="0" smtClean="0"/>
              <a:t> </a:t>
            </a:r>
            <a:r>
              <a:rPr lang="fi-FI" sz="2400" dirty="0" err="1" smtClean="0"/>
              <a:t>fully</a:t>
            </a:r>
            <a:r>
              <a:rPr lang="fi-FI" sz="2400" dirty="0" smtClean="0"/>
              <a:t> </a:t>
            </a:r>
            <a:r>
              <a:rPr lang="fi-FI" sz="2400" dirty="0" err="1" smtClean="0"/>
              <a:t>functional</a:t>
            </a:r>
            <a:r>
              <a:rPr lang="fi-FI" sz="2400" dirty="0" smtClean="0"/>
              <a:t> version of the </a:t>
            </a:r>
            <a:r>
              <a:rPr lang="fi-FI" sz="2400" dirty="0" err="1" smtClean="0"/>
              <a:t>tool</a:t>
            </a:r>
            <a:r>
              <a:rPr lang="fi-FI" sz="2400" dirty="0" smtClean="0"/>
              <a:t> </a:t>
            </a:r>
            <a:r>
              <a:rPr lang="fi-FI" sz="2400" dirty="0" err="1" smtClean="0"/>
              <a:t>was</a:t>
            </a:r>
            <a:r>
              <a:rPr lang="fi-FI" sz="2400" dirty="0" smtClean="0"/>
              <a:t> </a:t>
            </a:r>
            <a:r>
              <a:rPr lang="fi-FI" sz="2400" dirty="0" err="1" smtClean="0"/>
              <a:t>finished</a:t>
            </a:r>
            <a:endParaRPr lang="fi-FI" sz="2400" dirty="0" smtClean="0"/>
          </a:p>
          <a:p>
            <a:pPr lvl="1"/>
            <a:r>
              <a:rPr lang="fi-FI" sz="2400" dirty="0" err="1" smtClean="0"/>
              <a:t>All</a:t>
            </a:r>
            <a:r>
              <a:rPr lang="fi-FI" sz="2400" dirty="0" smtClean="0"/>
              <a:t> </a:t>
            </a:r>
            <a:r>
              <a:rPr lang="fi-FI" sz="2400" dirty="0" err="1" smtClean="0"/>
              <a:t>members</a:t>
            </a:r>
            <a:r>
              <a:rPr lang="fi-FI" sz="2400" dirty="0" smtClean="0"/>
              <a:t> </a:t>
            </a:r>
            <a:r>
              <a:rPr lang="fi-FI" sz="2400" dirty="0" err="1" smtClean="0"/>
              <a:t>are</a:t>
            </a:r>
            <a:r>
              <a:rPr lang="fi-FI" sz="2400" dirty="0" smtClean="0"/>
              <a:t> </a:t>
            </a:r>
            <a:r>
              <a:rPr lang="fi-FI" sz="2400" dirty="0" err="1" smtClean="0"/>
              <a:t>now</a:t>
            </a:r>
            <a:r>
              <a:rPr lang="fi-FI" sz="2400" dirty="0" smtClean="0"/>
              <a:t> </a:t>
            </a:r>
            <a:r>
              <a:rPr lang="fi-FI" sz="2400" dirty="0" err="1" smtClean="0"/>
              <a:t>familiar</a:t>
            </a:r>
            <a:r>
              <a:rPr lang="fi-FI" sz="2400" dirty="0" smtClean="0"/>
              <a:t> with </a:t>
            </a:r>
            <a:r>
              <a:rPr lang="fi-FI" sz="2400" dirty="0" err="1" smtClean="0"/>
              <a:t>Qt</a:t>
            </a:r>
            <a:r>
              <a:rPr lang="fi-FI" sz="2400" dirty="0" smtClean="0"/>
              <a:t> </a:t>
            </a:r>
            <a:r>
              <a:rPr lang="fi-FI" sz="2400" dirty="0" err="1" smtClean="0"/>
              <a:t>development</a:t>
            </a:r>
            <a:endParaRPr lang="fi-FI" sz="2400" dirty="0"/>
          </a:p>
          <a:p>
            <a:r>
              <a:rPr lang="fi-FI" sz="2800" dirty="0" err="1" smtClean="0"/>
              <a:t>Next</a:t>
            </a:r>
            <a:r>
              <a:rPr lang="fi-FI" sz="2800" dirty="0" smtClean="0"/>
              <a:t> </a:t>
            </a:r>
            <a:r>
              <a:rPr lang="fi-FI" sz="2800" dirty="0" err="1" smtClean="0"/>
              <a:t>steps</a:t>
            </a:r>
            <a:r>
              <a:rPr lang="fi-FI" sz="2800" dirty="0" smtClean="0"/>
              <a:t> </a:t>
            </a:r>
            <a:r>
              <a:rPr lang="fi-FI" sz="2800" dirty="0" err="1" smtClean="0"/>
              <a:t>after</a:t>
            </a:r>
            <a:r>
              <a:rPr lang="fi-FI" sz="2800" dirty="0" smtClean="0"/>
              <a:t> the </a:t>
            </a:r>
            <a:r>
              <a:rPr lang="fi-FI" sz="2800" dirty="0" err="1" smtClean="0"/>
              <a:t>project</a:t>
            </a:r>
            <a:endParaRPr lang="fi-FI" sz="2800" dirty="0" smtClean="0"/>
          </a:p>
          <a:p>
            <a:pPr lvl="1"/>
            <a:r>
              <a:rPr lang="fi-FI" sz="2400" dirty="0" smtClean="0"/>
              <a:t>User </a:t>
            </a:r>
            <a:r>
              <a:rPr lang="fi-FI" sz="2400" dirty="0" err="1" smtClean="0"/>
              <a:t>study</a:t>
            </a:r>
            <a:r>
              <a:rPr lang="fi-FI" sz="2400" dirty="0" smtClean="0"/>
              <a:t> to </a:t>
            </a:r>
            <a:r>
              <a:rPr lang="fi-FI" sz="2400" dirty="0" err="1" smtClean="0"/>
              <a:t>make</a:t>
            </a:r>
            <a:r>
              <a:rPr lang="fi-FI" sz="2400" dirty="0" smtClean="0"/>
              <a:t> sure the </a:t>
            </a:r>
            <a:r>
              <a:rPr lang="fi-FI" sz="2400" dirty="0" err="1" smtClean="0"/>
              <a:t>usability</a:t>
            </a:r>
            <a:r>
              <a:rPr lang="fi-FI" sz="2400" dirty="0" smtClean="0"/>
              <a:t> of the </a:t>
            </a:r>
            <a:r>
              <a:rPr lang="fi-FI" sz="2400" dirty="0" err="1" smtClean="0"/>
              <a:t>tool</a:t>
            </a:r>
            <a:r>
              <a:rPr lang="fi-FI" sz="2400" dirty="0" smtClean="0"/>
              <a:t> is </a:t>
            </a:r>
            <a:r>
              <a:rPr lang="fi-FI" sz="2400" dirty="0" err="1" smtClean="0"/>
              <a:t>good</a:t>
            </a:r>
            <a:endParaRPr lang="fi-FI" sz="2400" dirty="0" smtClean="0"/>
          </a:p>
          <a:p>
            <a:pPr lvl="1"/>
            <a:r>
              <a:rPr lang="fi-FI" sz="2400" dirty="0" err="1" smtClean="0"/>
              <a:t>Several</a:t>
            </a:r>
            <a:r>
              <a:rPr lang="fi-FI" sz="2400" dirty="0" smtClean="0"/>
              <a:t> </a:t>
            </a:r>
            <a:r>
              <a:rPr lang="fi-FI" sz="2400" dirty="0" err="1" smtClean="0"/>
              <a:t>potential</a:t>
            </a:r>
            <a:r>
              <a:rPr lang="fi-FI" sz="2400" dirty="0" smtClean="0"/>
              <a:t> </a:t>
            </a:r>
            <a:r>
              <a:rPr lang="fi-FI" sz="2400" dirty="0" err="1" smtClean="0"/>
              <a:t>improvements</a:t>
            </a:r>
            <a:r>
              <a:rPr lang="fi-FI" sz="2400" dirty="0" smtClean="0"/>
              <a:t> </a:t>
            </a:r>
            <a:r>
              <a:rPr lang="fi-FI" sz="2400" dirty="0" err="1" smtClean="0"/>
              <a:t>were</a:t>
            </a:r>
            <a:r>
              <a:rPr lang="fi-FI" sz="2400" dirty="0" smtClean="0"/>
              <a:t> </a:t>
            </a:r>
            <a:r>
              <a:rPr lang="fi-FI" sz="2400" dirty="0" err="1" smtClean="0"/>
              <a:t>invented</a:t>
            </a:r>
            <a:r>
              <a:rPr lang="fi-FI" sz="2400" dirty="0" smtClean="0"/>
              <a:t> </a:t>
            </a:r>
            <a:r>
              <a:rPr lang="fi-FI" sz="2400" dirty="0" smtClean="0">
                <a:sym typeface="Wingdings" pitchFamily="2" charset="2"/>
              </a:rPr>
              <a:t> </a:t>
            </a:r>
            <a:r>
              <a:rPr lang="fi-FI" sz="2400" dirty="0" err="1" smtClean="0">
                <a:sym typeface="Wingdings" pitchFamily="2" charset="2"/>
              </a:rPr>
              <a:t>review</a:t>
            </a:r>
            <a:r>
              <a:rPr lang="fi-FI" sz="2400" dirty="0" smtClean="0">
                <a:sym typeface="Wingdings" pitchFamily="2" charset="2"/>
              </a:rPr>
              <a:t> and </a:t>
            </a:r>
            <a:r>
              <a:rPr lang="fi-FI" sz="2400" dirty="0" err="1" smtClean="0">
                <a:sym typeface="Wingdings" pitchFamily="2" charset="2"/>
              </a:rPr>
              <a:t>implementation</a:t>
            </a:r>
            <a:r>
              <a:rPr lang="fi-FI" sz="2400" dirty="0" smtClean="0">
                <a:sym typeface="Wingdings" pitchFamily="2" charset="2"/>
              </a:rPr>
              <a:t> to the </a:t>
            </a:r>
            <a:r>
              <a:rPr lang="fi-FI" sz="2400" dirty="0" err="1" smtClean="0">
                <a:sym typeface="Wingdings" pitchFamily="2" charset="2"/>
              </a:rPr>
              <a:t>next</a:t>
            </a:r>
            <a:r>
              <a:rPr lang="fi-FI" sz="2400" dirty="0" smtClean="0">
                <a:sym typeface="Wingdings" pitchFamily="2" charset="2"/>
              </a:rPr>
              <a:t> version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14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5642541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Demo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15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8373819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Questions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16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060592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smtClean="0"/>
              <a:t>Project Organization</a:t>
            </a:r>
          </a:p>
          <a:p>
            <a:r>
              <a:rPr lang="fi-FI" sz="3200" dirty="0" smtClean="0"/>
              <a:t>Project </a:t>
            </a:r>
            <a:r>
              <a:rPr lang="fi-FI" sz="3200" dirty="0" err="1" smtClean="0"/>
              <a:t>Background</a:t>
            </a:r>
            <a:r>
              <a:rPr lang="fi-FI" sz="3200" dirty="0" smtClean="0"/>
              <a:t> &amp; </a:t>
            </a:r>
            <a:r>
              <a:rPr lang="fi-FI" sz="3200" dirty="0" err="1" smtClean="0"/>
              <a:t>Objectives</a:t>
            </a:r>
            <a:endParaRPr lang="fi-FI" sz="3200" dirty="0" smtClean="0"/>
          </a:p>
          <a:p>
            <a:r>
              <a:rPr lang="fi-FI" sz="3200" dirty="0" err="1" smtClean="0"/>
              <a:t>What</a:t>
            </a:r>
            <a:r>
              <a:rPr lang="fi-FI" sz="3200" dirty="0" smtClean="0"/>
              <a:t> </a:t>
            </a:r>
            <a:r>
              <a:rPr lang="fi-FI" sz="3200" dirty="0" err="1" smtClean="0"/>
              <a:t>was</a:t>
            </a:r>
            <a:r>
              <a:rPr lang="fi-FI" sz="3200" dirty="0" smtClean="0"/>
              <a:t> </a:t>
            </a:r>
            <a:r>
              <a:rPr lang="fi-FI" sz="3200" dirty="0" err="1" smtClean="0"/>
              <a:t>done</a:t>
            </a:r>
            <a:r>
              <a:rPr lang="fi-FI" sz="3200" dirty="0" smtClean="0"/>
              <a:t>?</a:t>
            </a:r>
          </a:p>
          <a:p>
            <a:r>
              <a:rPr lang="fi-FI" sz="3200" dirty="0" err="1" smtClean="0"/>
              <a:t>Problems</a:t>
            </a:r>
            <a:r>
              <a:rPr lang="fi-FI" sz="3200" dirty="0" smtClean="0"/>
              <a:t> </a:t>
            </a:r>
            <a:r>
              <a:rPr lang="fi-FI" sz="3200" dirty="0" err="1"/>
              <a:t>M</a:t>
            </a:r>
            <a:r>
              <a:rPr lang="fi-FI" sz="3200" dirty="0" err="1" smtClean="0"/>
              <a:t>et</a:t>
            </a:r>
            <a:r>
              <a:rPr lang="fi-FI" sz="3200" dirty="0" smtClean="0"/>
              <a:t> and Solutions</a:t>
            </a:r>
          </a:p>
          <a:p>
            <a:r>
              <a:rPr lang="fi-FI" sz="3200" dirty="0" err="1" smtClean="0"/>
              <a:t>Realized</a:t>
            </a:r>
            <a:r>
              <a:rPr lang="fi-FI" sz="3200" dirty="0" smtClean="0"/>
              <a:t> </a:t>
            </a:r>
            <a:r>
              <a:rPr lang="fi-FI" sz="3200" dirty="0" err="1" smtClean="0"/>
              <a:t>Risks</a:t>
            </a:r>
            <a:endParaRPr lang="fi-FI" sz="3200" dirty="0" smtClean="0"/>
          </a:p>
          <a:p>
            <a:r>
              <a:rPr lang="fi-FI" sz="3200" dirty="0" smtClean="0"/>
              <a:t>Time </a:t>
            </a:r>
            <a:r>
              <a:rPr lang="fi-FI" sz="3200" dirty="0" err="1" smtClean="0"/>
              <a:t>Usage</a:t>
            </a:r>
            <a:endParaRPr lang="fi-FI" sz="3200" dirty="0" smtClean="0"/>
          </a:p>
          <a:p>
            <a:r>
              <a:rPr lang="fi-FI" sz="3200" dirty="0" err="1" smtClean="0"/>
              <a:t>What</a:t>
            </a:r>
            <a:r>
              <a:rPr lang="fi-FI" sz="3200" dirty="0" smtClean="0"/>
              <a:t> </a:t>
            </a:r>
            <a:r>
              <a:rPr lang="fi-FI" sz="3200" dirty="0" err="1" smtClean="0"/>
              <a:t>did</a:t>
            </a:r>
            <a:r>
              <a:rPr lang="fi-FI" sz="3200" dirty="0" smtClean="0"/>
              <a:t> </a:t>
            </a:r>
            <a:r>
              <a:rPr lang="fi-FI" sz="3200" dirty="0" err="1" smtClean="0"/>
              <a:t>we</a:t>
            </a:r>
            <a:r>
              <a:rPr lang="fi-FI" sz="3200" dirty="0" smtClean="0"/>
              <a:t> </a:t>
            </a:r>
            <a:r>
              <a:rPr lang="fi-FI" sz="3200" dirty="0" err="1" smtClean="0"/>
              <a:t>learn</a:t>
            </a:r>
            <a:r>
              <a:rPr lang="fi-FI" sz="3200" dirty="0" smtClean="0"/>
              <a:t>?</a:t>
            </a:r>
          </a:p>
          <a:p>
            <a:r>
              <a:rPr lang="fi-FI" sz="3200" dirty="0" err="1" smtClean="0"/>
              <a:t>Conclusion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252067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Project Organization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800" dirty="0" smtClean="0"/>
              <a:t>Project </a:t>
            </a:r>
            <a:r>
              <a:rPr lang="fi-FI" sz="2800" dirty="0" err="1" smtClean="0"/>
              <a:t>team</a:t>
            </a:r>
            <a:endParaRPr lang="fi-FI" sz="2800" dirty="0" smtClean="0"/>
          </a:p>
          <a:p>
            <a:pPr lvl="1"/>
            <a:r>
              <a:rPr lang="fi-FI" sz="2400" dirty="0" smtClean="0"/>
              <a:t>Joni-Matti Määttä (</a:t>
            </a:r>
            <a:r>
              <a:rPr lang="fi-FI" sz="2400" dirty="0" err="1" smtClean="0"/>
              <a:t>project</a:t>
            </a:r>
            <a:r>
              <a:rPr lang="fi-FI" sz="2400" dirty="0" smtClean="0"/>
              <a:t> </a:t>
            </a:r>
            <a:r>
              <a:rPr lang="fi-FI" sz="2400" dirty="0" err="1" smtClean="0"/>
              <a:t>manager</a:t>
            </a:r>
            <a:r>
              <a:rPr lang="fi-FI" sz="2400" dirty="0" smtClean="0"/>
              <a:t>, SW </a:t>
            </a:r>
            <a:r>
              <a:rPr lang="fi-FI" sz="2400" dirty="0" err="1" smtClean="0"/>
              <a:t>architect</a:t>
            </a:r>
            <a:r>
              <a:rPr lang="fi-FI" sz="2400" dirty="0" smtClean="0"/>
              <a:t>, </a:t>
            </a:r>
            <a:r>
              <a:rPr lang="fi-FI" sz="2400" dirty="0" err="1" smtClean="0"/>
              <a:t>developer</a:t>
            </a:r>
            <a:r>
              <a:rPr lang="fi-FI" sz="2400" dirty="0" smtClean="0"/>
              <a:t>)</a:t>
            </a:r>
          </a:p>
          <a:p>
            <a:pPr lvl="1"/>
            <a:r>
              <a:rPr lang="fi-FI" sz="2400" dirty="0" smtClean="0"/>
              <a:t>Mikko Honkonen (</a:t>
            </a:r>
            <a:r>
              <a:rPr lang="fi-FI" sz="2400" dirty="0" err="1" smtClean="0"/>
              <a:t>test</a:t>
            </a:r>
            <a:r>
              <a:rPr lang="fi-FI" sz="2400" dirty="0" smtClean="0"/>
              <a:t> </a:t>
            </a:r>
            <a:r>
              <a:rPr lang="fi-FI" sz="2400" dirty="0" err="1" smtClean="0"/>
              <a:t>lead</a:t>
            </a:r>
            <a:r>
              <a:rPr lang="fi-FI" sz="2400" dirty="0" smtClean="0"/>
              <a:t>, </a:t>
            </a:r>
            <a:r>
              <a:rPr lang="fi-FI" sz="2400" dirty="0" err="1" smtClean="0"/>
              <a:t>developer</a:t>
            </a:r>
            <a:r>
              <a:rPr lang="fi-FI" sz="2400" dirty="0" smtClean="0"/>
              <a:t>)</a:t>
            </a:r>
          </a:p>
          <a:p>
            <a:pPr lvl="1"/>
            <a:r>
              <a:rPr lang="fi-FI" sz="2400" dirty="0" smtClean="0"/>
              <a:t>Tommi Korhonen (UI </a:t>
            </a:r>
            <a:r>
              <a:rPr lang="fi-FI" sz="2400" dirty="0" err="1" smtClean="0"/>
              <a:t>specialist</a:t>
            </a:r>
            <a:r>
              <a:rPr lang="fi-FI" sz="2400" dirty="0" smtClean="0"/>
              <a:t>, </a:t>
            </a:r>
            <a:r>
              <a:rPr lang="fi-FI" sz="2400" dirty="0" err="1" smtClean="0"/>
              <a:t>developer</a:t>
            </a:r>
            <a:r>
              <a:rPr lang="fi-FI" sz="2400" dirty="0" smtClean="0"/>
              <a:t>)</a:t>
            </a:r>
          </a:p>
          <a:p>
            <a:r>
              <a:rPr lang="fi-FI" sz="2800" dirty="0" smtClean="0"/>
              <a:t>Client</a:t>
            </a:r>
          </a:p>
          <a:p>
            <a:pPr lvl="1"/>
            <a:r>
              <a:rPr lang="fi-FI" sz="2400" dirty="0" smtClean="0"/>
              <a:t>Timo D. Hämäläinen</a:t>
            </a:r>
          </a:p>
          <a:p>
            <a:r>
              <a:rPr lang="fi-FI" sz="2800" dirty="0" smtClean="0"/>
              <a:t>Course </a:t>
            </a:r>
            <a:r>
              <a:rPr lang="fi-FI" sz="2800" dirty="0" err="1" smtClean="0"/>
              <a:t>staff</a:t>
            </a:r>
            <a:endParaRPr lang="fi-FI" sz="2800" dirty="0" smtClean="0"/>
          </a:p>
          <a:p>
            <a:pPr lvl="1"/>
            <a:r>
              <a:rPr lang="fi-FI" sz="2400" dirty="0" smtClean="0"/>
              <a:t>Marko Hännikäinen</a:t>
            </a:r>
          </a:p>
          <a:p>
            <a:pPr lvl="1"/>
            <a:r>
              <a:rPr lang="fi-FI" sz="2400" dirty="0" err="1" smtClean="0"/>
              <a:t>Francescantonio</a:t>
            </a:r>
            <a:r>
              <a:rPr lang="fi-FI" sz="2400" dirty="0" smtClean="0"/>
              <a:t> Della Rosa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2313835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Project </a:t>
            </a:r>
            <a:r>
              <a:rPr lang="fi-FI" dirty="0" err="1" smtClean="0"/>
              <a:t>Background</a:t>
            </a:r>
            <a:r>
              <a:rPr lang="fi-FI" dirty="0" smtClean="0"/>
              <a:t> (1)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7584" y="1196975"/>
            <a:ext cx="7814766" cy="51276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Kactus2</a:t>
            </a:r>
            <a:endParaRPr lang="en-US" sz="2800" dirty="0"/>
          </a:p>
          <a:p>
            <a:pPr lvl="1"/>
            <a:r>
              <a:rPr lang="en-US" sz="2400" dirty="0"/>
              <a:t>Developed at TUT</a:t>
            </a:r>
          </a:p>
          <a:p>
            <a:pPr lvl="1"/>
            <a:r>
              <a:rPr lang="en-US" sz="2400" dirty="0"/>
              <a:t>Open-source toolset to design embedded products, especially FPGA-based MP-</a:t>
            </a:r>
            <a:r>
              <a:rPr lang="en-US" sz="2400" dirty="0" err="1"/>
              <a:t>SoCs</a:t>
            </a:r>
            <a:endParaRPr lang="en-US" sz="2400" dirty="0"/>
          </a:p>
          <a:p>
            <a:pPr lvl="1"/>
            <a:r>
              <a:rPr lang="en-US" sz="2400" dirty="0"/>
              <a:t>Based on IP-XACT XML metadata and design </a:t>
            </a:r>
            <a:r>
              <a:rPr lang="en-US" sz="2400" dirty="0" smtClean="0"/>
              <a:t>methodology</a:t>
            </a:r>
          </a:p>
          <a:p>
            <a:r>
              <a:rPr lang="en-US" sz="2800" dirty="0"/>
              <a:t>Kactus2 goals</a:t>
            </a:r>
          </a:p>
          <a:p>
            <a:pPr lvl="1"/>
            <a:r>
              <a:rPr lang="en-US" sz="2400" dirty="0"/>
              <a:t>Easier IP reusability</a:t>
            </a:r>
          </a:p>
          <a:p>
            <a:pPr lvl="1"/>
            <a:r>
              <a:rPr lang="en-US" sz="2400" dirty="0"/>
              <a:t>Practical HW/SW </a:t>
            </a:r>
            <a:r>
              <a:rPr lang="en-US" sz="2400" dirty="0" smtClean="0"/>
              <a:t>abstraction for</a:t>
            </a:r>
            <a:br>
              <a:rPr lang="en-US" sz="2400" dirty="0" smtClean="0"/>
            </a:br>
            <a:r>
              <a:rPr lang="en-US" sz="2400" dirty="0" smtClean="0"/>
              <a:t>easier </a:t>
            </a:r>
            <a:r>
              <a:rPr lang="en-US" sz="2400" dirty="0"/>
              <a:t>application </a:t>
            </a:r>
            <a:r>
              <a:rPr lang="en-US" sz="2400" dirty="0" smtClean="0"/>
              <a:t>SW development</a:t>
            </a:r>
            <a:endParaRPr lang="en-US" sz="2400" dirty="0"/>
          </a:p>
          <a:p>
            <a:pPr lvl="1"/>
            <a:r>
              <a:rPr lang="en-US" sz="2400" dirty="0"/>
              <a:t>The most user-friendly EDA tool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</a:t>
            </a:fld>
            <a:endParaRPr lang="fi-FI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5" y="4136616"/>
            <a:ext cx="2683981" cy="20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42518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6475512" y="4929084"/>
            <a:ext cx="1224136" cy="275621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Black" pitchFamily="34" charset="0"/>
              </a:rPr>
              <a:t>file2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475512" y="5216594"/>
            <a:ext cx="1224136" cy="275621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Black" pitchFamily="34" charset="0"/>
              </a:rPr>
              <a:t>file3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75512" y="5767836"/>
            <a:ext cx="1224136" cy="275621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Black" pitchFamily="34" charset="0"/>
              </a:rPr>
              <a:t>file5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475512" y="5492215"/>
            <a:ext cx="1224136" cy="275621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Black" pitchFamily="34" charset="0"/>
              </a:rPr>
              <a:t>file4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475512" y="4653463"/>
            <a:ext cx="1224136" cy="275621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Black" pitchFamily="34" charset="0"/>
              </a:rPr>
              <a:t>file1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699979" y="4928815"/>
            <a:ext cx="1069669" cy="275621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699979" y="5216325"/>
            <a:ext cx="1069669" cy="275621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699979" y="5767567"/>
            <a:ext cx="1069669" cy="275621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699979" y="5491946"/>
            <a:ext cx="1069669" cy="275621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699979" y="4653194"/>
            <a:ext cx="1069669" cy="275621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9" name="Snip Single Corner Rectangle 8"/>
          <p:cNvSpPr/>
          <p:nvPr/>
        </p:nvSpPr>
        <p:spPr bwMode="auto">
          <a:xfrm>
            <a:off x="732772" y="4455521"/>
            <a:ext cx="1008000" cy="1224000"/>
          </a:xfrm>
          <a:prstGeom prst="snip1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2000" b="1" i="0" u="none" strike="noStrike" cap="none" normalizeH="0" baseline="0" dirty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C++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8" name="Snip Single Corner Rectangle 7"/>
          <p:cNvSpPr/>
          <p:nvPr/>
        </p:nvSpPr>
        <p:spPr bwMode="auto">
          <a:xfrm>
            <a:off x="1505472" y="5084357"/>
            <a:ext cx="1008000" cy="1224136"/>
          </a:xfrm>
          <a:prstGeom prst="snip1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Project </a:t>
            </a:r>
            <a:r>
              <a:rPr lang="fi-FI" dirty="0" err="1" smtClean="0"/>
              <a:t>Background</a:t>
            </a:r>
            <a:r>
              <a:rPr lang="fi-FI" dirty="0" smtClean="0"/>
              <a:t>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28728" y="1196975"/>
            <a:ext cx="7319985" cy="2952105"/>
          </a:xfrm>
        </p:spPr>
        <p:txBody>
          <a:bodyPr>
            <a:normAutofit fontScale="70000" lnSpcReduction="20000"/>
          </a:bodyPr>
          <a:lstStyle/>
          <a:p>
            <a:r>
              <a:rPr lang="fi-FI" dirty="0" err="1" smtClean="0"/>
              <a:t>Compilation</a:t>
            </a:r>
            <a:r>
              <a:rPr lang="fi-FI" dirty="0" smtClean="0"/>
              <a:t> </a:t>
            </a:r>
            <a:r>
              <a:rPr lang="fi-FI" dirty="0" err="1" smtClean="0"/>
              <a:t>errors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often</a:t>
            </a:r>
            <a:r>
              <a:rPr lang="fi-FI" dirty="0" smtClean="0"/>
              <a:t> </a:t>
            </a:r>
            <a:r>
              <a:rPr lang="fi-FI" dirty="0" err="1" smtClean="0"/>
              <a:t>caused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missing</a:t>
            </a:r>
            <a:r>
              <a:rPr lang="fi-FI" dirty="0" smtClean="0"/>
              <a:t> </a:t>
            </a:r>
            <a:r>
              <a:rPr lang="fi-FI" dirty="0" err="1" smtClean="0"/>
              <a:t>dependent</a:t>
            </a:r>
            <a:r>
              <a:rPr lang="fi-FI" dirty="0" smtClean="0"/>
              <a:t> </a:t>
            </a:r>
            <a:r>
              <a:rPr lang="fi-FI" dirty="0" err="1" smtClean="0"/>
              <a:t>files</a:t>
            </a:r>
            <a:r>
              <a:rPr lang="fi-FI" dirty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libraries</a:t>
            </a:r>
            <a:endParaRPr lang="fi-FI" dirty="0" smtClean="0"/>
          </a:p>
          <a:p>
            <a:pPr lvl="1"/>
            <a:r>
              <a:rPr lang="en-US" dirty="0"/>
              <a:t>As project size increases, it becomes more and more difficult to keep track of these file </a:t>
            </a:r>
            <a:r>
              <a:rPr lang="en-US" dirty="0" smtClean="0"/>
              <a:t>dependencies</a:t>
            </a:r>
          </a:p>
          <a:p>
            <a:r>
              <a:rPr lang="fi-FI" dirty="0" err="1" smtClean="0"/>
              <a:t>Solution</a:t>
            </a:r>
            <a:r>
              <a:rPr lang="fi-FI" dirty="0" smtClean="0"/>
              <a:t>: a</a:t>
            </a:r>
            <a:r>
              <a:rPr lang="en-US" dirty="0" err="1" smtClean="0"/>
              <a:t>utomate</a:t>
            </a:r>
            <a:r>
              <a:rPr lang="en-US" dirty="0" smtClean="0"/>
              <a:t> file </a:t>
            </a:r>
            <a:r>
              <a:rPr lang="en-US" dirty="0"/>
              <a:t>dependency tracking by scanning supported files and </a:t>
            </a:r>
            <a:r>
              <a:rPr lang="en-US" dirty="0" smtClean="0"/>
              <a:t>keeping </a:t>
            </a:r>
            <a:r>
              <a:rPr lang="en-US" dirty="0"/>
              <a:t>track of file </a:t>
            </a:r>
            <a:r>
              <a:rPr lang="en-US" dirty="0" smtClean="0"/>
              <a:t>changes</a:t>
            </a:r>
          </a:p>
          <a:p>
            <a:pPr lvl="1"/>
            <a:r>
              <a:rPr lang="fi-FI" dirty="0" err="1" smtClean="0"/>
              <a:t>Allow</a:t>
            </a:r>
            <a:r>
              <a:rPr lang="fi-FI" dirty="0" smtClean="0"/>
              <a:t> </a:t>
            </a:r>
            <a:r>
              <a:rPr lang="fi-FI" dirty="0" err="1" smtClean="0"/>
              <a:t>also</a:t>
            </a:r>
            <a:r>
              <a:rPr lang="fi-FI" dirty="0" smtClean="0"/>
              <a:t> </a:t>
            </a:r>
            <a:r>
              <a:rPr lang="fi-FI" dirty="0" err="1" smtClean="0"/>
              <a:t>manual</a:t>
            </a:r>
            <a:r>
              <a:rPr lang="fi-FI" dirty="0" smtClean="0"/>
              <a:t> </a:t>
            </a:r>
            <a:r>
              <a:rPr lang="fi-FI" dirty="0" err="1" smtClean="0"/>
              <a:t>dependencies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</a:t>
            </a:r>
            <a:r>
              <a:rPr lang="fi-FI" dirty="0" err="1" smtClean="0"/>
              <a:t>e.g</a:t>
            </a:r>
            <a:r>
              <a:rPr lang="fi-FI" dirty="0" smtClean="0"/>
              <a:t>. </a:t>
            </a:r>
            <a:r>
              <a:rPr lang="fi-FI" dirty="0" err="1" smtClean="0"/>
              <a:t>source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dirty="0" smtClean="0"/>
              <a:t> and </a:t>
            </a:r>
            <a:r>
              <a:rPr lang="fi-FI" dirty="0" err="1" smtClean="0"/>
              <a:t>documentation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fi-FI" dirty="0" smtClean="0"/>
          </a:p>
          <a:p>
            <a:endParaRPr lang="fi-FI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5</a:t>
            </a:fld>
            <a:endParaRPr lang="fi-FI" dirty="0"/>
          </a:p>
        </p:txBody>
      </p:sp>
      <p:sp>
        <p:nvSpPr>
          <p:cNvPr id="2" name="Snip Single Corner Rectangle 1"/>
          <p:cNvSpPr/>
          <p:nvPr/>
        </p:nvSpPr>
        <p:spPr bwMode="auto">
          <a:xfrm>
            <a:off x="1872159" y="4292269"/>
            <a:ext cx="1008000" cy="1224000"/>
          </a:xfrm>
          <a:prstGeom prst="snip1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2000" b="1" i="0" u="none" strike="noStrike" cap="none" normalizeH="0" baseline="0" dirty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VHDL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7" name="Snip Single Corner Rectangle 6"/>
          <p:cNvSpPr/>
          <p:nvPr/>
        </p:nvSpPr>
        <p:spPr bwMode="auto">
          <a:xfrm>
            <a:off x="1289447" y="4652309"/>
            <a:ext cx="1008000" cy="1224000"/>
          </a:xfrm>
          <a:prstGeom prst="snip1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2000" b="1" i="0" u="none" strike="noStrike" cap="none" normalizeH="0" baseline="0" dirty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C++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41056" y="4293096"/>
            <a:ext cx="2448272" cy="2016224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2000" b="1" i="0" u="none" strike="noStrike" cap="none" normalizeH="0" baseline="0" dirty="0" err="1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Dependency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2000" b="1" dirty="0" smtClean="0"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Analysis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2000" b="1" i="0" u="none" strike="noStrike" cap="none" normalizeH="0" baseline="0" dirty="0" err="1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Tool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2606664" y="5084357"/>
            <a:ext cx="978408" cy="484632"/>
          </a:xfrm>
          <a:prstGeom prst="rightArrow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5601296" y="5084357"/>
            <a:ext cx="978408" cy="484632"/>
          </a:xfrm>
          <a:prstGeom prst="rightArrow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7905552" y="4791004"/>
            <a:ext cx="0" cy="5937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8553624" y="5084357"/>
            <a:ext cx="0" cy="56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8113109" y="4791004"/>
            <a:ext cx="0" cy="1125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8327020" y="4821401"/>
            <a:ext cx="0" cy="8263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747452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Objectives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Objectives of the project group</a:t>
            </a:r>
          </a:p>
          <a:p>
            <a:pPr lvl="1"/>
            <a:r>
              <a:rPr lang="en-US" sz="2800" dirty="0" smtClean="0"/>
              <a:t>Finish a whole software development project in schedule and learn about project management and scheduling</a:t>
            </a:r>
          </a:p>
          <a:p>
            <a:pPr lvl="1"/>
            <a:r>
              <a:rPr lang="en-US" sz="2800" dirty="0" smtClean="0"/>
              <a:t>Have a working first version integrated into Kactus2</a:t>
            </a:r>
          </a:p>
          <a:p>
            <a:r>
              <a:rPr lang="en-US" sz="3200" dirty="0" smtClean="0"/>
              <a:t>Objectives of the client</a:t>
            </a:r>
          </a:p>
          <a:p>
            <a:pPr lvl="1"/>
            <a:r>
              <a:rPr lang="en-US" sz="2800" dirty="0" smtClean="0"/>
              <a:t>Tool should offer features that make the use of Kactus2 easier (requires user study)</a:t>
            </a:r>
          </a:p>
          <a:p>
            <a:pPr lvl="1"/>
            <a:r>
              <a:rPr lang="en-US" sz="2800" dirty="0" smtClean="0"/>
              <a:t>Tool should be well integrated into Kactus2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6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2285908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was</a:t>
            </a:r>
            <a:r>
              <a:rPr lang="fi-FI" dirty="0" smtClean="0"/>
              <a:t> </a:t>
            </a:r>
            <a:r>
              <a:rPr lang="fi-FI" dirty="0" err="1" smtClean="0"/>
              <a:t>done</a:t>
            </a:r>
            <a:r>
              <a:rPr lang="fi-FI" dirty="0" smtClean="0"/>
              <a:t>? (1)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fi-FI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7</a:t>
            </a:fld>
            <a:endParaRPr lang="fi-FI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46" y="958688"/>
            <a:ext cx="7921655" cy="549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4908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was</a:t>
            </a:r>
            <a:r>
              <a:rPr lang="fi-FI" dirty="0" smtClean="0"/>
              <a:t> </a:t>
            </a:r>
            <a:r>
              <a:rPr lang="fi-FI" dirty="0" err="1" smtClean="0"/>
              <a:t>done</a:t>
            </a:r>
            <a:r>
              <a:rPr lang="fi-FI" dirty="0" smtClean="0"/>
              <a:t>?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2400" dirty="0" err="1" smtClean="0"/>
              <a:t>Source</a:t>
            </a:r>
            <a:r>
              <a:rPr lang="fi-FI" sz="2400" dirty="0" smtClean="0"/>
              <a:t> </a:t>
            </a:r>
            <a:r>
              <a:rPr lang="fi-FI" sz="2400" dirty="0" err="1" smtClean="0"/>
              <a:t>code</a:t>
            </a:r>
            <a:r>
              <a:rPr lang="fi-FI" sz="2400" dirty="0" smtClean="0"/>
              <a:t> </a:t>
            </a:r>
            <a:r>
              <a:rPr lang="fi-FI" sz="2400" dirty="0" err="1" smtClean="0"/>
              <a:t>parsing</a:t>
            </a:r>
            <a:r>
              <a:rPr lang="fi-FI" sz="2400" dirty="0"/>
              <a:t> </a:t>
            </a:r>
            <a:r>
              <a:rPr lang="fi-FI" sz="2400" dirty="0" smtClean="0"/>
              <a:t>and </a:t>
            </a:r>
            <a:r>
              <a:rPr lang="fi-FI" sz="2400" dirty="0" err="1" smtClean="0"/>
              <a:t>dependency</a:t>
            </a:r>
            <a:r>
              <a:rPr lang="fi-FI" sz="2400" dirty="0" smtClean="0"/>
              <a:t> </a:t>
            </a:r>
            <a:r>
              <a:rPr lang="fi-FI" sz="2400" dirty="0" err="1" smtClean="0"/>
              <a:t>analysis</a:t>
            </a:r>
            <a:endParaRPr lang="fi-FI" sz="2400" dirty="0" smtClean="0"/>
          </a:p>
          <a:p>
            <a:pPr lvl="1"/>
            <a:r>
              <a:rPr lang="fi-FI" sz="2000" dirty="0" smtClean="0"/>
              <a:t>C/C++ and VHDL </a:t>
            </a:r>
            <a:r>
              <a:rPr lang="fi-FI" sz="2000" dirty="0" err="1" smtClean="0"/>
              <a:t>supported</a:t>
            </a:r>
            <a:endParaRPr lang="fi-FI" sz="2000" dirty="0" smtClean="0"/>
          </a:p>
          <a:p>
            <a:r>
              <a:rPr lang="fi-FI" sz="2400" dirty="0" err="1" smtClean="0"/>
              <a:t>Ability</a:t>
            </a:r>
            <a:r>
              <a:rPr lang="fi-FI" sz="2400" dirty="0" smtClean="0"/>
              <a:t> to </a:t>
            </a:r>
            <a:r>
              <a:rPr lang="fi-FI" sz="2400" dirty="0" err="1" smtClean="0"/>
              <a:t>create</a:t>
            </a:r>
            <a:r>
              <a:rPr lang="fi-FI" sz="2400" dirty="0" smtClean="0"/>
              <a:t> </a:t>
            </a:r>
            <a:r>
              <a:rPr lang="fi-FI" sz="2400" dirty="0" err="1" smtClean="0"/>
              <a:t>manual</a:t>
            </a:r>
            <a:r>
              <a:rPr lang="fi-FI" sz="2400" dirty="0" smtClean="0"/>
              <a:t> </a:t>
            </a:r>
            <a:r>
              <a:rPr lang="fi-FI" sz="2400" dirty="0" err="1" smtClean="0"/>
              <a:t>dependencies</a:t>
            </a:r>
            <a:endParaRPr lang="fi-FI" sz="2400" dirty="0" smtClean="0"/>
          </a:p>
          <a:p>
            <a:pPr lvl="1"/>
            <a:r>
              <a:rPr lang="fi-FI" sz="2000" dirty="0" err="1" smtClean="0"/>
              <a:t>E.g</a:t>
            </a:r>
            <a:r>
              <a:rPr lang="fi-FI" sz="2000" dirty="0" smtClean="0"/>
              <a:t>. </a:t>
            </a:r>
            <a:r>
              <a:rPr lang="fi-FI" sz="2000" dirty="0" err="1" smtClean="0"/>
              <a:t>between</a:t>
            </a:r>
            <a:r>
              <a:rPr lang="fi-FI" sz="2000" dirty="0" smtClean="0"/>
              <a:t> </a:t>
            </a:r>
            <a:r>
              <a:rPr lang="fi-FI" sz="2000" dirty="0" err="1" smtClean="0"/>
              <a:t>documentation</a:t>
            </a:r>
            <a:r>
              <a:rPr lang="fi-FI" sz="2000" dirty="0" smtClean="0"/>
              <a:t> and </a:t>
            </a:r>
            <a:r>
              <a:rPr lang="fi-FI" sz="2000" dirty="0" err="1" smtClean="0"/>
              <a:t>source</a:t>
            </a:r>
            <a:r>
              <a:rPr lang="fi-FI" sz="2000" dirty="0" smtClean="0"/>
              <a:t> </a:t>
            </a:r>
            <a:r>
              <a:rPr lang="fi-FI" sz="2000" dirty="0" err="1" smtClean="0"/>
              <a:t>files</a:t>
            </a:r>
            <a:endParaRPr lang="fi-FI" sz="2000" dirty="0" smtClean="0"/>
          </a:p>
          <a:p>
            <a:r>
              <a:rPr lang="fi-FI" sz="2400" dirty="0" err="1" smtClean="0"/>
              <a:t>Dependency</a:t>
            </a:r>
            <a:r>
              <a:rPr lang="fi-FI" sz="2400" dirty="0" smtClean="0"/>
              <a:t> </a:t>
            </a:r>
            <a:r>
              <a:rPr lang="fi-FI" sz="2400" dirty="0" err="1" smtClean="0"/>
              <a:t>visualization</a:t>
            </a:r>
            <a:r>
              <a:rPr lang="fi-FI" sz="2400" dirty="0" smtClean="0"/>
              <a:t> in a </a:t>
            </a:r>
            <a:r>
              <a:rPr lang="fi-FI" sz="2400" dirty="0" err="1" smtClean="0"/>
              <a:t>table-graph</a:t>
            </a:r>
            <a:r>
              <a:rPr lang="fi-FI" sz="2400" dirty="0" smtClean="0"/>
              <a:t> </a:t>
            </a:r>
            <a:r>
              <a:rPr lang="fi-FI" sz="2400" dirty="0" err="1" smtClean="0"/>
              <a:t>format</a:t>
            </a:r>
            <a:r>
              <a:rPr lang="fi-FI" sz="2400" dirty="0" smtClean="0"/>
              <a:t>, </a:t>
            </a:r>
            <a:r>
              <a:rPr lang="fi-FI" sz="2400" dirty="0" err="1" smtClean="0"/>
              <a:t>including</a:t>
            </a:r>
            <a:endParaRPr lang="fi-FI" sz="2400" dirty="0" smtClean="0"/>
          </a:p>
          <a:p>
            <a:pPr lvl="1"/>
            <a:r>
              <a:rPr lang="fi-FI" sz="2000" dirty="0" err="1" smtClean="0"/>
              <a:t>Changes</a:t>
            </a:r>
            <a:r>
              <a:rPr lang="fi-FI" sz="2000" dirty="0" smtClean="0"/>
              <a:t> </a:t>
            </a:r>
            <a:r>
              <a:rPr lang="fi-FI" sz="2000" dirty="0" err="1" smtClean="0"/>
              <a:t>detection</a:t>
            </a:r>
            <a:endParaRPr lang="fi-FI" sz="2000" dirty="0" smtClean="0"/>
          </a:p>
          <a:p>
            <a:pPr lvl="2"/>
            <a:r>
              <a:rPr lang="fi-FI" sz="1800" dirty="0" err="1" smtClean="0"/>
              <a:t>File</a:t>
            </a:r>
            <a:r>
              <a:rPr lang="fi-FI" sz="1800" dirty="0" smtClean="0"/>
              <a:t> </a:t>
            </a:r>
            <a:r>
              <a:rPr lang="fi-FI" sz="1800" dirty="0" err="1" smtClean="0"/>
              <a:t>hash</a:t>
            </a:r>
            <a:r>
              <a:rPr lang="fi-FI" sz="1800" dirty="0" smtClean="0"/>
              <a:t> </a:t>
            </a:r>
            <a:r>
              <a:rPr lang="fi-FI" sz="1800" dirty="0" err="1" smtClean="0"/>
              <a:t>calculation</a:t>
            </a:r>
            <a:endParaRPr lang="fi-FI" sz="1800" dirty="0" smtClean="0"/>
          </a:p>
          <a:p>
            <a:pPr lvl="2"/>
            <a:r>
              <a:rPr lang="fi-FI" sz="1800" dirty="0" err="1" smtClean="0"/>
              <a:t>Dependency</a:t>
            </a:r>
            <a:r>
              <a:rPr lang="fi-FI" sz="1800" dirty="0" smtClean="0"/>
              <a:t> </a:t>
            </a:r>
            <a:r>
              <a:rPr lang="fi-FI" sz="1800" dirty="0" err="1" smtClean="0"/>
              <a:t>difference</a:t>
            </a:r>
            <a:r>
              <a:rPr lang="fi-FI" sz="1800" dirty="0" smtClean="0"/>
              <a:t> </a:t>
            </a:r>
            <a:r>
              <a:rPr lang="fi-FI" sz="1800" dirty="0" err="1" smtClean="0"/>
              <a:t>view</a:t>
            </a:r>
            <a:endParaRPr lang="fi-FI" sz="1800" dirty="0" smtClean="0"/>
          </a:p>
          <a:p>
            <a:pPr lvl="1"/>
            <a:r>
              <a:rPr lang="fi-FI" sz="2000" dirty="0" err="1" smtClean="0"/>
              <a:t>Filtering</a:t>
            </a:r>
            <a:endParaRPr lang="fi-FI" sz="2000" dirty="0" smtClean="0"/>
          </a:p>
          <a:p>
            <a:r>
              <a:rPr lang="fi-FI" sz="2400" dirty="0" err="1" smtClean="0"/>
              <a:t>All</a:t>
            </a:r>
            <a:r>
              <a:rPr lang="fi-FI" sz="2400" dirty="0" smtClean="0"/>
              <a:t> </a:t>
            </a:r>
            <a:r>
              <a:rPr lang="fi-FI" sz="2400" dirty="0" err="1" smtClean="0"/>
              <a:t>this</a:t>
            </a:r>
            <a:r>
              <a:rPr lang="fi-FI" sz="2400" dirty="0" smtClean="0"/>
              <a:t> </a:t>
            </a:r>
            <a:r>
              <a:rPr lang="fi-FI" sz="2400" dirty="0" err="1" smtClean="0"/>
              <a:t>represented</a:t>
            </a:r>
            <a:r>
              <a:rPr lang="fi-FI" sz="2400" dirty="0" smtClean="0"/>
              <a:t> with a </a:t>
            </a:r>
            <a:r>
              <a:rPr lang="fi-FI" sz="2400" dirty="0" err="1" smtClean="0"/>
              <a:t>clean</a:t>
            </a:r>
            <a:r>
              <a:rPr lang="fi-FI" sz="2400" dirty="0" smtClean="0"/>
              <a:t>, </a:t>
            </a:r>
            <a:r>
              <a:rPr lang="fi-FI" sz="2400" dirty="0" err="1" smtClean="0"/>
              <a:t>simple</a:t>
            </a:r>
            <a:r>
              <a:rPr lang="fi-FI" sz="2400" dirty="0" smtClean="0"/>
              <a:t> UI</a:t>
            </a:r>
            <a:endParaRPr lang="en-US" sz="2400" dirty="0"/>
          </a:p>
          <a:p>
            <a:pPr lvl="1"/>
            <a:r>
              <a:rPr lang="fi-FI" sz="2000" dirty="0" err="1" smtClean="0"/>
              <a:t>Fully</a:t>
            </a:r>
            <a:r>
              <a:rPr lang="fi-FI" sz="2000" dirty="0" smtClean="0"/>
              <a:t> </a:t>
            </a:r>
            <a:r>
              <a:rPr lang="fi-FI" sz="2000" dirty="0" err="1" smtClean="0"/>
              <a:t>integrated</a:t>
            </a:r>
            <a:r>
              <a:rPr lang="fi-FI" sz="2000" dirty="0" smtClean="0"/>
              <a:t> into Kactus2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8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4523570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Problems</a:t>
            </a:r>
            <a:r>
              <a:rPr lang="fi-FI" dirty="0" smtClean="0"/>
              <a:t> </a:t>
            </a:r>
            <a:r>
              <a:rPr lang="fi-FI" dirty="0" err="1" smtClean="0"/>
              <a:t>Met</a:t>
            </a:r>
            <a:r>
              <a:rPr lang="fi-FI" dirty="0" smtClean="0"/>
              <a:t> and Solutions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err="1" smtClean="0"/>
              <a:t>Not</a:t>
            </a:r>
            <a:r>
              <a:rPr lang="fi-FI" sz="3200" dirty="0" smtClean="0"/>
              <a:t> </a:t>
            </a:r>
            <a:r>
              <a:rPr lang="fi-FI" sz="3200" dirty="0" err="1" smtClean="0"/>
              <a:t>always</a:t>
            </a:r>
            <a:r>
              <a:rPr lang="fi-FI" sz="3200" dirty="0" smtClean="0"/>
              <a:t> </a:t>
            </a:r>
            <a:r>
              <a:rPr lang="fi-FI" sz="3200" dirty="0" err="1" smtClean="0"/>
              <a:t>enough</a:t>
            </a:r>
            <a:r>
              <a:rPr lang="fi-FI" sz="3200" dirty="0" smtClean="0"/>
              <a:t> </a:t>
            </a:r>
            <a:r>
              <a:rPr lang="fi-FI" sz="3200" dirty="0" err="1" smtClean="0"/>
              <a:t>time</a:t>
            </a:r>
            <a:r>
              <a:rPr lang="fi-FI" sz="3200" dirty="0" smtClean="0"/>
              <a:t> to </a:t>
            </a:r>
            <a:r>
              <a:rPr lang="fi-FI" sz="3200" dirty="0" err="1" smtClean="0"/>
              <a:t>work</a:t>
            </a:r>
            <a:r>
              <a:rPr lang="fi-FI" sz="3200" dirty="0" smtClean="0"/>
              <a:t> for the </a:t>
            </a:r>
            <a:r>
              <a:rPr lang="fi-FI" sz="3200" dirty="0" err="1" smtClean="0"/>
              <a:t>project</a:t>
            </a:r>
            <a:endParaRPr lang="fi-FI" sz="3200" dirty="0" smtClean="0"/>
          </a:p>
          <a:p>
            <a:pPr lvl="1"/>
            <a:r>
              <a:rPr lang="fi-FI" sz="2800" dirty="0" err="1" smtClean="0"/>
              <a:t>Was</a:t>
            </a:r>
            <a:r>
              <a:rPr lang="fi-FI" sz="2800" dirty="0" smtClean="0"/>
              <a:t> </a:t>
            </a:r>
            <a:r>
              <a:rPr lang="fi-FI" sz="2800" dirty="0" err="1" smtClean="0"/>
              <a:t>compensated</a:t>
            </a:r>
            <a:r>
              <a:rPr lang="fi-FI" sz="2800" dirty="0" smtClean="0"/>
              <a:t> </a:t>
            </a:r>
            <a:r>
              <a:rPr lang="fi-FI" sz="2800" dirty="0" err="1" smtClean="0"/>
              <a:t>by</a:t>
            </a:r>
            <a:r>
              <a:rPr lang="fi-FI" sz="2800" dirty="0" smtClean="0"/>
              <a:t> </a:t>
            </a:r>
            <a:r>
              <a:rPr lang="fi-FI" sz="2800" dirty="0" err="1" smtClean="0"/>
              <a:t>team</a:t>
            </a:r>
            <a:r>
              <a:rPr lang="fi-FI" sz="2800" dirty="0" smtClean="0"/>
              <a:t> </a:t>
            </a:r>
            <a:r>
              <a:rPr lang="fi-FI" sz="2800" dirty="0" err="1" smtClean="0"/>
              <a:t>efficiency</a:t>
            </a:r>
            <a:r>
              <a:rPr lang="fi-FI" sz="2800" dirty="0" smtClean="0"/>
              <a:t> and </a:t>
            </a:r>
            <a:r>
              <a:rPr lang="fi-FI" sz="2800" dirty="0" err="1" smtClean="0"/>
              <a:t>careful</a:t>
            </a:r>
            <a:r>
              <a:rPr lang="fi-FI" sz="2800" dirty="0" smtClean="0"/>
              <a:t> </a:t>
            </a:r>
            <a:r>
              <a:rPr lang="fi-FI" sz="2800" dirty="0" err="1" smtClean="0"/>
              <a:t>implementation</a:t>
            </a:r>
            <a:endParaRPr lang="fi-FI" sz="2800" dirty="0" smtClean="0"/>
          </a:p>
          <a:p>
            <a:pPr lvl="2"/>
            <a:r>
              <a:rPr lang="fi-FI" sz="2400" dirty="0" err="1" smtClean="0"/>
              <a:t>Tasks</a:t>
            </a:r>
            <a:r>
              <a:rPr lang="fi-FI" sz="2400" dirty="0" smtClean="0"/>
              <a:t> </a:t>
            </a:r>
            <a:r>
              <a:rPr lang="fi-FI" sz="2400" dirty="0" err="1" smtClean="0"/>
              <a:t>required</a:t>
            </a:r>
            <a:r>
              <a:rPr lang="fi-FI" sz="2400" dirty="0" smtClean="0"/>
              <a:t> </a:t>
            </a:r>
            <a:r>
              <a:rPr lang="fi-FI" sz="2400" dirty="0" err="1" smtClean="0"/>
              <a:t>less</a:t>
            </a:r>
            <a:r>
              <a:rPr lang="fi-FI" sz="2400" dirty="0" smtClean="0"/>
              <a:t> </a:t>
            </a:r>
            <a:r>
              <a:rPr lang="fi-FI" sz="2400" dirty="0" err="1" smtClean="0"/>
              <a:t>time</a:t>
            </a:r>
            <a:r>
              <a:rPr lang="fi-FI" sz="2400" dirty="0" smtClean="0"/>
              <a:t> </a:t>
            </a:r>
            <a:r>
              <a:rPr lang="fi-FI" sz="2400" dirty="0" err="1" smtClean="0"/>
              <a:t>than</a:t>
            </a:r>
            <a:r>
              <a:rPr lang="fi-FI" sz="2400" dirty="0" smtClean="0"/>
              <a:t> </a:t>
            </a:r>
            <a:r>
              <a:rPr lang="fi-FI" sz="2400" dirty="0" err="1" smtClean="0"/>
              <a:t>expected</a:t>
            </a:r>
            <a:endParaRPr lang="fi-FI" sz="2400" dirty="0" smtClean="0"/>
          </a:p>
          <a:p>
            <a:pPr lvl="2"/>
            <a:r>
              <a:rPr lang="fi-FI" sz="2400" dirty="0" err="1" smtClean="0"/>
              <a:t>It</a:t>
            </a:r>
            <a:r>
              <a:rPr lang="fi-FI" sz="2400" dirty="0" smtClean="0"/>
              <a:t> </a:t>
            </a:r>
            <a:r>
              <a:rPr lang="fi-FI" sz="2400" dirty="0" err="1" smtClean="0"/>
              <a:t>was</a:t>
            </a:r>
            <a:r>
              <a:rPr lang="fi-FI" sz="2400" dirty="0" smtClean="0"/>
              <a:t> </a:t>
            </a:r>
            <a:r>
              <a:rPr lang="fi-FI" sz="2400" dirty="0" err="1" smtClean="0"/>
              <a:t>possible</a:t>
            </a:r>
            <a:r>
              <a:rPr lang="fi-FI" sz="2400" dirty="0" smtClean="0"/>
              <a:t> to </a:t>
            </a:r>
            <a:r>
              <a:rPr lang="fi-FI" sz="2400" dirty="0" err="1" smtClean="0"/>
              <a:t>reuse</a:t>
            </a:r>
            <a:r>
              <a:rPr lang="fi-FI" sz="2400" dirty="0" smtClean="0"/>
              <a:t> </a:t>
            </a:r>
            <a:r>
              <a:rPr lang="fi-FI" sz="2400" dirty="0" err="1" smtClean="0"/>
              <a:t>more</a:t>
            </a:r>
            <a:r>
              <a:rPr lang="fi-FI" sz="2400" dirty="0" smtClean="0"/>
              <a:t> </a:t>
            </a:r>
            <a:r>
              <a:rPr lang="fi-FI" sz="2400" dirty="0" err="1" smtClean="0"/>
              <a:t>features</a:t>
            </a:r>
            <a:r>
              <a:rPr lang="fi-FI" sz="2400" dirty="0" smtClean="0"/>
              <a:t> </a:t>
            </a:r>
            <a:r>
              <a:rPr lang="fi-FI" sz="2400" dirty="0" err="1" smtClean="0"/>
              <a:t>from</a:t>
            </a:r>
            <a:r>
              <a:rPr lang="fi-FI" sz="2400" dirty="0" smtClean="0"/>
              <a:t> </a:t>
            </a:r>
            <a:r>
              <a:rPr lang="fi-FI" sz="2400" dirty="0" err="1" smtClean="0"/>
              <a:t>Qt</a:t>
            </a:r>
            <a:r>
              <a:rPr lang="fi-FI" sz="2400" dirty="0" smtClean="0"/>
              <a:t> </a:t>
            </a:r>
            <a:r>
              <a:rPr lang="fi-FI" sz="2400" dirty="0" err="1" smtClean="0"/>
              <a:t>than</a:t>
            </a:r>
            <a:r>
              <a:rPr lang="fi-FI" sz="2400" dirty="0" smtClean="0"/>
              <a:t> </a:t>
            </a:r>
            <a:r>
              <a:rPr lang="fi-FI" sz="2400" dirty="0" err="1" smtClean="0"/>
              <a:t>was</a:t>
            </a:r>
            <a:r>
              <a:rPr lang="fi-FI" sz="2400" dirty="0" smtClean="0"/>
              <a:t> </a:t>
            </a:r>
            <a:r>
              <a:rPr lang="fi-FI" sz="2400" dirty="0" err="1" smtClean="0"/>
              <a:t>assumed</a:t>
            </a:r>
            <a:endParaRPr lang="fi-FI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9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305954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T-DCS-2008_powerpoin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lnDef>
    <a:txDef>
      <a:spPr>
        <a:noFill/>
      </a:spPr>
      <a:bodyPr wrap="none" rtlCol="0">
        <a:no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TUT-DCS-2008_powerpoint_theme</Template>
  <TotalTime>1702</TotalTime>
  <Words>548</Words>
  <Application>Microsoft Office PowerPoint</Application>
  <PresentationFormat>On-screen Show (4:3)</PresentationFormat>
  <Paragraphs>125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TUT-DCS-2008_powerpoint_theme</vt:lpstr>
      <vt:lpstr>Dependency Analysis for Kactus2</vt:lpstr>
      <vt:lpstr>Outline</vt:lpstr>
      <vt:lpstr>Project Organization</vt:lpstr>
      <vt:lpstr>Project Background (1)</vt:lpstr>
      <vt:lpstr>Project Background (2)</vt:lpstr>
      <vt:lpstr>Objectives</vt:lpstr>
      <vt:lpstr>What was done? (1)</vt:lpstr>
      <vt:lpstr>What was done? (2)</vt:lpstr>
      <vt:lpstr>Problems Met and Solutions</vt:lpstr>
      <vt:lpstr>Realized Risks</vt:lpstr>
      <vt:lpstr>Time Usage</vt:lpstr>
      <vt:lpstr>Time Usage</vt:lpstr>
      <vt:lpstr>What did we learn?</vt:lpstr>
      <vt:lpstr>Conclusion</vt:lpstr>
      <vt:lpstr>Demo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Joni-Matti Määttä</dc:creator>
  <cp:lastModifiedBy>Joni-Matti Määttä</cp:lastModifiedBy>
  <cp:revision>502</cp:revision>
  <dcterms:created xsi:type="dcterms:W3CDTF">2010-06-03T08:01:53Z</dcterms:created>
  <dcterms:modified xsi:type="dcterms:W3CDTF">2013-04-30T10:40:55Z</dcterms:modified>
</cp:coreProperties>
</file>