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292" r:id="rId4"/>
    <p:sldId id="293" r:id="rId5"/>
    <p:sldId id="294" r:id="rId6"/>
    <p:sldId id="299" r:id="rId7"/>
    <p:sldId id="295" r:id="rId8"/>
    <p:sldId id="306" r:id="rId9"/>
    <p:sldId id="296" r:id="rId10"/>
    <p:sldId id="304" r:id="rId11"/>
    <p:sldId id="305" r:id="rId12"/>
    <p:sldId id="302" r:id="rId13"/>
    <p:sldId id="303" r:id="rId14"/>
    <p:sldId id="300" r:id="rId15"/>
    <p:sldId id="301" r:id="rId16"/>
    <p:sldId id="29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44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MODULES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xmlns="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800090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EDD13-9597-42C6-A72A-A5D9631F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7200" b="1" dirty="0"/>
              <a:t>PYTHON 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899C08-54F3-4C15-BF6A-131B80AB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0401"/>
            <a:ext cx="8863185" cy="4110962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Package is a Collection of Modules</a:t>
            </a:r>
          </a:p>
          <a:p>
            <a:r>
              <a:rPr lang="en-IN" sz="2800" dirty="0"/>
              <a:t>As we Have many modules </a:t>
            </a:r>
          </a:p>
          <a:p>
            <a:r>
              <a:rPr lang="en-IN" sz="2800" dirty="0"/>
              <a:t>We place similar modules in 1 package</a:t>
            </a:r>
          </a:p>
          <a:p>
            <a:r>
              <a:rPr lang="en-IN" sz="2800" dirty="0"/>
              <a:t>Different Modules in Different Packages</a:t>
            </a:r>
          </a:p>
          <a:p>
            <a:r>
              <a:rPr lang="en-IN" sz="2800" dirty="0"/>
              <a:t>A Python Package can have Sub-Packages &amp; Modules</a:t>
            </a:r>
          </a:p>
          <a:p>
            <a:r>
              <a:rPr lang="en-IN" sz="2800" dirty="0"/>
              <a:t>A directory named _ _init_ _.py in order for Python to Consider it as a Package.  </a:t>
            </a:r>
          </a:p>
          <a:p>
            <a:r>
              <a:rPr lang="en-IN" sz="2800" dirty="0"/>
              <a:t>This is _ _init_ _.py is similar to Constructors.</a:t>
            </a:r>
          </a:p>
        </p:txBody>
      </p:sp>
    </p:spTree>
    <p:extLst>
      <p:ext uri="{BB962C8B-B14F-4D97-AF65-F5344CB8AC3E}">
        <p14:creationId xmlns:p14="http://schemas.microsoft.com/office/powerpoint/2010/main" xmlns="" val="10197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3165D2-83BC-4146-A8C1-8D429B1A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4" y="134593"/>
            <a:ext cx="6870607" cy="226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8BD9AE-E648-4BF6-AB46-14F75066E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4" y="2497208"/>
            <a:ext cx="5915025" cy="39243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277EFC55-295C-4D27-8AB4-162CF40C3442}"/>
              </a:ext>
            </a:extLst>
          </p:cNvPr>
          <p:cNvSpPr/>
          <p:nvPr/>
        </p:nvSpPr>
        <p:spPr>
          <a:xfrm flipH="1">
            <a:off x="1512403" y="1135752"/>
            <a:ext cx="848139" cy="307285"/>
          </a:xfrm>
          <a:prstGeom prst="rightArrow">
            <a:avLst>
              <a:gd name="adj1" fmla="val 45351"/>
              <a:gd name="adj2" fmla="val 57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1AF69D71-1181-4C82-8D5F-CF8134BD5218}"/>
              </a:ext>
            </a:extLst>
          </p:cNvPr>
          <p:cNvSpPr/>
          <p:nvPr/>
        </p:nvSpPr>
        <p:spPr>
          <a:xfrm flipH="1">
            <a:off x="1309997" y="3536156"/>
            <a:ext cx="848139" cy="307285"/>
          </a:xfrm>
          <a:prstGeom prst="rightArrow">
            <a:avLst>
              <a:gd name="adj1" fmla="val 45351"/>
              <a:gd name="adj2" fmla="val 57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903943B-12CF-483E-8D00-9D61C2B3FDDA}"/>
              </a:ext>
            </a:extLst>
          </p:cNvPr>
          <p:cNvSpPr/>
          <p:nvPr/>
        </p:nvSpPr>
        <p:spPr>
          <a:xfrm>
            <a:off x="5804452" y="219075"/>
            <a:ext cx="424070" cy="25479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F5447B-4C88-44E4-955E-20F9E1038E10}"/>
              </a:ext>
            </a:extLst>
          </p:cNvPr>
          <p:cNvSpPr/>
          <p:nvPr/>
        </p:nvSpPr>
        <p:spPr>
          <a:xfrm>
            <a:off x="4990859" y="2590800"/>
            <a:ext cx="424070" cy="15001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37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0AA1B-A385-4C81-948A-950001B8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7200" b="1" dirty="0"/>
              <a:t>PYTHON 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AE68007-FCD7-45AF-BB89-6F22FE822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14736"/>
            <a:ext cx="3437112" cy="4252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6C015D-DF5D-4F42-A82E-AFBB452A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2237926"/>
            <a:ext cx="2231624" cy="1605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19FB53-152C-437C-B1A3-C794B300A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4150655"/>
            <a:ext cx="2517294" cy="20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22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DF196-3E6B-4CA9-A59D-57C7F74E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56" y="265043"/>
            <a:ext cx="8596668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4800" b="1" dirty="0"/>
              <a:t>COERCION : </a:t>
            </a:r>
            <a:r>
              <a:rPr lang="en-IN" b="1" dirty="0">
                <a:solidFill>
                  <a:srgbClr val="7030A0"/>
                </a:solidFill>
              </a:rPr>
              <a:t>CONVERSION OF ONE DATA TYPE INTO ANOTHER</a:t>
            </a:r>
            <a:endParaRPr lang="en-IN" sz="48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23DE047-B5CE-4FB9-A305-1563E2017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41" y="1981787"/>
            <a:ext cx="4295233" cy="20071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77F51F-D241-4AA3-B918-BE73A5B4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117" y="2707050"/>
            <a:ext cx="2921484" cy="3713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F8A389-80DC-449C-B081-2E7438A7E655}"/>
              </a:ext>
            </a:extLst>
          </p:cNvPr>
          <p:cNvSpPr txBox="1"/>
          <p:nvPr/>
        </p:nvSpPr>
        <p:spPr>
          <a:xfrm>
            <a:off x="828694" y="4563694"/>
            <a:ext cx="4130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BY USING BUILT-IN</a:t>
            </a:r>
          </a:p>
          <a:p>
            <a:r>
              <a:rPr lang="en-IN" sz="3600" b="1" dirty="0">
                <a:solidFill>
                  <a:srgbClr val="FF0000"/>
                </a:solidFill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494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A48B6C-E7BE-49BF-8A81-78BFB3A5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7200" b="1" dirty="0"/>
              <a:t>DECIMAL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D69F8C0-24D4-46E6-93A7-831341B8F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7939"/>
            <a:ext cx="8412926" cy="28811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A640938-9F0B-45D8-B63A-1876A9531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5048491"/>
            <a:ext cx="5028931" cy="7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43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49E6B-F58F-4BCA-A5BF-734F9733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7200" b="1" dirty="0"/>
              <a:t>FRACTION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9BD28E-1A03-4A2E-9206-8D32662A8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736" y="1709944"/>
            <a:ext cx="5130419" cy="4802311"/>
          </a:xfrm>
        </p:spPr>
      </p:pic>
    </p:spTree>
    <p:extLst>
      <p:ext uri="{BB962C8B-B14F-4D97-AF65-F5344CB8AC3E}">
        <p14:creationId xmlns:p14="http://schemas.microsoft.com/office/powerpoint/2010/main" xmlns="" val="17669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FBFA4-E457-458E-8A16-F71C8D35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82" y="276535"/>
            <a:ext cx="8596668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8000" b="1" dirty="0"/>
              <a:t>RANDOM MODULE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1D6DF79-84A0-49A2-8807-72B91F96E00B}"/>
              </a:ext>
            </a:extLst>
          </p:cNvPr>
          <p:cNvGrpSpPr/>
          <p:nvPr/>
        </p:nvGrpSpPr>
        <p:grpSpPr>
          <a:xfrm>
            <a:off x="5730617" y="1448431"/>
            <a:ext cx="5439473" cy="3373888"/>
            <a:chOff x="4487310" y="1749700"/>
            <a:chExt cx="3738563" cy="21717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DCC608F1-A0C5-40D2-AFE3-71709509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310" y="1749701"/>
              <a:ext cx="1866900" cy="2171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7E0466B5-0C9C-4B0D-AF90-B7C047D50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8973" y="1749700"/>
              <a:ext cx="1866900" cy="21716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C6B2F85-8F2E-4BBC-90DD-E212891C5627}"/>
              </a:ext>
            </a:extLst>
          </p:cNvPr>
          <p:cNvGrpSpPr/>
          <p:nvPr/>
        </p:nvGrpSpPr>
        <p:grpSpPr>
          <a:xfrm>
            <a:off x="239160" y="1597335"/>
            <a:ext cx="5382928" cy="2775882"/>
            <a:chOff x="1732307" y="2108338"/>
            <a:chExt cx="4248150" cy="15906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61EDFC5A-1AB9-44D7-A506-3CA5392ED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2307" y="2108338"/>
              <a:ext cx="4248150" cy="6572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02D1E86-07AB-41C0-B9BE-00E01915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2307" y="2765563"/>
              <a:ext cx="1428750" cy="93345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066E39D-1699-4D4F-B1F9-79D790AA4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97" y="4822319"/>
            <a:ext cx="7114945" cy="18899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34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2050" name="Picture 2" descr="The Python range() Function (Guide) – Real Python">
            <a:extLst>
              <a:ext uri="{FF2B5EF4-FFF2-40B4-BE49-F238E27FC236}">
                <a16:creationId xmlns:a16="http://schemas.microsoft.com/office/drawing/2014/main" xmlns="" id="{DED34298-A733-46E4-A445-F16907EC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338" y="165438"/>
            <a:ext cx="11590097" cy="448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26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48"/>
            <a:ext cx="8596668" cy="4810539"/>
          </a:xfrm>
        </p:spPr>
        <p:txBody>
          <a:bodyPr>
            <a:normAutofit lnSpcReduction="10000"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DEFINITION &amp; TYPES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IMPORT STATEMENT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PACKAGE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PYTHON NUMBERS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TYPE CONVERSION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xmlns="" val="16673919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D71F40-4AC8-423C-806F-C2D2AA44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80" y="596348"/>
            <a:ext cx="9114976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8800" b="1" dirty="0"/>
              <a:t>DEFINITION</a:t>
            </a:r>
            <a:br>
              <a:rPr lang="en-IN" sz="8800" b="1" dirty="0"/>
            </a:br>
            <a:endParaRPr lang="en-IN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C28C4D-5003-40F5-82AA-D8843600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2733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Modules</a:t>
            </a:r>
            <a:r>
              <a:rPr lang="en-IN" sz="2400" dirty="0"/>
              <a:t> : a File Containing Python Code which can be Imported.</a:t>
            </a:r>
          </a:p>
          <a:p>
            <a:r>
              <a:rPr lang="en-IN" sz="2400" dirty="0"/>
              <a:t>Which is Similar to Header Files in C,C++ which can be Included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Eg</a:t>
            </a:r>
            <a:r>
              <a:rPr lang="en-IN" sz="2400" dirty="0"/>
              <a:t> : #include&lt;stdio.h&gt;</a:t>
            </a:r>
            <a:br>
              <a:rPr lang="en-IN" sz="2400" dirty="0"/>
            </a:br>
            <a:r>
              <a:rPr lang="en-IN" sz="2400" dirty="0"/>
              <a:t>       #include&lt;iostream.h&gt;</a:t>
            </a:r>
            <a:br>
              <a:rPr lang="en-IN" sz="2400" dirty="0"/>
            </a:br>
            <a:r>
              <a:rPr lang="en-IN" sz="2400" dirty="0"/>
              <a:t>       #include&lt;conio.h&gt;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Uses</a:t>
            </a:r>
            <a:r>
              <a:rPr lang="en-IN" sz="2400" dirty="0"/>
              <a:t> :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Reusability of Code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Code can be Imported instead of Copying it in any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7775177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762F3F-E962-4A00-8C0A-8D01346A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8800" b="1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DA403-5AB9-4CE5-B4A4-BDDE7C3D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671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IN" sz="3600" dirty="0"/>
              <a:t>Built-in </a:t>
            </a:r>
          </a:p>
          <a:p>
            <a:pPr>
              <a:buFont typeface="+mj-lt"/>
              <a:buAutoNum type="arabicPeriod"/>
            </a:pPr>
            <a:r>
              <a:rPr lang="en-IN" sz="3600" dirty="0"/>
              <a:t>User Defined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Python has a Ton of Standard Modules Available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To Check the Full list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Go to the Drive Where Python is Installed -&gt; Lib Directory</a:t>
            </a:r>
          </a:p>
        </p:txBody>
      </p:sp>
    </p:spTree>
    <p:extLst>
      <p:ext uri="{BB962C8B-B14F-4D97-AF65-F5344CB8AC3E}">
        <p14:creationId xmlns:p14="http://schemas.microsoft.com/office/powerpoint/2010/main" xmlns="" val="6310704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F363E9-E601-45C7-9AA3-7FB9C85DA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00"/>
          <a:stretch/>
        </p:blipFill>
        <p:spPr>
          <a:xfrm>
            <a:off x="370232" y="300037"/>
            <a:ext cx="4686300" cy="625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976C69-BC64-40F6-8D8E-055FC7D3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902" y="300037"/>
            <a:ext cx="46863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12864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A864-314F-44ED-81A3-73ABB5BE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7200" b="1" dirty="0"/>
              <a:t>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19EB90-0F95-473D-9E58-7FE7744A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is similar to #include in C, C++.</a:t>
            </a:r>
          </a:p>
          <a:p>
            <a:r>
              <a:rPr lang="en-IN" dirty="0"/>
              <a:t>This Enables us to reuse the code written in the Module without actually copying it.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SYNTAX</a:t>
            </a:r>
            <a:r>
              <a:rPr lang="en-IN" dirty="0"/>
              <a:t>: </a:t>
            </a:r>
            <a:br>
              <a:rPr lang="en-IN" dirty="0"/>
            </a:br>
            <a:r>
              <a:rPr lang="en-IN" dirty="0"/>
              <a:t>                   import &lt;module_name&gt;</a:t>
            </a:r>
          </a:p>
          <a:p>
            <a:r>
              <a:rPr lang="en-IN" dirty="0"/>
              <a:t>We use the Dot Operator (</a:t>
            </a:r>
            <a:r>
              <a:rPr lang="en-IN" sz="2800" b="1" dirty="0">
                <a:solidFill>
                  <a:srgbClr val="00B050"/>
                </a:solidFill>
              </a:rPr>
              <a:t>.</a:t>
            </a:r>
            <a:r>
              <a:rPr lang="en-IN" dirty="0"/>
              <a:t>) to access the Functions in the Module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SYNTAX</a:t>
            </a:r>
            <a:r>
              <a:rPr lang="en-IN" dirty="0"/>
              <a:t>: </a:t>
            </a:r>
            <a:br>
              <a:rPr lang="en-IN" dirty="0"/>
            </a:br>
            <a:r>
              <a:rPr lang="en-IN" dirty="0"/>
              <a:t>                 &lt;module_name&gt;.&lt;function_name&gt;(&lt;args&gt;)</a:t>
            </a:r>
            <a:endParaRPr lang="en-IN" sz="2400" dirty="0">
              <a:solidFill>
                <a:srgbClr val="00B050"/>
              </a:solidFill>
            </a:endParaRPr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7814BC-FD80-4371-876B-9713E5D8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63" y="5452054"/>
            <a:ext cx="3467851" cy="11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02163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FBFA4-E457-458E-8A16-F71C8D35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82" y="276535"/>
            <a:ext cx="8596668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8000" b="1" dirty="0"/>
              <a:t>MATH MODULE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7E757AE-3213-4C47-ACA9-D7AF4DC51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133" y="1930400"/>
            <a:ext cx="4278980" cy="4651065"/>
          </a:xfrm>
        </p:spPr>
      </p:pic>
    </p:spTree>
    <p:extLst>
      <p:ext uri="{BB962C8B-B14F-4D97-AF65-F5344CB8AC3E}">
        <p14:creationId xmlns:p14="http://schemas.microsoft.com/office/powerpoint/2010/main" xmlns="" val="141941513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70FB8-54DD-481C-A4C1-3372D749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2396" y="57340"/>
            <a:ext cx="9182283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4800" b="1" dirty="0"/>
              <a:t>IMPORT WITH RENAMING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5A60358-B2CD-472D-97DE-ADCC4E8AD56D}"/>
              </a:ext>
            </a:extLst>
          </p:cNvPr>
          <p:cNvSpPr txBox="1">
            <a:spLocks/>
          </p:cNvSpPr>
          <p:nvPr/>
        </p:nvSpPr>
        <p:spPr>
          <a:xfrm>
            <a:off x="2557146" y="1594412"/>
            <a:ext cx="918228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FROM  ….. IMPORT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4EB6933-15CE-4EF5-935E-88CCCE808BF7}"/>
              </a:ext>
            </a:extLst>
          </p:cNvPr>
          <p:cNvSpPr txBox="1">
            <a:spLocks/>
          </p:cNvSpPr>
          <p:nvPr/>
        </p:nvSpPr>
        <p:spPr>
          <a:xfrm>
            <a:off x="-2033995" y="3476001"/>
            <a:ext cx="918228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800" b="1" dirty="0"/>
              <a:t>IMPORT</a:t>
            </a:r>
            <a:r>
              <a:rPr lang="en-IN" sz="6000" b="1" dirty="0"/>
              <a:t> </a:t>
            </a:r>
            <a:r>
              <a:rPr lang="en-IN" sz="4800" b="1" dirty="0"/>
              <a:t>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3529E4B-4A3C-422C-937E-014BD86C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6" y="1011311"/>
            <a:ext cx="2749826" cy="1426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810645D-13EB-4BFA-9518-154C6F29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76" y="2434298"/>
            <a:ext cx="3858959" cy="1674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9313A22-6831-468D-891D-323A5A72F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9" y="4423702"/>
            <a:ext cx="3151631" cy="22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3678697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9FDFA-182B-4E7A-904C-282F6B27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156238"/>
            <a:ext cx="975360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6000" b="1" dirty="0"/>
              <a:t>USER DEFINED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C3E725-98C3-4AF1-B3D5-7AD23AC4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642600"/>
            <a:ext cx="9030252" cy="4148600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/>
              <a:t>The Modules Which is Created by the User can also be Imported and used in any program </a:t>
            </a:r>
          </a:p>
          <a:p>
            <a:r>
              <a:rPr lang="en-IN" sz="3600" dirty="0"/>
              <a:t>Under the Condition that the Python File (Module) must be saved in the same Location where the Built-in Modules are placed.</a:t>
            </a:r>
          </a:p>
          <a:p>
            <a:r>
              <a:rPr lang="en-IN" sz="3600" dirty="0"/>
              <a:t>That is in the Lib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20799F-974C-483D-83A2-30D797B06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444"/>
          <a:stretch/>
        </p:blipFill>
        <p:spPr>
          <a:xfrm>
            <a:off x="654602" y="5680998"/>
            <a:ext cx="8727018" cy="6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8755598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5269</TotalTime>
  <Words>258</Words>
  <Application>Microsoft Office PowerPoint</Application>
  <PresentationFormat>Custom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MODULES</vt:lpstr>
      <vt:lpstr>SESSION OVERVIEW: </vt:lpstr>
      <vt:lpstr>DEFINITION </vt:lpstr>
      <vt:lpstr>TYPES</vt:lpstr>
      <vt:lpstr>Slide 5</vt:lpstr>
      <vt:lpstr>IMPORT STATEMENT</vt:lpstr>
      <vt:lpstr>MATH MODULE</vt:lpstr>
      <vt:lpstr>IMPORT WITH RENAMING </vt:lpstr>
      <vt:lpstr>USER DEFINED MODULES</vt:lpstr>
      <vt:lpstr>PYTHON  PACKAGE</vt:lpstr>
      <vt:lpstr>Slide 11</vt:lpstr>
      <vt:lpstr>PYTHON NUMBERS</vt:lpstr>
      <vt:lpstr>COERCION : CONVERSION OF ONE DATA TYPE INTO ANOTHER</vt:lpstr>
      <vt:lpstr>DECIMAL MODULE</vt:lpstr>
      <vt:lpstr>FRACTION MODULE</vt:lpstr>
      <vt:lpstr>RANDOM MODULE</vt:lpstr>
      <vt:lpstr>CODING  IS  FUN !                                  THANK 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.</cp:lastModifiedBy>
  <cp:revision>133</cp:revision>
  <dcterms:created xsi:type="dcterms:W3CDTF">2021-03-19T07:11:44Z</dcterms:created>
  <dcterms:modified xsi:type="dcterms:W3CDTF">2021-07-30T12:16:30Z</dcterms:modified>
</cp:coreProperties>
</file>