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3" r:id="rId2"/>
    <p:sldId id="291" r:id="rId3"/>
    <p:sldId id="292" r:id="rId4"/>
    <p:sldId id="299" r:id="rId5"/>
    <p:sldId id="294" r:id="rId6"/>
    <p:sldId id="303" r:id="rId7"/>
    <p:sldId id="302" r:id="rId8"/>
    <p:sldId id="301" r:id="rId9"/>
    <p:sldId id="300" r:id="rId10"/>
    <p:sldId id="304" r:id="rId11"/>
    <p:sldId id="305" r:id="rId12"/>
    <p:sldId id="295" r:id="rId13"/>
    <p:sldId id="306" r:id="rId14"/>
    <p:sldId id="312" r:id="rId15"/>
    <p:sldId id="313" r:id="rId16"/>
    <p:sldId id="314" r:id="rId17"/>
    <p:sldId id="296" r:id="rId18"/>
    <p:sldId id="315" r:id="rId19"/>
    <p:sldId id="307" r:id="rId20"/>
    <p:sldId id="310" r:id="rId21"/>
    <p:sldId id="308" r:id="rId22"/>
    <p:sldId id="309" r:id="rId23"/>
    <p:sldId id="297" r:id="rId24"/>
    <p:sldId id="311" r:id="rId25"/>
    <p:sldId id="298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47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15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65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06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82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4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5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6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2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95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41A1-0336-430F-BAD4-8C9577EB4DE9}" type="datetimeFigureOut">
              <a:rPr lang="en-IN" smtClean="0"/>
              <a:t>15-04-2021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8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41A1-0336-430F-BAD4-8C9577EB4DE9}" type="datetimeFigureOut">
              <a:rPr lang="en-IN" smtClean="0"/>
              <a:t>15-04-2021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A82D0F-DDAB-4E83-8AE5-6A926B45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7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B048-6E9C-4BB0-8EB5-CE687390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899" y="3283229"/>
            <a:ext cx="8791145" cy="2242931"/>
          </a:xfrm>
        </p:spPr>
        <p:txBody>
          <a:bodyPr anchor="t"/>
          <a:lstStyle/>
          <a:p>
            <a:pPr algn="ctr"/>
            <a:r>
              <a:rPr lang="en-IN" sz="9600" dirty="0"/>
              <a:t>LIST</a:t>
            </a:r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id="{EC0B254F-9084-47E4-9637-55BFA6D4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7" y="529878"/>
            <a:ext cx="8583115" cy="289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0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0728-BAB0-4D35-AC95-BA81BA8C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ADDING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329E-645D-40FF-9FCB-093F3BB32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3200" dirty="0">
                <a:solidFill>
                  <a:srgbClr val="FF0000"/>
                </a:solidFill>
              </a:rPr>
              <a:t>append() </a:t>
            </a:r>
            <a:r>
              <a:rPr lang="en-IN" sz="3200" dirty="0"/>
              <a:t>– to add 1 item at last</a:t>
            </a:r>
          </a:p>
          <a:p>
            <a:pPr>
              <a:buFont typeface="+mj-lt"/>
              <a:buAutoNum type="arabicPeriod"/>
            </a:pPr>
            <a:r>
              <a:rPr lang="en-IN" sz="3200" dirty="0">
                <a:solidFill>
                  <a:srgbClr val="FF0000"/>
                </a:solidFill>
              </a:rPr>
              <a:t>extend() </a:t>
            </a:r>
            <a:r>
              <a:rPr lang="en-IN" sz="3200" dirty="0"/>
              <a:t>– to add more than 1 item at the last</a:t>
            </a:r>
          </a:p>
          <a:p>
            <a:pPr>
              <a:buFont typeface="+mj-lt"/>
              <a:buAutoNum type="arabicPeriod"/>
            </a:pPr>
            <a:r>
              <a:rPr lang="en-IN" sz="3200" dirty="0">
                <a:solidFill>
                  <a:srgbClr val="FF0000"/>
                </a:solidFill>
              </a:rPr>
              <a:t>+ Operator </a:t>
            </a:r>
            <a:r>
              <a:rPr lang="en-IN" sz="3200" dirty="0"/>
              <a:t>– to combine 2 lists</a:t>
            </a:r>
          </a:p>
          <a:p>
            <a:pPr>
              <a:buFont typeface="+mj-lt"/>
              <a:buAutoNum type="arabicPeriod"/>
            </a:pPr>
            <a:r>
              <a:rPr lang="en-IN" sz="3200" dirty="0">
                <a:solidFill>
                  <a:srgbClr val="FF0000"/>
                </a:solidFill>
              </a:rPr>
              <a:t>insert() </a:t>
            </a:r>
            <a:r>
              <a:rPr lang="en-IN" sz="3200" dirty="0"/>
              <a:t>– to add 1 item at desired location</a:t>
            </a:r>
          </a:p>
          <a:p>
            <a:pPr>
              <a:buFont typeface="+mj-lt"/>
              <a:buAutoNum type="arabicPeriod"/>
            </a:pPr>
            <a:r>
              <a:rPr lang="en-IN" sz="3200" dirty="0">
                <a:solidFill>
                  <a:srgbClr val="FF0000"/>
                </a:solidFill>
              </a:rPr>
              <a:t>Slicing Operator </a:t>
            </a:r>
            <a:r>
              <a:rPr lang="en-IN" sz="3200" dirty="0"/>
              <a:t>- to add more than 1 item at the desired Location</a:t>
            </a:r>
          </a:p>
        </p:txBody>
      </p:sp>
    </p:spTree>
    <p:extLst>
      <p:ext uri="{BB962C8B-B14F-4D97-AF65-F5344CB8AC3E}">
        <p14:creationId xmlns:p14="http://schemas.microsoft.com/office/powerpoint/2010/main" val="269058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FA5F5E-71E8-4140-837A-156568D59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80" y="3923738"/>
            <a:ext cx="6461350" cy="272181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D810E-2964-41DC-8B16-748765C07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80" y="212448"/>
            <a:ext cx="9354747" cy="371129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83519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F135-AFF3-4921-A60A-460DD552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600" b="1" dirty="0"/>
              <a:t>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B8FEE-7264-44B0-8CA3-FBA763ED8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774"/>
            <a:ext cx="8596668" cy="508883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3200" dirty="0">
                <a:solidFill>
                  <a:srgbClr val="FF0000"/>
                </a:solidFill>
              </a:rPr>
              <a:t>del</a:t>
            </a:r>
            <a:r>
              <a:rPr lang="en-IN" sz="3200" dirty="0"/>
              <a:t> – to delete 1 or more items &amp; also the list itself</a:t>
            </a:r>
          </a:p>
          <a:p>
            <a:pPr>
              <a:buFont typeface="+mj-lt"/>
              <a:buAutoNum type="arabicPeriod"/>
            </a:pPr>
            <a:r>
              <a:rPr lang="en-IN" sz="3200" dirty="0">
                <a:solidFill>
                  <a:srgbClr val="FF0000"/>
                </a:solidFill>
              </a:rPr>
              <a:t>remove() </a:t>
            </a:r>
            <a:r>
              <a:rPr lang="en-IN" sz="3200" dirty="0"/>
              <a:t>– to delete using the value</a:t>
            </a:r>
          </a:p>
          <a:p>
            <a:pPr>
              <a:buFont typeface="+mj-lt"/>
              <a:buAutoNum type="arabicPeriod"/>
            </a:pPr>
            <a:r>
              <a:rPr lang="en-IN" sz="3200" dirty="0">
                <a:solidFill>
                  <a:srgbClr val="FF0000"/>
                </a:solidFill>
              </a:rPr>
              <a:t>pop() </a:t>
            </a:r>
            <a:r>
              <a:rPr lang="en-IN" sz="3200" dirty="0"/>
              <a:t>– to delete using the index &amp; returns the value </a:t>
            </a:r>
          </a:p>
          <a:p>
            <a:pPr>
              <a:buFont typeface="+mj-lt"/>
              <a:buAutoNum type="arabicPeriod"/>
            </a:pPr>
            <a:r>
              <a:rPr lang="en-IN" sz="3200" dirty="0">
                <a:solidFill>
                  <a:srgbClr val="FF0000"/>
                </a:solidFill>
              </a:rPr>
              <a:t>clear() </a:t>
            </a:r>
            <a:r>
              <a:rPr lang="en-IN" sz="3200" dirty="0"/>
              <a:t>– to delete all the items but not the list itself</a:t>
            </a:r>
          </a:p>
          <a:p>
            <a:pPr>
              <a:buFont typeface="+mj-lt"/>
              <a:buAutoNum type="arabicPeriod"/>
            </a:pPr>
            <a:r>
              <a:rPr lang="en-IN" sz="3200" dirty="0">
                <a:solidFill>
                  <a:srgbClr val="FF0000"/>
                </a:solidFill>
              </a:rPr>
              <a:t>Empty List [] </a:t>
            </a:r>
            <a:r>
              <a:rPr lang="en-IN" sz="3200" dirty="0"/>
              <a:t>– to delete by assigning null values</a:t>
            </a:r>
          </a:p>
        </p:txBody>
      </p:sp>
    </p:spTree>
    <p:extLst>
      <p:ext uri="{BB962C8B-B14F-4D97-AF65-F5344CB8AC3E}">
        <p14:creationId xmlns:p14="http://schemas.microsoft.com/office/powerpoint/2010/main" val="4241136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2770B4-2655-45C2-B4B9-1BF585665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805"/>
          <a:stretch/>
        </p:blipFill>
        <p:spPr>
          <a:xfrm>
            <a:off x="472316" y="141426"/>
            <a:ext cx="7585006" cy="1124158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16920A-FD51-47B1-B115-8455EEE0B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95" b="57771"/>
          <a:stretch/>
        </p:blipFill>
        <p:spPr>
          <a:xfrm>
            <a:off x="472316" y="1265584"/>
            <a:ext cx="7585006" cy="163664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3C2946-1FDB-4953-97C1-8046095E0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29" b="25236"/>
          <a:stretch/>
        </p:blipFill>
        <p:spPr>
          <a:xfrm>
            <a:off x="472316" y="2902227"/>
            <a:ext cx="7585006" cy="212697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9B6FAA-CD95-4DC5-9B64-B2E2D53C0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764"/>
          <a:stretch/>
        </p:blipFill>
        <p:spPr>
          <a:xfrm>
            <a:off x="472316" y="5029201"/>
            <a:ext cx="7585006" cy="1649858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80084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ABC5E-F16E-4974-9FDB-7CACA16AC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096"/>
          <a:stretch/>
        </p:blipFill>
        <p:spPr>
          <a:xfrm>
            <a:off x="562840" y="128587"/>
            <a:ext cx="7929996" cy="250859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2B7D4A-DF83-4396-8E73-1973D36E3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48"/>
          <a:stretch/>
        </p:blipFill>
        <p:spPr>
          <a:xfrm>
            <a:off x="562840" y="2637182"/>
            <a:ext cx="7929996" cy="409223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971916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706DC-5502-47AE-8F7D-C355A9AEF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698"/>
          <a:stretch/>
        </p:blipFill>
        <p:spPr>
          <a:xfrm>
            <a:off x="517041" y="191520"/>
            <a:ext cx="7858333" cy="338656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062CD5-D721-463C-8D28-A5DEBC7A1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14"/>
          <a:stretch/>
        </p:blipFill>
        <p:spPr>
          <a:xfrm>
            <a:off x="517041" y="3578087"/>
            <a:ext cx="7858333" cy="305526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854328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FE1846-4EDE-4A82-BDA7-00FBA2ED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55" y="60465"/>
            <a:ext cx="7001497" cy="301404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7299D-3C90-435E-B45A-3295CC067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55" y="3048002"/>
            <a:ext cx="7001497" cy="370848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661403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2D71-AA7D-4CD4-BB21-F2188651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IN" sz="6600" b="1" dirty="0"/>
              <a:t>METHODS</a:t>
            </a:r>
            <a:br>
              <a:rPr lang="en-IN" sz="6600" b="1" dirty="0"/>
            </a:b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1423-EA92-432F-8B7C-134C2402C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9043"/>
            <a:ext cx="8596668" cy="4731027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IN" sz="3200" dirty="0">
                <a:solidFill>
                  <a:srgbClr val="FF0000"/>
                </a:solidFill>
              </a:rPr>
              <a:t>index() </a:t>
            </a:r>
            <a:r>
              <a:rPr lang="en-IN" sz="3200" dirty="0"/>
              <a:t>– Returns the Index value of the first Matched element</a:t>
            </a:r>
          </a:p>
          <a:p>
            <a:pPr>
              <a:buFont typeface="+mj-lt"/>
              <a:buAutoNum type="arabicPeriod"/>
            </a:pPr>
            <a:r>
              <a:rPr lang="en-IN" sz="3200" dirty="0">
                <a:solidFill>
                  <a:srgbClr val="FF0000"/>
                </a:solidFill>
              </a:rPr>
              <a:t>count() </a:t>
            </a:r>
            <a:r>
              <a:rPr lang="en-IN" sz="3200" dirty="0"/>
              <a:t>– No of Times the given Value is Repeated in the list</a:t>
            </a:r>
          </a:p>
          <a:p>
            <a:pPr>
              <a:buFont typeface="+mj-lt"/>
              <a:buAutoNum type="arabicPeriod"/>
            </a:pPr>
            <a:r>
              <a:rPr lang="en-IN" sz="3200" dirty="0">
                <a:solidFill>
                  <a:srgbClr val="FF0000"/>
                </a:solidFill>
              </a:rPr>
              <a:t>sort() </a:t>
            </a:r>
            <a:r>
              <a:rPr lang="en-IN" sz="3200" dirty="0"/>
              <a:t>– to Sort the given list in Ascending Order</a:t>
            </a:r>
          </a:p>
          <a:p>
            <a:pPr>
              <a:buFont typeface="+mj-lt"/>
              <a:buAutoNum type="arabicPeriod"/>
            </a:pPr>
            <a:r>
              <a:rPr lang="en-IN" sz="3200" dirty="0">
                <a:solidFill>
                  <a:srgbClr val="FF0000"/>
                </a:solidFill>
              </a:rPr>
              <a:t>reverse()  </a:t>
            </a:r>
            <a:r>
              <a:rPr lang="en-IN" sz="3200" dirty="0"/>
              <a:t>- to sort in Descending Order</a:t>
            </a:r>
          </a:p>
          <a:p>
            <a:pPr>
              <a:buFont typeface="+mj-lt"/>
              <a:buAutoNum type="arabicPeriod"/>
            </a:pPr>
            <a:r>
              <a:rPr lang="en-IN" sz="3200" dirty="0">
                <a:solidFill>
                  <a:srgbClr val="FF0000"/>
                </a:solidFill>
              </a:rPr>
              <a:t>copy() </a:t>
            </a:r>
            <a:r>
              <a:rPr lang="en-IN" sz="3200" dirty="0"/>
              <a:t>– to copy the values in a list to another list</a:t>
            </a:r>
          </a:p>
        </p:txBody>
      </p:sp>
    </p:spTree>
    <p:extLst>
      <p:ext uri="{BB962C8B-B14F-4D97-AF65-F5344CB8AC3E}">
        <p14:creationId xmlns:p14="http://schemas.microsoft.com/office/powerpoint/2010/main" val="3181218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2F7BBFB-59A4-480D-87A6-CA7589A2818C}"/>
              </a:ext>
            </a:extLst>
          </p:cNvPr>
          <p:cNvGrpSpPr/>
          <p:nvPr/>
        </p:nvGrpSpPr>
        <p:grpSpPr>
          <a:xfrm>
            <a:off x="539608" y="110572"/>
            <a:ext cx="6616565" cy="6595027"/>
            <a:chOff x="539609" y="110573"/>
            <a:chExt cx="6510546" cy="64571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349DD1-B13C-4477-9F02-D140BC3F75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4577"/>
            <a:stretch/>
          </p:blipFill>
          <p:spPr>
            <a:xfrm>
              <a:off x="539610" y="110573"/>
              <a:ext cx="6510545" cy="16254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lgDash"/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621A94-804D-4BAA-B178-13D9D6AFA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8275" b="22864"/>
            <a:stretch/>
          </p:blipFill>
          <p:spPr>
            <a:xfrm>
              <a:off x="539609" y="3899876"/>
              <a:ext cx="6510545" cy="12059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lgDash"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10EBE2-FB62-4C51-89F9-A3DF17E10B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7136"/>
            <a:stretch/>
          </p:blipFill>
          <p:spPr>
            <a:xfrm>
              <a:off x="539609" y="5105824"/>
              <a:ext cx="6510545" cy="146188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lgDash"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091E838-88BF-4A49-8168-684ED4736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5008" b="59447"/>
            <a:stretch/>
          </p:blipFill>
          <p:spPr>
            <a:xfrm>
              <a:off x="539609" y="1736035"/>
              <a:ext cx="6510545" cy="9939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lgDash"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B5D301-ADE6-4C55-AE0C-EBF2A85A6C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0242" b="40897"/>
            <a:stretch/>
          </p:blipFill>
          <p:spPr>
            <a:xfrm>
              <a:off x="539609" y="2703035"/>
              <a:ext cx="6510545" cy="12059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lgDash"/>
            </a:ln>
          </p:spPr>
        </p:pic>
      </p:grpSp>
    </p:spTree>
    <p:extLst>
      <p:ext uri="{BB962C8B-B14F-4D97-AF65-F5344CB8AC3E}">
        <p14:creationId xmlns:p14="http://schemas.microsoft.com/office/powerpoint/2010/main" val="410716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26FD-2EA1-49F9-97A8-1F4C4C82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5385-A50C-489B-A87C-0D60AA3E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3600" dirty="0">
                <a:solidFill>
                  <a:srgbClr val="FF0000"/>
                </a:solidFill>
              </a:rPr>
              <a:t>all() </a:t>
            </a:r>
            <a:r>
              <a:rPr lang="en-IN" sz="3600" dirty="0">
                <a:solidFill>
                  <a:schemeClr val="tx1"/>
                </a:solidFill>
              </a:rPr>
              <a:t>– Returns True if all the items are True(values other than zero ‘0’) or empty. ≈  Logical And </a:t>
            </a:r>
          </a:p>
          <a:p>
            <a:pPr>
              <a:buFont typeface="+mj-lt"/>
              <a:buAutoNum type="arabicPeriod"/>
            </a:pPr>
            <a:r>
              <a:rPr lang="en-IN" sz="3600" dirty="0">
                <a:solidFill>
                  <a:srgbClr val="FF0000"/>
                </a:solidFill>
              </a:rPr>
              <a:t>any() </a:t>
            </a:r>
            <a:r>
              <a:rPr lang="en-IN" sz="3600" dirty="0">
                <a:solidFill>
                  <a:schemeClr val="tx1"/>
                </a:solidFill>
              </a:rPr>
              <a:t>– Returns True if any 1 items is True(values other than zero ‘0’)</a:t>
            </a:r>
            <a:br>
              <a:rPr lang="en-IN" sz="3600" dirty="0">
                <a:solidFill>
                  <a:schemeClr val="tx1"/>
                </a:solidFill>
              </a:rPr>
            </a:br>
            <a:r>
              <a:rPr lang="en-IN" sz="3600" dirty="0">
                <a:solidFill>
                  <a:schemeClr val="tx1"/>
                </a:solidFill>
              </a:rPr>
              <a:t>≈  Logical Or . If Empty then False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2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739D-6780-4978-BC69-DEE3EF3A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SESSION OVERVIEW: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C061-1D83-4F4D-98B6-29801086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5548"/>
            <a:ext cx="8596668" cy="4810539"/>
          </a:xfrm>
        </p:spPr>
        <p:txBody>
          <a:bodyPr>
            <a:normAutofit fontScale="85000" lnSpcReduction="10000"/>
          </a:bodyPr>
          <a:lstStyle/>
          <a:p>
            <a:r>
              <a:rPr lang="en-IN" sz="4800" b="1" dirty="0">
                <a:solidFill>
                  <a:srgbClr val="FF0000"/>
                </a:solidFill>
              </a:rPr>
              <a:t>DEFINITION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CREATION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ACCESS &amp; SLICING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DELETION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METHODS &amp; BUILT-IN FUNCTIONS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OPERATIONS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COMPREHENSION</a:t>
            </a:r>
          </a:p>
          <a:p>
            <a:endParaRPr lang="en-IN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9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2EAF64-019A-494C-8812-46E164B9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54" y="304178"/>
            <a:ext cx="6156724" cy="311426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FA9642-181F-47A2-A74F-86FEFA8DB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21511"/>
            <a:ext cx="5662631" cy="330320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B7A764-0F3D-4D95-9FDA-09452F803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53" y="3418440"/>
            <a:ext cx="5745647" cy="330320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576012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D342-45A5-4F29-B731-2D9A7A7A5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3" y="477079"/>
            <a:ext cx="9846364" cy="601648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lang="en-IN" sz="3200" dirty="0">
                <a:solidFill>
                  <a:srgbClr val="FF0000"/>
                </a:solidFill>
              </a:rPr>
              <a:t>enumerate() </a:t>
            </a:r>
            <a:r>
              <a:rPr lang="en-IN" sz="3200" dirty="0"/>
              <a:t>-  Returns the list as Values followed by their Index Number. </a:t>
            </a:r>
          </a:p>
          <a:p>
            <a:pPr>
              <a:buFont typeface="+mj-lt"/>
              <a:buAutoNum type="arabicPeriod" startAt="3"/>
            </a:pPr>
            <a:r>
              <a:rPr lang="en-IN" sz="3200" dirty="0">
                <a:solidFill>
                  <a:srgbClr val="FF0000"/>
                </a:solidFill>
              </a:rPr>
              <a:t>len() </a:t>
            </a:r>
            <a:r>
              <a:rPr lang="en-IN" sz="3200" dirty="0"/>
              <a:t>– returns the Length of the list( no. of items in it)</a:t>
            </a:r>
          </a:p>
          <a:p>
            <a:pPr>
              <a:buFont typeface="+mj-lt"/>
              <a:buAutoNum type="arabicPeriod" startAt="3"/>
            </a:pPr>
            <a:r>
              <a:rPr lang="en-IN" sz="3200" dirty="0">
                <a:solidFill>
                  <a:srgbClr val="FF0000"/>
                </a:solidFill>
              </a:rPr>
              <a:t>list() </a:t>
            </a:r>
            <a:r>
              <a:rPr lang="en-IN" sz="3200" dirty="0"/>
              <a:t>– to convert the other datatypes into List</a:t>
            </a:r>
          </a:p>
          <a:p>
            <a:pPr>
              <a:buFont typeface="+mj-lt"/>
              <a:buAutoNum type="arabicPeriod" startAt="3"/>
            </a:pPr>
            <a:r>
              <a:rPr lang="en-IN" sz="3200" dirty="0">
                <a:solidFill>
                  <a:srgbClr val="FF0000"/>
                </a:solidFill>
              </a:rPr>
              <a:t>max() </a:t>
            </a:r>
            <a:r>
              <a:rPr lang="en-IN" sz="3200" dirty="0"/>
              <a:t>– greatest value in the list</a:t>
            </a:r>
          </a:p>
          <a:p>
            <a:pPr>
              <a:buFont typeface="+mj-lt"/>
              <a:buAutoNum type="arabicPeriod" startAt="3"/>
            </a:pPr>
            <a:r>
              <a:rPr lang="en-IN" sz="3200" dirty="0">
                <a:solidFill>
                  <a:srgbClr val="FF0000"/>
                </a:solidFill>
              </a:rPr>
              <a:t>min() </a:t>
            </a:r>
            <a:r>
              <a:rPr lang="en-IN" sz="3200" dirty="0"/>
              <a:t>– smallest value in the list</a:t>
            </a:r>
          </a:p>
          <a:p>
            <a:pPr>
              <a:buFont typeface="+mj-lt"/>
              <a:buAutoNum type="arabicPeriod" startAt="3"/>
            </a:pPr>
            <a:r>
              <a:rPr lang="en-IN" sz="3200" dirty="0">
                <a:solidFill>
                  <a:srgbClr val="FF0000"/>
                </a:solidFill>
              </a:rPr>
              <a:t>sum() </a:t>
            </a:r>
            <a:r>
              <a:rPr lang="en-IN" sz="3200" dirty="0"/>
              <a:t>– adds all the value in the list &amp; returns it</a:t>
            </a:r>
          </a:p>
          <a:p>
            <a:pPr>
              <a:buFont typeface="+mj-lt"/>
              <a:buAutoNum type="arabicPeriod" startAt="3"/>
            </a:pPr>
            <a:r>
              <a:rPr lang="en-IN" sz="3200" dirty="0">
                <a:solidFill>
                  <a:srgbClr val="FF0000"/>
                </a:solidFill>
              </a:rPr>
              <a:t>sorted() </a:t>
            </a:r>
            <a:r>
              <a:rPr lang="en-IN" sz="3200" dirty="0"/>
              <a:t>– Returns a New Sorted List .</a:t>
            </a:r>
            <a:br>
              <a:rPr lang="en-IN" sz="3200" dirty="0"/>
            </a:br>
            <a:r>
              <a:rPr lang="en-IN" sz="3200" dirty="0"/>
              <a:t> *</a:t>
            </a:r>
            <a:r>
              <a:rPr lang="en-IN" sz="3200" dirty="0">
                <a:solidFill>
                  <a:srgbClr val="FF0000"/>
                </a:solidFill>
              </a:rPr>
              <a:t> NOTE </a:t>
            </a:r>
            <a:r>
              <a:rPr lang="en-IN" sz="3200" dirty="0"/>
              <a:t>it does not sort the list itself</a:t>
            </a:r>
          </a:p>
        </p:txBody>
      </p:sp>
    </p:spTree>
    <p:extLst>
      <p:ext uri="{BB962C8B-B14F-4D97-AF65-F5344CB8AC3E}">
        <p14:creationId xmlns:p14="http://schemas.microsoft.com/office/powerpoint/2010/main" val="1073713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8CB23D-ED8D-487B-9ABD-1731A027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0" y="2941983"/>
            <a:ext cx="8392246" cy="376651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7A084-9BE9-4F8D-8ABA-7BEE0F7FE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50" y="335030"/>
            <a:ext cx="8392246" cy="260695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3626307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2666-609D-4EE8-8D2D-2C9BFB58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A899-2E71-47E9-A61F-979AAF5CE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4000" dirty="0"/>
              <a:t>Repetition &amp; Concatenation</a:t>
            </a:r>
          </a:p>
          <a:p>
            <a:pPr>
              <a:buFont typeface="+mj-lt"/>
              <a:buAutoNum type="arabicPeriod"/>
            </a:pPr>
            <a:r>
              <a:rPr lang="en-IN" sz="4000" dirty="0"/>
              <a:t>Membership Test</a:t>
            </a:r>
          </a:p>
          <a:p>
            <a:pPr>
              <a:buFont typeface="+mj-lt"/>
              <a:buAutoNum type="arabicPeriod"/>
            </a:pPr>
            <a:r>
              <a:rPr lang="en-IN" sz="4000" dirty="0"/>
              <a:t>Iteration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D588F-396D-4FF4-B4BA-DBC3D91E9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43" y="4177892"/>
            <a:ext cx="5244757" cy="246312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099630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EAA6A1-00A3-42D7-BEBD-D8E35B657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78" y="260280"/>
            <a:ext cx="4052140" cy="360466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BF764C-CEAA-4D60-8836-C8BABD941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78" y="3864946"/>
            <a:ext cx="8459715" cy="273277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759271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91BE-75CD-41FD-9B52-DC561892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31" y="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COMPREHENSION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1FFD26-EA0E-495C-8A05-74BECF6B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1" y="3429000"/>
            <a:ext cx="5832512" cy="326198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0D2B2E-7F03-4104-AB98-05DCBAD99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0231" y="1058898"/>
            <a:ext cx="5832512" cy="237010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3313986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91EF-67AA-4CC0-A5BA-A8A6977F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40" y="5049078"/>
            <a:ext cx="8596668" cy="1320800"/>
          </a:xfrm>
        </p:spPr>
        <p:txBody>
          <a:bodyPr/>
          <a:lstStyle/>
          <a:p>
            <a:r>
              <a:rPr lang="en-IN" dirty="0"/>
              <a:t>CODING  IS  FUN ! </a:t>
            </a:r>
            <a:br>
              <a:rPr lang="en-IN" dirty="0"/>
            </a:br>
            <a:r>
              <a:rPr lang="en-IN" dirty="0"/>
              <a:t>                                THANK  YOU 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CA3C0-2F2E-485E-9829-A4554700D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8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0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14F1-88FB-4395-A022-1E03287A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D9E9D-C491-4FEE-A699-D3189390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6680"/>
            <a:ext cx="8596668" cy="3880773"/>
          </a:xfrm>
        </p:spPr>
        <p:txBody>
          <a:bodyPr>
            <a:normAutofit/>
          </a:bodyPr>
          <a:lstStyle/>
          <a:p>
            <a:r>
              <a:rPr lang="en-IN" sz="2800" dirty="0"/>
              <a:t>A List is Created by placing all the elements inside a Square Bracket [ ] separated by commas ,</a:t>
            </a:r>
          </a:p>
          <a:p>
            <a:r>
              <a:rPr lang="en-IN" sz="2800" dirty="0"/>
              <a:t>A List can have any number of elements even of Different Data Types.</a:t>
            </a:r>
          </a:p>
          <a:p>
            <a:r>
              <a:rPr lang="en-IN" sz="3200" b="1" dirty="0">
                <a:solidFill>
                  <a:srgbClr val="FF0000"/>
                </a:solidFill>
              </a:rPr>
              <a:t>SYNTAX</a:t>
            </a:r>
            <a:r>
              <a:rPr lang="en-IN" sz="2800" dirty="0"/>
              <a:t> :</a:t>
            </a:r>
          </a:p>
          <a:p>
            <a:pPr marL="0" indent="0">
              <a:buNone/>
            </a:pPr>
            <a:r>
              <a:rPr lang="en-IN" sz="2800" dirty="0"/>
              <a:t>    &lt;variable_name&gt; = [element1,element2,…..]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38485-7889-4B5F-A897-43B667E9A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99"/>
          <a:stretch/>
        </p:blipFill>
        <p:spPr>
          <a:xfrm>
            <a:off x="1740626" y="4710266"/>
            <a:ext cx="4819200" cy="18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7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C54C-C5A8-4D66-ACAD-E1D726C93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84" y="4208083"/>
            <a:ext cx="8596668" cy="1535623"/>
          </a:xfrm>
        </p:spPr>
        <p:txBody>
          <a:bodyPr>
            <a:normAutofit/>
          </a:bodyPr>
          <a:lstStyle/>
          <a:p>
            <a:r>
              <a:rPr lang="en-IN" sz="3200" dirty="0"/>
              <a:t>A List can have another List in it ,called as Nested List</a:t>
            </a:r>
          </a:p>
          <a:p>
            <a:endParaRPr lang="en-I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61069F-D6EC-40A3-BA11-FEAD8382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08" y="2288868"/>
            <a:ext cx="2792167" cy="163382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2AD976-FC50-42B7-8D0F-242D961EA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4975894"/>
            <a:ext cx="6378851" cy="148345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B6D9E-2DC6-4663-9C28-5EED6B188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077" y="2293187"/>
            <a:ext cx="5237845" cy="163382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BA616E-6613-4A3A-9261-39A6972B7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84" y="219489"/>
            <a:ext cx="4501184" cy="174239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16354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1A33-782C-45E5-9D5E-C4B70E20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ACCESSING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2E3D-20D2-4EB4-BA7E-12DE74A6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We Use the Index Operator [ ] to access an element in the list.</a:t>
            </a:r>
          </a:p>
          <a:p>
            <a:r>
              <a:rPr lang="en-IN" sz="3600" dirty="0"/>
              <a:t>Index Starts From 0</a:t>
            </a:r>
          </a:p>
          <a:p>
            <a:r>
              <a:rPr lang="en-IN" sz="3600" dirty="0"/>
              <a:t>A list Having 5 Elements will have the Index from 0 to 4.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0CDC83-E605-414F-9890-81D8296AF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70825"/>
              </p:ext>
            </p:extLst>
          </p:nvPr>
        </p:nvGraphicFramePr>
        <p:xfrm>
          <a:off x="2442816" y="5331422"/>
          <a:ext cx="4739862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64851587"/>
                    </a:ext>
                  </a:extLst>
                </a:gridCol>
                <a:gridCol w="588986">
                  <a:extLst>
                    <a:ext uri="{9D8B030D-6E8A-4147-A177-3AD203B41FA5}">
                      <a16:colId xmlns:a16="http://schemas.microsoft.com/office/drawing/2014/main" val="46894594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321574619"/>
                    </a:ext>
                  </a:extLst>
                </a:gridCol>
                <a:gridCol w="768627">
                  <a:extLst>
                    <a:ext uri="{9D8B030D-6E8A-4147-A177-3AD203B41FA5}">
                      <a16:colId xmlns:a16="http://schemas.microsoft.com/office/drawing/2014/main" val="1173612832"/>
                    </a:ext>
                  </a:extLst>
                </a:gridCol>
                <a:gridCol w="728869">
                  <a:extLst>
                    <a:ext uri="{9D8B030D-6E8A-4147-A177-3AD203B41FA5}">
                      <a16:colId xmlns:a16="http://schemas.microsoft.com/office/drawing/2014/main" val="4280433157"/>
                    </a:ext>
                  </a:extLst>
                </a:gridCol>
                <a:gridCol w="503583">
                  <a:extLst>
                    <a:ext uri="{9D8B030D-6E8A-4147-A177-3AD203B41FA5}">
                      <a16:colId xmlns:a16="http://schemas.microsoft.com/office/drawing/2014/main" val="579206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 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87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25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03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65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311D1E-4998-4FBD-876E-B3B5FC7F4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40" y="363813"/>
            <a:ext cx="6433858" cy="306518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ADD303-480D-49A7-97C3-E8295DA6D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838" y="2270470"/>
            <a:ext cx="6094220" cy="422371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4EB1B8-BCB6-4C31-B880-D6DE526FE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209" y="3888477"/>
            <a:ext cx="3783944" cy="260571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32909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7287-C942-4DE2-9472-25AEE932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ERRORS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4B4B-31B9-4F25-8EC7-A4D8F6A5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40" y="1590745"/>
            <a:ext cx="8744962" cy="42799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500" b="1" dirty="0">
                <a:solidFill>
                  <a:srgbClr val="FF0000"/>
                </a:solidFill>
              </a:rPr>
              <a:t>Index Error </a:t>
            </a:r>
            <a:r>
              <a:rPr lang="en-IN" sz="2800" dirty="0"/>
              <a:t>:</a:t>
            </a:r>
            <a:br>
              <a:rPr lang="en-IN" sz="2800" dirty="0"/>
            </a:br>
            <a:r>
              <a:rPr lang="en-IN" sz="2800" dirty="0"/>
              <a:t>                   Trying to Access an Element out of the Range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3500" b="1" dirty="0">
                <a:solidFill>
                  <a:srgbClr val="FF0000"/>
                </a:solidFill>
              </a:rPr>
              <a:t>Type Error </a:t>
            </a:r>
            <a:r>
              <a:rPr lang="en-IN" sz="2800" dirty="0"/>
              <a:t>: </a:t>
            </a:r>
            <a:br>
              <a:rPr lang="en-IN" sz="2800" dirty="0"/>
            </a:br>
            <a:r>
              <a:rPr lang="en-IN" sz="2800" dirty="0"/>
              <a:t>                  Index Value Other than Integer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5E4F1-857D-4F96-BF4B-4994D027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63" y="2768600"/>
            <a:ext cx="7010400" cy="132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484C62-9618-4996-8993-AB4A6E8F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0" y="5267255"/>
            <a:ext cx="9236875" cy="113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9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3A16-7120-435B-913C-4B1682DF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37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27ED-72E8-4A01-9215-59A68251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3667"/>
            <a:ext cx="8596668" cy="3880773"/>
          </a:xfrm>
        </p:spPr>
        <p:txBody>
          <a:bodyPr>
            <a:normAutofit/>
          </a:bodyPr>
          <a:lstStyle/>
          <a:p>
            <a:r>
              <a:rPr lang="en-IN" sz="3200" dirty="0"/>
              <a:t>Slicing operator (</a:t>
            </a:r>
            <a:r>
              <a:rPr lang="en-IN" sz="4400" b="1" dirty="0">
                <a:solidFill>
                  <a:srgbClr val="00B050"/>
                </a:solidFill>
              </a:rPr>
              <a:t>:</a:t>
            </a:r>
            <a:r>
              <a:rPr lang="en-IN" sz="3200" dirty="0"/>
              <a:t>) – To Access a Range of Items in a List</a:t>
            </a:r>
          </a:p>
          <a:p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4949F-E3BF-4ABA-B8DB-B7947EDC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35" y="2434466"/>
            <a:ext cx="4962896" cy="42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5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DD0173-AA1A-42B4-862B-C6F94762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4216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IN" sz="6600" b="1" dirty="0"/>
              <a:t>CHANGING VALUES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72A39-9C78-4EE8-B6C7-5D4B0DA53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1722"/>
            <a:ext cx="8596668" cy="4305327"/>
          </a:xfrm>
        </p:spPr>
        <p:txBody>
          <a:bodyPr>
            <a:normAutofit/>
          </a:bodyPr>
          <a:lstStyle/>
          <a:p>
            <a:pPr algn="l"/>
            <a:r>
              <a:rPr lang="en-IN" sz="2400" b="0" i="0" u="none" strike="noStrike" baseline="0" dirty="0">
                <a:latin typeface="MinionPro-Regular"/>
              </a:rPr>
              <a:t>In Python, the lists are mutable, which means they can be changed.</a:t>
            </a:r>
          </a:p>
          <a:p>
            <a:pPr algn="l"/>
            <a:r>
              <a:rPr lang="en-IN" sz="2400" b="0" i="0" u="none" strike="noStrike" baseline="0" dirty="0">
                <a:latin typeface="MinionPro-Regular"/>
              </a:rPr>
              <a:t> A list element or range of elements can be changed or altered by using simple assignment operator (=).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03CA7-B7EB-4625-BF9B-3771198C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75718"/>
            <a:ext cx="3648488" cy="3469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FA5947-A174-4F49-8F09-EB3A9A84893B}"/>
              </a:ext>
            </a:extLst>
          </p:cNvPr>
          <p:cNvSpPr txBox="1"/>
          <p:nvPr/>
        </p:nvSpPr>
        <p:spPr>
          <a:xfrm>
            <a:off x="4193302" y="3626630"/>
            <a:ext cx="5562600" cy="95410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txBody>
          <a:bodyPr wrap="square">
            <a:spAutoFit/>
          </a:bodyPr>
          <a:lstStyle/>
          <a:p>
            <a:pPr algn="l"/>
            <a:r>
              <a:rPr lang="en-IN" sz="2000" b="1" i="0" u="none" strike="noStrike" baseline="0" dirty="0">
                <a:solidFill>
                  <a:srgbClr val="FF0000"/>
                </a:solidFill>
                <a:latin typeface="MinionPro-Bold"/>
              </a:rPr>
              <a:t>SYNTAX</a:t>
            </a:r>
            <a:r>
              <a:rPr lang="en-IN" sz="1800" b="1" i="0" u="none" strike="noStrike" baseline="0" dirty="0">
                <a:latin typeface="MinionPro-Bold"/>
              </a:rPr>
              <a:t>:</a:t>
            </a:r>
          </a:p>
          <a:p>
            <a:pPr algn="l"/>
            <a:r>
              <a:rPr lang="en-IN" sz="1800" b="0" i="1" u="none" strike="noStrike" baseline="0" dirty="0">
                <a:latin typeface="MinionPro-It"/>
              </a:rPr>
              <a:t>List_Variable [index of an element] = Value to be changed</a:t>
            </a:r>
          </a:p>
          <a:p>
            <a:pPr algn="l"/>
            <a:r>
              <a:rPr lang="en-IN" sz="1800" b="0" i="1" u="none" strike="noStrike" baseline="0" dirty="0">
                <a:latin typeface="MinionPro-It"/>
              </a:rPr>
              <a:t>List_Variable [index from : index to] = Values to changed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830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4341</TotalTime>
  <Words>574</Words>
  <Application>Microsoft Office PowerPoint</Application>
  <PresentationFormat>Widescreen</PresentationFormat>
  <Paragraphs>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MinionPro-Bold</vt:lpstr>
      <vt:lpstr>MinionPro-It</vt:lpstr>
      <vt:lpstr>MinionPro-Regular</vt:lpstr>
      <vt:lpstr>Trebuchet MS</vt:lpstr>
      <vt:lpstr>Wingdings 3</vt:lpstr>
      <vt:lpstr>Facet</vt:lpstr>
      <vt:lpstr>LIST</vt:lpstr>
      <vt:lpstr>SESSION OVERVIEW: </vt:lpstr>
      <vt:lpstr>DEFINITION</vt:lpstr>
      <vt:lpstr>PowerPoint Presentation</vt:lpstr>
      <vt:lpstr>ACCESSING </vt:lpstr>
      <vt:lpstr>PowerPoint Presentation</vt:lpstr>
      <vt:lpstr>ERRORS !</vt:lpstr>
      <vt:lpstr>SLICING</vt:lpstr>
      <vt:lpstr>CHANGING VALUES</vt:lpstr>
      <vt:lpstr>ADDING ELEMENTS</vt:lpstr>
      <vt:lpstr>PowerPoint Presentation</vt:lpstr>
      <vt:lpstr>DELETION</vt:lpstr>
      <vt:lpstr>PowerPoint Presentation</vt:lpstr>
      <vt:lpstr>PowerPoint Presentation</vt:lpstr>
      <vt:lpstr>PowerPoint Presentation</vt:lpstr>
      <vt:lpstr>PowerPoint Presentation</vt:lpstr>
      <vt:lpstr>METHODS </vt:lpstr>
      <vt:lpstr>PowerPoint Presentation</vt:lpstr>
      <vt:lpstr>BUILT-IN FUNCTIONS</vt:lpstr>
      <vt:lpstr>PowerPoint Presentation</vt:lpstr>
      <vt:lpstr>PowerPoint Presentation</vt:lpstr>
      <vt:lpstr>PowerPoint Presentation</vt:lpstr>
      <vt:lpstr>LIST OPERATIONS</vt:lpstr>
      <vt:lpstr>PowerPoint Presentation</vt:lpstr>
      <vt:lpstr>COMPREHENSION</vt:lpstr>
      <vt:lpstr>CODING  IS  FUN !                                  THANK 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REPHEL S</dc:creator>
  <cp:lastModifiedBy>REPHEL S</cp:lastModifiedBy>
  <cp:revision>193</cp:revision>
  <dcterms:created xsi:type="dcterms:W3CDTF">2021-03-19T07:11:44Z</dcterms:created>
  <dcterms:modified xsi:type="dcterms:W3CDTF">2021-04-15T06:20:45Z</dcterms:modified>
</cp:coreProperties>
</file>